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9.0.0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09" r:id="rId3"/>
    <p:sldId id="278" r:id="rId4"/>
    <p:sldId id="260" r:id="rId5"/>
    <p:sldId id="261" r:id="rId6"/>
    <p:sldId id="279" r:id="rId7"/>
    <p:sldId id="280" r:id="rId8"/>
    <p:sldId id="262" r:id="rId9"/>
    <p:sldId id="281" r:id="rId10"/>
    <p:sldId id="282" r:id="rId11"/>
    <p:sldId id="263" r:id="rId12"/>
    <p:sldId id="264" r:id="rId13"/>
    <p:sldId id="265" r:id="rId14"/>
    <p:sldId id="267" r:id="rId15"/>
    <p:sldId id="283" r:id="rId16"/>
    <p:sldId id="268" r:id="rId17"/>
    <p:sldId id="269" r:id="rId18"/>
    <p:sldId id="287" r:id="rId19"/>
    <p:sldId id="270" r:id="rId20"/>
    <p:sldId id="271" r:id="rId21"/>
    <p:sldId id="272" r:id="rId22"/>
    <p:sldId id="288" r:id="rId23"/>
    <p:sldId id="289" r:id="rId24"/>
    <p:sldId id="273" r:id="rId25"/>
    <p:sldId id="290" r:id="rId26"/>
    <p:sldId id="274" r:id="rId27"/>
    <p:sldId id="291" r:id="rId28"/>
    <p:sldId id="275" r:id="rId29"/>
    <p:sldId id="276" r:id="rId30"/>
    <p:sldId id="277" r:id="rId31"/>
    <p:sldId id="257" r:id="rId32"/>
  </p:sldIdLst>
  <p:sldSz cx="9144000" cy="5143500" type="screen16x9"/>
  <p:notesSz cx="6858000" cy="9144000"/>
  <p:custDataLst>
    <p:tags r:id="rId33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2"/>
      </p:cViewPr>
      <p:guideLst>
        <p:guide orient="horz" pos="1711"/>
        <p:guide pos="2880"/>
        <p:guide pos="230"/>
        <p:guide pos="5548"/>
        <p:guide orient="horz" pos="416"/>
        <p:guide orient="horz" pos="464"/>
        <p:guide orient="horz" pos="3040"/>
        <p:guide orient="horz" pos="29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tags" Target="tags/tag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_rels/data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diagrams/_rels/drawing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4FC74E2-8C2E-4801-B729-7ACB4742ED6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84319ADC-4A38-488A-A825-5C60A4D47095}" type="parTrans" cxnId="{200933CC-9283-4450-A0D4-D70AEE9B004A}">
      <dgm:prSet/>
      <dgm:spPr/>
      <dgm:t>
        <a:bodyPr/>
        <a:lstStyle/>
        <a:p>
          <a:endParaRPr lang="zh-CN" altLang="en-US"/>
        </a:p>
      </dgm:t>
    </dgm:pt>
    <dgm:pt modelId="{CE6EF2DF-EB95-4341-84E6-AF370A12E672}">
      <dgm:prSet phldrT="[文本]"/>
      <dgm:spPr/>
      <dgm:t>
        <a:bodyPr/>
        <a:lstStyle/>
        <a:p>
          <a:r>
            <a:rPr lang="zh-CN" altLang="en-US" smtClean="0">
              <a:latin typeface="微软雅黑" pitchFamily="34" charset="-122"/>
              <a:ea typeface="微软雅黑" pitchFamily="34" charset="-122"/>
            </a:rPr>
            <a:t>调整方案的基本背景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48AE0596-8C57-4ACA-B554-6E8ED0393B3E}" type="sibTrans" cxnId="{200933CC-9283-4450-A0D4-D70AEE9B004A}">
      <dgm:prSet/>
      <dgm:spPr/>
      <dgm:t>
        <a:bodyPr/>
        <a:lstStyle/>
        <a:p>
          <a:endParaRPr lang="zh-CN" altLang="en-US"/>
        </a:p>
      </dgm:t>
    </dgm:pt>
    <dgm:pt modelId="{4587A70E-5434-4A5D-80E6-B09FA7DF47E2}" type="parTrans" cxnId="{9F7FAE64-8AC4-493D-B1BC-CBC84BC9C521}">
      <dgm:prSet/>
      <dgm:spPr/>
      <dgm:t>
        <a:bodyPr/>
        <a:lstStyle/>
        <a:p>
          <a:endParaRPr lang="zh-CN" altLang="en-US"/>
        </a:p>
      </dgm:t>
    </dgm:pt>
    <dgm:pt modelId="{1077F142-8FA8-4101-BA68-ED24947CBC11}">
      <dgm:prSet phldrT="[文本]"/>
      <dgm:spPr/>
      <dgm:t>
        <a:bodyPr/>
        <a:lstStyle/>
        <a:p>
          <a:r>
            <a:rPr lang="zh-CN" altLang="en-US" smtClean="0">
              <a:latin typeface="微软雅黑" pitchFamily="34" charset="-122"/>
              <a:ea typeface="微软雅黑" pitchFamily="34" charset="-122"/>
            </a:rPr>
            <a:t>课程调整的基本特点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F787A8A1-FFD1-40AD-A210-12120DE69B1F}" type="sibTrans" cxnId="{9F7FAE64-8AC4-493D-B1BC-CBC84BC9C521}">
      <dgm:prSet/>
      <dgm:spPr/>
      <dgm:t>
        <a:bodyPr/>
        <a:lstStyle/>
        <a:p>
          <a:endParaRPr lang="zh-CN" altLang="en-US"/>
        </a:p>
      </dgm:t>
    </dgm:pt>
    <dgm:pt modelId="{3F8023BD-1747-4C29-8FC7-67BF0167A368}" type="parTrans" cxnId="{FB4CB5AB-A11E-4471-9AD3-587A630F5CA5}">
      <dgm:prSet/>
      <dgm:spPr/>
      <dgm:t>
        <a:bodyPr/>
        <a:lstStyle/>
        <a:p>
          <a:endParaRPr lang="zh-CN" altLang="en-US"/>
        </a:p>
      </dgm:t>
    </dgm:pt>
    <dgm:pt modelId="{429FA2AF-EB75-4D0D-9041-1EEDAAC31E7F}">
      <dgm:prSet phldrT="[文本]"/>
      <dgm:spPr/>
      <dgm:t>
        <a:bodyPr/>
        <a:lstStyle/>
        <a:p>
          <a:pPr algn="l"/>
          <a:r>
            <a:rPr lang="zh-CN" altLang="en-US" smtClean="0">
              <a:latin typeface="微软雅黑" pitchFamily="34" charset="-122"/>
              <a:ea typeface="微软雅黑" pitchFamily="34" charset="-122"/>
            </a:rPr>
            <a:t>  调整后的实施建议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6BB9823E-1B55-4EE1-92E7-898778AD6D26}" type="sibTrans" cxnId="{FB4CB5AB-A11E-4471-9AD3-587A630F5CA5}">
      <dgm:prSet/>
      <dgm:spPr/>
      <dgm:t>
        <a:bodyPr/>
        <a:lstStyle/>
        <a:p>
          <a:endParaRPr lang="zh-CN" altLang="en-US"/>
        </a:p>
      </dgm:t>
    </dgm:pt>
    <dgm:pt modelId="{437C5890-9665-4BE8-AF69-D962C20F0695}" type="pres">
      <dgm:prSet presAssocID="{34FC74E2-8C2E-4801-B729-7ACB4742ED69}" presName="linearFlow">
        <dgm:presLayoutVars>
          <dgm:dir/>
          <dgm:resizeHandles val="exact"/>
        </dgm:presLayoutVars>
      </dgm:prSet>
      <dgm:spPr/>
      <dgm:t>
        <a:bodyPr/>
        <a:lstStyle/>
        <a:p/>
      </dgm:t>
    </dgm:pt>
    <dgm:pt modelId="{B0B0B001-5FD9-4F67-A3AE-E83527B10861}" type="pres">
      <dgm:prSet presAssocID="{CE6EF2DF-EB95-4341-84E6-AF370A12E672}" presName="composite"/>
      <dgm:spPr/>
      <dgm:t>
        <a:bodyPr/>
        <a:lstStyle/>
        <a:p/>
      </dgm:t>
    </dgm:pt>
    <dgm:pt modelId="{494DC038-C7CF-4374-9947-ED8E79CBC12C}" type="pres">
      <dgm:prSet presAssocID="{CE6EF2DF-EB95-4341-84E6-AF370A12E672}" presName="imgShp" presStyleLbl="fgImgPlace1" presStyleCnt="3"/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/>
      </dgm:t>
    </dgm:pt>
    <dgm:pt modelId="{1BB7FCC4-1075-4408-9046-F38F1909462F}" type="pres">
      <dgm:prSet presAssocID="{CE6EF2DF-EB95-4341-84E6-AF370A12E672}" presName="txShp" presStyleLbl="node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0F2CCB-F352-482C-AF13-A23E5C676FBD}" type="pres">
      <dgm:prSet presAssocID="{48AE0596-8C57-4ACA-B554-6E8ED0393B3E}" presName="spacing"/>
      <dgm:spPr/>
      <dgm:t>
        <a:bodyPr/>
        <a:lstStyle/>
        <a:p/>
      </dgm:t>
    </dgm:pt>
    <dgm:pt modelId="{942517DF-C99A-4277-BBEF-FCAD8B57D5AF}" type="pres">
      <dgm:prSet presAssocID="{1077F142-8FA8-4101-BA68-ED24947CBC11}" presName="composite"/>
      <dgm:spPr/>
      <dgm:t>
        <a:bodyPr/>
        <a:lstStyle/>
        <a:p/>
      </dgm:t>
    </dgm:pt>
    <dgm:pt modelId="{AC31351F-7925-4C75-9CF4-D89F4A4BB041}" type="pres">
      <dgm:prSet presAssocID="{1077F142-8FA8-4101-BA68-ED24947CBC11}" presName="imgShp" presStyleLbl="fgImgPlace1" presStyleIdx="1" presStyleCnt="3"/>
      <dgm:sp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9000" b="-9000"/>
          </a:stretch>
        </a:blipFill>
      </dgm:spPr>
      <dgm:t>
        <a:bodyPr/>
        <a:lstStyle/>
        <a:p/>
      </dgm:t>
    </dgm:pt>
    <dgm:pt modelId="{C7443FB0-2C36-41FC-AB69-D05A9705ECAD}" type="pres">
      <dgm:prSet presAssocID="{1077F142-8FA8-4101-BA68-ED24947CBC1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CB6846-B54E-467F-8F13-2AC643BD6AD6}" type="pres">
      <dgm:prSet presAssocID="{F787A8A1-FFD1-40AD-A210-12120DE69B1F}" presName="spacing"/>
      <dgm:spPr/>
      <dgm:t>
        <a:bodyPr/>
        <a:lstStyle/>
        <a:p/>
      </dgm:t>
    </dgm:pt>
    <dgm:pt modelId="{9A90CC52-568A-417A-AE6F-BDE64EBF4A27}" type="pres">
      <dgm:prSet presAssocID="{429FA2AF-EB75-4D0D-9041-1EEDAAC31E7F}" presName="composite"/>
      <dgm:spPr/>
      <dgm:t>
        <a:bodyPr/>
        <a:lstStyle/>
        <a:p/>
      </dgm:t>
    </dgm:pt>
    <dgm:pt modelId="{4E932C74-69CD-4B64-ACA6-C3AC91C46225}" type="pres">
      <dgm:prSet presAssocID="{429FA2AF-EB75-4D0D-9041-1EEDAAC31E7F}" presName="imgShp" presStyleLbl="fgImgPlace1" presStyleIdx="2" presStyleCnt="3"/>
      <dgm:sp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30000" r="-30000"/>
          </a:stretch>
        </a:blipFill>
      </dgm:spPr>
      <dgm:t>
        <a:bodyPr/>
        <a:lstStyle/>
        <a:p/>
      </dgm:t>
    </dgm:pt>
    <dgm:pt modelId="{AE3D69C1-A099-4EBF-B573-9120A5575DFF}" type="pres">
      <dgm:prSet presAssocID="{429FA2AF-EB75-4D0D-9041-1EEDAAC31E7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00933CC-9283-4450-A0D4-D70AEE9B004A}" srcId="{34FC74E2-8C2E-4801-B729-7ACB4742ED69}" destId="{CE6EF2DF-EB95-4341-84E6-AF370A12E672}" srcOrd="0" destOrd="0" parTransId="{84319ADC-4A38-488A-A825-5C60A4D47095}" sibTransId="{48AE0596-8C57-4ACA-B554-6E8ED0393B3E}"/>
    <dgm:cxn modelId="{9F7FAE64-8AC4-493D-B1BC-CBC84BC9C521}" srcId="{34FC74E2-8C2E-4801-B729-7ACB4742ED69}" destId="{1077F142-8FA8-4101-BA68-ED24947CBC11}" srcOrd="1" destOrd="0" parTransId="{4587A70E-5434-4A5D-80E6-B09FA7DF47E2}" sibTransId="{F787A8A1-FFD1-40AD-A210-12120DE69B1F}"/>
    <dgm:cxn modelId="{FB4CB5AB-A11E-4471-9AD3-587A630F5CA5}" srcId="{34FC74E2-8C2E-4801-B729-7ACB4742ED69}" destId="{429FA2AF-EB75-4D0D-9041-1EEDAAC31E7F}" srcOrd="2" destOrd="0" parTransId="{3F8023BD-1747-4C29-8FC7-67BF0167A368}" sibTransId="{6BB9823E-1B55-4EE1-92E7-898778AD6D26}"/>
    <dgm:cxn modelId="{9C47613A-785D-4800-83EE-3F17B92DCC54}" type="presOf" srcId="{34FC74E2-8C2E-4801-B729-7ACB4742ED69}" destId="{437C5890-9665-4BE8-AF69-D962C20F0695}" srcOrd="0" destOrd="0" presId="urn:microsoft.com/office/officeart/2005/8/layout/vList3"/>
    <dgm:cxn modelId="{7CB33111-BD2A-474F-B187-A1261D22CD45}" type="presParOf" srcId="{437C5890-9665-4BE8-AF69-D962C20F0695}" destId="{B0B0B001-5FD9-4F67-A3AE-E83527B10861}" srcOrd="0" destOrd="0" presId="urn:microsoft.com/office/officeart/2005/8/layout/vList3"/>
    <dgm:cxn modelId="{D73E971F-4D9D-460B-9B6A-120F1D02A219}" type="presParOf" srcId="{B0B0B001-5FD9-4F67-A3AE-E83527B10861}" destId="{494DC038-C7CF-4374-9947-ED8E79CBC12C}" srcOrd="0" destOrd="0" presId="urn:microsoft.com/office/officeart/2005/8/layout/vList3"/>
    <dgm:cxn modelId="{64B9CB58-C4B1-4F0B-AA02-3B60E3B21B38}" type="presParOf" srcId="{B0B0B001-5FD9-4F67-A3AE-E83527B10861}" destId="{1BB7FCC4-1075-4408-9046-F38F1909462F}" srcOrd="1" destOrd="0" presId="urn:microsoft.com/office/officeart/2005/8/layout/vList3"/>
    <dgm:cxn modelId="{5DD26A60-DD74-47B0-96CE-45BE429ECDBD}" type="presOf" srcId="{CE6EF2DF-EB95-4341-84E6-AF370A12E672}" destId="{1BB7FCC4-1075-4408-9046-F38F1909462F}" srcOrd="0" destOrd="0" presId="urn:microsoft.com/office/officeart/2005/8/layout/vList3"/>
    <dgm:cxn modelId="{A574C95F-3E64-4815-9EAD-14B87E39AE71}" type="presParOf" srcId="{437C5890-9665-4BE8-AF69-D962C20F0695}" destId="{C50F2CCB-F352-482C-AF13-A23E5C676FBD}" srcOrd="1" destOrd="0" presId="urn:microsoft.com/office/officeart/2005/8/layout/vList3"/>
    <dgm:cxn modelId="{40462AB7-D55C-4F4D-924F-D4C6AFDC50FA}" type="presParOf" srcId="{437C5890-9665-4BE8-AF69-D962C20F0695}" destId="{942517DF-C99A-4277-BBEF-FCAD8B57D5AF}" srcOrd="2" destOrd="0" presId="urn:microsoft.com/office/officeart/2005/8/layout/vList3"/>
    <dgm:cxn modelId="{4D4A5B14-F24A-4B01-B3BE-C4F4758FB965}" type="presParOf" srcId="{942517DF-C99A-4277-BBEF-FCAD8B57D5AF}" destId="{AC31351F-7925-4C75-9CF4-D89F4A4BB041}" srcOrd="0" destOrd="0" presId="urn:microsoft.com/office/officeart/2005/8/layout/vList3"/>
    <dgm:cxn modelId="{65028832-028E-40FA-BA3D-1018BE1E9A46}" type="presParOf" srcId="{942517DF-C99A-4277-BBEF-FCAD8B57D5AF}" destId="{C7443FB0-2C36-41FC-AB69-D05A9705ECAD}" srcOrd="1" destOrd="0" presId="urn:microsoft.com/office/officeart/2005/8/layout/vList3"/>
    <dgm:cxn modelId="{C381CD1C-3CE4-45BA-85F5-7D78C4174171}" type="presOf" srcId="{1077F142-8FA8-4101-BA68-ED24947CBC11}" destId="{C7443FB0-2C36-41FC-AB69-D05A9705ECAD}" srcOrd="0" destOrd="0" presId="urn:microsoft.com/office/officeart/2005/8/layout/vList3"/>
    <dgm:cxn modelId="{2B112C85-E454-42C6-82FD-A1F8A55F63CA}" type="presParOf" srcId="{437C5890-9665-4BE8-AF69-D962C20F0695}" destId="{F6CB6846-B54E-467F-8F13-2AC643BD6AD6}" srcOrd="3" destOrd="0" presId="urn:microsoft.com/office/officeart/2005/8/layout/vList3"/>
    <dgm:cxn modelId="{EB9E1236-40B7-4383-9AAC-325074446DEE}" type="presParOf" srcId="{437C5890-9665-4BE8-AF69-D962C20F0695}" destId="{9A90CC52-568A-417A-AE6F-BDE64EBF4A27}" srcOrd="4" destOrd="0" presId="urn:microsoft.com/office/officeart/2005/8/layout/vList3"/>
    <dgm:cxn modelId="{9DFA212A-0BD1-47C2-B453-ADDC5F1D6F68}" type="presParOf" srcId="{9A90CC52-568A-417A-AE6F-BDE64EBF4A27}" destId="{4E932C74-69CD-4B64-ACA6-C3AC91C46225}" srcOrd="0" destOrd="0" presId="urn:microsoft.com/office/officeart/2005/8/layout/vList3"/>
    <dgm:cxn modelId="{8446DB2A-12E9-4E2B-B7F8-BECF94834F02}" type="presParOf" srcId="{9A90CC52-568A-417A-AE6F-BDE64EBF4A27}" destId="{AE3D69C1-A099-4EBF-B573-9120A5575DFF}" srcOrd="1" destOrd="0" presId="urn:microsoft.com/office/officeart/2005/8/layout/vList3"/>
    <dgm:cxn modelId="{695FE10C-9837-477B-A8C9-336FE5613C22}" type="presOf" srcId="{429FA2AF-EB75-4D0D-9041-1EEDAAC31E7F}" destId="{AE3D69C1-A099-4EBF-B573-9120A5575DFF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1BB7FCC4-1075-4408-9046-F38F1909462F}">
      <dsp:nvSpPr>
        <dsp:cNvPr id="6" name=""/>
        <dsp:cNvSpPr/>
      </dsp:nvSpPr>
      <dsp:spPr>
        <a:xfrm rot="10800000">
          <a:off x="1557944" y="324"/>
          <a:ext cx="5291327" cy="9006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16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smtClean="0">
              <a:latin typeface="微软雅黑" pitchFamily="34" charset="-122"/>
              <a:ea typeface="微软雅黑" pitchFamily="34" charset="-122"/>
            </a:rPr>
            <a:t>调整方案的基本背景</a:t>
          </a:r>
          <a:endParaRPr lang="zh-CN" altLang="en-US" sz="3200" kern="1200">
            <a:latin typeface="微软雅黑" pitchFamily="34" charset="-122"/>
            <a:ea typeface="微软雅黑" pitchFamily="34" charset="-122"/>
          </a:endParaRPr>
        </a:p>
      </dsp:txBody>
      <dsp:txXfrm rot="10800000">
        <a:off x="1783110" y="324"/>
        <a:ext cx="5066161" cy="900666"/>
      </dsp:txXfrm>
    </dsp:sp>
    <dsp:sp modelId="{494DC038-C7CF-4374-9947-ED8E79CBC12C}">
      <dsp:nvSpPr>
        <dsp:cNvPr id="7" name=""/>
        <dsp:cNvSpPr/>
      </dsp:nvSpPr>
      <dsp:spPr>
        <a:xfrm>
          <a:off x="1107611" y="324"/>
          <a:ext cx="900666" cy="900666"/>
        </a:xfrm>
        <a:prstGeom prst="ellipse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7443FB0-2C36-41FC-AB69-D05A9705ECAD}">
      <dsp:nvSpPr>
        <dsp:cNvPr id="8" name=""/>
        <dsp:cNvSpPr/>
      </dsp:nvSpPr>
      <dsp:spPr>
        <a:xfrm rot="10800000">
          <a:off x="1557944" y="1169846"/>
          <a:ext cx="5291327" cy="9006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16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smtClean="0">
              <a:latin typeface="微软雅黑" pitchFamily="34" charset="-122"/>
              <a:ea typeface="微软雅黑" pitchFamily="34" charset="-122"/>
            </a:rPr>
            <a:t>课程调整的基本特点</a:t>
          </a:r>
          <a:endParaRPr lang="zh-CN" altLang="en-US" sz="3200" kern="1200">
            <a:latin typeface="微软雅黑" pitchFamily="34" charset="-122"/>
            <a:ea typeface="微软雅黑" pitchFamily="34" charset="-122"/>
          </a:endParaRPr>
        </a:p>
      </dsp:txBody>
      <dsp:txXfrm rot="10800000">
        <a:off x="1783110" y="1169846"/>
        <a:ext cx="5066161" cy="900666"/>
      </dsp:txXfrm>
    </dsp:sp>
    <dsp:sp modelId="{AC31351F-7925-4C75-9CF4-D89F4A4BB041}">
      <dsp:nvSpPr>
        <dsp:cNvPr id="9" name=""/>
        <dsp:cNvSpPr/>
      </dsp:nvSpPr>
      <dsp:spPr>
        <a:xfrm>
          <a:off x="1107611" y="1169846"/>
          <a:ext cx="900666" cy="900666"/>
        </a:xfrm>
        <a:prstGeom prst="ellipse">
          <a:avLst/>
        </a:prstGeom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AE3D69C1-A099-4EBF-B573-9120A5575DFF}">
      <dsp:nvSpPr>
        <dsp:cNvPr id="10" name=""/>
        <dsp:cNvSpPr/>
      </dsp:nvSpPr>
      <dsp:spPr>
        <a:xfrm rot="10800000">
          <a:off x="1557944" y="2339368"/>
          <a:ext cx="5291327" cy="9006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16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smtClean="0">
              <a:latin typeface="微软雅黑" pitchFamily="34" charset="-122"/>
              <a:ea typeface="微软雅黑" pitchFamily="34" charset="-122"/>
            </a:rPr>
            <a:t>  调整后的实施建议</a:t>
          </a:r>
          <a:endParaRPr lang="zh-CN" altLang="en-US" sz="3200" kern="1200">
            <a:latin typeface="微软雅黑" pitchFamily="34" charset="-122"/>
            <a:ea typeface="微软雅黑" pitchFamily="34" charset="-122"/>
          </a:endParaRPr>
        </a:p>
      </dsp:txBody>
      <dsp:txXfrm rot="10800000">
        <a:off x="1783110" y="2339368"/>
        <a:ext cx="5066161" cy="900666"/>
      </dsp:txXfrm>
    </dsp:sp>
    <dsp:sp modelId="{4E932C74-69CD-4B64-ACA6-C3AC91C46225}">
      <dsp:nvSpPr>
        <dsp:cNvPr id="11" name=""/>
        <dsp:cNvSpPr/>
      </dsp:nvSpPr>
      <dsp:spPr>
        <a:xfrm>
          <a:off x="1107611" y="2339368"/>
          <a:ext cx="900666" cy="900666"/>
        </a:xfrm>
        <a:prstGeom prst="ellipse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rot="180" type="homePlate" r:blip="" zOrderOff="-1">
                <dgm:adjLst/>
              </dgm:shape>
            </dgm:if>
            <dgm:else name="Name6">
              <dgm:shape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</dgm:layoutNode>
      <dgm:forEach name="Name7" axis="followSib" ptType="sibTrans" cnt="1">
        <dgm:layoutNode name="spacing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0FBF5-2317-4D88-BEF7-7B67594FE88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A94DA-4770-4F3F-9ACE-3986BDD3C3AB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BAA68CC-A7AF-41FD-9372-E8AF882A5693}" type="slidenum">
              <a:rPr lang="zh-CN" altLang="en-US">
                <a:solidFill>
                  <a:prstClr val="black"/>
                </a:solidFill>
              </a:rPr>
              <a:t>4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BAA68CC-A7AF-41FD-9372-E8AF882A5693}" type="slidenum">
              <a:rPr lang="zh-CN" altLang="en-US">
                <a:solidFill>
                  <a:prstClr val="black"/>
                </a:solidFill>
              </a:rPr>
              <a:t>5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0BAA68CC-A7AF-41FD-9372-E8AF882A5693}" type="slidenum">
              <a:rPr lang="zh-CN" altLang="en-US">
                <a:solidFill>
                  <a:prstClr val="black"/>
                </a:solidFill>
              </a:rPr>
              <a:t>6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3E387D3F-30A3-42D7-8EBE-E6A72453D0E4}" type="slidenum">
              <a:rPr lang="zh-CN" altLang="en-US">
                <a:solidFill>
                  <a:prstClr val="black"/>
                </a:solidFill>
              </a:rPr>
              <a:t>7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3E387D3F-30A3-42D7-8EBE-E6A72453D0E4}" type="slidenum">
              <a:rPr lang="zh-CN" altLang="en-US">
                <a:solidFill>
                  <a:prstClr val="black"/>
                </a:solidFill>
              </a:rPr>
              <a:t>8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3E387D3F-30A3-42D7-8EBE-E6A72453D0E4}" type="slidenum">
              <a:rPr lang="zh-CN" altLang="en-US">
                <a:solidFill>
                  <a:prstClr val="black"/>
                </a:solidFill>
              </a:rPr>
              <a:t>9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94DA-4770-4F3F-9ACE-3986BDD3C3A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jpe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Relationship Id="rId3" Type="http://schemas.openxmlformats.org/officeDocument/2006/relationships/image" Target="../media/image1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2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3" name="内容占位符 2"/>
          <p:cNvSpPr>
            <a:spLocks noGrp="1"/>
          </p:cNvSpPr>
          <p:nvPr>
            <p:ph idx="4294967295"/>
          </p:nvPr>
        </p:nvSpPr>
        <p:spPr>
          <a:xfrm>
            <a:off x="149860" y="557530"/>
            <a:ext cx="5572125" cy="340233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国务院关于深化考试招生制度改革的实施意见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（国发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〔2014〕35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号）和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教育部关于普通高中学业水平考试的实施意见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（教基二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〔2014〕10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号）精神，以及教育部的具体工作安排，结合江苏实际，我省计划从</a:t>
            </a:r>
            <a:r>
              <a:rPr lang="en-US" altLang="zh-CN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年秋季入学的高一新生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开始，实施新的高考改革方案。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根据教育部的总体部署，江苏将从</a:t>
            </a:r>
            <a:r>
              <a:rPr lang="en-US" altLang="zh-CN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年秋季开始，实施新的课程方案和课程标准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400" smtClean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课程教学和考试招生制度改革的配套方面看，我们面临“</a:t>
            </a:r>
            <a:r>
              <a:rPr lang="zh-CN" altLang="en-US" sz="1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新高考、老方案、老教材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”之间的突出矛盾。为解决这一现实矛盾，同时为新方案、新标准的实施奠定基础，省教育厅经反复研究，决定对我省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年秋季入学的高一新生的课程教学方案和课程内容进行适当调整，并印发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关于调整普通高中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级学生课程方案和课程内容的通知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400" noProof="1">
              <a:solidFill>
                <a:schemeClr val="bg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defRPr/>
            </a:pP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07" name="标题 1"/>
          <p:cNvSpPr>
            <a:spLocks noGrp="1"/>
          </p:cNvSpPr>
          <p:nvPr>
            <p:ph type="title" idx="4294967295"/>
          </p:nvPr>
        </p:nvSpPr>
        <p:spPr>
          <a:xfrm>
            <a:off x="1485900" y="232544"/>
            <a:ext cx="6172200" cy="504056"/>
          </a:xfrm>
          <a:prstGeom prst="rect">
            <a:avLst/>
          </a:prstGeom>
        </p:spPr>
        <p:txBody>
          <a:bodyPr/>
          <a:lstStyle/>
          <a:p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年，江苏高中课改的新形势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3601" b="15000"/>
          <a:stretch>
            <a:fillRect/>
          </a:stretch>
        </p:blipFill>
        <p:spPr>
          <a:xfrm>
            <a:off x="5828665" y="936625"/>
            <a:ext cx="3240405" cy="4058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4294313" y="1329804"/>
            <a:ext cx="4481388" cy="3186162"/>
          </a:xfrm>
          <a:prstGeom prst="rect">
            <a:avLst/>
          </a:prstGeom>
        </p:spPr>
        <p:txBody>
          <a:bodyPr/>
          <a:lstStyle/>
          <a:p>
            <a:pPr indent="0" fontAlgn="auto">
              <a:lnSpc>
                <a:spcPct val="150000"/>
              </a:lnSpc>
              <a:buNone/>
              <a:defRPr/>
            </a:pPr>
            <a:r>
              <a:rPr lang="en-US" altLang="zh-CN" sz="1800">
                <a:latin typeface="微软雅黑" pitchFamily="34" charset="-122"/>
                <a:ea typeface="微软雅黑" pitchFamily="34" charset="-122"/>
                <a:sym typeface="+mn-ea"/>
              </a:rPr>
              <a:t>2018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  <a:sym typeface="+mn-ea"/>
              </a:rPr>
              <a:t>年1月16日，教育部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  <a:sym typeface="+mn-ea"/>
              </a:rPr>
              <a:t>印发《普通高中课程方案和语文等学科课程标准（2017年版）》。这是自2003年教育部印发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  <a:sym typeface="+mn-ea"/>
              </a:rPr>
              <a:t>《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  <a:sym typeface="+mn-ea"/>
              </a:rPr>
              <a:t>普通高中课程方案和课程标准（实验稿）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  <a:sym typeface="+mn-ea"/>
              </a:rPr>
              <a:t>》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  <a:sym typeface="+mn-ea"/>
              </a:rPr>
              <a:t>以来，首次修订后正式发布。</a:t>
            </a:r>
            <a:r>
              <a:rPr lang="zh-CN" altLang="en-US" sz="18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新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课程方案和课程标准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  <a:sym typeface="+mn-ea"/>
              </a:rPr>
              <a:t>对整个高中教学具有纲领性的指导作用。</a:t>
            </a:r>
          </a:p>
          <a:p>
            <a:pPr>
              <a:lnSpc>
                <a:spcPct val="150000"/>
              </a:lnSpc>
              <a:defRPr/>
            </a:pPr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5" name="标题 1"/>
          <p:cNvSpPr>
            <a:spLocks noGrp="1"/>
          </p:cNvSpPr>
          <p:nvPr>
            <p:ph type="title" idx="4294967295"/>
          </p:nvPr>
        </p:nvSpPr>
        <p:spPr>
          <a:xfrm>
            <a:off x="179512" y="222250"/>
            <a:ext cx="8229600" cy="1028700"/>
          </a:xfrm>
          <a:prstGeom prst="rect">
            <a:avLst/>
          </a:prstGeom>
        </p:spPr>
        <p:txBody>
          <a:bodyPr/>
          <a:lstStyle/>
          <a:p>
            <a:r>
              <a:rPr lang="en-US" altLang="zh-CN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、高中课程改革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5200" b="19201"/>
          <a:stretch>
            <a:fillRect/>
          </a:stretch>
        </p:blipFill>
        <p:spPr>
          <a:xfrm>
            <a:off x="355601" y="1329804"/>
            <a:ext cx="4216400" cy="3186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4294967295"/>
          </p:nvPr>
        </p:nvSpPr>
        <p:spPr>
          <a:xfrm>
            <a:off x="1259632" y="274935"/>
            <a:ext cx="6912768" cy="417513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  <a:sym typeface="+mn-ea"/>
              </a:rPr>
              <a:t>新课程方案的特点之一</a:t>
            </a:r>
            <a:r>
              <a:rPr lang="zh-CN" altLang="en-US" sz="24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  <a:sym typeface="+mn-ea"/>
              </a:rPr>
              <a:t>：进一步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  <a:sym typeface="+mn-ea"/>
              </a:rPr>
              <a:t>优化了课程结构</a:t>
            </a:r>
            <a:endParaRPr lang="ko-KR" altLang="en-US" sz="2400" b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825729" y="4908947"/>
            <a:ext cx="436205" cy="35087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PPT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模板下载：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1ppt/moban/     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行业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PPT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模板：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1ppt/hangye/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节日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PPT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模板：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1ppt/jieri/           PPT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素材下载：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1ppt/sucai/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PPT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背景图片：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1ppt/beijing/      PPT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图表下载：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1ppt/tubiao/     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优秀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PPT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下载：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1ppt/xiazai/        PPT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教程： 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1ppt/powerpoint/     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Word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教程： 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1ppt/word/              Excel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教程：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1ppt/excel/ 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资料下载：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1ppt/ziliao/                PPT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课件下载：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1ppt/kejian/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范文下载：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1ppt/fanwen/             </a:t>
            </a: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试卷下载：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1ppt/shiti/ 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教案下载：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1ppt/jiaoan/        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字体下载：</a:t>
            </a: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1ppt/ziti/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100">
                <a:solidFill>
                  <a:srgbClr val="FFFFFF">
                    <a:lumMod val="95000"/>
                  </a:srgbClr>
                </a:solidFill>
                <a:latin typeface="Calibri" charset="0"/>
              </a:rPr>
              <a:t> </a:t>
            </a:r>
            <a:endParaRPr lang="zh-CN" altLang="en-US" sz="100">
              <a:solidFill>
                <a:srgbClr val="FFFFFF">
                  <a:lumMod val="95000"/>
                </a:srgbClr>
              </a:solidFill>
              <a:latin typeface="Calibri" charset="0"/>
            </a:endParaRPr>
          </a:p>
        </p:txBody>
      </p:sp>
      <p:sp>
        <p:nvSpPr>
          <p:cNvPr id="19462" name="文本框 6"/>
          <p:cNvSpPr txBox="1">
            <a:spLocks noChangeArrowheads="1"/>
          </p:cNvSpPr>
          <p:nvPr/>
        </p:nvSpPr>
        <p:spPr bwMode="auto">
          <a:xfrm>
            <a:off x="503548" y="1079592"/>
            <a:ext cx="81369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</a:t>
            </a: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考虑到高中学生多样化的学习需求及升学考试要求，在保证共同基础的前提下，适当增加了课程的选择性，为不同发展方向的学生提供有选择的课程。</a:t>
            </a: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784556" y="2803755"/>
            <a:ext cx="6855896" cy="210519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  <a:defRPr lang="en-US" altLang="ko-KR" sz="2000" smtClean="0">
                <a:latin typeface="Microsoft Sans Serif" pitchFamily="34" charset="0"/>
                <a:ea typeface="+mj-ea"/>
                <a:cs typeface="Microsoft Sans Serif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fontAlgn="base" latinLnBrk="0">
              <a:spcAft>
                <a:spcPct val="0"/>
              </a:spcAft>
              <a:defRPr/>
            </a:pPr>
            <a:r>
              <a:rPr lang="zh-CN" altLang="en-US" sz="1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各类</a:t>
            </a:r>
            <a:r>
              <a:rPr lang="zh-CN" altLang="en-US" sz="18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课程的功能定位</a:t>
            </a:r>
            <a:r>
              <a:rPr lang="zh-CN" altLang="en-US" sz="1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与高考综合改革相衔接</a:t>
            </a:r>
            <a:r>
              <a:rPr lang="zh-CN" altLang="en-US" sz="180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</a:t>
            </a:r>
            <a:endParaRPr lang="en-US" altLang="zh-CN" sz="180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 marL="285750" indent="-285750" fontAlgn="base" latinLnBrk="0">
              <a:spcAft>
                <a:spcPct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必修</a:t>
            </a:r>
            <a:r>
              <a:rPr lang="zh-CN" altLang="en-US" sz="1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课程根据学生全面发展需要设置，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全修全考</a:t>
            </a:r>
            <a:r>
              <a:rPr lang="zh-CN" altLang="en-US" sz="1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；</a:t>
            </a:r>
          </a:p>
          <a:p>
            <a:pPr marL="285750" indent="-285750" fontAlgn="base" latinLnBrk="0">
              <a:spcAft>
                <a:spcPct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选择性</a:t>
            </a:r>
            <a:r>
              <a:rPr lang="zh-CN" altLang="en-US" sz="1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必修课程根据学生个性发展和升学考试需要设置，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选修选考</a:t>
            </a:r>
            <a:r>
              <a:rPr lang="zh-CN" altLang="en-US" sz="1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；</a:t>
            </a:r>
          </a:p>
          <a:p>
            <a:pPr marL="285750" indent="-285750" fontAlgn="base" latinLnBrk="0">
              <a:spcAft>
                <a:spcPct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sz="180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选修</a:t>
            </a:r>
            <a:r>
              <a:rPr lang="zh-CN" altLang="en-US" sz="1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课程由学校根据实际情况统筹规划开设，学生自主选择修习，可以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学而不考或者学而备考</a:t>
            </a:r>
            <a:r>
              <a:rPr lang="zh-CN" altLang="en-US" sz="1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，为学生就业和高考自主招生录取提供参考。</a:t>
            </a:r>
            <a:endParaRPr lang="zh-CN" altLang="en-US" sz="1800">
              <a:solidFill>
                <a:srgbClr val="000000">
                  <a:lumMod val="75000"/>
                  <a:lumOff val="25000"/>
                </a:srgbClr>
              </a:solidFill>
              <a:latin typeface="微软雅黑" pitchFamily="34" charset="-122"/>
              <a:ea typeface="微软雅黑" pitchFamily="34" charset="-122"/>
              <a:cs typeface="Tahoma" panose="020b0604030504040204" pitchFamily="34" charset="0"/>
              <a:sym typeface="+mn-ea"/>
            </a:endParaRPr>
          </a:p>
        </p:txBody>
      </p:sp>
      <p:sp>
        <p:nvSpPr>
          <p:cNvPr id="38" name="직사각형 86"/>
          <p:cNvSpPr/>
          <p:nvPr/>
        </p:nvSpPr>
        <p:spPr bwMode="auto">
          <a:xfrm>
            <a:off x="865554" y="2287609"/>
            <a:ext cx="7910146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新课程方案将</a:t>
            </a:r>
            <a:r>
              <a:rPr lang="zh-CN" altLang="en-US" sz="24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课程类别</a:t>
            </a:r>
            <a:r>
              <a:rPr lang="zh-CN" altLang="en-US" sz="2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调整为必修课程、选择性必修课程和选修</a:t>
            </a:r>
            <a:r>
              <a:rPr lang="zh-CN" altLang="en-US" sz="200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课程</a:t>
            </a:r>
            <a:endParaRPr lang="en-US" altLang="ko-KR" sz="2000" b="1">
              <a:solidFill>
                <a:srgbClr val="404040"/>
              </a:solidFill>
              <a:latin typeface="微软雅黑" pitchFamily="34" charset="-122"/>
              <a:ea typeface="微软雅黑" pitchFamily="34" charset="-122"/>
              <a:cs typeface="Tahoma" panose="020b060403050404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5" y="2074675"/>
            <a:ext cx="890212" cy="8154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31" y="3435448"/>
            <a:ext cx="919002" cy="84180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Freeform 98"/>
          <p:cNvSpPr/>
          <p:nvPr/>
        </p:nvSpPr>
        <p:spPr bwMode="auto">
          <a:xfrm flipH="1">
            <a:off x="5233988" y="-1191"/>
            <a:ext cx="2769394" cy="751285"/>
          </a:xfrm>
          <a:custGeom>
            <a:gdLst>
              <a:gd name="T0" fmla="*/ 0 w 11500"/>
              <a:gd name="T1" fmla="*/ 0 h 2288"/>
              <a:gd name="T2" fmla="*/ 3368496 w 11500"/>
              <a:gd name="T3" fmla="*/ 0 h 2288"/>
              <a:gd name="T4" fmla="*/ 3691414 w 11500"/>
              <a:gd name="T5" fmla="*/ 478376 h 2288"/>
              <a:gd name="T6" fmla="*/ 3368496 w 11500"/>
              <a:gd name="T7" fmla="*/ 1001395 h 2288"/>
              <a:gd name="T8" fmla="*/ 0 w 11500"/>
              <a:gd name="T9" fmla="*/ 1001395 h 2288"/>
              <a:gd name="T10" fmla="*/ 0 w 11500"/>
              <a:gd name="T11" fmla="*/ 0 h 2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500" h="2288">
                <a:moveTo>
                  <a:pt x="0" y="0"/>
                </a:moveTo>
                <a:lnTo>
                  <a:pt x="10494" y="0"/>
                </a:lnTo>
                <a:lnTo>
                  <a:pt x="11500" y="1093"/>
                </a:lnTo>
                <a:lnTo>
                  <a:pt x="10494" y="2288"/>
                </a:lnTo>
                <a:lnTo>
                  <a:pt x="0" y="2288"/>
                </a:lnTo>
                <a:lnTo>
                  <a:pt x="0" y="0"/>
                </a:lnTo>
                <a:close/>
              </a:path>
            </a:pathLst>
          </a:custGeom>
          <a:solidFill>
            <a:srgbClr val="F4879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40" tIns="45720" rIns="91440" bIns="45720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12289" name="标题 1"/>
          <p:cNvSpPr>
            <a:spLocks noGrp="1" noRot="1"/>
          </p:cNvSpPr>
          <p:nvPr>
            <p:ph type="title" idx="4294967295"/>
          </p:nvPr>
        </p:nvSpPr>
        <p:spPr>
          <a:xfrm>
            <a:off x="2483768" y="216371"/>
            <a:ext cx="3635896" cy="503064"/>
          </a:xfrm>
          <a:prstGeom prst="rect">
            <a:avLst/>
          </a:prstGeom>
        </p:spPr>
        <p:txBody>
          <a:bodyPr/>
          <a:lstStyle/>
          <a:p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开设科目及学分安排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883141"/>
            <a:ext cx="8380412" cy="3200777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355600" y="4010025"/>
            <a:ext cx="8420100" cy="9442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1800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800" noProof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各类课程学分比例重新确定，在毕业总学分不变情况下，对原必修课程学分进行重构，由必修课程学分、选择性必修课程学分组成，适当增加选修课程</a:t>
            </a:r>
            <a:r>
              <a:rPr lang="zh-CN" altLang="en-US" sz="1800" noProof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学分</a:t>
            </a:r>
            <a:endParaRPr lang="zh-CN" altLang="en-US" sz="1800" noProof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46050"/>
            <a:ext cx="8229600" cy="1028700"/>
          </a:xfrm>
          <a:prstGeom prst="rect">
            <a:avLst/>
          </a:prstGeom>
        </p:spPr>
        <p:txBody>
          <a:bodyPr/>
          <a:lstStyle/>
          <a:p>
            <a:r>
              <a:rPr lang="en-US" altLang="zh-CN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、调整方案的研制过程</a:t>
            </a:r>
          </a:p>
        </p:txBody>
      </p:sp>
      <p:sp>
        <p:nvSpPr>
          <p:cNvPr id="22531" name="内容占位符 2"/>
          <p:cNvSpPr>
            <a:spLocks noGrp="1"/>
          </p:cNvSpPr>
          <p:nvPr>
            <p:ph idx="4294967295"/>
          </p:nvPr>
        </p:nvSpPr>
        <p:spPr>
          <a:xfrm>
            <a:off x="4594060" y="1371600"/>
            <a:ext cx="4223093" cy="292834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   高考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改革方案与课程方案密切相关，因此，在研究新一轮高考改革方案的最初阶段，省教育厅就始终关注普通高中的课程方案问题，目的是要保证课程结构、教学过程和考试招生制度之间的一致性，保证学校合理安排教学工作，稳定教学秩序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491630"/>
            <a:ext cx="4104704" cy="280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31000" y="222250"/>
            <a:ext cx="8229600" cy="693316"/>
          </a:xfrm>
          <a:prstGeom prst="rect">
            <a:avLst/>
          </a:prstGeom>
        </p:spPr>
        <p:txBody>
          <a:bodyPr/>
          <a:lstStyle/>
          <a:p>
            <a:r>
              <a:rPr lang="en-US" altLang="zh-CN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、调整方案的研制过程</a:t>
            </a:r>
          </a:p>
        </p:txBody>
      </p:sp>
      <p:sp>
        <p:nvSpPr>
          <p:cNvPr id="22531" name="内容占位符 2"/>
          <p:cNvSpPr>
            <a:spLocks noGrp="1"/>
          </p:cNvSpPr>
          <p:nvPr>
            <p:ph idx="4294967295"/>
          </p:nvPr>
        </p:nvSpPr>
        <p:spPr>
          <a:xfrm>
            <a:off x="978535" y="1373505"/>
            <a:ext cx="7079615" cy="337629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）注重调研先行</a:t>
            </a:r>
          </a:p>
          <a:p>
            <a:pPr marL="0" indent="0" algn="ctr">
              <a:buNone/>
            </a:pPr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至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年初，由省教研室负责，我们对上海、浙江两个第一批高考改革试点省份，以及北京、天津、山东、海南等四个第二批试点省份的相关情况进行了充分的调研，研究他们的高考改革方案，研究他们的课程教学现状，研究他们的调整方案和相关的配套政策。</a:t>
            </a:r>
          </a:p>
          <a:p>
            <a:pPr>
              <a:buFont typeface="Wingdings" panose="05000000000000000000" pitchFamily="2" charset="2"/>
              <a:buChar char="p"/>
            </a:pP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在对方案调整的必要性、可行性进行了充分研究的基础上，今年</a:t>
            </a: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月，教育厅主要负责同志批示，正式开展我省调整方案的研制工作。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内容占位符 2"/>
          <p:cNvSpPr>
            <a:spLocks noGrp="1"/>
          </p:cNvSpPr>
          <p:nvPr>
            <p:ph idx="4294967295"/>
          </p:nvPr>
        </p:nvSpPr>
        <p:spPr>
          <a:xfrm>
            <a:off x="374473" y="948530"/>
            <a:ext cx="8244408" cy="380126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）成立研制小组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根据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省教育厅部署，今年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月初，省教研室组建了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江苏省普通高中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级学生课程方案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研制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核心专家团队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。核心团队包括</a:t>
            </a:r>
            <a:r>
              <a:rPr lang="en-US" altLang="zh-CN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个学科小组</a:t>
            </a:r>
            <a:r>
              <a:rPr lang="zh-CN" altLang="en-US" sz="20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20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综合组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，每个小组包括核心专家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5-8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人，由省市县教研人员、高校专家和骨干教师组成。</a:t>
            </a:r>
            <a:endParaRPr lang="en-US" altLang="zh-CN" sz="180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日，召开全体成员参加的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项目研制启动会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，并分工开展研制工作。</a:t>
            </a:r>
            <a:endParaRPr lang="en-US" altLang="zh-CN" sz="1800"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月下旬，各小组以及整个项目组又多次组织集中研讨，形成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调整方案的征求意见稿</a:t>
            </a:r>
            <a:r>
              <a:rPr lang="zh-CN" altLang="en-US" sz="20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00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标题 1"/>
          <p:cNvSpPr txBox="1">
            <a:spLocks noChangeArrowheads="1"/>
          </p:cNvSpPr>
          <p:nvPr/>
        </p:nvSpPr>
        <p:spPr>
          <a:xfrm>
            <a:off x="31000" y="222250"/>
            <a:ext cx="8229600" cy="69331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、调整方案的研制过程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内容占位符 2"/>
          <p:cNvSpPr>
            <a:spLocks noGrp="1"/>
          </p:cNvSpPr>
          <p:nvPr>
            <p:ph idx="4294967295"/>
          </p:nvPr>
        </p:nvSpPr>
        <p:spPr>
          <a:xfrm>
            <a:off x="362954" y="1051124"/>
            <a:ext cx="8360753" cy="333017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）广泛征求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意见</a:t>
            </a:r>
            <a:endParaRPr lang="en-US" altLang="zh-CN" sz="18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月上旬，各学科分头在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全省范围内征求意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见；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月中旬，由基教处牵头，组织了包括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全省三星及以下普通高中校长、分管校长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参加的征求意见会。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在此基础上，教育厅组织召开</a:t>
            </a:r>
            <a:r>
              <a:rPr lang="zh-CN" altLang="en-US" sz="18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省教学指导委员会部分委员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会议，对调整方案进行集中论证。教指委专家在充分肯定项目研制的必要性和可操作性的同时，详细提出了修改、完善的意见，省教研室各学科专家在采纳这些意见的基础上，形成了最后的调整方案。</a:t>
            </a:r>
            <a:endParaRPr lang="en-US" altLang="zh-CN" sz="16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1600" smtClean="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月底，</a:t>
            </a:r>
            <a:r>
              <a:rPr lang="zh-CN" altLang="en-US" sz="20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教育厅党组扩大会议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讨论通过。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标题 1"/>
          <p:cNvSpPr txBox="1">
            <a:spLocks noChangeArrowheads="1"/>
          </p:cNvSpPr>
          <p:nvPr/>
        </p:nvSpPr>
        <p:spPr>
          <a:xfrm>
            <a:off x="31000" y="222250"/>
            <a:ext cx="8229600" cy="69331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、调整方案的研制过程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131590"/>
            <a:ext cx="8380412" cy="2664296"/>
          </a:xfrm>
          <a:prstGeom prst="rect">
            <a:avLst/>
          </a:prstGeom>
        </p:spPr>
      </p:pic>
      <p:sp>
        <p:nvSpPr>
          <p:cNvPr id="24578" name="内容占位符 2"/>
          <p:cNvSpPr>
            <a:spLocks noGrp="1"/>
          </p:cNvSpPr>
          <p:nvPr>
            <p:ph idx="4294967295"/>
          </p:nvPr>
        </p:nvSpPr>
        <p:spPr>
          <a:xfrm>
            <a:off x="395288" y="3579862"/>
            <a:ext cx="8380413" cy="11699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altLang="zh-CN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整个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方案研制，既有良好的基础、较长时间的酝酿，又有严格的组织和领导，集中了全省方方面面的力量。我们相信，调整方案将为新学年普通高中课程教学的平稳实施奠定重要基础</a:t>
            </a:r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标题 1"/>
          <p:cNvSpPr txBox="1">
            <a:spLocks noChangeArrowheads="1"/>
          </p:cNvSpPr>
          <p:nvPr/>
        </p:nvSpPr>
        <p:spPr>
          <a:xfrm>
            <a:off x="470694" y="188316"/>
            <a:ext cx="8229600" cy="69331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smtClean="0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000" b="1" smtClean="0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、调整方案的研制过程</a:t>
            </a:r>
            <a:endParaRPr lang="zh-CN" altLang="en-US" sz="4000" b="1">
              <a:solidFill>
                <a:srgbClr val="4F81BD">
                  <a:lumMod val="7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标题 36865"/>
          <p:cNvSpPr>
            <a:spLocks noGrp="1"/>
          </p:cNvSpPr>
          <p:nvPr>
            <p:ph type="title" idx="4294967295"/>
          </p:nvPr>
        </p:nvSpPr>
        <p:spPr>
          <a:xfrm>
            <a:off x="521804" y="2139702"/>
            <a:ext cx="8100392" cy="860747"/>
          </a:xfrm>
          <a:prstGeom prst="rect">
            <a:avLst/>
          </a:prstGeom>
        </p:spPr>
        <p:txBody>
          <a:bodyPr/>
          <a:lstStyle/>
          <a:p>
            <a:r>
              <a:rPr lang="zh-CN" altLang="en-US" sz="4000" b="1" noProof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二、</a:t>
            </a:r>
            <a:r>
              <a:rPr lang="zh-CN" altLang="en-US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课程</a:t>
            </a: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调整的基本</a:t>
            </a:r>
            <a:r>
              <a:rPr lang="zh-CN" altLang="en-US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  <a:endParaRPr lang="zh-CN" altLang="en-US" sz="4000" b="1" noProof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内容占位符 2"/>
          <p:cNvSpPr>
            <a:spLocks noGrp="1"/>
          </p:cNvSpPr>
          <p:nvPr>
            <p:ph idx="4294967295"/>
          </p:nvPr>
        </p:nvSpPr>
        <p:spPr>
          <a:xfrm>
            <a:off x="355600" y="1058068"/>
            <a:ext cx="8431708" cy="376793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省的高考改革方案尚未正式公布，但是，高考改革的总体要求将</a:t>
            </a:r>
            <a:r>
              <a:rPr lang="zh-CN" altLang="en-US" sz="1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与国务院、教育部提出的改革精神保持一致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。大的方面，就是要保证做到三条：一是全科学测，二是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3+3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，三是综合素质评价。高考改革的主要精神，与新修订的普通高中课程方案的整体结构是相互衔接的，因此，我们在对现行课程方案和教学内容进行调整时，首先就是要保证三条基本精神得到贯彻落实。</a:t>
            </a:r>
            <a:endParaRPr lang="en-US" altLang="zh-CN" sz="18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因此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，本次调整的重点，就是</a:t>
            </a:r>
            <a:r>
              <a:rPr lang="zh-CN" altLang="en-US" sz="1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对现行普通高中课程方案当中各学科的必修、选修学分比例和相应的教学内容进行调整。</a:t>
            </a:r>
            <a:endParaRPr lang="en-US" altLang="zh-CN" sz="18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必修、选修学分比例和教学内容确定以后，学测的内容、范围和高考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门科目的内容、范围也就非常明确。</a:t>
            </a:r>
          </a:p>
        </p:txBody>
      </p:sp>
      <p:sp>
        <p:nvSpPr>
          <p:cNvPr id="2" name="矩形 1"/>
          <p:cNvSpPr/>
          <p:nvPr/>
        </p:nvSpPr>
        <p:spPr>
          <a:xfrm>
            <a:off x="1331640" y="123478"/>
            <a:ext cx="6655989" cy="70788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zh-CN" sz="40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zh-CN" altLang="en-US" sz="40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、坚持对接新高考、新课程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图示 3"/>
          <p:cNvGraphicFramePr/>
          <p:nvPr/>
        </p:nvGraphicFramePr>
        <p:xfrm>
          <a:off x="719572" y="1275606"/>
          <a:ext cx="7956884" cy="3240359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3" name="标题 1"/>
          <p:cNvSpPr txBox="1"/>
          <p:nvPr/>
        </p:nvSpPr>
        <p:spPr>
          <a:xfrm>
            <a:off x="1447800" y="146050"/>
            <a:ext cx="6172200" cy="102870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  录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547664" y="234102"/>
            <a:ext cx="6048672" cy="60945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CN" altLang="en-US" sz="32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课程结构及内容调整整体</a:t>
            </a:r>
            <a:r>
              <a:rPr lang="zh-CN" altLang="en-US" sz="3200" b="1" smtClean="0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方案</a:t>
            </a:r>
            <a:endParaRPr lang="en-US" altLang="zh-CN" sz="3200" b="1">
              <a:solidFill>
                <a:srgbClr val="4F81BD">
                  <a:lumMod val="75000"/>
                </a:srgb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7864" y="1835259"/>
            <a:ext cx="57961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目标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：一是与新课程方案保持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一致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smtClean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2800">
                <a:latin typeface="微软雅黑" pitchFamily="34" charset="-122"/>
                <a:ea typeface="微软雅黑" pitchFamily="34" charset="-122"/>
              </a:rPr>
              <a:t>是适应全科学测的要求。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b="30400"/>
          <a:stretch>
            <a:fillRect/>
          </a:stretch>
        </p:blipFill>
        <p:spPr>
          <a:xfrm>
            <a:off x="179512" y="2115108"/>
            <a:ext cx="3240360" cy="1512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2"/>
          <p:cNvSpPr txBox="1"/>
          <p:nvPr/>
        </p:nvSpPr>
        <p:spPr>
          <a:xfrm>
            <a:off x="374562" y="1131590"/>
            <a:ext cx="8676456" cy="22557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）课程结构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为保持与新方案的一致，调整方案将现行方案中的“</a:t>
            </a:r>
            <a:r>
              <a:rPr lang="zh-CN" altLang="en-US" sz="18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必修、选修</a:t>
            </a:r>
            <a:r>
              <a:rPr lang="en-US" altLang="zh-CN" sz="18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Ⅰ</a:t>
            </a:r>
            <a:r>
              <a:rPr lang="zh-CN" altLang="en-US" sz="18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、选修</a:t>
            </a:r>
            <a:r>
              <a:rPr lang="en-US" altLang="zh-CN" sz="18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Ⅱ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结构，调整为“</a:t>
            </a:r>
            <a:r>
              <a:rPr lang="zh-CN" altLang="en-US" sz="18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必修、选择性必修、选修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”三个板块。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各学科必修模块为</a:t>
            </a:r>
            <a:r>
              <a:rPr lang="zh-CN" altLang="en-US" sz="18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学业水平合格考试范围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8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选择性必修课程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，由国家根据学生个性发展和升学考试需要设置，参加高考的学生，必须在本类课程规定范围内选择相关科目修习，其他学生结合兴趣爱好，也必须选择部分科目内容修习，以满足毕业学分的要求；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选修模块由</a:t>
            </a:r>
            <a:r>
              <a:rPr lang="zh-CN" altLang="en-US" sz="18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学校规划开设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，学生自主选择修习。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672" y="270019"/>
            <a:ext cx="6048672" cy="60945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CN" altLang="en-US" sz="32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课程结构及内容调整整体</a:t>
            </a:r>
            <a:r>
              <a:rPr lang="zh-CN" altLang="en-US" sz="3200" b="1" smtClean="0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方案</a:t>
            </a:r>
            <a:endParaRPr lang="en-US" altLang="zh-CN" sz="3200" b="1">
              <a:solidFill>
                <a:srgbClr val="4F81BD">
                  <a:lumMod val="75000"/>
                </a:srgb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67544" y="120359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）课程内容</a:t>
            </a:r>
          </a:p>
          <a:p>
            <a:pPr>
              <a:lnSpc>
                <a:spcPct val="200000"/>
              </a:lnSpc>
            </a:pPr>
            <a:r>
              <a:rPr lang="zh-CN" altLang="en-US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 按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调整方案，</a:t>
            </a:r>
            <a:r>
              <a:rPr lang="zh-CN" altLang="en-US" sz="24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必修学分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116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调整为</a:t>
            </a: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，减少了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26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个学分。其中：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全省统一学测的</a:t>
            </a: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个学科，共减少</a:t>
            </a:r>
            <a:r>
              <a:rPr lang="en-US" altLang="zh-CN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个必修学分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，对应于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324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学时。必修课程减少的教学内容，部分调整到选修模块，作为高考要求。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672" y="270019"/>
            <a:ext cx="6048672" cy="60945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zh-CN" altLang="en-US" sz="32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课程结构及内容调整整体</a:t>
            </a:r>
            <a:r>
              <a:rPr lang="zh-CN" altLang="en-US" sz="3200" b="1" smtClean="0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方案</a:t>
            </a:r>
            <a:endParaRPr lang="en-US" altLang="zh-CN" sz="3200" b="1">
              <a:solidFill>
                <a:srgbClr val="4F81BD">
                  <a:lumMod val="75000"/>
                </a:srgb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160881"/>
            <a:ext cx="6172200" cy="555625"/>
          </a:xfrm>
          <a:prstGeom prst="rect">
            <a:avLst/>
          </a:prstGeom>
        </p:spPr>
        <p:txBody>
          <a:bodyPr/>
          <a:lstStyle/>
          <a:p>
            <a:r>
              <a:rPr lang="en-US" altLang="zh-CN" sz="40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、坚持平稳过渡</a:t>
            </a:r>
          </a:p>
        </p:txBody>
      </p:sp>
      <p:sp>
        <p:nvSpPr>
          <p:cNvPr id="8194" name="内容占位符 2"/>
          <p:cNvSpPr>
            <a:spLocks noGrp="1"/>
          </p:cNvSpPr>
          <p:nvPr>
            <p:ph idx="4294967295"/>
          </p:nvPr>
        </p:nvSpPr>
        <p:spPr>
          <a:xfrm>
            <a:off x="424510" y="1563639"/>
            <a:ext cx="8351190" cy="2736304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，调整重点是全省统一学测的科目。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      本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次方案调整，除了对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高一新生的整体学分结构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进行调整外，重点就是对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全省统一学测的语文、数学、英语、物理、化学、生物、思想政治、历史、地理等</a:t>
            </a:r>
            <a:r>
              <a:rPr 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门课程的课程结构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和相应的教学内容进行了调整（全省统一学测的信息技术科目，仍按现行方案和要求执行）。因此，在尚未实施新方案、新标准的前提下，只是对现行方案和相应的教学内容进行适当调整，以适应新高考的要求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160881"/>
            <a:ext cx="6172200" cy="555625"/>
          </a:xfrm>
          <a:prstGeom prst="rect">
            <a:avLst/>
          </a:prstGeom>
        </p:spPr>
        <p:txBody>
          <a:bodyPr/>
          <a:lstStyle/>
          <a:p>
            <a:r>
              <a:rPr lang="en-US" altLang="zh-CN" sz="40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、坚持平稳过渡</a:t>
            </a:r>
          </a:p>
        </p:txBody>
      </p:sp>
      <p:sp>
        <p:nvSpPr>
          <p:cNvPr id="8194" name="内容占位符 2"/>
          <p:cNvSpPr>
            <a:spLocks noGrp="1"/>
          </p:cNvSpPr>
          <p:nvPr>
            <p:ph idx="4294967295"/>
          </p:nvPr>
        </p:nvSpPr>
        <p:spPr>
          <a:xfrm>
            <a:off x="395288" y="1411792"/>
            <a:ext cx="8350567" cy="3370263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第二，各学科的教学要求仍按现行文件精神执行</a:t>
            </a:r>
            <a:endParaRPr lang="zh-CN" altLang="en-US" sz="16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本次方案调整，主要针对全省统一学测的</a:t>
            </a:r>
            <a:r>
              <a:rPr lang="en-US" sz="1600" smtClean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门科目进行，并且，这</a:t>
            </a:r>
            <a:r>
              <a:rPr lang="en-US" sz="1600" smtClean="0"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门科目的调整，主要是将</a:t>
            </a:r>
            <a:r>
              <a:rPr lang="zh-CN" altLang="en-US" sz="16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原来的一部分必修内容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，放到</a:t>
            </a:r>
            <a:r>
              <a:rPr lang="zh-CN" altLang="en-US" sz="16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选修模块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当中，或者是对必修、选修内容进行一些必要的打通。</a:t>
            </a:r>
            <a:endParaRPr lang="en-US" altLang="zh-CN" sz="16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  <a:defRPr/>
            </a:pP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为保证学科教学的平稳实施，防止在实际教学中出现“</a:t>
            </a:r>
            <a:r>
              <a:rPr lang="zh-CN" altLang="en-US" sz="18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越挖越宽、越挖越深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”的现象，不论是调整的科目和内容，还是未调整的科目和内容，均应按“省教育厅关于印发江苏省普通高中各学科课程标准教学要求（修订稿）的通知”（</a:t>
            </a:r>
            <a:r>
              <a:rPr lang="zh-CN" altLang="en-US" sz="16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苏教教科</a:t>
            </a:r>
            <a:r>
              <a:rPr lang="en-US" sz="16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[2009]2</a:t>
            </a:r>
            <a:r>
              <a:rPr lang="zh-CN" altLang="en-US" sz="16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）精神执行。</a:t>
            </a:r>
            <a:endParaRPr lang="zh-CN" altLang="en-US" sz="1600" noProof="1">
              <a:solidFill>
                <a:schemeClr val="bg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标题 1"/>
          <p:cNvSpPr>
            <a:spLocks noGrp="1"/>
          </p:cNvSpPr>
          <p:nvPr>
            <p:ph type="title" idx="4294967295"/>
          </p:nvPr>
        </p:nvSpPr>
        <p:spPr>
          <a:xfrm>
            <a:off x="355600" y="123478"/>
            <a:ext cx="8229600" cy="769516"/>
          </a:xfrm>
          <a:prstGeom prst="rect">
            <a:avLst/>
          </a:prstGeom>
        </p:spPr>
        <p:txBody>
          <a:bodyPr/>
          <a:lstStyle/>
          <a:p>
            <a:r>
              <a:rPr lang="en-US" altLang="zh-CN" sz="40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0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、坚持系统安排</a:t>
            </a:r>
          </a:p>
        </p:txBody>
      </p:sp>
      <p:sp>
        <p:nvSpPr>
          <p:cNvPr id="29699" name="内容占位符 2"/>
          <p:cNvSpPr>
            <a:spLocks noGrp="1"/>
          </p:cNvSpPr>
          <p:nvPr>
            <p:ph idx="4294967295"/>
          </p:nvPr>
        </p:nvSpPr>
        <p:spPr>
          <a:xfrm>
            <a:off x="453926" y="1285874"/>
            <a:ext cx="8236148" cy="315808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  第一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，对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级新生的课程教学进行三年一贯整体设计。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一方面，我们在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关注</a:t>
            </a:r>
            <a:r>
              <a:rPr lang="en-US" altLang="zh-CN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门全省统一学测科目学分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和内容调整的同时，对所有学科学生三年的课程结构进行了整体安排；</a:t>
            </a:r>
            <a:endParaRPr lang="en-US" altLang="zh-CN" sz="16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另一方面，既关注共同基础课程的学习，也关注选择性课程的学习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，确保学校课程安排、学生选课以及考试评价的内在一致性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。就是说，调整方案对学生三年的学习过程，在总体上进行了统一安排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内容占位符 2"/>
          <p:cNvSpPr>
            <a:spLocks noGrp="1"/>
          </p:cNvSpPr>
          <p:nvPr>
            <p:ph idx="4294967295"/>
          </p:nvPr>
        </p:nvSpPr>
        <p:spPr>
          <a:xfrm>
            <a:off x="366764" y="1108769"/>
            <a:ext cx="8420099" cy="3268861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  <a:defRPr/>
            </a:pPr>
            <a:r>
              <a:rPr lang="zh-CN" altLang="en-US" sz="20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第二，保证调整方案的可持续实施。</a:t>
            </a:r>
          </a:p>
          <a:p>
            <a:pPr marL="0" indent="0" algn="just">
              <a:lnSpc>
                <a:spcPct val="200000"/>
              </a:lnSpc>
              <a:buNone/>
              <a:defRPr/>
            </a:pPr>
            <a:r>
              <a:rPr lang="zh-CN" altLang="en-US" sz="16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8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目前</a:t>
            </a:r>
            <a:r>
              <a:rPr lang="zh-CN" altLang="en-US" sz="18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，教育部对普通高中课程新方案、新标准的实施</a:t>
            </a:r>
            <a:r>
              <a:rPr lang="zh-CN" altLang="en-US" sz="2000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尚未做出具体部署</a:t>
            </a:r>
            <a:r>
              <a:rPr lang="zh-CN" altLang="en-US" sz="18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。在这种情况下，我省的调整方案必须</a:t>
            </a:r>
            <a:r>
              <a:rPr lang="zh-CN" altLang="en-US" sz="2000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考虑到持续实施</a:t>
            </a:r>
            <a:r>
              <a:rPr lang="zh-CN" altLang="en-US" sz="18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的问题。我省</a:t>
            </a:r>
            <a:r>
              <a:rPr lang="en-US" altLang="zh-CN" sz="18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18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年秋季入学的高一新生仍然</a:t>
            </a:r>
            <a:r>
              <a:rPr lang="zh-CN" altLang="en-US" sz="2000" noProof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不能实施新方案、新标准</a:t>
            </a:r>
            <a:r>
              <a:rPr lang="zh-CN" altLang="en-US" sz="1800" noProof="1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，可以继续按今年的调整方案执行，不再另行修订，以最大限度地保证学校课程教学秩序的稳定</a:t>
            </a:r>
            <a:r>
              <a:rPr lang="zh-CN" altLang="en-US" sz="1800" noProof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noProof="1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 algn="ctr">
              <a:lnSpc>
                <a:spcPct val="200000"/>
              </a:lnSpc>
              <a:buNone/>
              <a:defRPr/>
            </a:pPr>
            <a:endParaRPr lang="zh-CN" altLang="en-US" sz="1600" noProof="1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355600" y="123478"/>
            <a:ext cx="8229600" cy="76951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smtClean="0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4000" b="1" smtClean="0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、坚持系统安排</a:t>
            </a:r>
            <a:endParaRPr lang="zh-CN" altLang="en-US" sz="4000" b="1">
              <a:solidFill>
                <a:srgbClr val="4F81BD">
                  <a:lumMod val="7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标题 36865"/>
          <p:cNvSpPr>
            <a:spLocks noGrp="1"/>
          </p:cNvSpPr>
          <p:nvPr>
            <p:ph type="title" idx="4294967295"/>
          </p:nvPr>
        </p:nvSpPr>
        <p:spPr>
          <a:xfrm>
            <a:off x="683568" y="2067694"/>
            <a:ext cx="7668344" cy="929159"/>
          </a:xfrm>
          <a:prstGeom prst="rect">
            <a:avLst/>
          </a:prstGeom>
        </p:spPr>
        <p:txBody>
          <a:bodyPr/>
          <a:lstStyle/>
          <a:p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三、课程调整后的实施建议</a:t>
            </a:r>
            <a:endParaRPr lang="zh-CN" altLang="en-US" sz="4000" b="1" noProof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标题 1"/>
          <p:cNvSpPr>
            <a:spLocks noGrp="1"/>
          </p:cNvSpPr>
          <p:nvPr>
            <p:ph type="title" idx="4294967295"/>
          </p:nvPr>
        </p:nvSpPr>
        <p:spPr>
          <a:xfrm>
            <a:off x="31711" y="222250"/>
            <a:ext cx="8964488" cy="1028700"/>
          </a:xfrm>
          <a:prstGeom prst="rect">
            <a:avLst/>
          </a:prstGeom>
        </p:spPr>
        <p:txBody>
          <a:bodyPr/>
          <a:lstStyle/>
          <a:p>
            <a:r>
              <a:rPr lang="en-US" altLang="zh-CN" sz="36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、要深刻理解领会学科的课程变化</a:t>
            </a:r>
          </a:p>
        </p:txBody>
      </p:sp>
      <p:sp>
        <p:nvSpPr>
          <p:cNvPr id="31747" name="内容占位符 2"/>
          <p:cNvSpPr>
            <a:spLocks noGrp="1"/>
          </p:cNvSpPr>
          <p:nvPr>
            <p:ph idx="4294967295"/>
          </p:nvPr>
        </p:nvSpPr>
        <p:spPr>
          <a:xfrm>
            <a:off x="563758" y="1563638"/>
            <a:ext cx="8211941" cy="295232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      相关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的各学科教师，要把调整方案的内容，与普通高中课程新方案、新标准，特别是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我省</a:t>
            </a:r>
            <a:r>
              <a:rPr lang="en-US" altLang="zh-CN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2009</a:t>
            </a:r>
            <a:r>
              <a:rPr lang="zh-CN" altLang="en-US" sz="20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年公布的各学科教学要求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结合起来，保证广大教师对调整方案形成更加完整、深入的理解，保证课程的连续性和平稳性。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324066" y="71243"/>
            <a:ext cx="8229600" cy="841524"/>
          </a:xfrm>
          <a:prstGeom prst="rect">
            <a:avLst/>
          </a:prstGeom>
        </p:spPr>
        <p:txBody>
          <a:bodyPr/>
          <a:lstStyle/>
          <a:p>
            <a:r>
              <a:rPr lang="en-US" altLang="zh-CN" sz="40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b="1">
                <a:solidFill>
                  <a:srgbClr val="4F81BD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rPr>
              <a:t>、切实推进课堂教学改革</a:t>
            </a:r>
          </a:p>
        </p:txBody>
      </p:sp>
      <p:sp>
        <p:nvSpPr>
          <p:cNvPr id="32771" name="内容占位符 2"/>
          <p:cNvSpPr>
            <a:spLocks noGrp="1"/>
          </p:cNvSpPr>
          <p:nvPr>
            <p:ph idx="4294967295"/>
          </p:nvPr>
        </p:nvSpPr>
        <p:spPr>
          <a:xfrm>
            <a:off x="405295" y="1078110"/>
            <a:ext cx="8380412" cy="35098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学生学习的过程，不仅是掌握知识的过程，同时也是学会学习、学会思考、学会运用的过程。教师在教学过程中，既要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关注教学内容的调整，更要关注教学方式的变革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一是要充分、深入地领会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普通高中现行方案、现行标准以及新方案、新标准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所蕴含的改革思想和价值取向；</a:t>
            </a:r>
            <a:endParaRPr lang="en-US" altLang="zh-CN" sz="18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二是要关注学生的</a:t>
            </a:r>
            <a:r>
              <a:rPr lang="zh-CN" altLang="en-US" sz="18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能力发展和素养养成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，在课堂教学当中，增加学生实践、探究、体验、操作的机会，坚持克服应试教育的偏向，继续推进素质教育，高质量落实立德树人根本任务。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标题 36865"/>
          <p:cNvSpPr>
            <a:spLocks noGrp="1"/>
          </p:cNvSpPr>
          <p:nvPr>
            <p:ph type="title" idx="4294967295"/>
          </p:nvPr>
        </p:nvSpPr>
        <p:spPr>
          <a:xfrm>
            <a:off x="1295636" y="1995686"/>
            <a:ext cx="6552728" cy="93565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zh-CN" altLang="en-US" b="1" noProof="1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b="1" noProof="1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、调整方案的</a:t>
            </a:r>
            <a:r>
              <a:rPr lang="zh-CN" altLang="en-US" b="1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</a:t>
            </a:r>
            <a:r>
              <a:rPr lang="zh-CN" altLang="en-US" b="1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背景</a:t>
            </a:r>
            <a:endParaRPr lang="zh-CN" altLang="en-US" b="1" noProof="1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47664" y="2283718"/>
            <a:ext cx="604867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谢 谢 收 看</a:t>
            </a:r>
            <a:endParaRPr lang="en-US" altLang="ko-KR" sz="4400" b="1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</p:nvPr>
        </p:nvSpPr>
        <p:spPr>
          <a:xfrm>
            <a:off x="1403648" y="222250"/>
            <a:ext cx="6172200" cy="1028700"/>
          </a:xfrm>
          <a:prstGeom prst="rect">
            <a:avLst/>
          </a:prstGeom>
        </p:spPr>
        <p:txBody>
          <a:bodyPr/>
          <a:lstStyle/>
          <a:p>
            <a:r>
              <a:rPr lang="en-US" altLang="zh-CN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、高考综合改革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4294967295"/>
          </p:nvPr>
        </p:nvSpPr>
        <p:spPr>
          <a:xfrm>
            <a:off x="4540692" y="3363838"/>
            <a:ext cx="4235008" cy="13859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日国务院印发了</a:t>
            </a:r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关于深化考试招生制度改革的实施意见</a:t>
            </a:r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（国发</a:t>
            </a:r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〔2014〕35</a:t>
            </a: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20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3775" t="19185" r="36613" b="14983"/>
          <a:stretch>
            <a:fillRect/>
          </a:stretch>
        </p:blipFill>
        <p:spPr>
          <a:xfrm>
            <a:off x="467544" y="1365423"/>
            <a:ext cx="3891631" cy="338437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22944" y="1365423"/>
            <a:ext cx="4152756" cy="1624357"/>
            <a:chOff x="4572000" y="1411879"/>
            <a:chExt cx="4152756" cy="130433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rcRect t="23400" b="57000"/>
            <a:stretch>
              <a:fillRect/>
            </a:stretch>
          </p:blipFill>
          <p:spPr>
            <a:xfrm>
              <a:off x="4572000" y="1411879"/>
              <a:ext cx="4152756" cy="1304333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784282" y="2283718"/>
              <a:ext cx="17281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1400" smtClean="0">
                  <a:latin typeface="仿宋" pitchFamily="49" charset="-122"/>
                  <a:ea typeface="仿宋" pitchFamily="49" charset="-122"/>
                </a:rPr>
                <a:t>国发</a:t>
              </a:r>
              <a:r>
                <a:rPr lang="en-US" altLang="zh-CN" sz="1400" smtClean="0">
                  <a:latin typeface="仿宋" pitchFamily="49" charset="-122"/>
                  <a:ea typeface="仿宋" pitchFamily="49" charset="-122"/>
                </a:rPr>
                <a:t>〔2014〕35</a:t>
              </a:r>
              <a:r>
                <a:rPr lang="zh-CN" altLang="en-US" sz="1400" smtClean="0">
                  <a:latin typeface="仿宋" pitchFamily="49" charset="-122"/>
                  <a:ea typeface="仿宋" pitchFamily="49" charset="-122"/>
                </a:rPr>
                <a:t>号</a:t>
              </a:r>
              <a:endParaRPr lang="zh-CN" altLang="en-US" sz="1400">
                <a:latin typeface="仿宋" pitchFamily="49" charset="-122"/>
                <a:ea typeface="仿宋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</p:nvPr>
        </p:nvSpPr>
        <p:spPr>
          <a:xfrm>
            <a:off x="1403648" y="222250"/>
            <a:ext cx="6172200" cy="1028700"/>
          </a:xfrm>
          <a:prstGeom prst="rect">
            <a:avLst/>
          </a:prstGeom>
        </p:spPr>
        <p:txBody>
          <a:bodyPr/>
          <a:lstStyle/>
          <a:p>
            <a:r>
              <a:rPr lang="en-US" altLang="zh-CN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、高考综合改革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4294967295"/>
          </p:nvPr>
        </p:nvSpPr>
        <p:spPr>
          <a:xfrm>
            <a:off x="4594506" y="1250950"/>
            <a:ext cx="4203698" cy="32650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zh-CN" sz="1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年教育部发布了</a:t>
            </a:r>
            <a:r>
              <a:rPr lang="en-US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关于普通高中学业水平考试的实施意见</a:t>
            </a:r>
            <a:r>
              <a:rPr lang="en-US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关于加强和改进普通高中学生综合素质评价的意见</a:t>
            </a:r>
            <a:r>
              <a:rPr lang="en-US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（教基二</a:t>
            </a:r>
            <a:r>
              <a:rPr lang="en-US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〔2014〕10</a:t>
            </a:r>
            <a:r>
              <a: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zh-CN" altLang="en-US" sz="1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, 《</a:t>
            </a:r>
            <a:r>
              <a: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意见</a:t>
            </a:r>
            <a:r>
              <a:rPr lang="en-US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规定，</a:t>
            </a:r>
            <a:r>
              <a:rPr lang="en-US" altLang="zh-CN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年在上海市和浙江省启动了高考综合改革的试点</a:t>
            </a:r>
            <a:r>
              <a:rPr lang="zh-CN" altLang="en-US" sz="1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8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3014" y="1250951"/>
            <a:ext cx="4228987" cy="3265015"/>
            <a:chOff x="343014" y="1250951"/>
            <a:chExt cx="4228987" cy="326501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097" y="2211710"/>
              <a:ext cx="4207904" cy="230425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rcRect l="13775" t="19185" r="14563" b="35993"/>
            <a:stretch>
              <a:fillRect/>
            </a:stretch>
          </p:blipFill>
          <p:spPr>
            <a:xfrm>
              <a:off x="343014" y="1250951"/>
              <a:ext cx="4228986" cy="93190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</p:nvPr>
        </p:nvSpPr>
        <p:spPr>
          <a:xfrm>
            <a:off x="1403648" y="222250"/>
            <a:ext cx="6172200" cy="1028700"/>
          </a:xfrm>
          <a:prstGeom prst="rect">
            <a:avLst/>
          </a:prstGeom>
        </p:spPr>
        <p:txBody>
          <a:bodyPr/>
          <a:lstStyle/>
          <a:p>
            <a:r>
              <a:rPr lang="en-US" altLang="zh-CN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、高考综合改革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4294967295"/>
          </p:nvPr>
        </p:nvSpPr>
        <p:spPr>
          <a:xfrm>
            <a:off x="4619320" y="1779662"/>
            <a:ext cx="4170477" cy="255994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sz="2000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高考录取采用“两依据一参考”：依据统一高考成绩，依据高中学业水平考试成绩，参考学生综合素质评价，进行择优录取。</a:t>
            </a:r>
            <a:endParaRPr lang="zh-CN" altLang="en-US" sz="200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9843" t="24804" r="9844" b="8007"/>
          <a:stretch>
            <a:fillRect/>
          </a:stretch>
        </p:blipFill>
        <p:spPr>
          <a:xfrm>
            <a:off x="311126" y="1779662"/>
            <a:ext cx="4248733" cy="2588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标题 1"/>
          <p:cNvSpPr>
            <a:spLocks noGrp="1"/>
          </p:cNvSpPr>
          <p:nvPr>
            <p:ph type="title" idx="4294967295"/>
          </p:nvPr>
        </p:nvSpPr>
        <p:spPr>
          <a:xfrm>
            <a:off x="1264754" y="88528"/>
            <a:ext cx="6614492" cy="648072"/>
          </a:xfrm>
          <a:prstGeom prst="rect">
            <a:avLst/>
          </a:prstGeom>
        </p:spPr>
        <p:txBody>
          <a:bodyPr/>
          <a:lstStyle/>
          <a:p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新高考的</a:t>
            </a:r>
            <a:r>
              <a:rPr lang="zh-CN" altLang="en-US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  <a:r>
              <a:rPr lang="en-US" altLang="zh-CN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：文理不分科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1" name="内容占位符 2"/>
          <p:cNvSpPr>
            <a:spLocks noGrp="1"/>
          </p:cNvSpPr>
          <p:nvPr>
            <p:ph idx="4294967295"/>
          </p:nvPr>
        </p:nvSpPr>
        <p:spPr>
          <a:xfrm>
            <a:off x="4572000" y="1389504"/>
            <a:ext cx="4191737" cy="31984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/>
          <a:p>
            <a:pPr marL="0" indent="0" algn="just" eaLnBrk="1" hangingPunct="1">
              <a:lnSpc>
                <a:spcPct val="200000"/>
              </a:lnSpc>
              <a:buNone/>
            </a:pPr>
            <a:r>
              <a:rPr lang="zh-CN" altLang="en-US" sz="20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高考</a:t>
            </a: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采取“</a:t>
            </a:r>
            <a:r>
              <a:rPr lang="en-US" altLang="zh-CN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3+3”</a:t>
            </a: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的考试模式，即：语文、数学、外语为必考科目，剩下的物理、化学、历史、地理、生物、</a:t>
            </a:r>
            <a:r>
              <a:rPr lang="zh-CN" altLang="en-US" sz="20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政治</a:t>
            </a:r>
            <a:r>
              <a:rPr lang="en-US" altLang="zh-CN" sz="240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40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科选</a:t>
            </a:r>
            <a:r>
              <a:rPr lang="en-US" altLang="zh-CN" sz="240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科</a:t>
            </a:r>
            <a:r>
              <a:rPr lang="zh-CN" altLang="en-US" sz="20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进行考试，取消文理科考试区别</a:t>
            </a:r>
            <a:r>
              <a:rPr lang="zh-CN" altLang="en-US" sz="20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275605"/>
            <a:ext cx="4182911" cy="3312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915567"/>
            <a:ext cx="8420100" cy="2808312"/>
          </a:xfrm>
          <a:prstGeom prst="rect">
            <a:avLst/>
          </a:prstGeom>
        </p:spPr>
      </p:pic>
      <p:sp>
        <p:nvSpPr>
          <p:cNvPr id="17410" name="标题 1"/>
          <p:cNvSpPr>
            <a:spLocks noGrp="1"/>
          </p:cNvSpPr>
          <p:nvPr>
            <p:ph type="title" idx="4294967295"/>
          </p:nvPr>
        </p:nvSpPr>
        <p:spPr>
          <a:xfrm>
            <a:off x="1485900" y="195486"/>
            <a:ext cx="6172200" cy="648072"/>
          </a:xfrm>
          <a:prstGeom prst="rect">
            <a:avLst/>
          </a:prstGeom>
        </p:spPr>
        <p:txBody>
          <a:bodyPr/>
          <a:lstStyle/>
          <a:p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新高考的</a:t>
            </a:r>
            <a:r>
              <a:rPr lang="zh-CN" altLang="en-US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  <a:r>
              <a:rPr lang="en-US" altLang="zh-CN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：全科学测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1" name="内容占位符 2"/>
          <p:cNvSpPr>
            <a:spLocks noGrp="1"/>
          </p:cNvSpPr>
          <p:nvPr>
            <p:ph idx="4294967295"/>
          </p:nvPr>
        </p:nvSpPr>
        <p:spPr>
          <a:xfrm>
            <a:off x="361950" y="3697836"/>
            <a:ext cx="8420100" cy="1152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None/>
            </a:pPr>
            <a:r>
              <a:rPr lang="en-US" altLang="zh-CN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年教育部发布了</a:t>
            </a:r>
            <a:r>
              <a: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关于普通高中学业水平考试的实施意见</a:t>
            </a:r>
            <a:r>
              <a: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关于加强和改进普通高中学生综合素质评价的意见</a:t>
            </a:r>
            <a:r>
              <a:rPr lang="en-US" altLang="zh-CN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两项政策，明确提出“全科覆盖”、</a:t>
            </a:r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“分类考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查</a:t>
            </a:r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sz="16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、“不分文理”、“两次机会”、“严格公示”等措施</a:t>
            </a:r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标题 1"/>
          <p:cNvSpPr>
            <a:spLocks noGrp="1"/>
          </p:cNvSpPr>
          <p:nvPr>
            <p:ph type="title" idx="4294967295"/>
          </p:nvPr>
        </p:nvSpPr>
        <p:spPr>
          <a:xfrm>
            <a:off x="1485900" y="195486"/>
            <a:ext cx="6172200" cy="648072"/>
          </a:xfrm>
          <a:prstGeom prst="rect">
            <a:avLst/>
          </a:prstGeom>
        </p:spPr>
        <p:txBody>
          <a:bodyPr/>
          <a:lstStyle/>
          <a:p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新高考的</a:t>
            </a:r>
            <a:r>
              <a:rPr lang="zh-CN" altLang="en-US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特点</a:t>
            </a:r>
            <a:r>
              <a:rPr lang="en-US" altLang="zh-CN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4000" b="1" smtClean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：全科学测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5600" y="3826470"/>
            <a:ext cx="8420100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en-US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其中，语文、数学、外语、思想政治、历史、地理、物理、化学、生物等科目的考试，由省级教育行政部门统一组织，音乐、美术、体育、通用技术、信息技术等科目的考试由省级教育行政部门制定统一要求，确定具体组织方式。</a:t>
            </a:r>
          </a:p>
        </p:txBody>
      </p:sp>
      <p:sp>
        <p:nvSpPr>
          <p:cNvPr id="7" name="Rectangle 16"/>
          <p:cNvSpPr/>
          <p:nvPr/>
        </p:nvSpPr>
        <p:spPr bwMode="auto">
          <a:xfrm>
            <a:off x="467544" y="1048011"/>
            <a:ext cx="8308156" cy="2628248"/>
          </a:xfrm>
          <a:prstGeom prst="rect">
            <a:avLst/>
          </a:prstGeom>
          <a:solidFill>
            <a:srgbClr val="002060"/>
          </a:solidFill>
          <a:ln w="762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54" tIns="34277" rIns="68554" bIns="34277" numCol="1" rtlCol="0" anchor="ctr" anchorCtr="0" compatLnSpc="1"/>
          <a:lstStyle/>
          <a:p>
            <a:pPr defTabSz="457200" latinLnBrk="0">
              <a:lnSpc>
                <a:spcPct val="150000"/>
              </a:lnSpc>
            </a:pPr>
            <a:r>
              <a:rPr lang="en-US" altLang="zh-CN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2019—2020—2021-2022</a:t>
            </a:r>
            <a:r>
              <a:rPr lang="zh-CN" altLang="en-US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216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将同时并存</a:t>
            </a:r>
            <a:r>
              <a:rPr lang="en-US" altLang="zh-CN" sz="216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</a:p>
          <a:p>
            <a:pPr marL="891540" lvl="1" indent="-342900" defTabSz="45720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届：老高考、</a:t>
            </a:r>
            <a:r>
              <a:rPr lang="en-US" altLang="zh-CN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r>
              <a:rPr lang="zh-CN" altLang="en-US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课标、老教材（</a:t>
            </a:r>
            <a:r>
              <a:rPr lang="en-US" altLang="zh-CN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级</a:t>
            </a:r>
            <a:r>
              <a:rPr lang="en-US" altLang="zh-CN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现高三）</a:t>
            </a:r>
            <a:endParaRPr lang="en-US" altLang="zh-CN" sz="216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marL="891540" lvl="1" indent="-342900" defTabSz="45720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en-US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届：</a:t>
            </a:r>
            <a:r>
              <a:rPr lang="zh-CN" altLang="en-US" sz="216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老高考</a:t>
            </a:r>
            <a:r>
              <a:rPr lang="zh-CN" altLang="en-US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r>
              <a:rPr lang="zh-CN" altLang="en-US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课标、老教材（</a:t>
            </a:r>
            <a:r>
              <a:rPr lang="en-US" altLang="zh-CN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级</a:t>
            </a:r>
            <a:r>
              <a:rPr lang="en-US" altLang="zh-CN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16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现高二）</a:t>
            </a:r>
            <a:endParaRPr lang="en-US" altLang="zh-CN" sz="216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marL="891540" lvl="1" indent="-342900" defTabSz="45720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2021</a:t>
            </a:r>
            <a:r>
              <a:rPr lang="zh-CN" altLang="en-US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届：新高考、</a:t>
            </a:r>
            <a:r>
              <a:rPr lang="en-US" altLang="zh-CN" sz="2160" kern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r>
              <a:rPr lang="zh-CN" altLang="en-US" sz="2160" kern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160" kern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en-US" sz="2160" kern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课标</a:t>
            </a:r>
            <a:r>
              <a:rPr lang="zh-CN" altLang="en-US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160" kern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老教材</a:t>
            </a:r>
            <a:r>
              <a:rPr lang="zh-CN" altLang="en-US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级</a:t>
            </a:r>
            <a:r>
              <a:rPr lang="en-US" altLang="zh-CN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现高一）</a:t>
            </a:r>
            <a:endParaRPr lang="en-US" altLang="zh-CN" sz="2160" kern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marL="891540" lvl="1" indent="-342900" defTabSz="457200" latin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2022</a:t>
            </a:r>
            <a:r>
              <a:rPr lang="zh-CN" altLang="en-US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届：新高考、</a:t>
            </a:r>
            <a:r>
              <a:rPr lang="en-US" altLang="zh-CN" sz="2160" kern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r>
              <a:rPr lang="zh-CN" altLang="en-US" sz="2160" kern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160" kern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en-US" sz="2160" kern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课标、老教材</a:t>
            </a:r>
            <a:r>
              <a:rPr lang="zh-CN" altLang="en-US" sz="2160" i="1" kern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新教材</a:t>
            </a:r>
            <a:r>
              <a:rPr lang="zh-CN" altLang="en-US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2019</a:t>
            </a:r>
            <a:r>
              <a:rPr lang="zh-CN" altLang="en-US" sz="2160" kern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级）</a:t>
            </a:r>
            <a:endParaRPr lang="en-US" sz="2160" kern="0">
              <a:solidFill>
                <a:srgbClr val="FFFFFF"/>
              </a:solidFill>
              <a:latin typeface="Segoe UI" panose="020b05020402040202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AS_NET" val="4.0.30319.36460"/>
  <p:tag name="AS_OS" val="Microsoft Windows NT 6.1.7601 Service Pack 1"/>
  <p:tag name="AS_RELEASE_DATE" val="2016.09.30"/>
  <p:tag name="AS_TITLE" val="Aspose.Slides for .NET 2.0"/>
  <p:tag name="AS_VERSION" val="16.9.0.0"/>
</p:tagLst>
</file>

<file path=ppt/theme/theme1.xml><?xml version="1.0" encoding="utf-8"?>
<a:theme xmlns:r="http://schemas.openxmlformats.org/officeDocument/2006/relationships"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106</Paragraphs>
  <Slides>30</Slides>
  <Notes>7</Notes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1">
      <vt:lpstr>Office 테마</vt:lpstr>
      <vt:lpstr>2018年，江苏高中课改的新形势</vt:lpstr>
      <vt:lpstr>Slide 2</vt:lpstr>
      <vt:lpstr>一、调整方案的基本背景</vt:lpstr>
      <vt:lpstr>1、高考综合改革</vt:lpstr>
      <vt:lpstr>1、高考综合改革</vt:lpstr>
      <vt:lpstr>1、高考综合改革</vt:lpstr>
      <vt:lpstr>新高考的特点1：文理不分科</vt:lpstr>
      <vt:lpstr>新高考的特点2：全科学测</vt:lpstr>
      <vt:lpstr>新高考的特点2：全科学测</vt:lpstr>
      <vt:lpstr>2、高中课程改革</vt:lpstr>
      <vt:lpstr>Slide 11</vt:lpstr>
      <vt:lpstr>开设科目及学分安排</vt:lpstr>
      <vt:lpstr>3、调整方案的研制过程</vt:lpstr>
      <vt:lpstr>3、调整方案的研制过程</vt:lpstr>
      <vt:lpstr>Slide 15</vt:lpstr>
      <vt:lpstr>Slide 16</vt:lpstr>
      <vt:lpstr>Slide 17</vt:lpstr>
      <vt:lpstr>二、课程调整的基本特点</vt:lpstr>
      <vt:lpstr>Slide 19</vt:lpstr>
      <vt:lpstr>Slide 20</vt:lpstr>
      <vt:lpstr>Slide 21</vt:lpstr>
      <vt:lpstr>Slide 22</vt:lpstr>
      <vt:lpstr>2、坚持平稳过渡</vt:lpstr>
      <vt:lpstr>2、坚持平稳过渡</vt:lpstr>
      <vt:lpstr>3、坚持系统安排</vt:lpstr>
      <vt:lpstr>Slide 26</vt:lpstr>
      <vt:lpstr>三、课程调整后的实施建议</vt:lpstr>
      <vt:lpstr>1、要深刻理解领会学科的课程变化</vt:lpstr>
      <vt:lpstr>2、切实推进课堂教学改革</vt:lpstr>
      <vt:lpstr>Slide 30</vt:lpstr>
    </vt:vector>
  </TitlesOfParts>
  <LinksUpToDate>0</LinksUpToDate>
  <SharedDoc>0</SharedDoc>
  <HyperlinksChanged>0</HyperlinksChanged>
  <Application>Aspose.Slides for .NET</Application>
  <AppVersion>16.0900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2019-01-26T00:48:52.059</cp:lastPrinted>
  <dcterms:created xsi:type="dcterms:W3CDTF">2019-01-26T00:48:52Z</dcterms:created>
  <dcterms:modified xsi:type="dcterms:W3CDTF">2019-01-25T16:48:52Z</dcterms:modified>
</cp:coreProperties>
</file>