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312" r:id="rId4"/>
    <p:sldId id="293" r:id="rId5"/>
    <p:sldId id="313" r:id="rId6"/>
    <p:sldId id="314" r:id="rId7"/>
    <p:sldId id="315" r:id="rId8"/>
    <p:sldId id="356" r:id="rId9"/>
    <p:sldId id="357" r:id="rId10"/>
    <p:sldId id="332" r:id="rId11"/>
    <p:sldId id="358" r:id="rId12"/>
    <p:sldId id="359" r:id="rId13"/>
    <p:sldId id="360" r:id="rId14"/>
    <p:sldId id="361" r:id="rId15"/>
    <p:sldId id="363" r:id="rId16"/>
    <p:sldId id="362" r:id="rId17"/>
    <p:sldId id="295" r:id="rId18"/>
    <p:sldId id="364" r:id="rId19"/>
    <p:sldId id="365" r:id="rId20"/>
    <p:sldId id="381" r:id="rId21"/>
    <p:sldId id="317" r:id="rId22"/>
    <p:sldId id="333" r:id="rId23"/>
    <p:sldId id="366" r:id="rId24"/>
    <p:sldId id="321" r:id="rId25"/>
    <p:sldId id="334" r:id="rId26"/>
    <p:sldId id="338" r:id="rId27"/>
    <p:sldId id="294" r:id="rId28"/>
    <p:sldId id="316" r:id="rId29"/>
    <p:sldId id="367" r:id="rId30"/>
    <p:sldId id="368" r:id="rId31"/>
    <p:sldId id="323" r:id="rId32"/>
    <p:sldId id="299" r:id="rId33"/>
    <p:sldId id="302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方正姚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660066"/>
    <a:srgbClr val="990099"/>
    <a:srgbClr val="00CC00"/>
    <a:srgbClr val="CC0066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/>
    <p:restoredTop sz="94634"/>
  </p:normalViewPr>
  <p:slideViewPr>
    <p:cSldViewPr showGuides="1">
      <p:cViewPr varScale="1">
        <p:scale>
          <a:sx n="69" d="100"/>
          <a:sy n="69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dissolve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方正姚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图片 972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61770"/>
            <a:ext cx="8077200" cy="420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3" name="文本框 97282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284" name="矩形 97283"/>
          <p:cNvSpPr/>
          <p:nvPr/>
        </p:nvSpPr>
        <p:spPr>
          <a:xfrm>
            <a:off x="760730" y="233553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b="1" dirty="0">
                <a:solidFill>
                  <a:schemeClr val="accent2"/>
                </a:solidFill>
                <a:ea typeface="隶书" pitchFamily="49" charset="-122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ea typeface="隶书" pitchFamily="49" charset="-122"/>
              </a:rPr>
              <a:t>生物进化的历程</a:t>
            </a:r>
            <a:br>
              <a:rPr lang="zh-CN" altLang="en-US" b="1" dirty="0"/>
            </a:br>
            <a:endParaRPr lang="zh-CN" altLang="en-US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13313"/>
          <p:cNvSpPr/>
          <p:nvPr/>
        </p:nvSpPr>
        <p:spPr>
          <a:xfrm>
            <a:off x="755650" y="884555"/>
            <a:ext cx="3744913" cy="4603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40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马的进化历程</a:t>
            </a:r>
            <a:endParaRPr lang="zh-CN" altLang="en-US" sz="2400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</p:txBody>
      </p:sp>
      <p:pic>
        <p:nvPicPr>
          <p:cNvPr id="11266" name="图片 13314" descr="24-2-3始祖马"/>
          <p:cNvPicPr>
            <a:picLocks noChangeAspect="1"/>
          </p:cNvPicPr>
          <p:nvPr/>
        </p:nvPicPr>
        <p:blipFill>
          <a:blip r:embed="rId1">
            <a:lum contrast="11999"/>
          </a:blip>
          <a:stretch>
            <a:fillRect/>
          </a:stretch>
        </p:blipFill>
        <p:spPr>
          <a:xfrm>
            <a:off x="1908175" y="2708275"/>
            <a:ext cx="5184775" cy="327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13315"/>
          <p:cNvSpPr/>
          <p:nvPr/>
        </p:nvSpPr>
        <p:spPr>
          <a:xfrm>
            <a:off x="755650" y="1341438"/>
            <a:ext cx="7632700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⑴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万年前的化石证明，始祖马只有现代的狐狸那样大，前足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趾，后足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趾，生活在树林中。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4337" descr="24-2-4四千万年前的马"/>
          <p:cNvPicPr>
            <a:picLocks noChangeAspect="1"/>
          </p:cNvPicPr>
          <p:nvPr/>
        </p:nvPicPr>
        <p:blipFill>
          <a:blip r:embed="rId1">
            <a:lum contrast="23999"/>
          </a:blip>
          <a:stretch>
            <a:fillRect/>
          </a:stretch>
        </p:blipFill>
        <p:spPr>
          <a:xfrm>
            <a:off x="1484313" y="2205038"/>
            <a:ext cx="622935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矩形 14338"/>
          <p:cNvSpPr/>
          <p:nvPr/>
        </p:nvSpPr>
        <p:spPr>
          <a:xfrm>
            <a:off x="792163" y="765175"/>
            <a:ext cx="7613650" cy="8915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⑵ 4000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万年前的化石证明，马的体型已有现代的羊那样大，前足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趾，后足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趾，仍然生活</a:t>
            </a:r>
            <a:r>
              <a:rPr lang="zh-CN" altLang="en-US" sz="2800" b="1" dirty="0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在树林中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5361"/>
          <p:cNvSpPr txBox="1"/>
          <p:nvPr/>
        </p:nvSpPr>
        <p:spPr>
          <a:xfrm>
            <a:off x="847725" y="1093788"/>
            <a:ext cx="7408863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t"/>
            <a:endParaRPr lang="zh-CN" altLang="zh-CN" sz="2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4" name="图片 15362" descr="24-2-5两千万年前的马"/>
          <p:cNvPicPr>
            <a:picLocks noChangeAspect="1"/>
          </p:cNvPicPr>
          <p:nvPr/>
        </p:nvPicPr>
        <p:blipFill>
          <a:blip r:embed="rId1">
            <a:lum contrast="23999"/>
          </a:blip>
          <a:stretch>
            <a:fillRect/>
          </a:stretch>
        </p:blipFill>
        <p:spPr>
          <a:xfrm>
            <a:off x="1598613" y="2420938"/>
            <a:ext cx="6156325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矩形 15363"/>
          <p:cNvSpPr/>
          <p:nvPr/>
        </p:nvSpPr>
        <p:spPr>
          <a:xfrm>
            <a:off x="760730" y="925195"/>
            <a:ext cx="7621588" cy="9772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⑶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万年前的化石证明，马进入草原生活。马的四肢加长，中趾长成惟一着地的趾，增强了快跑的能力。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6385" descr="24-2-6一千万年到三百万年前的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524125"/>
            <a:ext cx="6335713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矩形 16386"/>
          <p:cNvSpPr/>
          <p:nvPr/>
        </p:nvSpPr>
        <p:spPr>
          <a:xfrm>
            <a:off x="660400" y="788670"/>
            <a:ext cx="782320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⑷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en-US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万年前的化石证明，马的体型已和现在的马基本相似，前后肢都只有中趾着地，两旁的侧趾退化，能飞快地奔跑。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17409"/>
          <p:cNvSpPr/>
          <p:nvPr/>
        </p:nvSpPr>
        <p:spPr>
          <a:xfrm>
            <a:off x="791528" y="786130"/>
            <a:ext cx="7561262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⑸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马的进化过程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现代马是由躯体较小的始祖马经过漫长的地质年代逐渐进化而来的。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2" name="图片 17410" descr="u=3623795500,1317235798&amp;fm=0&amp;gp=0"/>
          <p:cNvPicPr>
            <a:picLocks noChangeAspect="1"/>
          </p:cNvPicPr>
          <p:nvPr/>
        </p:nvPicPr>
        <p:blipFill>
          <a:blip r:embed="rId1">
            <a:lum contrast="11999"/>
          </a:blip>
          <a:stretch>
            <a:fillRect/>
          </a:stretch>
        </p:blipFill>
        <p:spPr>
          <a:xfrm>
            <a:off x="4695825" y="2708275"/>
            <a:ext cx="3513138" cy="33496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图片 17411" descr="u=3096498603,4157745302&amp;fm=0&amp;gp=0"/>
          <p:cNvPicPr>
            <a:picLocks noChangeAspect="1"/>
          </p:cNvPicPr>
          <p:nvPr/>
        </p:nvPicPr>
        <p:blipFill>
          <a:blip r:embed="rId2">
            <a:lum contrast="35999"/>
          </a:blip>
          <a:stretch>
            <a:fillRect/>
          </a:stretch>
        </p:blipFill>
        <p:spPr>
          <a:xfrm>
            <a:off x="900113" y="2708275"/>
            <a:ext cx="3651250" cy="336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图片 624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620713"/>
            <a:ext cx="7859712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62466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857" name="文本框 78856"/>
          <p:cNvSpPr txBox="1"/>
          <p:nvPr/>
        </p:nvSpPr>
        <p:spPr>
          <a:xfrm>
            <a:off x="900113" y="1268413"/>
            <a:ext cx="6400800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）讨论资料</a:t>
            </a:r>
            <a:r>
              <a:rPr lang="en-US" altLang="zh-CN" sz="3200" b="1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en-US" altLang="zh-CN" sz="3200" b="1">
              <a:solidFill>
                <a:srgbClr val="CC0066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600" b="1">
                <a:solidFill>
                  <a:srgbClr val="CC0066"/>
                </a:solidFill>
                <a:latin typeface="宋体" panose="02010600030101010101" pitchFamily="2" charset="-122"/>
                <a:ea typeface="黑体" panose="02010600030101010101" pitchFamily="2" charset="-122"/>
              </a:rPr>
              <a:t>  </a:t>
            </a:r>
            <a:endParaRPr lang="en-US" altLang="zh-CN" sz="320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8860" name="矩形 78859"/>
          <p:cNvSpPr/>
          <p:nvPr/>
        </p:nvSpPr>
        <p:spPr>
          <a:xfrm>
            <a:off x="947420" y="1854835"/>
            <a:ext cx="7523163" cy="3538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始祖鸟像鸟类吗？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它有跟鸟类相似的特征吗？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它有跟鸟类不同的特征吗？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这些特征跟哪类动物相似？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现在还有这种动物吗？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你从始祖鸟身上可以得出什么结论？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rPr>
              <a:t>你通过什么方法得出这样的结论？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8433" descr="24-2-7-1始祖鸟化石"/>
          <p:cNvPicPr>
            <a:picLocks noChangeAspect="1"/>
          </p:cNvPicPr>
          <p:nvPr/>
        </p:nvPicPr>
        <p:blipFill>
          <a:blip r:embed="rId1">
            <a:lum bright="-6000" contrast="11999"/>
          </a:blip>
          <a:stretch>
            <a:fillRect/>
          </a:stretch>
        </p:blipFill>
        <p:spPr>
          <a:xfrm>
            <a:off x="1282700" y="3243263"/>
            <a:ext cx="2498725" cy="2128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8434" descr="24-2-7-2始祖鸟化石复原图"/>
          <p:cNvPicPr>
            <a:picLocks noChangeAspect="1"/>
          </p:cNvPicPr>
          <p:nvPr/>
        </p:nvPicPr>
        <p:blipFill>
          <a:blip r:embed="rId2">
            <a:lum bright="-6000" contrast="11999"/>
          </a:blip>
          <a:stretch>
            <a:fillRect/>
          </a:stretch>
        </p:blipFill>
        <p:spPr>
          <a:xfrm>
            <a:off x="4895850" y="3284538"/>
            <a:ext cx="2592388" cy="2046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18435"/>
          <p:cNvSpPr/>
          <p:nvPr/>
        </p:nvSpPr>
        <p:spPr>
          <a:xfrm>
            <a:off x="4716463" y="5229225"/>
            <a:ext cx="299085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t"/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始祖鸟化石复原图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1584325" y="5445125"/>
            <a:ext cx="18938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始祖鸟化石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文本框 18437"/>
          <p:cNvSpPr txBox="1"/>
          <p:nvPr/>
        </p:nvSpPr>
        <p:spPr>
          <a:xfrm>
            <a:off x="627063" y="657225"/>
            <a:ext cx="7905750" cy="17894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始祖鸟化石证据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始祖鸟与爬行类相似的特点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前肢趾端有爪               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口中有牙齿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尾部有很多块尾椎骨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19457"/>
          <p:cNvSpPr/>
          <p:nvPr/>
        </p:nvSpPr>
        <p:spPr>
          <a:xfrm>
            <a:off x="574675" y="657225"/>
            <a:ext cx="7993063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⑵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始祖鸟的结构特点说明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  <a:ea typeface="宋体" panose="02010600030101010101" pitchFamily="2" charset="-122"/>
              </a:rPr>
              <a:t>始祖鸟与古爬行类有亲缘关系，也和鸟类有亲缘关系。</a:t>
            </a:r>
            <a:endParaRPr lang="zh-CN" altLang="en-US" sz="2400" b="1" dirty="0">
              <a:solidFill>
                <a:schemeClr val="tx1"/>
              </a:solidFill>
              <a:latin typeface="楷体_GB2312" panose="02010609030101010101" pitchFamily="49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  <a:ea typeface="宋体" panose="02010600030101010101" pitchFamily="2" charset="-122"/>
              </a:rPr>
              <a:t>它是爬行类向鸟类进化的中间过渡类型，也就是说鸟类起源于古代爬行类。</a:t>
            </a:r>
            <a:endParaRPr lang="zh-CN" altLang="en-US" sz="2400" b="1" dirty="0">
              <a:solidFill>
                <a:schemeClr val="tx1"/>
              </a:solidFill>
              <a:latin typeface="楷体_GB2312" panose="0201060903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17410" name="Picture 2" descr="1195140179[1]娇小辽西鸟化石"/>
          <p:cNvPicPr>
            <a:picLocks noChangeAspect="1"/>
          </p:cNvPicPr>
          <p:nvPr/>
        </p:nvPicPr>
        <p:blipFill>
          <a:blip r:embed="rId1">
            <a:lum contrast="11999"/>
          </a:blip>
          <a:srcRect l="10165" r="4138"/>
          <a:stretch>
            <a:fillRect/>
          </a:stretch>
        </p:blipFill>
        <p:spPr>
          <a:xfrm>
            <a:off x="1000125" y="3213100"/>
            <a:ext cx="2770188" cy="2471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 19459"/>
          <p:cNvSpPr/>
          <p:nvPr/>
        </p:nvSpPr>
        <p:spPr>
          <a:xfrm>
            <a:off x="3770313" y="3500438"/>
            <a:ext cx="549275" cy="191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辽西鸟化石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2" name="Picture 4" descr="b_D06524EE2孔子鸟化石C46C350B172888428935BE1[1]"/>
          <p:cNvPicPr>
            <a:picLocks noChangeAspect="1"/>
          </p:cNvPicPr>
          <p:nvPr/>
        </p:nvPicPr>
        <p:blipFill>
          <a:blip r:embed="rId2">
            <a:lum contrast="23999"/>
          </a:blip>
          <a:stretch>
            <a:fillRect/>
          </a:stretch>
        </p:blipFill>
        <p:spPr>
          <a:xfrm>
            <a:off x="4751388" y="3213100"/>
            <a:ext cx="2495550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8"/>
          <p:cNvSpPr txBox="1"/>
          <p:nvPr/>
        </p:nvSpPr>
        <p:spPr>
          <a:xfrm>
            <a:off x="7247255" y="3503930"/>
            <a:ext cx="487680" cy="1938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孔子鸟化石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  <p:bldP spid="1946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545" y="4161155"/>
            <a:ext cx="2363470" cy="114300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</a:rPr>
              <a:t>辽西</a:t>
            </a:r>
            <a:r>
              <a:rPr lang="zh-CN" altLang="en-US"/>
              <a:t>鸟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0075" y="972820"/>
            <a:ext cx="3542030" cy="3188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55970" y="5304155"/>
            <a:ext cx="2214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</a:rPr>
              <a:t>孔子鸟</a:t>
            </a:r>
            <a:endParaRPr lang="zh-CN" altLang="en-US" sz="4400" b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20" y="699135"/>
            <a:ext cx="4178300" cy="4281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02" name="图片 102401" descr="始祖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628775"/>
            <a:ext cx="7488237" cy="452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文本框 102402"/>
          <p:cNvSpPr txBox="1"/>
          <p:nvPr/>
        </p:nvSpPr>
        <p:spPr>
          <a:xfrm>
            <a:off x="3419475" y="549275"/>
            <a:ext cx="39608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资料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04" name="文本框 102403"/>
          <p:cNvSpPr txBox="1"/>
          <p:nvPr/>
        </p:nvSpPr>
        <p:spPr>
          <a:xfrm>
            <a:off x="468313" y="6237288"/>
            <a:ext cx="34559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05" name="矩形 102404"/>
          <p:cNvSpPr/>
          <p:nvPr/>
        </p:nvSpPr>
        <p:spPr>
          <a:xfrm>
            <a:off x="2268538" y="5715000"/>
            <a:ext cx="511333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 dirty="0">
                <a:solidFill>
                  <a:srgbClr val="FF0000"/>
                </a:solidFill>
              </a:rPr>
              <a:t>始祖鸟化石复原图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2406" name="文本框 102405"/>
          <p:cNvSpPr txBox="1"/>
          <p:nvPr/>
        </p:nvSpPr>
        <p:spPr>
          <a:xfrm>
            <a:off x="6156325" y="1341438"/>
            <a:ext cx="17287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408" name="图片 102407" descr="pic_37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333375"/>
            <a:ext cx="2305050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9" name="图片 102408" descr="穿山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33375"/>
            <a:ext cx="2663825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图片 604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484313"/>
            <a:ext cx="807561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文本框 60418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39" name="文本框 60438"/>
          <p:cNvSpPr txBox="1"/>
          <p:nvPr/>
        </p:nvSpPr>
        <p:spPr>
          <a:xfrm>
            <a:off x="1143000" y="2062480"/>
            <a:ext cx="55981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哪些证据？</a:t>
            </a:r>
            <a:endParaRPr lang="en-US" altLang="zh-CN" sz="3200" b="1" dirty="0">
              <a:solidFill>
                <a:srgbClr val="CC0066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2494" name="文本框 62493"/>
          <p:cNvSpPr txBox="1"/>
          <p:nvPr/>
        </p:nvSpPr>
        <p:spPr>
          <a:xfrm>
            <a:off x="884238" y="2945130"/>
            <a:ext cx="5472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62495" name="矩形 62494"/>
          <p:cNvSpPr/>
          <p:nvPr/>
        </p:nvSpPr>
        <p:spPr>
          <a:xfrm>
            <a:off x="539750" y="404813"/>
            <a:ext cx="7772400" cy="1657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、生物进化的证据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标题 1187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b="1" dirty="0">
                <a:solidFill>
                  <a:srgbClr val="CC0066"/>
                </a:solidFill>
              </a:rPr>
              <a:t>始祖鸟：口中有牙齿，指端有爪，胸骨不发达，没有龙骨突，尾部有许多尾椎骨。</a:t>
            </a:r>
            <a:br>
              <a:rPr lang="zh-CN" altLang="en-US" sz="3200" b="1" dirty="0">
                <a:solidFill>
                  <a:srgbClr val="CC0066"/>
                </a:solidFill>
              </a:rPr>
            </a:br>
            <a:endParaRPr lang="zh-CN" altLang="en-US" sz="3200" b="1" dirty="0">
              <a:solidFill>
                <a:srgbClr val="CC0066"/>
              </a:solidFill>
            </a:endParaRPr>
          </a:p>
        </p:txBody>
      </p:sp>
      <p:sp>
        <p:nvSpPr>
          <p:cNvPr id="118788" name="文本框 118787"/>
          <p:cNvSpPr txBox="1"/>
          <p:nvPr/>
        </p:nvSpPr>
        <p:spPr>
          <a:xfrm>
            <a:off x="684213" y="1844675"/>
            <a:ext cx="4967287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华文行楷" pitchFamily="2" charset="-122"/>
              </a:rPr>
              <a:t>牙齿</a:t>
            </a:r>
            <a:b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华文行楷" pitchFamily="2" charset="-122"/>
              </a:rPr>
            </a:b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华文行楷" pitchFamily="2" charset="-122"/>
              </a:rPr>
              <a:t>由尾椎骨组成的长尾</a:t>
            </a:r>
            <a:b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华文行楷" pitchFamily="2" charset="-122"/>
              </a:rPr>
            </a:br>
            <a:endParaRPr lang="zh-CN" altLang="en-US" sz="2800" b="1">
              <a:solidFill>
                <a:srgbClr val="9900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8789" name="文本框 118788"/>
          <p:cNvSpPr txBox="1"/>
          <p:nvPr/>
        </p:nvSpPr>
        <p:spPr>
          <a:xfrm>
            <a:off x="6696075" y="2060575"/>
            <a:ext cx="24479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爬行动物的特征</a:t>
            </a:r>
            <a:endParaRPr lang="zh-CN" altLang="en-US" sz="3600">
              <a:solidFill>
                <a:srgbClr val="0000FF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8790" name="右大括号 118789"/>
          <p:cNvSpPr/>
          <p:nvPr/>
        </p:nvSpPr>
        <p:spPr>
          <a:xfrm>
            <a:off x="5867400" y="1773238"/>
            <a:ext cx="358775" cy="1871662"/>
          </a:xfrm>
          <a:prstGeom prst="rightBrace">
            <a:avLst>
              <a:gd name="adj1" fmla="val 43473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1" name="文本框 118790"/>
          <p:cNvSpPr txBox="1"/>
          <p:nvPr/>
        </p:nvSpPr>
        <p:spPr>
          <a:xfrm>
            <a:off x="468313" y="4221163"/>
            <a:ext cx="5329237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ea typeface="华文行楷" pitchFamily="2" charset="-122"/>
              </a:rPr>
              <a:t>身体覆盖羽毛</a:t>
            </a:r>
            <a:r>
              <a:rPr lang="en-US" altLang="zh-CN" sz="2800" b="1" dirty="0">
                <a:solidFill>
                  <a:srgbClr val="990099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ea typeface="华文行楷" pitchFamily="2" charset="-122"/>
              </a:rPr>
              <a:t>前肢变</a:t>
            </a:r>
            <a:endParaRPr lang="zh-CN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华文行楷" pitchFamily="2" charset="-122"/>
            </a:endParaRPr>
          </a:p>
          <a:p>
            <a:r>
              <a:rPr lang="zh-C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ea typeface="华文行楷" pitchFamily="2" charset="-122"/>
              </a:rPr>
              <a:t>成翼，</a:t>
            </a: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便于在树枝上栖息 </a:t>
            </a:r>
            <a:endParaRPr lang="zh-CN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华文行楷" pitchFamily="2" charset="-122"/>
            </a:endParaRPr>
          </a:p>
          <a:p>
            <a:endParaRPr lang="zh-CN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18792" name="右大括号 118791"/>
          <p:cNvSpPr/>
          <p:nvPr/>
        </p:nvSpPr>
        <p:spPr>
          <a:xfrm>
            <a:off x="5795963" y="4149725"/>
            <a:ext cx="358775" cy="1871663"/>
          </a:xfrm>
          <a:prstGeom prst="rightBrace">
            <a:avLst>
              <a:gd name="adj1" fmla="val 43473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3" name="文本框 118792"/>
          <p:cNvSpPr txBox="1"/>
          <p:nvPr/>
        </p:nvSpPr>
        <p:spPr>
          <a:xfrm>
            <a:off x="6696075" y="4292600"/>
            <a:ext cx="24479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鸟类的特征</a:t>
            </a:r>
            <a:endParaRPr lang="zh-CN" altLang="en-US" sz="3600">
              <a:solidFill>
                <a:srgbClr val="0000FF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79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生物进化的主要历程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93645"/>
          </a:xfrm>
          <a:solidFill>
            <a:schemeClr val="bg1"/>
          </a:solidFill>
        </p:spPr>
        <p:txBody>
          <a:bodyPr/>
          <a:p>
            <a:r>
              <a:rPr lang="zh-CN" altLang="en-US" b="1">
                <a:solidFill>
                  <a:schemeClr val="tx1"/>
                </a:solidFill>
              </a:rPr>
              <a:t>单细胞 到 多细胞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低等 到 高等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简单 到 复杂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水生 到 陆生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500" name="图片 1064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692150"/>
            <a:ext cx="8218488" cy="533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06501"/>
          <p:cNvSpPr txBox="1"/>
          <p:nvPr/>
        </p:nvSpPr>
        <p:spPr>
          <a:xfrm>
            <a:off x="900113" y="2636838"/>
            <a:ext cx="6408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graphicFrame>
        <p:nvGraphicFramePr>
          <p:cNvPr id="106546" name="表格 106545"/>
          <p:cNvGraphicFramePr/>
          <p:nvPr/>
        </p:nvGraphicFramePr>
        <p:xfrm>
          <a:off x="468313" y="692150"/>
          <a:ext cx="8424863" cy="5473700"/>
        </p:xfrm>
        <a:graphic>
          <a:graphicData uri="http://schemas.openxmlformats.org/drawingml/2006/table">
            <a:tbl>
              <a:tblPr/>
              <a:tblGrid>
                <a:gridCol w="4213225"/>
                <a:gridCol w="4211638"/>
              </a:tblGrid>
              <a:tr h="9128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>
                          <a:solidFill>
                            <a:srgbClr val="0000FF"/>
                          </a:solidFill>
                        </a:rPr>
                        <a:t>植物类群</a:t>
                      </a:r>
                      <a:endParaRPr lang="zh-CN" altLang="en-US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>
                          <a:solidFill>
                            <a:srgbClr val="0000FF"/>
                          </a:solidFill>
                        </a:rPr>
                        <a:t>主要特征</a:t>
                      </a:r>
                      <a:endParaRPr lang="zh-CN" altLang="en-US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47" name="文本框 106546"/>
          <p:cNvSpPr txBox="1"/>
          <p:nvPr/>
        </p:nvSpPr>
        <p:spPr>
          <a:xfrm>
            <a:off x="1476375" y="1773238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pitchFamily="2" charset="-122"/>
              </a:rPr>
              <a:t>藻类植物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48" name="文本框 106547"/>
          <p:cNvSpPr txBox="1"/>
          <p:nvPr/>
        </p:nvSpPr>
        <p:spPr>
          <a:xfrm>
            <a:off x="1476375" y="270827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pitchFamily="2" charset="-122"/>
              </a:rPr>
              <a:t>蕨类植物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49" name="文本框 106548"/>
          <p:cNvSpPr txBox="1"/>
          <p:nvPr/>
        </p:nvSpPr>
        <p:spPr>
          <a:xfrm>
            <a:off x="1476375" y="364490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pitchFamily="2" charset="-122"/>
              </a:rPr>
              <a:t>被子植物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0" name="文本框 106549"/>
          <p:cNvSpPr txBox="1"/>
          <p:nvPr/>
        </p:nvSpPr>
        <p:spPr>
          <a:xfrm>
            <a:off x="1547813" y="4508500"/>
            <a:ext cx="2084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pitchFamily="2" charset="-122"/>
              </a:rPr>
              <a:t>苔藓植物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1" name="文本框 106550"/>
          <p:cNvSpPr txBox="1"/>
          <p:nvPr/>
        </p:nvSpPr>
        <p:spPr>
          <a:xfrm>
            <a:off x="1619250" y="5300663"/>
            <a:ext cx="2085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pitchFamily="2" charset="-122"/>
              </a:rPr>
              <a:t>裸子植物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2" name="文本框 106551"/>
          <p:cNvSpPr txBox="1"/>
          <p:nvPr/>
        </p:nvSpPr>
        <p:spPr>
          <a:xfrm>
            <a:off x="5076825" y="1628775"/>
            <a:ext cx="35448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植物体有茎、叶的分化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只有假根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孢子繁殖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3" name="文本框 106552"/>
          <p:cNvSpPr txBox="1"/>
          <p:nvPr/>
        </p:nvSpPr>
        <p:spPr>
          <a:xfrm>
            <a:off x="4859338" y="3500438"/>
            <a:ext cx="396081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植物体有根、茎、叶的分化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孢子繁殖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4" name="文本框 106553"/>
          <p:cNvSpPr txBox="1"/>
          <p:nvPr/>
        </p:nvSpPr>
        <p:spPr>
          <a:xfrm>
            <a:off x="4859338" y="4365625"/>
            <a:ext cx="40322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有根、茎、叶的分化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种子繁殖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种子没有果皮包被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5" name="文本框 106554"/>
          <p:cNvSpPr txBox="1"/>
          <p:nvPr/>
        </p:nvSpPr>
        <p:spPr>
          <a:xfrm>
            <a:off x="4787900" y="5229225"/>
            <a:ext cx="39290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植物体没有根、茎、叶的分化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孢子繁殖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06556" name="文本框 106555"/>
          <p:cNvSpPr txBox="1"/>
          <p:nvPr/>
        </p:nvSpPr>
        <p:spPr>
          <a:xfrm>
            <a:off x="4716463" y="2636838"/>
            <a:ext cx="42846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有根、茎、叶的分化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种子繁殖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种子有果皮包被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9854" name="内容占位符 119853"/>
          <p:cNvGraphicFramePr/>
          <p:nvPr>
            <p:ph/>
          </p:nvPr>
        </p:nvGraphicFramePr>
        <p:xfrm>
          <a:off x="685800" y="609600"/>
          <a:ext cx="7772400" cy="5648325"/>
        </p:xfrm>
        <a:graphic>
          <a:graphicData uri="http://schemas.openxmlformats.org/drawingml/2006/table">
            <a:tbl>
              <a:tblPr/>
              <a:tblGrid>
                <a:gridCol w="2301875"/>
                <a:gridCol w="5470525"/>
              </a:tblGrid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</a:rPr>
                        <a:t>动物类群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</a:rPr>
                        <a:t>主要特征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鱼类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体表有鳞片或甲，生活在陆地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两栖类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体表有羽毛，卵生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哺乳类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生活在水中，用鳃呼吸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鸟类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身体被毛，胎生哺乳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爬行类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幼体生活在水中，用鳃呼吸，成体生活在陆地，用肺呼吸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</a:rPr>
                        <a:t>无脊椎动物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不具有脊椎骨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标题 1249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24932" name="图片 124931" descr="L22T02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3" name="文本框 124932"/>
          <p:cNvSpPr txBox="1"/>
          <p:nvPr/>
        </p:nvSpPr>
        <p:spPr>
          <a:xfrm>
            <a:off x="5940425" y="1412875"/>
            <a:ext cx="13684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被子植物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934" name="文本框 124933"/>
          <p:cNvSpPr txBox="1"/>
          <p:nvPr/>
        </p:nvSpPr>
        <p:spPr>
          <a:xfrm>
            <a:off x="3779838" y="549275"/>
            <a:ext cx="9715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哺乳类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935" name="文本框 124934"/>
          <p:cNvSpPr txBox="1"/>
          <p:nvPr/>
        </p:nvSpPr>
        <p:spPr>
          <a:xfrm>
            <a:off x="3708400" y="2133600"/>
            <a:ext cx="10080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两栖类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333375"/>
            <a:ext cx="8064500" cy="504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61442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65" name="文本框 61464"/>
          <p:cNvSpPr txBox="1"/>
          <p:nvPr/>
        </p:nvSpPr>
        <p:spPr>
          <a:xfrm>
            <a:off x="684213" y="620713"/>
            <a:ext cx="6400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）讨论资料</a:t>
            </a:r>
            <a:r>
              <a:rPr lang="en-US" altLang="zh-CN" sz="3200" b="1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en-US" altLang="zh-CN" sz="3200" b="1">
                <a:solidFill>
                  <a:srgbClr val="CC0066"/>
                </a:solidFill>
                <a:latin typeface="宋体" panose="02010600030101010101" pitchFamily="2" charset="-122"/>
                <a:ea typeface="黑体" panose="02010600030101010101" pitchFamily="2" charset="-122"/>
              </a:rPr>
              <a:t> </a:t>
            </a:r>
            <a:endParaRPr lang="en-US" altLang="zh-CN" sz="320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466" name="文本框 61465"/>
          <p:cNvSpPr txBox="1"/>
          <p:nvPr/>
        </p:nvSpPr>
        <p:spPr>
          <a:xfrm>
            <a:off x="827088" y="2420938"/>
            <a:ext cx="7920037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方正姚体" pitchFamily="2" charset="-122"/>
              </a:rPr>
              <a:t> </a:t>
            </a:r>
            <a:r>
              <a:rPr lang="zh-CN" altLang="en-US" sz="3200" b="1" dirty="0">
                <a:solidFill>
                  <a:srgbClr val="990099"/>
                </a:solidFill>
                <a:latin typeface="华文新魏" pitchFamily="2" charset="-122"/>
                <a:ea typeface="华文新魏" pitchFamily="2" charset="-122"/>
              </a:rPr>
              <a:t>生物化石在地质层中的分布有何规律？越深的地层就是越早形成的地层吗？这种分布规律说明了什么？</a:t>
            </a:r>
            <a:endParaRPr lang="zh-CN" altLang="en-US" sz="3200" b="1" dirty="0">
              <a:solidFill>
                <a:srgbClr val="990099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467" name="文本框 61466"/>
          <p:cNvSpPr txBox="1"/>
          <p:nvPr/>
        </p:nvSpPr>
        <p:spPr>
          <a:xfrm>
            <a:off x="755650" y="1341438"/>
            <a:ext cx="80645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方正姚体" pitchFamily="2" charset="-122"/>
              </a:rPr>
              <a:t>    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itchFamily="2" charset="-122"/>
              </a:rPr>
              <a:t>展示各个</a:t>
            </a:r>
            <a:r>
              <a:rPr lang="zh-CN" altLang="en-US" sz="3200" b="1" dirty="0">
                <a:solidFill>
                  <a:srgbClr val="CC0066"/>
                </a:solidFill>
                <a:latin typeface="Times New Roman" panose="02020603050405020304" pitchFamily="18" charset="0"/>
                <a:ea typeface="华文新魏" pitchFamily="2" charset="-122"/>
              </a:rPr>
              <a:t>地层中的化石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itchFamily="2" charset="-122"/>
              </a:rPr>
              <a:t>图片，并提出下列问题让学生思考：</a:t>
            </a:r>
            <a:endParaRPr lang="zh-CN" altLang="en-US" sz="3200" dirty="0">
              <a:solidFill>
                <a:schemeClr val="accent2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图片 101377" descr="各地层化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370840"/>
            <a:ext cx="7740650" cy="564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9" name="文本框 101378"/>
          <p:cNvSpPr txBox="1"/>
          <p:nvPr/>
        </p:nvSpPr>
        <p:spPr>
          <a:xfrm>
            <a:off x="2438400" y="6019800"/>
            <a:ext cx="51816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各个地层中的化石</a:t>
            </a:r>
            <a:endParaRPr lang="zh-CN" altLang="en-US" sz="40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529590" y="1393190"/>
            <a:ext cx="618490" cy="3604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9890" y="610235"/>
            <a:ext cx="98488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近代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890" y="5177790"/>
            <a:ext cx="94170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古老</a:t>
            </a:r>
            <a:endParaRPr lang="zh-CN" altLang="en-US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8000" contrast="36000"/>
          </a:blip>
          <a:stretch>
            <a:fillRect/>
          </a:stretch>
        </p:blipFill>
        <p:spPr>
          <a:xfrm>
            <a:off x="119380" y="106045"/>
            <a:ext cx="8689340" cy="62414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-524510"/>
            <a:ext cx="8295005" cy="7907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8" name="图片 108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549275"/>
            <a:ext cx="8218487" cy="562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50" name="文本框 108549"/>
          <p:cNvSpPr txBox="1"/>
          <p:nvPr/>
        </p:nvSpPr>
        <p:spPr>
          <a:xfrm>
            <a:off x="684213" y="2060575"/>
            <a:ext cx="7488237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</a:rPr>
              <a:t>       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itchFamily="2" charset="-122"/>
              </a:rPr>
              <a:t>学生根据动植物特征表和动画分析生物进化过程，你得出生物进化的规律是什么？你通过什么方法得出这个规律？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08551" name="文本框 108550"/>
          <p:cNvSpPr txBox="1"/>
          <p:nvPr/>
        </p:nvSpPr>
        <p:spPr>
          <a:xfrm>
            <a:off x="900113" y="4581525"/>
            <a:ext cx="75596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ea typeface="华文新魏" pitchFamily="2" charset="-122"/>
              </a:rPr>
              <a:t>由简单到复杂、由低等到高等、由水生到陆生</a:t>
            </a:r>
            <a:endParaRPr lang="zh-CN" alt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08552" name="文本框 108551"/>
          <p:cNvSpPr txBox="1"/>
          <p:nvPr/>
        </p:nvSpPr>
        <p:spPr>
          <a:xfrm>
            <a:off x="1038860" y="5100638"/>
            <a:ext cx="35290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单细胞到多细胞</a:t>
            </a:r>
            <a:endParaRPr 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54" name="文本框 108553"/>
          <p:cNvSpPr txBox="1"/>
          <p:nvPr/>
        </p:nvSpPr>
        <p:spPr>
          <a:xfrm>
            <a:off x="971550" y="3789363"/>
            <a:ext cx="4464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itchFamily="2" charset="-122"/>
              </a:rPr>
              <a:t>生物进化的总体趋势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08559" name="文本框 108558"/>
          <p:cNvSpPr txBox="1"/>
          <p:nvPr/>
        </p:nvSpPr>
        <p:spPr>
          <a:xfrm>
            <a:off x="3708400" y="4508500"/>
            <a:ext cx="32400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60" name="文本框 108559"/>
          <p:cNvSpPr txBox="1"/>
          <p:nvPr/>
        </p:nvSpPr>
        <p:spPr>
          <a:xfrm>
            <a:off x="971550" y="1125538"/>
            <a:ext cx="32400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新魏" pitchFamily="2" charset="-122"/>
              </a:rPr>
              <a:t>小结</a:t>
            </a:r>
            <a:endParaRPr lang="zh-CN" altLang="en-US" sz="3200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6" name="图片 98305" descr="化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90600"/>
            <a:ext cx="3951288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7" name="图片 98306" descr="三叶虫化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52513"/>
            <a:ext cx="4267200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8" name="文本框 98307"/>
          <p:cNvSpPr txBox="1"/>
          <p:nvPr/>
        </p:nvSpPr>
        <p:spPr>
          <a:xfrm>
            <a:off x="2895600" y="5791200"/>
            <a:ext cx="3657600" cy="762000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231B4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三叶虫化石</a:t>
            </a:r>
            <a:endParaRPr lang="zh-CN" altLang="en-US" sz="4400" b="1" dirty="0">
              <a:solidFill>
                <a:srgbClr val="231B4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8309" name="文本框 98308"/>
          <p:cNvSpPr txBox="1"/>
          <p:nvPr/>
        </p:nvSpPr>
        <p:spPr>
          <a:xfrm>
            <a:off x="3708400" y="0"/>
            <a:ext cx="2362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资料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图片 665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196975"/>
            <a:ext cx="8218487" cy="497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文本框 66562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2" name="文本框 66581"/>
          <p:cNvSpPr txBox="1"/>
          <p:nvPr/>
        </p:nvSpPr>
        <p:spPr>
          <a:xfrm>
            <a:off x="539750" y="1268413"/>
            <a:ext cx="36004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、巩固练习</a:t>
            </a:r>
            <a:endParaRPr lang="zh-CN" altLang="en-US" sz="3200" b="1" dirty="0">
              <a:solidFill>
                <a:srgbClr val="CC0066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320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6583" name="文本框 66582"/>
          <p:cNvSpPr txBox="1"/>
          <p:nvPr/>
        </p:nvSpPr>
        <p:spPr>
          <a:xfrm>
            <a:off x="827088" y="2133600"/>
            <a:ext cx="75612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、完成课后练习，及时反馈，查漏补缺</a:t>
            </a:r>
            <a:endParaRPr lang="zh-CN" altLang="en-US" sz="2800" b="1" dirty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6584" name="文本框 66583"/>
          <p:cNvSpPr txBox="1"/>
          <p:nvPr/>
        </p:nvSpPr>
        <p:spPr>
          <a:xfrm>
            <a:off x="827088" y="2924175"/>
            <a:ext cx="72009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、查找</a:t>
            </a:r>
            <a:r>
              <a:rPr lang="en-US" altLang="zh-CN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CN" altLang="en-US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年前的一些生物与环境的资料，与现在进行对比，分析原因，写出报告。</a:t>
            </a:r>
            <a:endParaRPr lang="zh-CN" altLang="en-US" sz="2800" b="1" dirty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2800" b="1" dirty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C</a:t>
            </a:r>
            <a:r>
              <a:rPr lang="zh-CN" altLang="en-US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、查阅有关恐龙灭绝原因说法的不同资料，你更赞同哪一种呢？</a:t>
            </a:r>
            <a:endParaRPr lang="zh-CN" altLang="en-US" sz="2800" b="1" dirty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图片 6963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5" name="文本框 69634"/>
          <p:cNvSpPr txBox="1"/>
          <p:nvPr/>
        </p:nvSpPr>
        <p:spPr>
          <a:xfrm>
            <a:off x="1390650" y="2133600"/>
            <a:ext cx="5772150" cy="14335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8800" i="1" dirty="0">
                <a:solidFill>
                  <a:srgbClr val="800080"/>
                </a:solidFill>
                <a:latin typeface="Times New Roman" panose="02020603050405020304" pitchFamily="18" charset="0"/>
                <a:ea typeface="华文行楷" pitchFamily="2" charset="-122"/>
              </a:rPr>
              <a:t>谢谢指导！</a:t>
            </a:r>
            <a:endParaRPr lang="zh-CN" altLang="en-US" sz="8800" i="1">
              <a:solidFill>
                <a:srgbClr val="80008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图片 99329" descr="化石挖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33375"/>
            <a:ext cx="4422775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1" name="图片 99330" descr="象化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33375"/>
            <a:ext cx="3678237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2" name="文本框 99331"/>
          <p:cNvSpPr txBox="1"/>
          <p:nvPr/>
        </p:nvSpPr>
        <p:spPr>
          <a:xfrm>
            <a:off x="2555875" y="5589588"/>
            <a:ext cx="3816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0353" descr="konglongda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4608513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图片 100354" descr="konglongzhuyi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33375"/>
            <a:ext cx="4067175" cy="532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0241"/>
          <p:cNvSpPr txBox="1"/>
          <p:nvPr/>
        </p:nvSpPr>
        <p:spPr>
          <a:xfrm>
            <a:off x="2497455" y="844550"/>
            <a:ext cx="4211638" cy="733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t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生物进化的证据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6" name="矩形 10242"/>
          <p:cNvSpPr/>
          <p:nvPr/>
        </p:nvSpPr>
        <p:spPr>
          <a:xfrm>
            <a:off x="781050" y="1470025"/>
            <a:ext cx="7643813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fontAlgn="t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化石的概念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化石是经过自然界的作用保存在地层中的古生物的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遗体、遗物和遗迹。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人们在寻找矿石的生产活动中发现了各种化石。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7" name="图片 10243" descr="出自美国爱荷华州的石碳纪的海百合化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3250248"/>
            <a:ext cx="3852863" cy="229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802505" y="3483610"/>
            <a:ext cx="3983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遗体</a:t>
            </a:r>
            <a:r>
              <a:rPr lang="en-US" altLang="zh-CN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:</a:t>
            </a:r>
            <a:r>
              <a:rPr lang="zh-CN" altLang="zh-CN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骨骼、毛发、牙齿</a:t>
            </a:r>
            <a:endParaRPr lang="zh-CN" altLang="zh-CN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遗物：所属物 蛋、食物残渣或粪便、工具</a:t>
            </a:r>
            <a:endParaRPr lang="zh-CN" altLang="en-US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遗迹：足迹、痕迹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1265" descr="7_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349500"/>
            <a:ext cx="3816350" cy="302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1908175" y="5516563"/>
            <a:ext cx="27590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棘皮动物化石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图片 11267" descr="7_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384425"/>
            <a:ext cx="3492500" cy="298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文本框 11268"/>
          <p:cNvSpPr txBox="1"/>
          <p:nvPr/>
        </p:nvSpPr>
        <p:spPr>
          <a:xfrm>
            <a:off x="5832475" y="5481638"/>
            <a:ext cx="1854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昆虫化石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文本框 11269"/>
          <p:cNvSpPr txBox="1"/>
          <p:nvPr/>
        </p:nvSpPr>
        <p:spPr>
          <a:xfrm>
            <a:off x="755650" y="984250"/>
            <a:ext cx="6140450" cy="10048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动物化石举例</a:t>
            </a:r>
            <a:endParaRPr lang="zh-CN" altLang="en-US" sz="2400" dirty="0">
              <a:solidFill>
                <a:srgbClr val="3333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⑴</a:t>
            </a:r>
            <a:r>
              <a:rPr lang="zh-CN" altLang="en-US" sz="24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无脊椎动物化石</a:t>
            </a:r>
            <a:endParaRPr lang="zh-CN" altLang="en-US" sz="2400" dirty="0">
              <a:solidFill>
                <a:srgbClr val="3333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4" name="图片 11270" descr="taosh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692150"/>
            <a:ext cx="3563937" cy="84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标题 117761"/>
          <p:cNvSpPr>
            <a:spLocks noGrp="1"/>
          </p:cNvSpPr>
          <p:nvPr>
            <p:ph type="title"/>
          </p:nvPr>
        </p:nvSpPr>
        <p:spPr>
          <a:xfrm>
            <a:off x="755650" y="765175"/>
            <a:ext cx="3957638" cy="1143000"/>
          </a:xfrm>
        </p:spPr>
        <p:txBody>
          <a:bodyPr anchor="ctr"/>
          <a:p>
            <a:r>
              <a:rPr lang="zh-CN" altLang="en-US" b="1" dirty="0">
                <a:solidFill>
                  <a:srgbClr val="CC0066"/>
                </a:solidFill>
              </a:rPr>
              <a:t>问题：</a:t>
            </a:r>
            <a:endParaRPr lang="zh-CN" altLang="en-US" b="1" dirty="0">
              <a:solidFill>
                <a:srgbClr val="CC0066"/>
              </a:solidFill>
            </a:endParaRPr>
          </a:p>
        </p:txBody>
      </p:sp>
      <p:sp>
        <p:nvSpPr>
          <p:cNvPr id="117763" name="文本占位符 117762"/>
          <p:cNvSpPr>
            <a:spLocks noGrp="1"/>
          </p:cNvSpPr>
          <p:nvPr>
            <p:ph type="body" idx="1"/>
          </p:nvPr>
        </p:nvSpPr>
        <p:spPr>
          <a:xfrm>
            <a:off x="685800" y="1908175"/>
            <a:ext cx="7772400" cy="1824990"/>
          </a:xfrm>
          <a:solidFill>
            <a:schemeClr val="bg1"/>
          </a:solidFill>
        </p:spPr>
        <p:txBody>
          <a:bodyPr/>
          <a:p>
            <a:pPr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</a:rPr>
              <a:t>为什么化石能够作为生物进化的直接证据？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3330" y="4117975"/>
            <a:ext cx="706945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化石</a:t>
            </a:r>
            <a:r>
              <a:rPr lang="en-US" alt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——</a:t>
            </a:r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真实记录了生物生存的证据</a:t>
            </a:r>
            <a:endParaRPr lang="zh-CN" altLang="en-US" sz="3200">
              <a:solidFill>
                <a:schemeClr val="tx1">
                  <a:lumMod val="95000"/>
                  <a:lumOff val="5000"/>
                </a:schemeClr>
              </a:solidFill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 uiExpand="1" build="p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图片 624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668" y="692468"/>
            <a:ext cx="7859712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62466"/>
          <p:cNvSpPr txBox="1"/>
          <p:nvPr/>
        </p:nvSpPr>
        <p:spPr>
          <a:xfrm>
            <a:off x="1431925" y="-55562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857" name="文本框 78856"/>
          <p:cNvSpPr txBox="1"/>
          <p:nvPr/>
        </p:nvSpPr>
        <p:spPr>
          <a:xfrm>
            <a:off x="900113" y="1268413"/>
            <a:ext cx="6400800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b="1" dirty="0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）讨论资料</a:t>
            </a:r>
            <a:r>
              <a:rPr lang="en-US" altLang="zh-CN" sz="3200" b="1">
                <a:solidFill>
                  <a:srgbClr val="CC0066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endParaRPr lang="en-US" altLang="zh-CN" sz="3200" b="1">
              <a:solidFill>
                <a:srgbClr val="CC0066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600" b="1">
                <a:solidFill>
                  <a:srgbClr val="CC0066"/>
                </a:solidFill>
                <a:latin typeface="宋体" panose="02010600030101010101" pitchFamily="2" charset="-122"/>
                <a:ea typeface="黑体" panose="02010600030101010101" pitchFamily="2" charset="-122"/>
              </a:rPr>
              <a:t>  </a:t>
            </a:r>
            <a:endParaRPr lang="en-US" altLang="zh-CN" sz="320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2265" y="2747645"/>
            <a:ext cx="548005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马的进化历程说明了什么？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3760470"/>
            <a:ext cx="73298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、马的进化历程有完整的一系列化石证据。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、生物的进化是适应环境的变化的结果。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WPS 演示</Application>
  <PresentationFormat>在屏幕上显示</PresentationFormat>
  <Paragraphs>200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方正姚体</vt:lpstr>
      <vt:lpstr>隶书</vt:lpstr>
      <vt:lpstr>华文新魏</vt:lpstr>
      <vt:lpstr>黑体</vt:lpstr>
      <vt:lpstr>微软雅黑</vt:lpstr>
      <vt:lpstr>Arial Unicode MS</vt:lpstr>
      <vt:lpstr>Calibri</vt:lpstr>
      <vt:lpstr>楷体_GB2312</vt:lpstr>
      <vt:lpstr>华文行楷</vt:lpstr>
      <vt:lpstr>华文新魏</vt:lpstr>
      <vt:lpstr>华文行楷</vt:lpstr>
      <vt:lpstr>微软雅黑</vt:lpstr>
      <vt:lpstr>方正姚体</vt:lpstr>
      <vt:lpstr>隶书</vt:lpstr>
      <vt:lpstr>Courier New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辽西鸟</vt:lpstr>
      <vt:lpstr>PowerPoint 演示文稿</vt:lpstr>
      <vt:lpstr>始祖鸟：口中有牙齿，指端有爪，胸骨不发达，没有龙骨突，尾部有许多尾椎骨。 </vt:lpstr>
      <vt:lpstr>生物进化的主要历程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xgq</dc:creator>
  <cp:lastModifiedBy>清秋</cp:lastModifiedBy>
  <cp:revision>197</cp:revision>
  <dcterms:created xsi:type="dcterms:W3CDTF">2005-11-14T06:03:00Z</dcterms:created>
  <dcterms:modified xsi:type="dcterms:W3CDTF">2019-10-30T05:22:20Z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