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33" r:id="rId2"/>
    <p:sldId id="299" r:id="rId3"/>
    <p:sldId id="324" r:id="rId4"/>
    <p:sldId id="303" r:id="rId5"/>
    <p:sldId id="304" r:id="rId6"/>
    <p:sldId id="305" r:id="rId7"/>
    <p:sldId id="319" r:id="rId8"/>
    <p:sldId id="337" r:id="rId9"/>
    <p:sldId id="307" r:id="rId10"/>
    <p:sldId id="316" r:id="rId11"/>
    <p:sldId id="317" r:id="rId12"/>
    <p:sldId id="318" r:id="rId13"/>
    <p:sldId id="338" r:id="rId14"/>
    <p:sldId id="306" r:id="rId15"/>
    <p:sldId id="308" r:id="rId16"/>
    <p:sldId id="309" r:id="rId17"/>
    <p:sldId id="315" r:id="rId18"/>
    <p:sldId id="339" r:id="rId19"/>
    <p:sldId id="310" r:id="rId20"/>
    <p:sldId id="311" r:id="rId21"/>
    <p:sldId id="312" r:id="rId22"/>
    <p:sldId id="313" r:id="rId23"/>
    <p:sldId id="314" r:id="rId24"/>
    <p:sldId id="34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50" d="100"/>
          <a:sy n="150" d="100"/>
        </p:scale>
        <p:origin x="-88" y="-40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DD9BA-8C6C-4331-BE09-8A144D6B3788}" type="datetimeFigureOut">
              <a:rPr lang="zh-CN" altLang="en-US" smtClean="0"/>
              <a:pPr/>
              <a:t>2020/10/19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7F0ED-575F-44C4-A8EA-43A0514E29C3}" type="slidenum">
              <a:rPr lang="zh-CN" altLang="en-US" smtClean="0"/>
              <a:pPr/>
              <a:t>‹#›</a:t>
            </a:fld>
            <a:endParaRPr lang="zh-CN" altLang="en-US"/>
          </a:p>
        </p:txBody>
      </p:sp>
    </p:spTree>
    <p:extLst>
      <p:ext uri="{BB962C8B-B14F-4D97-AF65-F5344CB8AC3E}">
        <p14:creationId xmlns:p14="http://schemas.microsoft.com/office/powerpoint/2010/main" xmlns="" val="2355453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1</a:t>
            </a:fld>
            <a:endParaRPr lang="zh-CN" altLang="en-US"/>
          </a:p>
        </p:txBody>
      </p:sp>
    </p:spTree>
    <p:extLst>
      <p:ext uri="{BB962C8B-B14F-4D97-AF65-F5344CB8AC3E}">
        <p14:creationId xmlns:p14="http://schemas.microsoft.com/office/powerpoint/2010/main" xmlns="" val="162100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10</a:t>
            </a:fld>
            <a:endParaRPr lang="zh-CN" altLang="en-US"/>
          </a:p>
        </p:txBody>
      </p:sp>
    </p:spTree>
    <p:extLst>
      <p:ext uri="{BB962C8B-B14F-4D97-AF65-F5344CB8AC3E}">
        <p14:creationId xmlns:p14="http://schemas.microsoft.com/office/powerpoint/2010/main" xmlns="" val="3062973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11</a:t>
            </a:fld>
            <a:endParaRPr lang="zh-CN" altLang="en-US"/>
          </a:p>
        </p:txBody>
      </p:sp>
    </p:spTree>
    <p:extLst>
      <p:ext uri="{BB962C8B-B14F-4D97-AF65-F5344CB8AC3E}">
        <p14:creationId xmlns:p14="http://schemas.microsoft.com/office/powerpoint/2010/main" xmlns="" val="2406350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12</a:t>
            </a:fld>
            <a:endParaRPr lang="zh-CN" altLang="en-US"/>
          </a:p>
        </p:txBody>
      </p:sp>
    </p:spTree>
    <p:extLst>
      <p:ext uri="{BB962C8B-B14F-4D97-AF65-F5344CB8AC3E}">
        <p14:creationId xmlns:p14="http://schemas.microsoft.com/office/powerpoint/2010/main" xmlns="" val="147933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13</a:t>
            </a:fld>
            <a:endParaRPr lang="zh-CN" altLang="en-US"/>
          </a:p>
        </p:txBody>
      </p:sp>
    </p:spTree>
    <p:extLst>
      <p:ext uri="{BB962C8B-B14F-4D97-AF65-F5344CB8AC3E}">
        <p14:creationId xmlns:p14="http://schemas.microsoft.com/office/powerpoint/2010/main" xmlns="" val="970245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14</a:t>
            </a:fld>
            <a:endParaRPr lang="zh-CN" altLang="en-US"/>
          </a:p>
        </p:txBody>
      </p:sp>
    </p:spTree>
    <p:extLst>
      <p:ext uri="{BB962C8B-B14F-4D97-AF65-F5344CB8AC3E}">
        <p14:creationId xmlns:p14="http://schemas.microsoft.com/office/powerpoint/2010/main" xmlns="" val="267742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15</a:t>
            </a:fld>
            <a:endParaRPr lang="zh-CN" altLang="en-US"/>
          </a:p>
        </p:txBody>
      </p:sp>
    </p:spTree>
    <p:extLst>
      <p:ext uri="{BB962C8B-B14F-4D97-AF65-F5344CB8AC3E}">
        <p14:creationId xmlns:p14="http://schemas.microsoft.com/office/powerpoint/2010/main" xmlns="" val="968426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16</a:t>
            </a:fld>
            <a:endParaRPr lang="zh-CN" altLang="en-US"/>
          </a:p>
        </p:txBody>
      </p:sp>
    </p:spTree>
    <p:extLst>
      <p:ext uri="{BB962C8B-B14F-4D97-AF65-F5344CB8AC3E}">
        <p14:creationId xmlns:p14="http://schemas.microsoft.com/office/powerpoint/2010/main" xmlns="" val="2889466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17</a:t>
            </a:fld>
            <a:endParaRPr lang="zh-CN" altLang="en-US"/>
          </a:p>
        </p:txBody>
      </p:sp>
    </p:spTree>
    <p:extLst>
      <p:ext uri="{BB962C8B-B14F-4D97-AF65-F5344CB8AC3E}">
        <p14:creationId xmlns:p14="http://schemas.microsoft.com/office/powerpoint/2010/main" xmlns="" val="1565303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18</a:t>
            </a:fld>
            <a:endParaRPr lang="zh-CN" altLang="en-US"/>
          </a:p>
        </p:txBody>
      </p:sp>
    </p:spTree>
    <p:extLst>
      <p:ext uri="{BB962C8B-B14F-4D97-AF65-F5344CB8AC3E}">
        <p14:creationId xmlns:p14="http://schemas.microsoft.com/office/powerpoint/2010/main" xmlns="" val="3762875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19</a:t>
            </a:fld>
            <a:endParaRPr lang="zh-CN" altLang="en-US"/>
          </a:p>
        </p:txBody>
      </p:sp>
    </p:spTree>
    <p:extLst>
      <p:ext uri="{BB962C8B-B14F-4D97-AF65-F5344CB8AC3E}">
        <p14:creationId xmlns:p14="http://schemas.microsoft.com/office/powerpoint/2010/main" xmlns="" val="246734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2</a:t>
            </a:fld>
            <a:endParaRPr lang="zh-CN" altLang="en-US"/>
          </a:p>
        </p:txBody>
      </p:sp>
    </p:spTree>
    <p:extLst>
      <p:ext uri="{BB962C8B-B14F-4D97-AF65-F5344CB8AC3E}">
        <p14:creationId xmlns:p14="http://schemas.microsoft.com/office/powerpoint/2010/main" xmlns="" val="4052281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20</a:t>
            </a:fld>
            <a:endParaRPr lang="zh-CN" altLang="en-US"/>
          </a:p>
        </p:txBody>
      </p:sp>
    </p:spTree>
    <p:extLst>
      <p:ext uri="{BB962C8B-B14F-4D97-AF65-F5344CB8AC3E}">
        <p14:creationId xmlns:p14="http://schemas.microsoft.com/office/powerpoint/2010/main" xmlns="" val="1288403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21</a:t>
            </a:fld>
            <a:endParaRPr lang="zh-CN" altLang="en-US"/>
          </a:p>
        </p:txBody>
      </p:sp>
    </p:spTree>
    <p:extLst>
      <p:ext uri="{BB962C8B-B14F-4D97-AF65-F5344CB8AC3E}">
        <p14:creationId xmlns:p14="http://schemas.microsoft.com/office/powerpoint/2010/main" xmlns="" val="2905482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22</a:t>
            </a:fld>
            <a:endParaRPr lang="zh-CN" altLang="en-US"/>
          </a:p>
        </p:txBody>
      </p:sp>
    </p:spTree>
    <p:extLst>
      <p:ext uri="{BB962C8B-B14F-4D97-AF65-F5344CB8AC3E}">
        <p14:creationId xmlns:p14="http://schemas.microsoft.com/office/powerpoint/2010/main" xmlns="" val="3546444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23</a:t>
            </a:fld>
            <a:endParaRPr lang="zh-CN" altLang="en-US"/>
          </a:p>
        </p:txBody>
      </p:sp>
    </p:spTree>
    <p:extLst>
      <p:ext uri="{BB962C8B-B14F-4D97-AF65-F5344CB8AC3E}">
        <p14:creationId xmlns:p14="http://schemas.microsoft.com/office/powerpoint/2010/main" xmlns="" val="3841306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24</a:t>
            </a:fld>
            <a:endParaRPr lang="zh-CN" altLang="en-US"/>
          </a:p>
        </p:txBody>
      </p:sp>
    </p:spTree>
    <p:extLst>
      <p:ext uri="{BB962C8B-B14F-4D97-AF65-F5344CB8AC3E}">
        <p14:creationId xmlns:p14="http://schemas.microsoft.com/office/powerpoint/2010/main" xmlns="" val="360053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3</a:t>
            </a:fld>
            <a:endParaRPr lang="zh-CN" altLang="en-US"/>
          </a:p>
        </p:txBody>
      </p:sp>
    </p:spTree>
    <p:extLst>
      <p:ext uri="{BB962C8B-B14F-4D97-AF65-F5344CB8AC3E}">
        <p14:creationId xmlns:p14="http://schemas.microsoft.com/office/powerpoint/2010/main" xmlns="" val="37844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4</a:t>
            </a:fld>
            <a:endParaRPr lang="zh-CN" altLang="en-US"/>
          </a:p>
        </p:txBody>
      </p:sp>
    </p:spTree>
    <p:extLst>
      <p:ext uri="{BB962C8B-B14F-4D97-AF65-F5344CB8AC3E}">
        <p14:creationId xmlns:p14="http://schemas.microsoft.com/office/powerpoint/2010/main" xmlns="" val="272052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5</a:t>
            </a:fld>
            <a:endParaRPr lang="zh-CN" altLang="en-US"/>
          </a:p>
        </p:txBody>
      </p:sp>
    </p:spTree>
    <p:extLst>
      <p:ext uri="{BB962C8B-B14F-4D97-AF65-F5344CB8AC3E}">
        <p14:creationId xmlns:p14="http://schemas.microsoft.com/office/powerpoint/2010/main" xmlns="" val="197604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6</a:t>
            </a:fld>
            <a:endParaRPr lang="zh-CN" altLang="en-US"/>
          </a:p>
        </p:txBody>
      </p:sp>
    </p:spTree>
    <p:extLst>
      <p:ext uri="{BB962C8B-B14F-4D97-AF65-F5344CB8AC3E}">
        <p14:creationId xmlns:p14="http://schemas.microsoft.com/office/powerpoint/2010/main" xmlns="" val="240170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7</a:t>
            </a:fld>
            <a:endParaRPr lang="zh-CN" altLang="en-US"/>
          </a:p>
        </p:txBody>
      </p:sp>
    </p:spTree>
    <p:extLst>
      <p:ext uri="{BB962C8B-B14F-4D97-AF65-F5344CB8AC3E}">
        <p14:creationId xmlns:p14="http://schemas.microsoft.com/office/powerpoint/2010/main" xmlns="" val="2140134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8</a:t>
            </a:fld>
            <a:endParaRPr lang="zh-CN" altLang="en-US"/>
          </a:p>
        </p:txBody>
      </p:sp>
    </p:spTree>
    <p:extLst>
      <p:ext uri="{BB962C8B-B14F-4D97-AF65-F5344CB8AC3E}">
        <p14:creationId xmlns:p14="http://schemas.microsoft.com/office/powerpoint/2010/main" xmlns="" val="204771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pPr/>
              <a:t>9</a:t>
            </a:fld>
            <a:endParaRPr lang="zh-CN" altLang="en-US"/>
          </a:p>
        </p:txBody>
      </p:sp>
    </p:spTree>
    <p:extLst>
      <p:ext uri="{BB962C8B-B14F-4D97-AF65-F5344CB8AC3E}">
        <p14:creationId xmlns:p14="http://schemas.microsoft.com/office/powerpoint/2010/main" xmlns="" val="4100070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E01958C-6404-440A-A961-6FECAF5DE2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743B2519-7833-4BD1-B4B4-157614701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2F3EDDD0-0F3A-419C-BDCB-2E66F74A3B27}"/>
              </a:ext>
            </a:extLst>
          </p:cNvPr>
          <p:cNvSpPr>
            <a:spLocks noGrp="1"/>
          </p:cNvSpPr>
          <p:nvPr>
            <p:ph type="dt" sz="half" idx="10"/>
          </p:nvPr>
        </p:nvSpPr>
        <p:spPr/>
        <p:txBody>
          <a:bodyPr/>
          <a:lstStyle/>
          <a:p>
            <a:fld id="{5C5F19DC-72CF-418D-BC34-7B80CA22177D}" type="datetimeFigureOut">
              <a:rPr lang="zh-CN" altLang="en-US" smtClean="0"/>
              <a:pPr/>
              <a:t>2020/10/19</a:t>
            </a:fld>
            <a:endParaRPr lang="zh-CN" altLang="en-US"/>
          </a:p>
        </p:txBody>
      </p:sp>
      <p:sp>
        <p:nvSpPr>
          <p:cNvPr id="5" name="页脚占位符 4">
            <a:extLst>
              <a:ext uri="{FF2B5EF4-FFF2-40B4-BE49-F238E27FC236}">
                <a16:creationId xmlns:a16="http://schemas.microsoft.com/office/drawing/2014/main" xmlns="" id="{E2EEDEED-5095-4347-A220-14671E95CA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8FAC65E-789B-46ED-891A-39CEF996C50D}"/>
              </a:ext>
            </a:extLst>
          </p:cNvPr>
          <p:cNvSpPr>
            <a:spLocks noGrp="1"/>
          </p:cNvSpPr>
          <p:nvPr>
            <p:ph type="sldNum" sz="quarter" idx="12"/>
          </p:nvPr>
        </p:nvSpPr>
        <p:spPr/>
        <p:txBody>
          <a:bodyPr/>
          <a:lstStyle/>
          <a:p>
            <a:fld id="{7AA244E3-2C2D-4077-804F-6F0073F2EE09}" type="slidenum">
              <a:rPr lang="zh-CN" altLang="en-US" smtClean="0"/>
              <a:pPr/>
              <a:t>‹#›</a:t>
            </a:fld>
            <a:endParaRPr lang="zh-CN" altLang="en-US"/>
          </a:p>
        </p:txBody>
      </p:sp>
    </p:spTree>
    <p:extLst>
      <p:ext uri="{BB962C8B-B14F-4D97-AF65-F5344CB8AC3E}">
        <p14:creationId xmlns:p14="http://schemas.microsoft.com/office/powerpoint/2010/main" xmlns="" val="271445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0A9E6C-99BD-48F0-8DA4-B6C66C421D8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D76B858-EC7E-41A8-8D19-2738B29BE82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18B01B6-8868-43B9-9220-86A23D6ABAD3}"/>
              </a:ext>
            </a:extLst>
          </p:cNvPr>
          <p:cNvSpPr>
            <a:spLocks noGrp="1"/>
          </p:cNvSpPr>
          <p:nvPr>
            <p:ph type="dt" sz="half" idx="10"/>
          </p:nvPr>
        </p:nvSpPr>
        <p:spPr/>
        <p:txBody>
          <a:bodyPr/>
          <a:lstStyle/>
          <a:p>
            <a:fld id="{5C5F19DC-72CF-418D-BC34-7B80CA22177D}" type="datetimeFigureOut">
              <a:rPr lang="zh-CN" altLang="en-US" smtClean="0"/>
              <a:pPr/>
              <a:t>2020/10/19</a:t>
            </a:fld>
            <a:endParaRPr lang="zh-CN" altLang="en-US"/>
          </a:p>
        </p:txBody>
      </p:sp>
      <p:sp>
        <p:nvSpPr>
          <p:cNvPr id="5" name="页脚占位符 4">
            <a:extLst>
              <a:ext uri="{FF2B5EF4-FFF2-40B4-BE49-F238E27FC236}">
                <a16:creationId xmlns:a16="http://schemas.microsoft.com/office/drawing/2014/main" xmlns="" id="{21D61B4F-9BAE-43DC-835C-E096B999FA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86BD8FC-3486-42B8-BE45-D7E17591A877}"/>
              </a:ext>
            </a:extLst>
          </p:cNvPr>
          <p:cNvSpPr>
            <a:spLocks noGrp="1"/>
          </p:cNvSpPr>
          <p:nvPr>
            <p:ph type="sldNum" sz="quarter" idx="12"/>
          </p:nvPr>
        </p:nvSpPr>
        <p:spPr/>
        <p:txBody>
          <a:bodyPr/>
          <a:lstStyle/>
          <a:p>
            <a:fld id="{7AA244E3-2C2D-4077-804F-6F0073F2EE09}" type="slidenum">
              <a:rPr lang="zh-CN" altLang="en-US" smtClean="0"/>
              <a:pPr/>
              <a:t>‹#›</a:t>
            </a:fld>
            <a:endParaRPr lang="zh-CN" altLang="en-US"/>
          </a:p>
        </p:txBody>
      </p:sp>
    </p:spTree>
    <p:extLst>
      <p:ext uri="{BB962C8B-B14F-4D97-AF65-F5344CB8AC3E}">
        <p14:creationId xmlns:p14="http://schemas.microsoft.com/office/powerpoint/2010/main" xmlns="" val="419759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30AAE455-81E3-4EED-BD5C-E3EF91B5B93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E1712DD9-772A-4005-B374-00D4EAAD9BF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C81A30D-561C-4D84-AA10-2BA74B74A784}"/>
              </a:ext>
            </a:extLst>
          </p:cNvPr>
          <p:cNvSpPr>
            <a:spLocks noGrp="1"/>
          </p:cNvSpPr>
          <p:nvPr>
            <p:ph type="dt" sz="half" idx="10"/>
          </p:nvPr>
        </p:nvSpPr>
        <p:spPr/>
        <p:txBody>
          <a:bodyPr/>
          <a:lstStyle/>
          <a:p>
            <a:fld id="{5C5F19DC-72CF-418D-BC34-7B80CA22177D}" type="datetimeFigureOut">
              <a:rPr lang="zh-CN" altLang="en-US" smtClean="0"/>
              <a:pPr/>
              <a:t>2020/10/19</a:t>
            </a:fld>
            <a:endParaRPr lang="zh-CN" altLang="en-US"/>
          </a:p>
        </p:txBody>
      </p:sp>
      <p:sp>
        <p:nvSpPr>
          <p:cNvPr id="5" name="页脚占位符 4">
            <a:extLst>
              <a:ext uri="{FF2B5EF4-FFF2-40B4-BE49-F238E27FC236}">
                <a16:creationId xmlns:a16="http://schemas.microsoft.com/office/drawing/2014/main" xmlns="" id="{D5B1264D-2F37-42C7-9709-846FBB299F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943E18D-8ECA-4DBC-8B20-0D68BBA64CD9}"/>
              </a:ext>
            </a:extLst>
          </p:cNvPr>
          <p:cNvSpPr>
            <a:spLocks noGrp="1"/>
          </p:cNvSpPr>
          <p:nvPr>
            <p:ph type="sldNum" sz="quarter" idx="12"/>
          </p:nvPr>
        </p:nvSpPr>
        <p:spPr/>
        <p:txBody>
          <a:bodyPr/>
          <a:lstStyle/>
          <a:p>
            <a:fld id="{7AA244E3-2C2D-4077-804F-6F0073F2EE09}" type="slidenum">
              <a:rPr lang="zh-CN" altLang="en-US" smtClean="0"/>
              <a:pPr/>
              <a:t>‹#›</a:t>
            </a:fld>
            <a:endParaRPr lang="zh-CN" altLang="en-US"/>
          </a:p>
        </p:txBody>
      </p:sp>
    </p:spTree>
    <p:extLst>
      <p:ext uri="{BB962C8B-B14F-4D97-AF65-F5344CB8AC3E}">
        <p14:creationId xmlns:p14="http://schemas.microsoft.com/office/powerpoint/2010/main" xmlns="" val="368470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55E97D9-C29D-463B-9F37-EA68183F204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4D7CAD0-E947-4279-AC66-78C12225BDB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3CE474F-2244-4985-B66A-A9B353A18869}"/>
              </a:ext>
            </a:extLst>
          </p:cNvPr>
          <p:cNvSpPr>
            <a:spLocks noGrp="1"/>
          </p:cNvSpPr>
          <p:nvPr>
            <p:ph type="dt" sz="half" idx="10"/>
          </p:nvPr>
        </p:nvSpPr>
        <p:spPr/>
        <p:txBody>
          <a:bodyPr/>
          <a:lstStyle/>
          <a:p>
            <a:fld id="{5C5F19DC-72CF-418D-BC34-7B80CA22177D}" type="datetimeFigureOut">
              <a:rPr lang="zh-CN" altLang="en-US" smtClean="0"/>
              <a:pPr/>
              <a:t>2020/10/19</a:t>
            </a:fld>
            <a:endParaRPr lang="zh-CN" altLang="en-US"/>
          </a:p>
        </p:txBody>
      </p:sp>
      <p:sp>
        <p:nvSpPr>
          <p:cNvPr id="5" name="页脚占位符 4">
            <a:extLst>
              <a:ext uri="{FF2B5EF4-FFF2-40B4-BE49-F238E27FC236}">
                <a16:creationId xmlns:a16="http://schemas.microsoft.com/office/drawing/2014/main" xmlns="" id="{05F70897-E0C2-4B7E-937C-F8D88AFC3E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9F2E32D-BD73-44BA-9B73-7B6654AFF185}"/>
              </a:ext>
            </a:extLst>
          </p:cNvPr>
          <p:cNvSpPr>
            <a:spLocks noGrp="1"/>
          </p:cNvSpPr>
          <p:nvPr>
            <p:ph type="sldNum" sz="quarter" idx="12"/>
          </p:nvPr>
        </p:nvSpPr>
        <p:spPr/>
        <p:txBody>
          <a:bodyPr/>
          <a:lstStyle/>
          <a:p>
            <a:fld id="{7AA244E3-2C2D-4077-804F-6F0073F2EE09}" type="slidenum">
              <a:rPr lang="zh-CN" altLang="en-US" smtClean="0"/>
              <a:pPr/>
              <a:t>‹#›</a:t>
            </a:fld>
            <a:endParaRPr lang="zh-CN" altLang="en-US"/>
          </a:p>
        </p:txBody>
      </p:sp>
    </p:spTree>
    <p:extLst>
      <p:ext uri="{BB962C8B-B14F-4D97-AF65-F5344CB8AC3E}">
        <p14:creationId xmlns:p14="http://schemas.microsoft.com/office/powerpoint/2010/main" xmlns="" val="148662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7A92FD1-5E22-4E7E-9F3E-DBD39BB90CD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42689F0-24E9-4D32-9C7A-08C4ADD72D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FE422445-F1CF-474F-AA10-B00C32E5DDB3}"/>
              </a:ext>
            </a:extLst>
          </p:cNvPr>
          <p:cNvSpPr>
            <a:spLocks noGrp="1"/>
          </p:cNvSpPr>
          <p:nvPr>
            <p:ph type="dt" sz="half" idx="10"/>
          </p:nvPr>
        </p:nvSpPr>
        <p:spPr/>
        <p:txBody>
          <a:bodyPr/>
          <a:lstStyle/>
          <a:p>
            <a:fld id="{5C5F19DC-72CF-418D-BC34-7B80CA22177D}" type="datetimeFigureOut">
              <a:rPr lang="zh-CN" altLang="en-US" smtClean="0"/>
              <a:pPr/>
              <a:t>2020/10/19</a:t>
            </a:fld>
            <a:endParaRPr lang="zh-CN" altLang="en-US"/>
          </a:p>
        </p:txBody>
      </p:sp>
      <p:sp>
        <p:nvSpPr>
          <p:cNvPr id="5" name="页脚占位符 4">
            <a:extLst>
              <a:ext uri="{FF2B5EF4-FFF2-40B4-BE49-F238E27FC236}">
                <a16:creationId xmlns:a16="http://schemas.microsoft.com/office/drawing/2014/main" xmlns="" id="{DD1BB4BF-550A-4790-9B7D-6D252C3552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A1A553D-DA5F-421C-8C08-9FCE89410BAB}"/>
              </a:ext>
            </a:extLst>
          </p:cNvPr>
          <p:cNvSpPr>
            <a:spLocks noGrp="1"/>
          </p:cNvSpPr>
          <p:nvPr>
            <p:ph type="sldNum" sz="quarter" idx="12"/>
          </p:nvPr>
        </p:nvSpPr>
        <p:spPr/>
        <p:txBody>
          <a:bodyPr/>
          <a:lstStyle/>
          <a:p>
            <a:fld id="{7AA244E3-2C2D-4077-804F-6F0073F2EE09}" type="slidenum">
              <a:rPr lang="zh-CN" altLang="en-US" smtClean="0"/>
              <a:pPr/>
              <a:t>‹#›</a:t>
            </a:fld>
            <a:endParaRPr lang="zh-CN" altLang="en-US"/>
          </a:p>
        </p:txBody>
      </p:sp>
    </p:spTree>
    <p:extLst>
      <p:ext uri="{BB962C8B-B14F-4D97-AF65-F5344CB8AC3E}">
        <p14:creationId xmlns:p14="http://schemas.microsoft.com/office/powerpoint/2010/main" xmlns="" val="398218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1328E97-7901-4959-9E2A-C670B195653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03FFED9-2FB1-4307-A29E-80A6F13A053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D2B73BBC-5553-44B8-9E1E-C34753E8E3B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177A0892-8546-49DE-88ED-5E27EB467080}"/>
              </a:ext>
            </a:extLst>
          </p:cNvPr>
          <p:cNvSpPr>
            <a:spLocks noGrp="1"/>
          </p:cNvSpPr>
          <p:nvPr>
            <p:ph type="dt" sz="half" idx="10"/>
          </p:nvPr>
        </p:nvSpPr>
        <p:spPr/>
        <p:txBody>
          <a:bodyPr/>
          <a:lstStyle/>
          <a:p>
            <a:fld id="{5C5F19DC-72CF-418D-BC34-7B80CA22177D}" type="datetimeFigureOut">
              <a:rPr lang="zh-CN" altLang="en-US" smtClean="0"/>
              <a:pPr/>
              <a:t>2020/10/19</a:t>
            </a:fld>
            <a:endParaRPr lang="zh-CN" altLang="en-US"/>
          </a:p>
        </p:txBody>
      </p:sp>
      <p:sp>
        <p:nvSpPr>
          <p:cNvPr id="6" name="页脚占位符 5">
            <a:extLst>
              <a:ext uri="{FF2B5EF4-FFF2-40B4-BE49-F238E27FC236}">
                <a16:creationId xmlns:a16="http://schemas.microsoft.com/office/drawing/2014/main" xmlns="" id="{BF47D571-C23D-4D78-B73D-A5604CE7ABC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2512698-75F4-48EB-9028-80565C647669}"/>
              </a:ext>
            </a:extLst>
          </p:cNvPr>
          <p:cNvSpPr>
            <a:spLocks noGrp="1"/>
          </p:cNvSpPr>
          <p:nvPr>
            <p:ph type="sldNum" sz="quarter" idx="12"/>
          </p:nvPr>
        </p:nvSpPr>
        <p:spPr/>
        <p:txBody>
          <a:bodyPr/>
          <a:lstStyle/>
          <a:p>
            <a:fld id="{7AA244E3-2C2D-4077-804F-6F0073F2EE09}" type="slidenum">
              <a:rPr lang="zh-CN" altLang="en-US" smtClean="0"/>
              <a:pPr/>
              <a:t>‹#›</a:t>
            </a:fld>
            <a:endParaRPr lang="zh-CN" altLang="en-US"/>
          </a:p>
        </p:txBody>
      </p:sp>
    </p:spTree>
    <p:extLst>
      <p:ext uri="{BB962C8B-B14F-4D97-AF65-F5344CB8AC3E}">
        <p14:creationId xmlns:p14="http://schemas.microsoft.com/office/powerpoint/2010/main" xmlns="" val="328705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F75789-D36E-4C5B-AF67-C876F7A389A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BAB08C8-EA6B-4369-B251-CCA4549EF8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6C849426-EEAC-4D52-A9D1-EB28B6D2FD5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C02D910E-A318-4C19-896E-0AD69E4269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5279313C-D2A4-4F92-BF90-C669D5B1B70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A3C08054-988C-4877-9408-6D0748AE69B6}"/>
              </a:ext>
            </a:extLst>
          </p:cNvPr>
          <p:cNvSpPr>
            <a:spLocks noGrp="1"/>
          </p:cNvSpPr>
          <p:nvPr>
            <p:ph type="dt" sz="half" idx="10"/>
          </p:nvPr>
        </p:nvSpPr>
        <p:spPr/>
        <p:txBody>
          <a:bodyPr/>
          <a:lstStyle/>
          <a:p>
            <a:fld id="{5C5F19DC-72CF-418D-BC34-7B80CA22177D}" type="datetimeFigureOut">
              <a:rPr lang="zh-CN" altLang="en-US" smtClean="0"/>
              <a:pPr/>
              <a:t>2020/10/19</a:t>
            </a:fld>
            <a:endParaRPr lang="zh-CN" altLang="en-US"/>
          </a:p>
        </p:txBody>
      </p:sp>
      <p:sp>
        <p:nvSpPr>
          <p:cNvPr id="8" name="页脚占位符 7">
            <a:extLst>
              <a:ext uri="{FF2B5EF4-FFF2-40B4-BE49-F238E27FC236}">
                <a16:creationId xmlns:a16="http://schemas.microsoft.com/office/drawing/2014/main" xmlns="" id="{5FA3E4BD-2C11-4989-8829-520794D1A26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BD46506A-D7A3-4019-A6DD-85695459D706}"/>
              </a:ext>
            </a:extLst>
          </p:cNvPr>
          <p:cNvSpPr>
            <a:spLocks noGrp="1"/>
          </p:cNvSpPr>
          <p:nvPr>
            <p:ph type="sldNum" sz="quarter" idx="12"/>
          </p:nvPr>
        </p:nvSpPr>
        <p:spPr/>
        <p:txBody>
          <a:bodyPr/>
          <a:lstStyle/>
          <a:p>
            <a:fld id="{7AA244E3-2C2D-4077-804F-6F0073F2EE09}" type="slidenum">
              <a:rPr lang="zh-CN" altLang="en-US" smtClean="0"/>
              <a:pPr/>
              <a:t>‹#›</a:t>
            </a:fld>
            <a:endParaRPr lang="zh-CN" altLang="en-US"/>
          </a:p>
        </p:txBody>
      </p:sp>
    </p:spTree>
    <p:extLst>
      <p:ext uri="{BB962C8B-B14F-4D97-AF65-F5344CB8AC3E}">
        <p14:creationId xmlns:p14="http://schemas.microsoft.com/office/powerpoint/2010/main" xmlns="" val="330550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2AF694-7FE9-4386-A970-BE7F4CF00CC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2731CD0-3274-4D7C-BE86-AE1019BFA9B1}"/>
              </a:ext>
            </a:extLst>
          </p:cNvPr>
          <p:cNvSpPr>
            <a:spLocks noGrp="1"/>
          </p:cNvSpPr>
          <p:nvPr>
            <p:ph type="dt" sz="half" idx="10"/>
          </p:nvPr>
        </p:nvSpPr>
        <p:spPr/>
        <p:txBody>
          <a:bodyPr/>
          <a:lstStyle/>
          <a:p>
            <a:fld id="{5C5F19DC-72CF-418D-BC34-7B80CA22177D}" type="datetimeFigureOut">
              <a:rPr lang="zh-CN" altLang="en-US" smtClean="0"/>
              <a:pPr/>
              <a:t>2020/10/19</a:t>
            </a:fld>
            <a:endParaRPr lang="zh-CN" altLang="en-US"/>
          </a:p>
        </p:txBody>
      </p:sp>
      <p:sp>
        <p:nvSpPr>
          <p:cNvPr id="4" name="页脚占位符 3">
            <a:extLst>
              <a:ext uri="{FF2B5EF4-FFF2-40B4-BE49-F238E27FC236}">
                <a16:creationId xmlns:a16="http://schemas.microsoft.com/office/drawing/2014/main" xmlns="" id="{80B5D965-D4DC-43B8-B86A-513B9D54075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CECFCC6B-97B3-4F4C-9F3C-63F96F126C65}"/>
              </a:ext>
            </a:extLst>
          </p:cNvPr>
          <p:cNvSpPr>
            <a:spLocks noGrp="1"/>
          </p:cNvSpPr>
          <p:nvPr>
            <p:ph type="sldNum" sz="quarter" idx="12"/>
          </p:nvPr>
        </p:nvSpPr>
        <p:spPr/>
        <p:txBody>
          <a:bodyPr/>
          <a:lstStyle/>
          <a:p>
            <a:fld id="{7AA244E3-2C2D-4077-804F-6F0073F2EE09}" type="slidenum">
              <a:rPr lang="zh-CN" altLang="en-US" smtClean="0"/>
              <a:pPr/>
              <a:t>‹#›</a:t>
            </a:fld>
            <a:endParaRPr lang="zh-CN" altLang="en-US"/>
          </a:p>
        </p:txBody>
      </p:sp>
    </p:spTree>
    <p:extLst>
      <p:ext uri="{BB962C8B-B14F-4D97-AF65-F5344CB8AC3E}">
        <p14:creationId xmlns:p14="http://schemas.microsoft.com/office/powerpoint/2010/main" xmlns="" val="410934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7F96F79C-4485-44CB-8001-66A6CC442DE2}"/>
              </a:ext>
            </a:extLst>
          </p:cNvPr>
          <p:cNvSpPr>
            <a:spLocks noGrp="1"/>
          </p:cNvSpPr>
          <p:nvPr>
            <p:ph type="dt" sz="half" idx="10"/>
          </p:nvPr>
        </p:nvSpPr>
        <p:spPr/>
        <p:txBody>
          <a:bodyPr/>
          <a:lstStyle/>
          <a:p>
            <a:fld id="{5C5F19DC-72CF-418D-BC34-7B80CA22177D}" type="datetimeFigureOut">
              <a:rPr lang="zh-CN" altLang="en-US" smtClean="0"/>
              <a:pPr/>
              <a:t>2020/10/19</a:t>
            </a:fld>
            <a:endParaRPr lang="zh-CN" altLang="en-US"/>
          </a:p>
        </p:txBody>
      </p:sp>
      <p:sp>
        <p:nvSpPr>
          <p:cNvPr id="3" name="页脚占位符 2">
            <a:extLst>
              <a:ext uri="{FF2B5EF4-FFF2-40B4-BE49-F238E27FC236}">
                <a16:creationId xmlns:a16="http://schemas.microsoft.com/office/drawing/2014/main" xmlns="" id="{847E7ECF-57FD-44F8-B1D6-1E51EAEB39A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349348A9-533A-4F8E-8F15-904A4249A4EA}"/>
              </a:ext>
            </a:extLst>
          </p:cNvPr>
          <p:cNvSpPr>
            <a:spLocks noGrp="1"/>
          </p:cNvSpPr>
          <p:nvPr>
            <p:ph type="sldNum" sz="quarter" idx="12"/>
          </p:nvPr>
        </p:nvSpPr>
        <p:spPr/>
        <p:txBody>
          <a:bodyPr/>
          <a:lstStyle/>
          <a:p>
            <a:fld id="{7AA244E3-2C2D-4077-804F-6F0073F2EE09}" type="slidenum">
              <a:rPr lang="zh-CN" altLang="en-US" smtClean="0"/>
              <a:pPr/>
              <a:t>‹#›</a:t>
            </a:fld>
            <a:endParaRPr lang="zh-CN" altLang="en-US"/>
          </a:p>
        </p:txBody>
      </p:sp>
      <p:pic>
        <p:nvPicPr>
          <p:cNvPr id="5" name="图片 4">
            <a:extLst>
              <a:ext uri="{FF2B5EF4-FFF2-40B4-BE49-F238E27FC236}">
                <a16:creationId xmlns:a16="http://schemas.microsoft.com/office/drawing/2014/main" xmlns="" id="{5964AB91-9BBD-4686-A8B2-AAD136CEDED5}"/>
              </a:ext>
            </a:extLst>
          </p:cNvPr>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23870" y="-20338"/>
            <a:ext cx="12301595" cy="6878337"/>
          </a:xfrm>
          <a:prstGeom prst="rect">
            <a:avLst/>
          </a:prstGeom>
        </p:spPr>
      </p:pic>
      <p:pic>
        <p:nvPicPr>
          <p:cNvPr id="6" name="图片 5">
            <a:extLst>
              <a:ext uri="{FF2B5EF4-FFF2-40B4-BE49-F238E27FC236}">
                <a16:creationId xmlns:a16="http://schemas.microsoft.com/office/drawing/2014/main" xmlns="" id="{DDEDAB1E-3E7D-4359-91D2-328598089548}"/>
              </a:ext>
            </a:extLst>
          </p:cNvPr>
          <p:cNvPicPr>
            <a:picLocks noChangeAspect="1"/>
          </p:cNvPicPr>
          <p:nvPr userDrawn="1"/>
        </p:nvPicPr>
        <p:blipFill rotWithShape="1">
          <a:blip r:embed="rId3" cstate="screen">
            <a:extLst>
              <a:ext uri="{28A0092B-C50C-407E-A947-70E740481C1C}">
                <a14:useLocalDpi xmlns:a14="http://schemas.microsoft.com/office/drawing/2010/main" xmlns="" val="0"/>
              </a:ext>
            </a:extLst>
          </a:blip>
          <a:srcRect r="57656" b="31562"/>
          <a:stretch/>
        </p:blipFill>
        <p:spPr>
          <a:xfrm>
            <a:off x="11935" y="-20337"/>
            <a:ext cx="3518054" cy="2843003"/>
          </a:xfrm>
          <a:prstGeom prst="rect">
            <a:avLst/>
          </a:prstGeom>
        </p:spPr>
      </p:pic>
      <p:sp>
        <p:nvSpPr>
          <p:cNvPr id="7" name="日期占位符 1">
            <a:extLst>
              <a:ext uri="{FF2B5EF4-FFF2-40B4-BE49-F238E27FC236}">
                <a16:creationId xmlns:a16="http://schemas.microsoft.com/office/drawing/2014/main" xmlns="" id="{104E98DD-4923-477B-8FD2-C5C59A75A8BB}"/>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3E8761-A14E-4E6E-B19C-D0ABAA7747FF}" type="datetimeFigureOut">
              <a:rPr lang="zh-CN" altLang="en-US" smtClean="0"/>
              <a:pPr/>
              <a:t>2020/10/19</a:t>
            </a:fld>
            <a:endParaRPr lang="zh-CN" altLang="en-US"/>
          </a:p>
        </p:txBody>
      </p:sp>
      <p:sp>
        <p:nvSpPr>
          <p:cNvPr id="8" name="灯片编号占位符 3">
            <a:extLst>
              <a:ext uri="{FF2B5EF4-FFF2-40B4-BE49-F238E27FC236}">
                <a16:creationId xmlns:a16="http://schemas.microsoft.com/office/drawing/2014/main" xmlns="" id="{FBCD95E2-9693-46F7-8C8F-9ADA7A8E39EC}"/>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410F0F-E077-475B-A7EC-03CDC27F5B89}" type="slidenum">
              <a:rPr lang="zh-CN" altLang="en-US" smtClean="0"/>
              <a:pPr/>
              <a:t>‹#›</a:t>
            </a:fld>
            <a:endParaRPr lang="zh-CN" altLang="en-US"/>
          </a:p>
        </p:txBody>
      </p:sp>
      <p:sp>
        <p:nvSpPr>
          <p:cNvPr id="9" name="矩形: 圆角 8">
            <a:extLst>
              <a:ext uri="{FF2B5EF4-FFF2-40B4-BE49-F238E27FC236}">
                <a16:creationId xmlns:a16="http://schemas.microsoft.com/office/drawing/2014/main" xmlns="" id="{1CD90223-45E0-49F6-8255-3CE170F5E39C}"/>
              </a:ext>
            </a:extLst>
          </p:cNvPr>
          <p:cNvSpPr/>
          <p:nvPr userDrawn="1"/>
        </p:nvSpPr>
        <p:spPr>
          <a:xfrm>
            <a:off x="623455" y="841664"/>
            <a:ext cx="10972800" cy="5514686"/>
          </a:xfrm>
          <a:prstGeom prst="roundRect">
            <a:avLst>
              <a:gd name="adj" fmla="val 97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pic>
        <p:nvPicPr>
          <p:cNvPr id="10" name="图片 9">
            <a:extLst>
              <a:ext uri="{FF2B5EF4-FFF2-40B4-BE49-F238E27FC236}">
                <a16:creationId xmlns:a16="http://schemas.microsoft.com/office/drawing/2014/main" xmlns="" id="{2AC8278B-D6F3-4130-AAA0-9EAF0BB7AF71}"/>
              </a:ext>
            </a:extLst>
          </p:cNvPr>
          <p:cNvPicPr>
            <a:picLocks noChangeAspect="1"/>
          </p:cNvPicPr>
          <p:nvPr userDrawn="1"/>
        </p:nvPicPr>
        <p:blipFill rotWithShape="1">
          <a:blip r:embed="rId4" cstate="screen">
            <a:extLst>
              <a:ext uri="{28A0092B-C50C-407E-A947-70E740481C1C}">
                <a14:useLocalDpi xmlns:a14="http://schemas.microsoft.com/office/drawing/2010/main" xmlns="" val="0"/>
              </a:ext>
            </a:extLst>
          </a:blip>
          <a:srcRect l="8437" t="6944" r="58485" b="48964"/>
          <a:stretch/>
        </p:blipFill>
        <p:spPr>
          <a:xfrm>
            <a:off x="9810537" y="476539"/>
            <a:ext cx="2500887" cy="1666847"/>
          </a:xfrm>
          <a:prstGeom prst="rect">
            <a:avLst/>
          </a:prstGeom>
        </p:spPr>
      </p:pic>
      <p:pic>
        <p:nvPicPr>
          <p:cNvPr id="11" name="图片 10">
            <a:extLst>
              <a:ext uri="{FF2B5EF4-FFF2-40B4-BE49-F238E27FC236}">
                <a16:creationId xmlns:a16="http://schemas.microsoft.com/office/drawing/2014/main" xmlns="" id="{6067163F-1EA1-4B43-AC18-7B5F730E014D}"/>
              </a:ext>
            </a:extLst>
          </p:cNvPr>
          <p:cNvPicPr>
            <a:picLocks noChangeAspect="1"/>
          </p:cNvPicPr>
          <p:nvPr userDrawn="1"/>
        </p:nvPicPr>
        <p:blipFill rotWithShape="1">
          <a:blip r:embed="rId5" cstate="screen">
            <a:extLst>
              <a:ext uri="{28A0092B-C50C-407E-A947-70E740481C1C}">
                <a14:useLocalDpi xmlns:a14="http://schemas.microsoft.com/office/drawing/2010/main" xmlns="" val="0"/>
              </a:ext>
            </a:extLst>
          </a:blip>
          <a:srcRect l="80515" t="9679" r="-1742" b="52056"/>
          <a:stretch/>
        </p:blipFill>
        <p:spPr>
          <a:xfrm>
            <a:off x="595745" y="-223013"/>
            <a:ext cx="1801963" cy="1624177"/>
          </a:xfrm>
          <a:prstGeom prst="rect">
            <a:avLst/>
          </a:prstGeom>
        </p:spPr>
      </p:pic>
    </p:spTree>
    <p:extLst>
      <p:ext uri="{BB962C8B-B14F-4D97-AF65-F5344CB8AC3E}">
        <p14:creationId xmlns:p14="http://schemas.microsoft.com/office/powerpoint/2010/main" xmlns="" val="10600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0DA1EA-573C-43A2-9DA0-C3F34474044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17C180DB-3AEF-4EA6-8BDD-603D330CFF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080EAF1A-B821-4E17-9129-16D7AB33F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FF9E53E5-12F6-47F6-9400-1ECDA5665075}"/>
              </a:ext>
            </a:extLst>
          </p:cNvPr>
          <p:cNvSpPr>
            <a:spLocks noGrp="1"/>
          </p:cNvSpPr>
          <p:nvPr>
            <p:ph type="dt" sz="half" idx="10"/>
          </p:nvPr>
        </p:nvSpPr>
        <p:spPr/>
        <p:txBody>
          <a:bodyPr/>
          <a:lstStyle/>
          <a:p>
            <a:fld id="{5C5F19DC-72CF-418D-BC34-7B80CA22177D}" type="datetimeFigureOut">
              <a:rPr lang="zh-CN" altLang="en-US" smtClean="0"/>
              <a:pPr/>
              <a:t>2020/10/19</a:t>
            </a:fld>
            <a:endParaRPr lang="zh-CN" altLang="en-US"/>
          </a:p>
        </p:txBody>
      </p:sp>
      <p:sp>
        <p:nvSpPr>
          <p:cNvPr id="6" name="页脚占位符 5">
            <a:extLst>
              <a:ext uri="{FF2B5EF4-FFF2-40B4-BE49-F238E27FC236}">
                <a16:creationId xmlns:a16="http://schemas.microsoft.com/office/drawing/2014/main" xmlns="" id="{60F0C1A8-87F6-43C4-B4E8-DE43F76C97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E9065FB-304A-49D6-BB2C-AAE0840615B4}"/>
              </a:ext>
            </a:extLst>
          </p:cNvPr>
          <p:cNvSpPr>
            <a:spLocks noGrp="1"/>
          </p:cNvSpPr>
          <p:nvPr>
            <p:ph type="sldNum" sz="quarter" idx="12"/>
          </p:nvPr>
        </p:nvSpPr>
        <p:spPr/>
        <p:txBody>
          <a:bodyPr/>
          <a:lstStyle/>
          <a:p>
            <a:fld id="{7AA244E3-2C2D-4077-804F-6F0073F2EE09}" type="slidenum">
              <a:rPr lang="zh-CN" altLang="en-US" smtClean="0"/>
              <a:pPr/>
              <a:t>‹#›</a:t>
            </a:fld>
            <a:endParaRPr lang="zh-CN" altLang="en-US"/>
          </a:p>
        </p:txBody>
      </p:sp>
    </p:spTree>
    <p:extLst>
      <p:ext uri="{BB962C8B-B14F-4D97-AF65-F5344CB8AC3E}">
        <p14:creationId xmlns:p14="http://schemas.microsoft.com/office/powerpoint/2010/main" xmlns="" val="175926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A6B850-70A8-4460-9636-65C8A0A3C0E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ADCACA2-1595-494A-904F-2CD6AF0DC5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4E84C82-F9FA-4340-9795-ADF38676E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FAA4A1F-5C5C-4D26-B4EB-CE27AB73F259}"/>
              </a:ext>
            </a:extLst>
          </p:cNvPr>
          <p:cNvSpPr>
            <a:spLocks noGrp="1"/>
          </p:cNvSpPr>
          <p:nvPr>
            <p:ph type="dt" sz="half" idx="10"/>
          </p:nvPr>
        </p:nvSpPr>
        <p:spPr/>
        <p:txBody>
          <a:bodyPr/>
          <a:lstStyle/>
          <a:p>
            <a:fld id="{5C5F19DC-72CF-418D-BC34-7B80CA22177D}" type="datetimeFigureOut">
              <a:rPr lang="zh-CN" altLang="en-US" smtClean="0"/>
              <a:pPr/>
              <a:t>2020/10/19</a:t>
            </a:fld>
            <a:endParaRPr lang="zh-CN" altLang="en-US"/>
          </a:p>
        </p:txBody>
      </p:sp>
      <p:sp>
        <p:nvSpPr>
          <p:cNvPr id="6" name="页脚占位符 5">
            <a:extLst>
              <a:ext uri="{FF2B5EF4-FFF2-40B4-BE49-F238E27FC236}">
                <a16:creationId xmlns:a16="http://schemas.microsoft.com/office/drawing/2014/main" xmlns="" id="{4F0CACB1-245B-4D1E-BBCA-42A569B98E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0037980-CCBC-4D56-A443-3E96593DB979}"/>
              </a:ext>
            </a:extLst>
          </p:cNvPr>
          <p:cNvSpPr>
            <a:spLocks noGrp="1"/>
          </p:cNvSpPr>
          <p:nvPr>
            <p:ph type="sldNum" sz="quarter" idx="12"/>
          </p:nvPr>
        </p:nvSpPr>
        <p:spPr/>
        <p:txBody>
          <a:bodyPr/>
          <a:lstStyle/>
          <a:p>
            <a:fld id="{7AA244E3-2C2D-4077-804F-6F0073F2EE09}" type="slidenum">
              <a:rPr lang="zh-CN" altLang="en-US" smtClean="0"/>
              <a:pPr/>
              <a:t>‹#›</a:t>
            </a:fld>
            <a:endParaRPr lang="zh-CN" altLang="en-US"/>
          </a:p>
        </p:txBody>
      </p:sp>
    </p:spTree>
    <p:extLst>
      <p:ext uri="{BB962C8B-B14F-4D97-AF65-F5344CB8AC3E}">
        <p14:creationId xmlns:p14="http://schemas.microsoft.com/office/powerpoint/2010/main" xmlns="" val="408290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393AC98F-5A7E-4509-8304-F3C4D3E32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3ACD58D-43F3-4A86-AEF8-475C62BE4F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AB77168-C9E3-4A84-B487-E1A3F7056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F19DC-72CF-418D-BC34-7B80CA22177D}" type="datetimeFigureOut">
              <a:rPr lang="zh-CN" altLang="en-US" smtClean="0"/>
              <a:pPr/>
              <a:t>2020/10/19</a:t>
            </a:fld>
            <a:endParaRPr lang="zh-CN" altLang="en-US"/>
          </a:p>
        </p:txBody>
      </p:sp>
      <p:sp>
        <p:nvSpPr>
          <p:cNvPr id="5" name="页脚占位符 4">
            <a:extLst>
              <a:ext uri="{FF2B5EF4-FFF2-40B4-BE49-F238E27FC236}">
                <a16:creationId xmlns:a16="http://schemas.microsoft.com/office/drawing/2014/main" xmlns="" id="{D8D59652-676C-453B-AB5B-A88C3FB976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A7ABBBDE-63D9-4DEA-BF6C-4B6FC750E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244E3-2C2D-4077-804F-6F0073F2EE09}" type="slidenum">
              <a:rPr lang="zh-CN" altLang="en-US" smtClean="0"/>
              <a:pPr/>
              <a:t>‹#›</a:t>
            </a:fld>
            <a:endParaRPr lang="zh-CN" altLang="en-US"/>
          </a:p>
        </p:txBody>
      </p:sp>
    </p:spTree>
    <p:extLst>
      <p:ext uri="{BB962C8B-B14F-4D97-AF65-F5344CB8AC3E}">
        <p14:creationId xmlns:p14="http://schemas.microsoft.com/office/powerpoint/2010/main" xmlns="" val="971736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3.png"/><Relationship Id="rId12" Type="http://schemas.microsoft.com/office/2007/relationships/media" Target="../media/media1.mp3"/><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2.png"/><Relationship Id="rId11" Type="http://schemas.openxmlformats.org/officeDocument/2006/relationships/image" Target="../media/image10.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3FCF86A-D2A9-4386-8802-CCECD577C929}"/>
              </a:ext>
            </a:extLst>
          </p:cNvPr>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10141" y="-27690"/>
            <a:ext cx="12202142" cy="6858000"/>
          </a:xfrm>
          <a:prstGeom prst="rect">
            <a:avLst/>
          </a:prstGeom>
        </p:spPr>
      </p:pic>
      <p:pic>
        <p:nvPicPr>
          <p:cNvPr id="43" name="图片 42">
            <a:extLst>
              <a:ext uri="{FF2B5EF4-FFF2-40B4-BE49-F238E27FC236}">
                <a16:creationId xmlns:a16="http://schemas.microsoft.com/office/drawing/2014/main" xmlns="" id="{68EB8560-9084-40EE-B8F9-BCFB46AF9899}"/>
              </a:ext>
            </a:extLst>
          </p:cNvPr>
          <p:cNvPicPr>
            <a:picLocks noChangeAspect="1"/>
          </p:cNvPicPr>
          <p:nvPr/>
        </p:nvPicPr>
        <p:blipFill rotWithShape="1">
          <a:blip r:embed="rId5" cstate="screen">
            <a:extLst>
              <a:ext uri="{28A0092B-C50C-407E-A947-70E740481C1C}">
                <a14:useLocalDpi xmlns:a14="http://schemas.microsoft.com/office/drawing/2010/main" xmlns="" val="0"/>
              </a:ext>
            </a:extLst>
          </a:blip>
          <a:srcRect l="66937" t="57425" r="-6812" b="-1007"/>
          <a:stretch/>
        </p:blipFill>
        <p:spPr>
          <a:xfrm>
            <a:off x="10549031" y="3736422"/>
            <a:ext cx="2043231" cy="3349727"/>
          </a:xfrm>
          <a:prstGeom prst="rect">
            <a:avLst/>
          </a:prstGeom>
        </p:spPr>
      </p:pic>
      <p:pic>
        <p:nvPicPr>
          <p:cNvPr id="39" name="图片 38">
            <a:extLst>
              <a:ext uri="{FF2B5EF4-FFF2-40B4-BE49-F238E27FC236}">
                <a16:creationId xmlns:a16="http://schemas.microsoft.com/office/drawing/2014/main" xmlns="" id="{149F0D97-FE1B-4D7D-8D83-C756A470B70A}"/>
              </a:ext>
            </a:extLst>
          </p:cNvPr>
          <p:cNvPicPr>
            <a:picLocks noChangeAspect="1"/>
          </p:cNvPicPr>
          <p:nvPr/>
        </p:nvPicPr>
        <p:blipFill rotWithShape="1">
          <a:blip r:embed="rId6" cstate="screen">
            <a:extLst>
              <a:ext uri="{28A0092B-C50C-407E-A947-70E740481C1C}">
                <a14:useLocalDpi xmlns:a14="http://schemas.microsoft.com/office/drawing/2010/main" xmlns="" val="0"/>
              </a:ext>
            </a:extLst>
          </a:blip>
          <a:srcRect r="57656" b="31562"/>
          <a:stretch/>
        </p:blipFill>
        <p:spPr>
          <a:xfrm>
            <a:off x="11935" y="-20336"/>
            <a:ext cx="3326074" cy="2687860"/>
          </a:xfrm>
          <a:prstGeom prst="rect">
            <a:avLst/>
          </a:prstGeom>
        </p:spPr>
      </p:pic>
      <p:pic>
        <p:nvPicPr>
          <p:cNvPr id="40" name="图片 39">
            <a:extLst>
              <a:ext uri="{FF2B5EF4-FFF2-40B4-BE49-F238E27FC236}">
                <a16:creationId xmlns:a16="http://schemas.microsoft.com/office/drawing/2014/main" xmlns="" id="{0B3ECC28-B2D0-4523-9686-B914C51EC445}"/>
              </a:ext>
            </a:extLst>
          </p:cNvPr>
          <p:cNvPicPr>
            <a:picLocks noChangeAspect="1"/>
          </p:cNvPicPr>
          <p:nvPr/>
        </p:nvPicPr>
        <p:blipFill rotWithShape="1">
          <a:blip r:embed="rId7" cstate="screen">
            <a:extLst>
              <a:ext uri="{28A0092B-C50C-407E-A947-70E740481C1C}">
                <a14:useLocalDpi xmlns:a14="http://schemas.microsoft.com/office/drawing/2010/main" xmlns="" val="0"/>
              </a:ext>
            </a:extLst>
          </a:blip>
          <a:srcRect l="8437" t="6944" r="58485" b="48964"/>
          <a:stretch/>
        </p:blipFill>
        <p:spPr>
          <a:xfrm>
            <a:off x="1021259" y="200396"/>
            <a:ext cx="2240601" cy="1493366"/>
          </a:xfrm>
          <a:prstGeom prst="rect">
            <a:avLst/>
          </a:prstGeom>
        </p:spPr>
      </p:pic>
      <p:sp>
        <p:nvSpPr>
          <p:cNvPr id="52" name="文本框 51">
            <a:extLst>
              <a:ext uri="{FF2B5EF4-FFF2-40B4-BE49-F238E27FC236}">
                <a16:creationId xmlns:a16="http://schemas.microsoft.com/office/drawing/2014/main" xmlns="" id="{4E0EF740-55A3-464C-B6F7-A887E4248610}"/>
              </a:ext>
            </a:extLst>
          </p:cNvPr>
          <p:cNvSpPr txBox="1"/>
          <p:nvPr/>
        </p:nvSpPr>
        <p:spPr>
          <a:xfrm>
            <a:off x="2203861" y="1303737"/>
            <a:ext cx="5695235" cy="1323439"/>
          </a:xfrm>
          <a:prstGeom prst="rect">
            <a:avLst/>
          </a:prstGeom>
          <a:noFill/>
        </p:spPr>
        <p:txBody>
          <a:bodyPr wrap="square" rtlCol="0">
            <a:spAutoFit/>
          </a:bodyPr>
          <a:lstStyle/>
          <a:p>
            <a:pPr algn="dist"/>
            <a:r>
              <a:rPr lang="zh-CN" altLang="en-US" sz="8000" b="1" spc="600" dirty="0">
                <a:ln w="31750">
                  <a:noFill/>
                </a:ln>
                <a:latin typeface="微软雅黑" panose="020B0503020204020204" pitchFamily="34" charset="-122"/>
                <a:ea typeface="微软雅黑" panose="020B0503020204020204" pitchFamily="34" charset="-122"/>
                <a:cs typeface="+mn-ea"/>
                <a:sym typeface="+mn-lt"/>
              </a:rPr>
              <a:t>关注</a:t>
            </a:r>
            <a:r>
              <a:rPr lang="zh-CN" altLang="en-US" sz="8000" b="1" spc="600" dirty="0">
                <a:ln w="31750">
                  <a:noFill/>
                </a:ln>
                <a:solidFill>
                  <a:srgbClr val="FF0000"/>
                </a:solidFill>
                <a:latin typeface="微软雅黑" panose="020B0503020204020204" pitchFamily="34" charset="-122"/>
                <a:ea typeface="微软雅黑" panose="020B0503020204020204" pitchFamily="34" charset="-122"/>
                <a:cs typeface="+mn-ea"/>
                <a:sym typeface="+mn-lt"/>
              </a:rPr>
              <a:t>肺健康</a:t>
            </a:r>
          </a:p>
        </p:txBody>
      </p:sp>
      <p:pic>
        <p:nvPicPr>
          <p:cNvPr id="6" name="图片 5">
            <a:extLst>
              <a:ext uri="{FF2B5EF4-FFF2-40B4-BE49-F238E27FC236}">
                <a16:creationId xmlns:a16="http://schemas.microsoft.com/office/drawing/2014/main" xmlns="" id="{DF5CD8DE-7F10-4A73-ABCC-FD941E9EEF70}"/>
              </a:ext>
            </a:extLst>
          </p:cNvPr>
          <p:cNvPicPr>
            <a:picLocks noChangeAspect="1"/>
          </p:cNvPicPr>
          <p:nvPr/>
        </p:nvPicPr>
        <p:blipFill rotWithShape="1">
          <a:blip r:embed="rId8" cstate="screen">
            <a:extLst>
              <a:ext uri="{28A0092B-C50C-407E-A947-70E740481C1C}">
                <a14:useLocalDpi xmlns:a14="http://schemas.microsoft.com/office/drawing/2010/main" xmlns="" val="0"/>
              </a:ext>
            </a:extLst>
          </a:blip>
          <a:srcRect t="47774" r="42866"/>
          <a:stretch/>
        </p:blipFill>
        <p:spPr>
          <a:xfrm>
            <a:off x="8141" y="3713624"/>
            <a:ext cx="1836144" cy="2517616"/>
          </a:xfrm>
          <a:prstGeom prst="rect">
            <a:avLst/>
          </a:prstGeom>
        </p:spPr>
      </p:pic>
      <p:sp>
        <p:nvSpPr>
          <p:cNvPr id="53" name="文本框 52">
            <a:extLst>
              <a:ext uri="{FF2B5EF4-FFF2-40B4-BE49-F238E27FC236}">
                <a16:creationId xmlns:a16="http://schemas.microsoft.com/office/drawing/2014/main" xmlns="" id="{C659EB62-30BF-4525-9BE3-CD98382339C6}"/>
              </a:ext>
            </a:extLst>
          </p:cNvPr>
          <p:cNvSpPr txBox="1"/>
          <p:nvPr/>
        </p:nvSpPr>
        <p:spPr>
          <a:xfrm>
            <a:off x="2203861" y="2518432"/>
            <a:ext cx="5665352" cy="1323439"/>
          </a:xfrm>
          <a:prstGeom prst="rect">
            <a:avLst/>
          </a:prstGeom>
          <a:noFill/>
        </p:spPr>
        <p:txBody>
          <a:bodyPr wrap="square" rtlCol="0">
            <a:spAutoFit/>
          </a:bodyPr>
          <a:lstStyle>
            <a:defPPr>
              <a:defRPr lang="zh-CN"/>
            </a:defPPr>
            <a:lvl1pPr algn="dist">
              <a:defRPr sz="8800" i="1" spc="600">
                <a:ln w="31750">
                  <a:noFill/>
                </a:ln>
                <a:solidFill>
                  <a:schemeClr val="tx1">
                    <a:lumMod val="85000"/>
                    <a:lumOff val="15000"/>
                  </a:schemeClr>
                </a:solidFill>
                <a:latin typeface="字体视界-NEW隶书体" panose="02010601030101010101" pitchFamily="2" charset="-122"/>
                <a:ea typeface="字体视界-NEW隶书体" panose="02010601030101010101" pitchFamily="2" charset="-122"/>
                <a:cs typeface="+mn-ea"/>
              </a:defRPr>
            </a:lvl1pPr>
          </a:lstStyle>
          <a:p>
            <a:r>
              <a:rPr lang="zh-CN" altLang="en-US" sz="8000" b="1" i="0" dirty="0">
                <a:solidFill>
                  <a:srgbClr val="FF0000"/>
                </a:solidFill>
                <a:latin typeface="微软雅黑" panose="020B0503020204020204" pitchFamily="34" charset="-122"/>
                <a:ea typeface="微软雅黑" panose="020B0503020204020204" pitchFamily="34" charset="-122"/>
                <a:sym typeface="+mn-lt"/>
              </a:rPr>
              <a:t>预防</a:t>
            </a:r>
            <a:r>
              <a:rPr lang="zh-CN" altLang="en-US" sz="8000" b="1" i="0" dirty="0">
                <a:solidFill>
                  <a:schemeClr val="tx1"/>
                </a:solidFill>
                <a:latin typeface="微软雅黑" panose="020B0503020204020204" pitchFamily="34" charset="-122"/>
                <a:ea typeface="微软雅黑" panose="020B0503020204020204" pitchFamily="34" charset="-122"/>
                <a:sym typeface="+mn-lt"/>
              </a:rPr>
              <a:t>结核病</a:t>
            </a:r>
          </a:p>
        </p:txBody>
      </p:sp>
      <p:grpSp>
        <p:nvGrpSpPr>
          <p:cNvPr id="2" name="组合 1">
            <a:extLst>
              <a:ext uri="{FF2B5EF4-FFF2-40B4-BE49-F238E27FC236}">
                <a16:creationId xmlns:a16="http://schemas.microsoft.com/office/drawing/2014/main" xmlns="" id="{5001A453-0B06-4BF8-B284-609C2AA2EC9F}"/>
              </a:ext>
            </a:extLst>
          </p:cNvPr>
          <p:cNvGrpSpPr/>
          <p:nvPr/>
        </p:nvGrpSpPr>
        <p:grpSpPr>
          <a:xfrm>
            <a:off x="8047616" y="1705074"/>
            <a:ext cx="3160548" cy="4706335"/>
            <a:chOff x="8075500" y="1686054"/>
            <a:chExt cx="3160548" cy="4706335"/>
          </a:xfrm>
        </p:grpSpPr>
        <p:pic>
          <p:nvPicPr>
            <p:cNvPr id="20" name="图片 19">
              <a:extLst>
                <a:ext uri="{FF2B5EF4-FFF2-40B4-BE49-F238E27FC236}">
                  <a16:creationId xmlns:a16="http://schemas.microsoft.com/office/drawing/2014/main" xmlns="" id="{84A6A53F-040A-4CAC-AF84-4B9297C0DF44}"/>
                </a:ext>
              </a:extLst>
            </p:cNvPr>
            <p:cNvPicPr>
              <a:picLocks noChangeAspect="1"/>
            </p:cNvPicPr>
            <p:nvPr/>
          </p:nvPicPr>
          <p:blipFill rotWithShape="1">
            <a:blip r:embed="rId9" cstate="screen">
              <a:extLst>
                <a:ext uri="{28A0092B-C50C-407E-A947-70E740481C1C}">
                  <a14:useLocalDpi xmlns:a14="http://schemas.microsoft.com/office/drawing/2010/main" xmlns="" val="0"/>
                </a:ext>
              </a:extLst>
            </a:blip>
            <a:srcRect l="68594" t="45156"/>
            <a:stretch/>
          </p:blipFill>
          <p:spPr>
            <a:xfrm>
              <a:off x="8075500" y="3689280"/>
              <a:ext cx="3095867" cy="2703109"/>
            </a:xfrm>
            <a:prstGeom prst="rect">
              <a:avLst/>
            </a:prstGeom>
          </p:spPr>
        </p:pic>
        <p:pic>
          <p:nvPicPr>
            <p:cNvPr id="13" name="图片 12">
              <a:extLst>
                <a:ext uri="{FF2B5EF4-FFF2-40B4-BE49-F238E27FC236}">
                  <a16:creationId xmlns:a16="http://schemas.microsoft.com/office/drawing/2014/main" xmlns="" id="{993D7E49-C9A5-4704-BD6E-956578AFADE2}"/>
                </a:ext>
              </a:extLst>
            </p:cNvPr>
            <p:cNvPicPr>
              <a:picLocks noChangeAspect="1"/>
            </p:cNvPicPr>
            <p:nvPr/>
          </p:nvPicPr>
          <p:blipFill>
            <a:blip r:embed="rId10" cstate="screen">
              <a:extLst>
                <a:ext uri="{28A0092B-C50C-407E-A947-70E740481C1C}">
                  <a14:useLocalDpi xmlns:a14="http://schemas.microsoft.com/office/drawing/2010/main" xmlns="" val="0"/>
                </a:ext>
              </a:extLst>
            </a:blip>
            <a:stretch>
              <a:fillRect/>
            </a:stretch>
          </p:blipFill>
          <p:spPr>
            <a:xfrm>
              <a:off x="8141529" y="1686054"/>
              <a:ext cx="3094519" cy="3094519"/>
            </a:xfrm>
            <a:prstGeom prst="rect">
              <a:avLst/>
            </a:prstGeom>
          </p:spPr>
        </p:pic>
      </p:grpSp>
      <p:pic>
        <p:nvPicPr>
          <p:cNvPr id="3" name="图片 2">
            <a:extLst>
              <a:ext uri="{FF2B5EF4-FFF2-40B4-BE49-F238E27FC236}">
                <a16:creationId xmlns:a16="http://schemas.microsoft.com/office/drawing/2014/main" xmlns="" id="{5B98505B-4E91-4141-AD00-B5980A032E3D}"/>
              </a:ext>
            </a:extLst>
          </p:cNvPr>
          <p:cNvPicPr>
            <a:picLocks noChangeAspect="1"/>
          </p:cNvPicPr>
          <p:nvPr/>
        </p:nvPicPr>
        <p:blipFill rotWithShape="1">
          <a:blip r:embed="rId11" cstate="print">
            <a:extLst>
              <a:ext uri="{28A0092B-C50C-407E-A947-70E740481C1C}">
                <a14:useLocalDpi xmlns:a14="http://schemas.microsoft.com/office/drawing/2010/main" xmlns="" val="0"/>
              </a:ext>
            </a:extLst>
          </a:blip>
          <a:srcRect l="7927" t="76035" r="10133" b="2590"/>
          <a:stretch/>
        </p:blipFill>
        <p:spPr>
          <a:xfrm>
            <a:off x="0" y="4376733"/>
            <a:ext cx="12301595" cy="2481267"/>
          </a:xfrm>
          <a:prstGeom prst="rect">
            <a:avLst/>
          </a:prstGeom>
        </p:spPr>
      </p:pic>
      <p:sp>
        <p:nvSpPr>
          <p:cNvPr id="24" name="文本框 23">
            <a:extLst>
              <a:ext uri="{FF2B5EF4-FFF2-40B4-BE49-F238E27FC236}">
                <a16:creationId xmlns:a16="http://schemas.microsoft.com/office/drawing/2014/main" xmlns="" id="{2589FE84-2A63-478F-8DEC-8883C0BAC21A}"/>
              </a:ext>
            </a:extLst>
          </p:cNvPr>
          <p:cNvSpPr txBox="1"/>
          <p:nvPr/>
        </p:nvSpPr>
        <p:spPr>
          <a:xfrm>
            <a:off x="2297307" y="111003"/>
            <a:ext cx="5435931" cy="261610"/>
          </a:xfrm>
          <a:prstGeom prst="rect">
            <a:avLst/>
          </a:prstGeom>
          <a:noFill/>
        </p:spPr>
        <p:txBody>
          <a:bodyPr wrap="square">
            <a:spAutoFit/>
          </a:bodyPr>
          <a:lstStyle/>
          <a:p>
            <a:pPr algn="dist"/>
            <a:r>
              <a:rPr lang="zh-CN" altLang="en-US" sz="1100" b="1" dirty="0">
                <a:solidFill>
                  <a:schemeClr val="tx1">
                    <a:lumMod val="85000"/>
                    <a:lumOff val="15000"/>
                  </a:schemeClr>
                </a:solidFill>
              </a:rPr>
              <a:t>普—及—肺—结—核—防—治—知—识</a:t>
            </a:r>
          </a:p>
        </p:txBody>
      </p:sp>
      <p:grpSp>
        <p:nvGrpSpPr>
          <p:cNvPr id="25" name="组合 24">
            <a:extLst>
              <a:ext uri="{FF2B5EF4-FFF2-40B4-BE49-F238E27FC236}">
                <a16:creationId xmlns:a16="http://schemas.microsoft.com/office/drawing/2014/main" xmlns="" id="{2B0F8EF1-8BAD-4080-B950-6509AEB1DD3E}"/>
              </a:ext>
            </a:extLst>
          </p:cNvPr>
          <p:cNvGrpSpPr/>
          <p:nvPr/>
        </p:nvGrpSpPr>
        <p:grpSpPr>
          <a:xfrm>
            <a:off x="1850721" y="3957936"/>
            <a:ext cx="6057900" cy="369332"/>
            <a:chOff x="2879771" y="3168744"/>
            <a:chExt cx="6057900" cy="369332"/>
          </a:xfrm>
          <a:noFill/>
        </p:grpSpPr>
        <p:sp>
          <p:nvSpPr>
            <p:cNvPr id="26" name="文本框 25">
              <a:extLst>
                <a:ext uri="{FF2B5EF4-FFF2-40B4-BE49-F238E27FC236}">
                  <a16:creationId xmlns:a16="http://schemas.microsoft.com/office/drawing/2014/main" xmlns="" id="{D80E824A-EFD1-468D-BA39-0C65F8886CFA}"/>
                </a:ext>
              </a:extLst>
            </p:cNvPr>
            <p:cNvSpPr txBox="1"/>
            <p:nvPr/>
          </p:nvSpPr>
          <p:spPr>
            <a:xfrm>
              <a:off x="3471332" y="3168744"/>
              <a:ext cx="4958285" cy="369332"/>
            </a:xfrm>
            <a:prstGeom prst="rect">
              <a:avLst/>
            </a:prstGeom>
            <a:grpFill/>
            <a:ln>
              <a:noFill/>
            </a:ln>
          </p:spPr>
          <p:txBody>
            <a:bodyPr wrap="square">
              <a:spAutoFit/>
            </a:bodyPr>
            <a:lstStyle/>
            <a:p>
              <a:pPr algn="ctr"/>
              <a:r>
                <a:rPr lang="zh-CN" altLang="en-US" spc="300" dirty="0">
                  <a:solidFill>
                    <a:srgbClr val="F50101"/>
                  </a:solidFill>
                </a:rPr>
                <a:t>关注肺健康  </a:t>
              </a:r>
              <a:r>
                <a:rPr lang="zh-CN" altLang="en-US" spc="300" dirty="0" smtClean="0">
                  <a:solidFill>
                    <a:srgbClr val="F50101"/>
                  </a:solidFill>
                </a:rPr>
                <a:t>预</a:t>
              </a:r>
              <a:r>
                <a:rPr lang="zh-CN" altLang="en-US" spc="300" dirty="0">
                  <a:solidFill>
                    <a:srgbClr val="F50101"/>
                  </a:solidFill>
                </a:rPr>
                <a:t>防肺结核  享受健康生活</a:t>
              </a:r>
            </a:p>
          </p:txBody>
        </p:sp>
        <p:sp>
          <p:nvSpPr>
            <p:cNvPr id="27" name="矩形 26">
              <a:extLst>
                <a:ext uri="{FF2B5EF4-FFF2-40B4-BE49-F238E27FC236}">
                  <a16:creationId xmlns:a16="http://schemas.microsoft.com/office/drawing/2014/main" xmlns="" id="{D51627EC-DC5F-49B4-A973-2EB09A60133B}"/>
                </a:ext>
              </a:extLst>
            </p:cNvPr>
            <p:cNvSpPr/>
            <p:nvPr/>
          </p:nvSpPr>
          <p:spPr>
            <a:xfrm>
              <a:off x="3471332" y="3168744"/>
              <a:ext cx="4958285" cy="369332"/>
            </a:xfrm>
            <a:prstGeom prst="rect">
              <a:avLst/>
            </a:prstGeom>
            <a:grpFill/>
            <a:ln w="19050">
              <a:solidFill>
                <a:srgbClr val="F5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50101"/>
                </a:solidFill>
              </a:endParaRPr>
            </a:p>
          </p:txBody>
        </p:sp>
        <p:cxnSp>
          <p:nvCxnSpPr>
            <p:cNvPr id="28" name="直接连接符 27">
              <a:extLst>
                <a:ext uri="{FF2B5EF4-FFF2-40B4-BE49-F238E27FC236}">
                  <a16:creationId xmlns:a16="http://schemas.microsoft.com/office/drawing/2014/main" xmlns="" id="{97B66C41-DA22-48F9-AFF6-81A42B4330A9}"/>
                </a:ext>
              </a:extLst>
            </p:cNvPr>
            <p:cNvCxnSpPr>
              <a:cxnSpLocks/>
            </p:cNvCxnSpPr>
            <p:nvPr/>
          </p:nvCxnSpPr>
          <p:spPr>
            <a:xfrm>
              <a:off x="8429617" y="3354601"/>
              <a:ext cx="508054" cy="0"/>
            </a:xfrm>
            <a:prstGeom prst="line">
              <a:avLst/>
            </a:prstGeom>
            <a:grpFill/>
            <a:ln w="19050">
              <a:solidFill>
                <a:srgbClr val="F5010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1BA994C7-72FD-4ECC-B938-DD5868247F85}"/>
                </a:ext>
              </a:extLst>
            </p:cNvPr>
            <p:cNvCxnSpPr>
              <a:cxnSpLocks/>
            </p:cNvCxnSpPr>
            <p:nvPr/>
          </p:nvCxnSpPr>
          <p:spPr>
            <a:xfrm>
              <a:off x="2879771" y="3353410"/>
              <a:ext cx="591561" cy="0"/>
            </a:xfrm>
            <a:prstGeom prst="line">
              <a:avLst/>
            </a:prstGeom>
            <a:grpFill/>
            <a:ln w="19050">
              <a:solidFill>
                <a:srgbClr val="F50101"/>
              </a:solidFill>
            </a:ln>
          </p:spPr>
          <p:style>
            <a:lnRef idx="1">
              <a:schemeClr val="accent1"/>
            </a:lnRef>
            <a:fillRef idx="0">
              <a:schemeClr val="accent1"/>
            </a:fillRef>
            <a:effectRef idx="0">
              <a:schemeClr val="accent1"/>
            </a:effectRef>
            <a:fontRef idx="minor">
              <a:schemeClr val="tx1"/>
            </a:fontRef>
          </p:style>
        </p:cxnSp>
      </p:grpSp>
      <p:sp>
        <p:nvSpPr>
          <p:cNvPr id="34" name="矩形 33">
            <a:extLst>
              <a:ext uri="{FF2B5EF4-FFF2-40B4-BE49-F238E27FC236}">
                <a16:creationId xmlns:a16="http://schemas.microsoft.com/office/drawing/2014/main" xmlns="" id="{DA352843-9CD3-4F0F-96F5-F6F7B0AE2AFD}"/>
              </a:ext>
            </a:extLst>
          </p:cNvPr>
          <p:cNvSpPr/>
          <p:nvPr/>
        </p:nvSpPr>
        <p:spPr>
          <a:xfrm>
            <a:off x="3288766" y="4600436"/>
            <a:ext cx="3438604"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思源黑体 CN"/>
                <a:cs typeface="+mn-ea"/>
                <a:sym typeface="+mn-lt"/>
              </a:rPr>
              <a:t>常州市新北区魏村中心小学     </a:t>
            </a:r>
            <a:r>
              <a:rPr kumimoji="0" lang="en-US" altLang="zh-CN" sz="1400" b="1" i="0" u="none" strike="noStrike" kern="1200" cap="none" spc="0" normalizeH="0" baseline="0" noProof="0" dirty="0" smtClean="0">
                <a:ln>
                  <a:noFill/>
                </a:ln>
                <a:solidFill>
                  <a:schemeClr val="tx1">
                    <a:lumMod val="85000"/>
                    <a:lumOff val="15000"/>
                  </a:schemeClr>
                </a:solidFill>
                <a:effectLst/>
                <a:uLnTx/>
                <a:uFillTx/>
                <a:latin typeface="思源黑体 CN"/>
                <a:cs typeface="+mn-ea"/>
                <a:sym typeface="+mn-lt"/>
              </a:rPr>
              <a:t>2020</a:t>
            </a:r>
            <a:r>
              <a:rPr lang="en-US" altLang="zh-CN" sz="1400" b="1" dirty="0" smtClean="0">
                <a:solidFill>
                  <a:schemeClr val="tx1">
                    <a:lumMod val="85000"/>
                    <a:lumOff val="15000"/>
                  </a:schemeClr>
                </a:solidFill>
                <a:latin typeface="思源黑体 CN"/>
                <a:cs typeface="+mn-ea"/>
                <a:sym typeface="+mn-lt"/>
              </a:rPr>
              <a:t>.10</a:t>
            </a:r>
            <a:endParaRPr kumimoji="0" lang="zh-CN" altLang="en-US" sz="1400" b="1" i="0" u="none" strike="noStrike" kern="1200" cap="none" spc="0" normalizeH="0" baseline="0" noProof="0" dirty="0">
              <a:ln>
                <a:noFill/>
              </a:ln>
              <a:solidFill>
                <a:schemeClr val="tx1">
                  <a:lumMod val="85000"/>
                  <a:lumOff val="15000"/>
                </a:schemeClr>
              </a:solidFill>
              <a:effectLst/>
              <a:uLnTx/>
              <a:uFillTx/>
              <a:latin typeface="思源黑体 CN"/>
              <a:cs typeface="+mn-ea"/>
              <a:sym typeface="+mn-lt"/>
            </a:endParaRPr>
          </a:p>
        </p:txBody>
      </p:sp>
      <p:pic>
        <p:nvPicPr>
          <p:cNvPr id="36" name="pd-5b7683f208483155 (1)">
            <a:hlinkClick r:id="" action="ppaction://media"/>
            <a:extLst>
              <a:ext uri="{FF2B5EF4-FFF2-40B4-BE49-F238E27FC236}">
                <a16:creationId xmlns:a16="http://schemas.microsoft.com/office/drawing/2014/main" xmlns="" id="{955C9C07-47E3-4177-ADCA-2635387A4C59}"/>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3" cstate="print"/>
          <a:stretch>
            <a:fillRect/>
          </a:stretch>
        </p:blipFill>
        <p:spPr>
          <a:xfrm>
            <a:off x="-1035685" y="-271371"/>
            <a:ext cx="487363" cy="487363"/>
          </a:xfrm>
          <a:prstGeom prst="rect">
            <a:avLst/>
          </a:prstGeom>
        </p:spPr>
      </p:pic>
      <p:pic>
        <p:nvPicPr>
          <p:cNvPr id="37" name="图片 36">
            <a:extLst>
              <a:ext uri="{FF2B5EF4-FFF2-40B4-BE49-F238E27FC236}">
                <a16:creationId xmlns:a16="http://schemas.microsoft.com/office/drawing/2014/main" xmlns="" id="{6EE654E9-EC74-4A95-8130-745342940AF8}"/>
              </a:ext>
            </a:extLst>
          </p:cNvPr>
          <p:cNvPicPr>
            <a:picLocks noChangeAspect="1"/>
          </p:cNvPicPr>
          <p:nvPr/>
        </p:nvPicPr>
        <p:blipFill rotWithShape="1">
          <a:blip r:embed="rId14" cstate="screen">
            <a:extLst>
              <a:ext uri="{28A0092B-C50C-407E-A947-70E740481C1C}">
                <a14:useLocalDpi xmlns:a14="http://schemas.microsoft.com/office/drawing/2010/main" xmlns="" val="0"/>
              </a:ext>
            </a:extLst>
          </a:blip>
          <a:srcRect l="27775" t="-424" r="-740" b="76459"/>
          <a:stretch/>
        </p:blipFill>
        <p:spPr>
          <a:xfrm>
            <a:off x="7245074" y="-66606"/>
            <a:ext cx="5139926" cy="1469758"/>
          </a:xfrm>
          <a:prstGeom prst="rect">
            <a:avLst/>
          </a:prstGeom>
        </p:spPr>
      </p:pic>
      <p:pic>
        <p:nvPicPr>
          <p:cNvPr id="42" name="图片 41">
            <a:extLst>
              <a:ext uri="{FF2B5EF4-FFF2-40B4-BE49-F238E27FC236}">
                <a16:creationId xmlns:a16="http://schemas.microsoft.com/office/drawing/2014/main" xmlns="" id="{B4C72D6F-9634-455F-8786-E29D63C9EFB8}"/>
              </a:ext>
            </a:extLst>
          </p:cNvPr>
          <p:cNvPicPr>
            <a:picLocks noChangeAspect="1"/>
          </p:cNvPicPr>
          <p:nvPr/>
        </p:nvPicPr>
        <p:blipFill rotWithShape="1">
          <a:blip r:embed="rId15" cstate="screen">
            <a:extLst>
              <a:ext uri="{28A0092B-C50C-407E-A947-70E740481C1C}">
                <a14:useLocalDpi xmlns:a14="http://schemas.microsoft.com/office/drawing/2010/main" xmlns="" val="0"/>
              </a:ext>
            </a:extLst>
          </a:blip>
          <a:srcRect l="80515" t="9679" r="-1742" b="52056"/>
          <a:stretch/>
        </p:blipFill>
        <p:spPr>
          <a:xfrm>
            <a:off x="9802577" y="141740"/>
            <a:ext cx="2003584" cy="1805906"/>
          </a:xfrm>
          <a:prstGeom prst="rect">
            <a:avLst/>
          </a:prstGeom>
        </p:spPr>
      </p:pic>
    </p:spTree>
    <p:extLst>
      <p:ext uri="{BB962C8B-B14F-4D97-AF65-F5344CB8AC3E}">
        <p14:creationId xmlns:p14="http://schemas.microsoft.com/office/powerpoint/2010/main" xmlns="" val="515913301"/>
      </p:ext>
    </p:extLst>
  </p:cSld>
  <p:clrMapOvr>
    <a:masterClrMapping/>
  </p:clrMapOvr>
  <mc:AlternateContent xmlns:mc="http://schemas.openxmlformats.org/markup-compatibility/2006">
    <mc:Choice xmlns:p14="http://schemas.microsoft.com/office/powerpoint/2010/main" xmlns="" Requires="p14">
      <p:transition p14:dur="10" advTm="3000"/>
    </mc:Choice>
    <mc:Fallback>
      <p:transition advTm="3000"/>
    </mc:Fallback>
  </mc:AlternateContent>
  <p:timing>
    <p:tnLst>
      <p:par>
        <p:cTn id="1" dur="indefinite" restart="never" nodeType="tmRoot">
          <p:childTnLst>
            <p:video>
              <p:cMediaNode vol="80000" numSld="999" showWhenStopped="0">
                <p:cTn id="2" repeatCount="indefinite" fill="remove" display="0">
                  <p:stCondLst>
                    <p:cond delay="indefinite"/>
                  </p:stCondLst>
                  <p:endCondLst>
                    <p:cond evt="onStopAudio" delay="0">
                      <p:tgtEl>
                        <p:sldTgt/>
                      </p:tgtEl>
                    </p:cond>
                  </p:endCondLst>
                </p:cTn>
                <p:tgtEl>
                  <p:spTgt spid="3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9628F9A5-E5B7-415B-9C7A-558B9D7480C3}"/>
              </a:ext>
            </a:extLst>
          </p:cNvPr>
          <p:cNvGrpSpPr/>
          <p:nvPr/>
        </p:nvGrpSpPr>
        <p:grpSpPr>
          <a:xfrm>
            <a:off x="2119745" y="2383537"/>
            <a:ext cx="1011675" cy="3178394"/>
            <a:chOff x="2036618" y="2474261"/>
            <a:chExt cx="1011675" cy="3178394"/>
          </a:xfrm>
        </p:grpSpPr>
        <p:cxnSp>
          <p:nvCxnSpPr>
            <p:cNvPr id="3" name="直接连接符 2">
              <a:extLst>
                <a:ext uri="{FF2B5EF4-FFF2-40B4-BE49-F238E27FC236}">
                  <a16:creationId xmlns:a16="http://schemas.microsoft.com/office/drawing/2014/main" xmlns="" id="{C06555C7-7116-47B5-8491-40B89A61268E}"/>
                </a:ext>
              </a:extLst>
            </p:cNvPr>
            <p:cNvCxnSpPr/>
            <p:nvPr/>
          </p:nvCxnSpPr>
          <p:spPr>
            <a:xfrm>
              <a:off x="2036618" y="2474261"/>
              <a:ext cx="0" cy="31783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xmlns="" id="{731C2E5F-571D-47D8-A44B-4250E62339A4}"/>
                </a:ext>
              </a:extLst>
            </p:cNvPr>
            <p:cNvCxnSpPr/>
            <p:nvPr/>
          </p:nvCxnSpPr>
          <p:spPr>
            <a:xfrm>
              <a:off x="2036618" y="3179618"/>
              <a:ext cx="10116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82FC3BE3-2B8E-4286-8BD8-C46B73E0BAB3}"/>
                </a:ext>
              </a:extLst>
            </p:cNvPr>
            <p:cNvCxnSpPr/>
            <p:nvPr/>
          </p:nvCxnSpPr>
          <p:spPr>
            <a:xfrm>
              <a:off x="2036618" y="4894118"/>
              <a:ext cx="10116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a:extLst>
              <a:ext uri="{FF2B5EF4-FFF2-40B4-BE49-F238E27FC236}">
                <a16:creationId xmlns:a16="http://schemas.microsoft.com/office/drawing/2014/main" xmlns="" id="{15D0B097-66F4-4B96-9DBB-963AFC4F722D}"/>
              </a:ext>
            </a:extLst>
          </p:cNvPr>
          <p:cNvGrpSpPr/>
          <p:nvPr/>
        </p:nvGrpSpPr>
        <p:grpSpPr>
          <a:xfrm>
            <a:off x="2478499" y="4385614"/>
            <a:ext cx="6904489" cy="903298"/>
            <a:chOff x="1709243" y="3117274"/>
            <a:chExt cx="7177690" cy="903298"/>
          </a:xfrm>
        </p:grpSpPr>
        <p:sp>
          <p:nvSpPr>
            <p:cNvPr id="32" name="矩形 31">
              <a:extLst>
                <a:ext uri="{FF2B5EF4-FFF2-40B4-BE49-F238E27FC236}">
                  <a16:creationId xmlns:a16="http://schemas.microsoft.com/office/drawing/2014/main" xmlns="" id="{845B2285-0E9E-4159-A478-C549959F7080}"/>
                </a:ext>
              </a:extLst>
            </p:cNvPr>
            <p:cNvSpPr/>
            <p:nvPr/>
          </p:nvSpPr>
          <p:spPr>
            <a:xfrm>
              <a:off x="1869758" y="3117274"/>
              <a:ext cx="7017175" cy="90329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33" name="椭圆 32">
              <a:extLst>
                <a:ext uri="{FF2B5EF4-FFF2-40B4-BE49-F238E27FC236}">
                  <a16:creationId xmlns:a16="http://schemas.microsoft.com/office/drawing/2014/main" xmlns="" id="{13F28E5E-AEEC-4C83-B4D7-CF1205777286}"/>
                </a:ext>
              </a:extLst>
            </p:cNvPr>
            <p:cNvSpPr/>
            <p:nvPr/>
          </p:nvSpPr>
          <p:spPr>
            <a:xfrm>
              <a:off x="1709243" y="3365758"/>
              <a:ext cx="335280" cy="353984"/>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2</a:t>
              </a:r>
              <a:endParaRPr lang="zh-CN" altLang="en-US" sz="2000" dirty="0">
                <a:solidFill>
                  <a:schemeClr val="bg1"/>
                </a:solidFill>
                <a:cs typeface="+mn-ea"/>
                <a:sym typeface="+mn-lt"/>
              </a:endParaRPr>
            </a:p>
          </p:txBody>
        </p:sp>
      </p:grpSp>
      <p:grpSp>
        <p:nvGrpSpPr>
          <p:cNvPr id="21" name="组合 20">
            <a:extLst>
              <a:ext uri="{FF2B5EF4-FFF2-40B4-BE49-F238E27FC236}">
                <a16:creationId xmlns:a16="http://schemas.microsoft.com/office/drawing/2014/main" xmlns="" id="{47324E74-6BB8-4463-A14F-E50A2CD800A4}"/>
              </a:ext>
            </a:extLst>
          </p:cNvPr>
          <p:cNvGrpSpPr/>
          <p:nvPr/>
        </p:nvGrpSpPr>
        <p:grpSpPr>
          <a:xfrm>
            <a:off x="2478499" y="2694749"/>
            <a:ext cx="6904489" cy="903298"/>
            <a:chOff x="1709243" y="3117274"/>
            <a:chExt cx="7177690" cy="903298"/>
          </a:xfrm>
        </p:grpSpPr>
        <p:sp>
          <p:nvSpPr>
            <p:cNvPr id="26" name="矩形 25">
              <a:extLst>
                <a:ext uri="{FF2B5EF4-FFF2-40B4-BE49-F238E27FC236}">
                  <a16:creationId xmlns:a16="http://schemas.microsoft.com/office/drawing/2014/main" xmlns="" id="{D47280FA-9B19-4B6C-9112-40D43E8569E8}"/>
                </a:ext>
              </a:extLst>
            </p:cNvPr>
            <p:cNvSpPr/>
            <p:nvPr/>
          </p:nvSpPr>
          <p:spPr>
            <a:xfrm>
              <a:off x="1869758" y="3117274"/>
              <a:ext cx="7017175" cy="90329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27" name="椭圆 26">
              <a:extLst>
                <a:ext uri="{FF2B5EF4-FFF2-40B4-BE49-F238E27FC236}">
                  <a16:creationId xmlns:a16="http://schemas.microsoft.com/office/drawing/2014/main" xmlns="" id="{49D8EE70-198E-451E-B1BB-D8287180113E}"/>
                </a:ext>
              </a:extLst>
            </p:cNvPr>
            <p:cNvSpPr/>
            <p:nvPr/>
          </p:nvSpPr>
          <p:spPr>
            <a:xfrm>
              <a:off x="1709243" y="3365758"/>
              <a:ext cx="335280" cy="353984"/>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grpSp>
      <p:sp>
        <p:nvSpPr>
          <p:cNvPr id="18" name="文本框 17">
            <a:extLst>
              <a:ext uri="{FF2B5EF4-FFF2-40B4-BE49-F238E27FC236}">
                <a16:creationId xmlns:a16="http://schemas.microsoft.com/office/drawing/2014/main" xmlns="" id="{CF8C9469-65CA-4E0C-A7CF-CA6A03813193}"/>
              </a:ext>
            </a:extLst>
          </p:cNvPr>
          <p:cNvSpPr txBox="1"/>
          <p:nvPr/>
        </p:nvSpPr>
        <p:spPr>
          <a:xfrm>
            <a:off x="3490173" y="2793481"/>
            <a:ext cx="4848798" cy="705834"/>
          </a:xfrm>
          <a:prstGeom prst="rect">
            <a:avLst/>
          </a:prstGeom>
          <a:noFill/>
        </p:spPr>
        <p:txBody>
          <a:bodyPr wrap="square" rtlCol="0">
            <a:spAutoFit/>
          </a:bodyPr>
          <a:lstStyle/>
          <a:p>
            <a:pPr hangingPunct="0">
              <a:lnSpc>
                <a:spcPct val="150000"/>
              </a:lnSpc>
              <a:buClr>
                <a:srgbClr val="34B8F6"/>
              </a:buClr>
            </a:pPr>
            <a:r>
              <a:rPr lang="zh-CN" altLang="en-US" sz="1400" dirty="0">
                <a:solidFill>
                  <a:schemeClr val="tx1">
                    <a:lumMod val="85000"/>
                    <a:lumOff val="15000"/>
                  </a:schemeClr>
                </a:solidFill>
                <a:cs typeface="+mn-ea"/>
                <a:sym typeface="+mn-lt"/>
              </a:rPr>
              <a:t>对病人的痰液作涂片染色，进行显微镜检查。如涂片检查发现抗酸杆菌阳性，则认为具有传染性，或称为</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传染源</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a:t>
            </a:r>
          </a:p>
        </p:txBody>
      </p:sp>
      <p:sp>
        <p:nvSpPr>
          <p:cNvPr id="19" name="文本框 18">
            <a:extLst>
              <a:ext uri="{FF2B5EF4-FFF2-40B4-BE49-F238E27FC236}">
                <a16:creationId xmlns:a16="http://schemas.microsoft.com/office/drawing/2014/main" xmlns="" id="{A0BF61A5-42B0-4AC7-91CA-FDB65E7C6A2A}"/>
              </a:ext>
            </a:extLst>
          </p:cNvPr>
          <p:cNvSpPr txBox="1"/>
          <p:nvPr/>
        </p:nvSpPr>
        <p:spPr>
          <a:xfrm>
            <a:off x="3466897" y="4484346"/>
            <a:ext cx="4599416" cy="705834"/>
          </a:xfrm>
          <a:prstGeom prst="rect">
            <a:avLst/>
          </a:prstGeom>
          <a:noFill/>
        </p:spPr>
        <p:txBody>
          <a:bodyPr wrap="square" rtlCol="0">
            <a:spAutoFit/>
          </a:bodyPr>
          <a:lstStyle/>
          <a:p>
            <a:pPr hangingPunct="0">
              <a:lnSpc>
                <a:spcPct val="150000"/>
              </a:lnSpc>
              <a:buClr>
                <a:srgbClr val="34B8F6"/>
              </a:buClr>
            </a:pPr>
            <a:r>
              <a:rPr lang="zh-CN" altLang="en-US" sz="1400" dirty="0">
                <a:solidFill>
                  <a:schemeClr val="tx1">
                    <a:lumMod val="85000"/>
                    <a:lumOff val="15000"/>
                  </a:schemeClr>
                </a:solidFill>
                <a:cs typeface="+mn-ea"/>
                <a:sym typeface="+mn-lt"/>
              </a:rPr>
              <a:t>传染性肺结核传染性最强的时间是在发现及治疗之前。所以应当重视早期发现和正确、及时治疗传染源。</a:t>
            </a:r>
          </a:p>
        </p:txBody>
      </p:sp>
      <p:sp>
        <p:nvSpPr>
          <p:cNvPr id="13" name="矩形: 圆角 12">
            <a:extLst>
              <a:ext uri="{FF2B5EF4-FFF2-40B4-BE49-F238E27FC236}">
                <a16:creationId xmlns:a16="http://schemas.microsoft.com/office/drawing/2014/main" xmlns="" id="{0255F4AB-4A63-47BF-8F0C-C0EFF4A02D38}"/>
              </a:ext>
            </a:extLst>
          </p:cNvPr>
          <p:cNvSpPr/>
          <p:nvPr/>
        </p:nvSpPr>
        <p:spPr>
          <a:xfrm>
            <a:off x="2285600" y="1933173"/>
            <a:ext cx="7397235" cy="43405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lumMod val="85000"/>
                    <a:lumOff val="15000"/>
                  </a:schemeClr>
                </a:solidFill>
                <a:cs typeface="+mn-ea"/>
                <a:sym typeface="+mn-lt"/>
              </a:rPr>
              <a:t>衡量和判断病人是否具有传染性最简便和可靠的方法</a:t>
            </a:r>
          </a:p>
        </p:txBody>
      </p:sp>
      <p:grpSp>
        <p:nvGrpSpPr>
          <p:cNvPr id="12" name="组合 11">
            <a:extLst>
              <a:ext uri="{FF2B5EF4-FFF2-40B4-BE49-F238E27FC236}">
                <a16:creationId xmlns:a16="http://schemas.microsoft.com/office/drawing/2014/main" xmlns="" id="{3137762A-5495-4CC7-A026-C2E969EA24D2}"/>
              </a:ext>
            </a:extLst>
          </p:cNvPr>
          <p:cNvGrpSpPr/>
          <p:nvPr/>
        </p:nvGrpSpPr>
        <p:grpSpPr>
          <a:xfrm>
            <a:off x="1242550" y="1162788"/>
            <a:ext cx="3419429" cy="686318"/>
            <a:chOff x="1283842" y="1210514"/>
            <a:chExt cx="3419429" cy="686318"/>
          </a:xfrm>
        </p:grpSpPr>
        <p:sp>
          <p:nvSpPr>
            <p:cNvPr id="14" name="文本框 13">
              <a:extLst>
                <a:ext uri="{FF2B5EF4-FFF2-40B4-BE49-F238E27FC236}">
                  <a16:creationId xmlns:a16="http://schemas.microsoft.com/office/drawing/2014/main" xmlns="" id="{C437E033-99D5-4909-971B-0F880CE2138B}"/>
                </a:ext>
              </a:extLst>
            </p:cNvPr>
            <p:cNvSpPr txBox="1"/>
            <p:nvPr/>
          </p:nvSpPr>
          <p:spPr>
            <a:xfrm>
              <a:off x="1929205" y="1412196"/>
              <a:ext cx="2774066"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结核病的传染性</a:t>
              </a:r>
            </a:p>
          </p:txBody>
        </p:sp>
        <p:pic>
          <p:nvPicPr>
            <p:cNvPr id="15" name="图片 14">
              <a:extLst>
                <a:ext uri="{FF2B5EF4-FFF2-40B4-BE49-F238E27FC236}">
                  <a16:creationId xmlns:a16="http://schemas.microsoft.com/office/drawing/2014/main" xmlns="" id="{63F0A875-F199-4142-A184-C064116D80CA}"/>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spTree>
    <p:extLst>
      <p:ext uri="{BB962C8B-B14F-4D97-AF65-F5344CB8AC3E}">
        <p14:creationId xmlns:p14="http://schemas.microsoft.com/office/powerpoint/2010/main" xmlns="" val="997620217"/>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xmlns="" id="{60DE8599-B94C-446E-B490-11C427FE9CE9}"/>
              </a:ext>
            </a:extLst>
          </p:cNvPr>
          <p:cNvSpPr/>
          <p:nvPr/>
        </p:nvSpPr>
        <p:spPr>
          <a:xfrm>
            <a:off x="2846647" y="2169323"/>
            <a:ext cx="2519680" cy="43405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lumMod val="85000"/>
                    <a:lumOff val="15000"/>
                  </a:schemeClr>
                </a:solidFill>
                <a:cs typeface="+mn-ea"/>
                <a:sym typeface="+mn-lt"/>
              </a:rPr>
              <a:t>病理变化</a:t>
            </a:r>
          </a:p>
        </p:txBody>
      </p:sp>
      <p:grpSp>
        <p:nvGrpSpPr>
          <p:cNvPr id="22" name="组合 21">
            <a:extLst>
              <a:ext uri="{FF2B5EF4-FFF2-40B4-BE49-F238E27FC236}">
                <a16:creationId xmlns:a16="http://schemas.microsoft.com/office/drawing/2014/main" xmlns="" id="{27415B61-AAB1-4FA5-B143-33307055A405}"/>
              </a:ext>
            </a:extLst>
          </p:cNvPr>
          <p:cNvGrpSpPr/>
          <p:nvPr/>
        </p:nvGrpSpPr>
        <p:grpSpPr>
          <a:xfrm rot="5400000">
            <a:off x="5974265" y="1915549"/>
            <a:ext cx="223150" cy="1030654"/>
            <a:chOff x="1678521" y="4290646"/>
            <a:chExt cx="223150" cy="1030654"/>
          </a:xfrm>
          <a:noFill/>
        </p:grpSpPr>
        <p:sp>
          <p:nvSpPr>
            <p:cNvPr id="23" name="箭头: 右 22">
              <a:extLst>
                <a:ext uri="{FF2B5EF4-FFF2-40B4-BE49-F238E27FC236}">
                  <a16:creationId xmlns:a16="http://schemas.microsoft.com/office/drawing/2014/main" xmlns="" id="{1A0F2DFB-F66C-40D8-B0A4-D448B10C174D}"/>
                </a:ext>
              </a:extLst>
            </p:cNvPr>
            <p:cNvSpPr/>
            <p:nvPr/>
          </p:nvSpPr>
          <p:spPr>
            <a:xfrm>
              <a:off x="1678521" y="4290646"/>
              <a:ext cx="223150" cy="230554"/>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cs typeface="+mn-ea"/>
                <a:sym typeface="+mn-lt"/>
              </a:endParaRPr>
            </a:p>
          </p:txBody>
        </p:sp>
        <p:sp>
          <p:nvSpPr>
            <p:cNvPr id="25" name="箭头: 右 24">
              <a:extLst>
                <a:ext uri="{FF2B5EF4-FFF2-40B4-BE49-F238E27FC236}">
                  <a16:creationId xmlns:a16="http://schemas.microsoft.com/office/drawing/2014/main" xmlns="" id="{A92CEC35-E005-43EE-8425-D12523885FC7}"/>
                </a:ext>
              </a:extLst>
            </p:cNvPr>
            <p:cNvSpPr/>
            <p:nvPr/>
          </p:nvSpPr>
          <p:spPr>
            <a:xfrm>
              <a:off x="1678521" y="5090746"/>
              <a:ext cx="223150" cy="230554"/>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cs typeface="+mn-ea"/>
                <a:sym typeface="+mn-lt"/>
              </a:endParaRPr>
            </a:p>
          </p:txBody>
        </p:sp>
      </p:grpSp>
      <p:grpSp>
        <p:nvGrpSpPr>
          <p:cNvPr id="10" name="组合 9">
            <a:extLst>
              <a:ext uri="{FF2B5EF4-FFF2-40B4-BE49-F238E27FC236}">
                <a16:creationId xmlns:a16="http://schemas.microsoft.com/office/drawing/2014/main" xmlns="" id="{31C7403F-B09A-4B14-B22F-6362F56130B1}"/>
              </a:ext>
            </a:extLst>
          </p:cNvPr>
          <p:cNvGrpSpPr/>
          <p:nvPr/>
        </p:nvGrpSpPr>
        <p:grpSpPr>
          <a:xfrm>
            <a:off x="1242550" y="1162788"/>
            <a:ext cx="3419429" cy="686318"/>
            <a:chOff x="1283842" y="1210514"/>
            <a:chExt cx="3419429" cy="686318"/>
          </a:xfrm>
        </p:grpSpPr>
        <p:sp>
          <p:nvSpPr>
            <p:cNvPr id="11" name="文本框 10">
              <a:extLst>
                <a:ext uri="{FF2B5EF4-FFF2-40B4-BE49-F238E27FC236}">
                  <a16:creationId xmlns:a16="http://schemas.microsoft.com/office/drawing/2014/main" xmlns="" id="{FA2B7D4A-C959-4D2C-B47F-B3678561C5ED}"/>
                </a:ext>
              </a:extLst>
            </p:cNvPr>
            <p:cNvSpPr txBox="1"/>
            <p:nvPr/>
          </p:nvSpPr>
          <p:spPr>
            <a:xfrm>
              <a:off x="1929205" y="1412196"/>
              <a:ext cx="2774066"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结核病的病理变化</a:t>
              </a:r>
            </a:p>
          </p:txBody>
        </p:sp>
        <p:pic>
          <p:nvPicPr>
            <p:cNvPr id="12" name="图片 11">
              <a:extLst>
                <a:ext uri="{FF2B5EF4-FFF2-40B4-BE49-F238E27FC236}">
                  <a16:creationId xmlns:a16="http://schemas.microsoft.com/office/drawing/2014/main" xmlns="" id="{0DE17713-4988-47C5-B5CA-9F75FDF7B0F7}"/>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pic>
        <p:nvPicPr>
          <p:cNvPr id="3" name="图片 2">
            <a:extLst>
              <a:ext uri="{FF2B5EF4-FFF2-40B4-BE49-F238E27FC236}">
                <a16:creationId xmlns:a16="http://schemas.microsoft.com/office/drawing/2014/main" xmlns="" id="{4A060A77-526B-4677-B7FC-8A0F3EAD0CFC}"/>
              </a:ext>
            </a:extLst>
          </p:cNvPr>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6416431" y="1871929"/>
            <a:ext cx="3615087" cy="3615087"/>
          </a:xfrm>
          <a:prstGeom prst="rect">
            <a:avLst/>
          </a:prstGeom>
        </p:spPr>
      </p:pic>
      <p:grpSp>
        <p:nvGrpSpPr>
          <p:cNvPr id="6" name="组合 5">
            <a:extLst>
              <a:ext uri="{FF2B5EF4-FFF2-40B4-BE49-F238E27FC236}">
                <a16:creationId xmlns:a16="http://schemas.microsoft.com/office/drawing/2014/main" xmlns="" id="{1BAB13BE-D22E-4BEC-B5DE-BF05F7DB56F4}"/>
              </a:ext>
            </a:extLst>
          </p:cNvPr>
          <p:cNvGrpSpPr/>
          <p:nvPr/>
        </p:nvGrpSpPr>
        <p:grpSpPr>
          <a:xfrm>
            <a:off x="2708186" y="2936835"/>
            <a:ext cx="2529840" cy="2403123"/>
            <a:chOff x="2708186" y="2936835"/>
            <a:chExt cx="2529840" cy="2403123"/>
          </a:xfrm>
        </p:grpSpPr>
        <p:cxnSp>
          <p:nvCxnSpPr>
            <p:cNvPr id="5" name="直接连接符 4">
              <a:extLst>
                <a:ext uri="{FF2B5EF4-FFF2-40B4-BE49-F238E27FC236}">
                  <a16:creationId xmlns:a16="http://schemas.microsoft.com/office/drawing/2014/main" xmlns="" id="{BBD3C044-6049-4203-ADBA-D987423ECE84}"/>
                </a:ext>
              </a:extLst>
            </p:cNvPr>
            <p:cNvCxnSpPr/>
            <p:nvPr/>
          </p:nvCxnSpPr>
          <p:spPr>
            <a:xfrm>
              <a:off x="3968026" y="3370885"/>
              <a:ext cx="0" cy="17520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矩形: 圆角 18">
              <a:extLst>
                <a:ext uri="{FF2B5EF4-FFF2-40B4-BE49-F238E27FC236}">
                  <a16:creationId xmlns:a16="http://schemas.microsoft.com/office/drawing/2014/main" xmlns="" id="{D9E95580-CADF-4712-A393-99831348A4D3}"/>
                </a:ext>
              </a:extLst>
            </p:cNvPr>
            <p:cNvSpPr/>
            <p:nvPr/>
          </p:nvSpPr>
          <p:spPr>
            <a:xfrm>
              <a:off x="2708186" y="2936835"/>
              <a:ext cx="2519680" cy="434050"/>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cs typeface="+mn-ea"/>
                  <a:sym typeface="+mn-lt"/>
                </a:rPr>
                <a:t>渗出为主病变 </a:t>
              </a:r>
            </a:p>
          </p:txBody>
        </p:sp>
        <p:sp>
          <p:nvSpPr>
            <p:cNvPr id="20" name="矩形: 圆角 19">
              <a:extLst>
                <a:ext uri="{FF2B5EF4-FFF2-40B4-BE49-F238E27FC236}">
                  <a16:creationId xmlns:a16="http://schemas.microsoft.com/office/drawing/2014/main" xmlns="" id="{C88E7191-48E9-401C-88B0-D52E6BDB50AD}"/>
                </a:ext>
              </a:extLst>
            </p:cNvPr>
            <p:cNvSpPr/>
            <p:nvPr/>
          </p:nvSpPr>
          <p:spPr>
            <a:xfrm>
              <a:off x="2708186" y="3921372"/>
              <a:ext cx="2519680" cy="434050"/>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cs typeface="+mn-ea"/>
                  <a:sym typeface="+mn-lt"/>
                </a:rPr>
                <a:t>增生为主病变 </a:t>
              </a:r>
            </a:p>
          </p:txBody>
        </p:sp>
        <p:sp>
          <p:nvSpPr>
            <p:cNvPr id="21" name="矩形: 圆角 20">
              <a:extLst>
                <a:ext uri="{FF2B5EF4-FFF2-40B4-BE49-F238E27FC236}">
                  <a16:creationId xmlns:a16="http://schemas.microsoft.com/office/drawing/2014/main" xmlns="" id="{8E668CDA-12DD-4739-BFA3-855E2ADE904C}"/>
                </a:ext>
              </a:extLst>
            </p:cNvPr>
            <p:cNvSpPr/>
            <p:nvPr/>
          </p:nvSpPr>
          <p:spPr>
            <a:xfrm>
              <a:off x="2718346" y="4905908"/>
              <a:ext cx="2519680" cy="434050"/>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cs typeface="+mn-ea"/>
                  <a:sym typeface="+mn-lt"/>
                </a:rPr>
                <a:t>坏死为主的病变 </a:t>
              </a:r>
            </a:p>
          </p:txBody>
        </p:sp>
      </p:grpSp>
    </p:spTree>
    <p:extLst>
      <p:ext uri="{BB962C8B-B14F-4D97-AF65-F5344CB8AC3E}">
        <p14:creationId xmlns:p14="http://schemas.microsoft.com/office/powerpoint/2010/main" xmlns="" val="2448423271"/>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xmlns="" id="{544C8D4A-F60C-49A2-8AA8-D855191E2EED}"/>
              </a:ext>
            </a:extLst>
          </p:cNvPr>
          <p:cNvGrpSpPr/>
          <p:nvPr/>
        </p:nvGrpSpPr>
        <p:grpSpPr>
          <a:xfrm>
            <a:off x="1519245" y="2096551"/>
            <a:ext cx="2767251" cy="3538048"/>
            <a:chOff x="1529141" y="2878919"/>
            <a:chExt cx="2767251" cy="3538048"/>
          </a:xfrm>
        </p:grpSpPr>
        <p:sp>
          <p:nvSpPr>
            <p:cNvPr id="13" name="矩形 12">
              <a:extLst>
                <a:ext uri="{FF2B5EF4-FFF2-40B4-BE49-F238E27FC236}">
                  <a16:creationId xmlns:a16="http://schemas.microsoft.com/office/drawing/2014/main" xmlns="" id="{DF14BDA0-0B14-4DCF-8C13-DD5EEC2BAFD6}"/>
                </a:ext>
              </a:extLst>
            </p:cNvPr>
            <p:cNvSpPr/>
            <p:nvPr/>
          </p:nvSpPr>
          <p:spPr>
            <a:xfrm>
              <a:off x="1529141" y="3012550"/>
              <a:ext cx="2767251" cy="340441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14" name="椭圆 13">
              <a:extLst>
                <a:ext uri="{FF2B5EF4-FFF2-40B4-BE49-F238E27FC236}">
                  <a16:creationId xmlns:a16="http://schemas.microsoft.com/office/drawing/2014/main" xmlns="" id="{BC93A2EE-E093-4742-9DB3-8E1EBAD7883B}"/>
                </a:ext>
              </a:extLst>
            </p:cNvPr>
            <p:cNvSpPr/>
            <p:nvPr/>
          </p:nvSpPr>
          <p:spPr>
            <a:xfrm>
              <a:off x="2794827" y="2878919"/>
              <a:ext cx="335280" cy="353984"/>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grpSp>
      <p:grpSp>
        <p:nvGrpSpPr>
          <p:cNvPr id="15" name="组合 14">
            <a:extLst>
              <a:ext uri="{FF2B5EF4-FFF2-40B4-BE49-F238E27FC236}">
                <a16:creationId xmlns:a16="http://schemas.microsoft.com/office/drawing/2014/main" xmlns="" id="{A6B1C4B2-33FA-4F0E-B085-15B7E93A4AF9}"/>
              </a:ext>
            </a:extLst>
          </p:cNvPr>
          <p:cNvGrpSpPr/>
          <p:nvPr/>
        </p:nvGrpSpPr>
        <p:grpSpPr>
          <a:xfrm>
            <a:off x="4734985" y="2097514"/>
            <a:ext cx="2767251" cy="3537085"/>
            <a:chOff x="1736085" y="2879882"/>
            <a:chExt cx="2767251" cy="3537085"/>
          </a:xfrm>
        </p:grpSpPr>
        <p:sp>
          <p:nvSpPr>
            <p:cNvPr id="17" name="矩形 16">
              <a:extLst>
                <a:ext uri="{FF2B5EF4-FFF2-40B4-BE49-F238E27FC236}">
                  <a16:creationId xmlns:a16="http://schemas.microsoft.com/office/drawing/2014/main" xmlns="" id="{A8C19F4B-8112-45A6-BEC4-845FD30B7D5D}"/>
                </a:ext>
              </a:extLst>
            </p:cNvPr>
            <p:cNvSpPr/>
            <p:nvPr/>
          </p:nvSpPr>
          <p:spPr>
            <a:xfrm>
              <a:off x="1736085" y="3012550"/>
              <a:ext cx="2767251" cy="340441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18" name="椭圆 17">
              <a:extLst>
                <a:ext uri="{FF2B5EF4-FFF2-40B4-BE49-F238E27FC236}">
                  <a16:creationId xmlns:a16="http://schemas.microsoft.com/office/drawing/2014/main" xmlns="" id="{EEBB4D7D-9979-4BA1-858A-F79B953128DF}"/>
                </a:ext>
              </a:extLst>
            </p:cNvPr>
            <p:cNvSpPr/>
            <p:nvPr/>
          </p:nvSpPr>
          <p:spPr>
            <a:xfrm>
              <a:off x="2962467" y="2879882"/>
              <a:ext cx="335280" cy="353984"/>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2</a:t>
              </a:r>
              <a:endParaRPr lang="zh-CN" altLang="en-US" sz="2000" dirty="0">
                <a:solidFill>
                  <a:schemeClr val="bg1"/>
                </a:solidFill>
                <a:cs typeface="+mn-ea"/>
                <a:sym typeface="+mn-lt"/>
              </a:endParaRPr>
            </a:p>
          </p:txBody>
        </p:sp>
      </p:grpSp>
      <p:grpSp>
        <p:nvGrpSpPr>
          <p:cNvPr id="19" name="组合 18">
            <a:extLst>
              <a:ext uri="{FF2B5EF4-FFF2-40B4-BE49-F238E27FC236}">
                <a16:creationId xmlns:a16="http://schemas.microsoft.com/office/drawing/2014/main" xmlns="" id="{1FE6D5B1-33D3-4772-A150-EC1169038102}"/>
              </a:ext>
            </a:extLst>
          </p:cNvPr>
          <p:cNvGrpSpPr/>
          <p:nvPr/>
        </p:nvGrpSpPr>
        <p:grpSpPr>
          <a:xfrm>
            <a:off x="7743780" y="2065238"/>
            <a:ext cx="2767251" cy="3569361"/>
            <a:chOff x="1736085" y="2847606"/>
            <a:chExt cx="2767251" cy="3569361"/>
          </a:xfrm>
        </p:grpSpPr>
        <p:sp>
          <p:nvSpPr>
            <p:cNvPr id="20" name="矩形 19">
              <a:extLst>
                <a:ext uri="{FF2B5EF4-FFF2-40B4-BE49-F238E27FC236}">
                  <a16:creationId xmlns:a16="http://schemas.microsoft.com/office/drawing/2014/main" xmlns="" id="{86A38CC7-3481-4434-BF2F-11EE54DBF7E3}"/>
                </a:ext>
              </a:extLst>
            </p:cNvPr>
            <p:cNvSpPr/>
            <p:nvPr/>
          </p:nvSpPr>
          <p:spPr>
            <a:xfrm>
              <a:off x="1736085" y="3012550"/>
              <a:ext cx="2767251" cy="340441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思源黑体 CN Medium" panose="020B0600000000000000" pitchFamily="34" charset="-122"/>
                <a:ea typeface="思源黑体 CN Medium" panose="020B0600000000000000" pitchFamily="34" charset="-122"/>
              </a:endParaRPr>
            </a:p>
          </p:txBody>
        </p:sp>
        <p:sp>
          <p:nvSpPr>
            <p:cNvPr id="21" name="椭圆 20">
              <a:extLst>
                <a:ext uri="{FF2B5EF4-FFF2-40B4-BE49-F238E27FC236}">
                  <a16:creationId xmlns:a16="http://schemas.microsoft.com/office/drawing/2014/main" xmlns="" id="{CCBA5620-2A15-4EDE-B91D-97A2A4CCA857}"/>
                </a:ext>
              </a:extLst>
            </p:cNvPr>
            <p:cNvSpPr/>
            <p:nvPr/>
          </p:nvSpPr>
          <p:spPr>
            <a:xfrm>
              <a:off x="3001772" y="2847606"/>
              <a:ext cx="335280" cy="353984"/>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3</a:t>
              </a:r>
              <a:endParaRPr lang="zh-CN" altLang="en-US" sz="2000" dirty="0">
                <a:solidFill>
                  <a:schemeClr val="bg1"/>
                </a:solidFill>
                <a:cs typeface="+mn-ea"/>
                <a:sym typeface="+mn-lt"/>
              </a:endParaRPr>
            </a:p>
          </p:txBody>
        </p:sp>
      </p:grpSp>
      <p:sp>
        <p:nvSpPr>
          <p:cNvPr id="25" name="文本框 24">
            <a:extLst>
              <a:ext uri="{FF2B5EF4-FFF2-40B4-BE49-F238E27FC236}">
                <a16:creationId xmlns:a16="http://schemas.microsoft.com/office/drawing/2014/main" xmlns="" id="{9256AE31-593D-4B7D-A453-49F2EDAE845A}"/>
              </a:ext>
            </a:extLst>
          </p:cNvPr>
          <p:cNvSpPr txBox="1"/>
          <p:nvPr/>
        </p:nvSpPr>
        <p:spPr>
          <a:xfrm>
            <a:off x="1742125" y="3222412"/>
            <a:ext cx="2420892" cy="2316019"/>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出现于结核性炎症的早期或机体抵抗力低下，菌量多，毒力强或变态反应强时，主要表现为浆液性或浆液纤维素性炎。病变早期以中性粒细胞侵润，后被巨噬细胞取代。</a:t>
            </a:r>
          </a:p>
        </p:txBody>
      </p:sp>
      <p:sp>
        <p:nvSpPr>
          <p:cNvPr id="28" name="文本框 27">
            <a:extLst>
              <a:ext uri="{FF2B5EF4-FFF2-40B4-BE49-F238E27FC236}">
                <a16:creationId xmlns:a16="http://schemas.microsoft.com/office/drawing/2014/main" xmlns="" id="{CDBB2824-70E4-4AF1-BC49-5A26D479ADE4}"/>
              </a:ext>
            </a:extLst>
          </p:cNvPr>
          <p:cNvSpPr txBox="1"/>
          <p:nvPr/>
        </p:nvSpPr>
        <p:spPr>
          <a:xfrm>
            <a:off x="4887204" y="3180733"/>
            <a:ext cx="2560307" cy="2316019"/>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菌少，毒低或免疫反应强，以增生为主，形成结核结节。结核节是由上皮样细胞、朗格汉斯巨细胞加上外周局部集聚的淋巴细胞和少量反应性增生的成纤维细胞构成。典型者结节中央有干酪样坏死。</a:t>
            </a:r>
          </a:p>
        </p:txBody>
      </p:sp>
      <p:sp>
        <p:nvSpPr>
          <p:cNvPr id="29" name="文本框 28">
            <a:extLst>
              <a:ext uri="{FF2B5EF4-FFF2-40B4-BE49-F238E27FC236}">
                <a16:creationId xmlns:a16="http://schemas.microsoft.com/office/drawing/2014/main" xmlns="" id="{D0D24D68-8F7A-4354-831A-1585458426C7}"/>
              </a:ext>
            </a:extLst>
          </p:cNvPr>
          <p:cNvSpPr txBox="1"/>
          <p:nvPr/>
        </p:nvSpPr>
        <p:spPr>
          <a:xfrm>
            <a:off x="7950725" y="3303325"/>
            <a:ext cx="2377839" cy="1669688"/>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菌多，毒强，以渗出或增生为主的病变柯继发干酪样坏死（结核坏死灶由于含脂质多呈黄色、均匀细腻、质地较实、状如奶酪）。</a:t>
            </a:r>
          </a:p>
        </p:txBody>
      </p:sp>
      <p:sp>
        <p:nvSpPr>
          <p:cNvPr id="16" name="矩形: 圆角 15">
            <a:extLst>
              <a:ext uri="{FF2B5EF4-FFF2-40B4-BE49-F238E27FC236}">
                <a16:creationId xmlns:a16="http://schemas.microsoft.com/office/drawing/2014/main" xmlns="" id="{C242606E-B4E8-4A6C-ADE8-39A972DD27C0}"/>
              </a:ext>
            </a:extLst>
          </p:cNvPr>
          <p:cNvSpPr/>
          <p:nvPr/>
        </p:nvSpPr>
        <p:spPr>
          <a:xfrm>
            <a:off x="1825910" y="2736788"/>
            <a:ext cx="2153920" cy="381692"/>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渗出为主病变 </a:t>
            </a:r>
          </a:p>
        </p:txBody>
      </p:sp>
      <p:sp>
        <p:nvSpPr>
          <p:cNvPr id="32" name="矩形: 圆角 31">
            <a:extLst>
              <a:ext uri="{FF2B5EF4-FFF2-40B4-BE49-F238E27FC236}">
                <a16:creationId xmlns:a16="http://schemas.microsoft.com/office/drawing/2014/main" xmlns="" id="{85C24BE1-79B4-44E8-8451-D3EFD4C28E83}"/>
              </a:ext>
            </a:extLst>
          </p:cNvPr>
          <p:cNvSpPr/>
          <p:nvPr/>
        </p:nvSpPr>
        <p:spPr>
          <a:xfrm>
            <a:off x="5052047" y="2764035"/>
            <a:ext cx="2153920" cy="381692"/>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以增生为主病变 </a:t>
            </a:r>
          </a:p>
        </p:txBody>
      </p:sp>
      <p:sp>
        <p:nvSpPr>
          <p:cNvPr id="33" name="矩形: 圆角 32">
            <a:extLst>
              <a:ext uri="{FF2B5EF4-FFF2-40B4-BE49-F238E27FC236}">
                <a16:creationId xmlns:a16="http://schemas.microsoft.com/office/drawing/2014/main" xmlns="" id="{4FE7F187-DAAE-469B-94E6-57F3E43416EC}"/>
              </a:ext>
            </a:extLst>
          </p:cNvPr>
          <p:cNvSpPr/>
          <p:nvPr/>
        </p:nvSpPr>
        <p:spPr>
          <a:xfrm>
            <a:off x="8060842" y="2802338"/>
            <a:ext cx="2153920" cy="381692"/>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坏死为主的病变 </a:t>
            </a:r>
          </a:p>
        </p:txBody>
      </p:sp>
      <p:grpSp>
        <p:nvGrpSpPr>
          <p:cNvPr id="9" name="组合 8">
            <a:extLst>
              <a:ext uri="{FF2B5EF4-FFF2-40B4-BE49-F238E27FC236}">
                <a16:creationId xmlns:a16="http://schemas.microsoft.com/office/drawing/2014/main" xmlns="" id="{D7FA44BB-CB40-459C-9B18-B8177DEFFE42}"/>
              </a:ext>
            </a:extLst>
          </p:cNvPr>
          <p:cNvGrpSpPr/>
          <p:nvPr/>
        </p:nvGrpSpPr>
        <p:grpSpPr>
          <a:xfrm>
            <a:off x="1242550" y="1162788"/>
            <a:ext cx="3419429" cy="686318"/>
            <a:chOff x="1283842" y="1210514"/>
            <a:chExt cx="3419429" cy="686318"/>
          </a:xfrm>
        </p:grpSpPr>
        <p:sp>
          <p:nvSpPr>
            <p:cNvPr id="10" name="文本框 9">
              <a:extLst>
                <a:ext uri="{FF2B5EF4-FFF2-40B4-BE49-F238E27FC236}">
                  <a16:creationId xmlns:a16="http://schemas.microsoft.com/office/drawing/2014/main" xmlns="" id="{1EDDB3EB-3481-405B-8C38-CC0351EC3235}"/>
                </a:ext>
              </a:extLst>
            </p:cNvPr>
            <p:cNvSpPr txBox="1"/>
            <p:nvPr/>
          </p:nvSpPr>
          <p:spPr>
            <a:xfrm>
              <a:off x="1929205" y="1412196"/>
              <a:ext cx="2774066"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结核病的传染性</a:t>
              </a:r>
            </a:p>
          </p:txBody>
        </p:sp>
        <p:pic>
          <p:nvPicPr>
            <p:cNvPr id="11" name="图片 10">
              <a:extLst>
                <a:ext uri="{FF2B5EF4-FFF2-40B4-BE49-F238E27FC236}">
                  <a16:creationId xmlns:a16="http://schemas.microsoft.com/office/drawing/2014/main" xmlns="" id="{53DCE834-4F77-4E7F-8132-A4F3DBE99ADF}"/>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spTree>
    <p:extLst>
      <p:ext uri="{BB962C8B-B14F-4D97-AF65-F5344CB8AC3E}">
        <p14:creationId xmlns:p14="http://schemas.microsoft.com/office/powerpoint/2010/main" xmlns="" val="4134171333"/>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47CF9C20-1FA1-49F7-9A84-538BA038A14E}"/>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23870" y="-20338"/>
            <a:ext cx="12301595" cy="6878337"/>
          </a:xfrm>
          <a:prstGeom prst="rect">
            <a:avLst/>
          </a:prstGeom>
        </p:spPr>
      </p:pic>
      <p:pic>
        <p:nvPicPr>
          <p:cNvPr id="16" name="图片 15">
            <a:extLst>
              <a:ext uri="{FF2B5EF4-FFF2-40B4-BE49-F238E27FC236}">
                <a16:creationId xmlns:a16="http://schemas.microsoft.com/office/drawing/2014/main" xmlns="" id="{2B3A15E5-3B6A-4B37-9BA0-C7681220D0DE}"/>
              </a:ext>
            </a:extLst>
          </p:cNvPr>
          <p:cNvPicPr>
            <a:picLocks noChangeAspect="1"/>
          </p:cNvPicPr>
          <p:nvPr/>
        </p:nvPicPr>
        <p:blipFill rotWithShape="1">
          <a:blip r:embed="rId4" cstate="screen">
            <a:extLst>
              <a:ext uri="{28A0092B-C50C-407E-A947-70E740481C1C}">
                <a14:useLocalDpi xmlns:a14="http://schemas.microsoft.com/office/drawing/2010/main" xmlns="" val="0"/>
              </a:ext>
            </a:extLst>
          </a:blip>
          <a:srcRect l="27775" t="-424" r="-740" b="76459"/>
          <a:stretch/>
        </p:blipFill>
        <p:spPr>
          <a:xfrm>
            <a:off x="8702964" y="-47683"/>
            <a:ext cx="3617205" cy="2098934"/>
          </a:xfrm>
          <a:prstGeom prst="rect">
            <a:avLst/>
          </a:prstGeom>
        </p:spPr>
      </p:pic>
      <p:pic>
        <p:nvPicPr>
          <p:cNvPr id="17" name="图片 16">
            <a:extLst>
              <a:ext uri="{FF2B5EF4-FFF2-40B4-BE49-F238E27FC236}">
                <a16:creationId xmlns:a16="http://schemas.microsoft.com/office/drawing/2014/main" xmlns="" id="{EB6DCBD0-E164-481D-A2D5-596DA3EE626C}"/>
              </a:ext>
            </a:extLst>
          </p:cNvPr>
          <p:cNvPicPr>
            <a:picLocks noChangeAspect="1"/>
          </p:cNvPicPr>
          <p:nvPr/>
        </p:nvPicPr>
        <p:blipFill rotWithShape="1">
          <a:blip r:embed="rId5" cstate="screen">
            <a:extLst>
              <a:ext uri="{28A0092B-C50C-407E-A947-70E740481C1C}">
                <a14:useLocalDpi xmlns:a14="http://schemas.microsoft.com/office/drawing/2010/main" xmlns="" val="0"/>
              </a:ext>
            </a:extLst>
          </a:blip>
          <a:srcRect r="57656" b="31562"/>
          <a:stretch/>
        </p:blipFill>
        <p:spPr>
          <a:xfrm>
            <a:off x="-23871" y="-28795"/>
            <a:ext cx="4879949" cy="3943575"/>
          </a:xfrm>
          <a:prstGeom prst="rect">
            <a:avLst/>
          </a:prstGeom>
        </p:spPr>
      </p:pic>
      <p:pic>
        <p:nvPicPr>
          <p:cNvPr id="40" name="图片 39">
            <a:extLst>
              <a:ext uri="{FF2B5EF4-FFF2-40B4-BE49-F238E27FC236}">
                <a16:creationId xmlns:a16="http://schemas.microsoft.com/office/drawing/2014/main" xmlns="" id="{0B3ECC28-B2D0-4523-9686-B914C51EC445}"/>
              </a:ext>
            </a:extLst>
          </p:cNvPr>
          <p:cNvPicPr>
            <a:picLocks noChangeAspect="1"/>
          </p:cNvPicPr>
          <p:nvPr/>
        </p:nvPicPr>
        <p:blipFill rotWithShape="1">
          <a:blip r:embed="rId6" cstate="screen">
            <a:extLst>
              <a:ext uri="{28A0092B-C50C-407E-A947-70E740481C1C}">
                <a14:useLocalDpi xmlns:a14="http://schemas.microsoft.com/office/drawing/2010/main" xmlns="" val="0"/>
              </a:ext>
            </a:extLst>
          </a:blip>
          <a:srcRect l="8437" t="6944" r="58485" b="48964"/>
          <a:stretch/>
        </p:blipFill>
        <p:spPr>
          <a:xfrm>
            <a:off x="9003581" y="1131551"/>
            <a:ext cx="2500887" cy="1666847"/>
          </a:xfrm>
          <a:prstGeom prst="rect">
            <a:avLst/>
          </a:prstGeom>
        </p:spPr>
      </p:pic>
      <p:pic>
        <p:nvPicPr>
          <p:cNvPr id="42" name="图片 41">
            <a:extLst>
              <a:ext uri="{FF2B5EF4-FFF2-40B4-BE49-F238E27FC236}">
                <a16:creationId xmlns:a16="http://schemas.microsoft.com/office/drawing/2014/main" xmlns="" id="{B4C72D6F-9634-455F-8786-E29D63C9EFB8}"/>
              </a:ext>
            </a:extLst>
          </p:cNvPr>
          <p:cNvPicPr>
            <a:picLocks noChangeAspect="1"/>
          </p:cNvPicPr>
          <p:nvPr/>
        </p:nvPicPr>
        <p:blipFill rotWithShape="1">
          <a:blip r:embed="rId7" cstate="screen">
            <a:extLst>
              <a:ext uri="{28A0092B-C50C-407E-A947-70E740481C1C}">
                <a14:useLocalDpi xmlns:a14="http://schemas.microsoft.com/office/drawing/2010/main" xmlns="" val="0"/>
              </a:ext>
            </a:extLst>
          </a:blip>
          <a:srcRect l="80515" t="9679" r="-1742" b="52056"/>
          <a:stretch/>
        </p:blipFill>
        <p:spPr>
          <a:xfrm>
            <a:off x="3977392" y="373369"/>
            <a:ext cx="1801963" cy="1624177"/>
          </a:xfrm>
          <a:prstGeom prst="rect">
            <a:avLst/>
          </a:prstGeom>
        </p:spPr>
      </p:pic>
      <p:sp>
        <p:nvSpPr>
          <p:cNvPr id="23" name="文本框 22">
            <a:extLst>
              <a:ext uri="{FF2B5EF4-FFF2-40B4-BE49-F238E27FC236}">
                <a16:creationId xmlns:a16="http://schemas.microsoft.com/office/drawing/2014/main" xmlns="" id="{7B65CA65-948B-4E0D-8524-4784B644E8C6}"/>
              </a:ext>
            </a:extLst>
          </p:cNvPr>
          <p:cNvSpPr txBox="1"/>
          <p:nvPr/>
        </p:nvSpPr>
        <p:spPr>
          <a:xfrm>
            <a:off x="5666159" y="2946491"/>
            <a:ext cx="5154588" cy="830997"/>
          </a:xfrm>
          <a:prstGeom prst="rect">
            <a:avLst/>
          </a:prstGeom>
          <a:noFill/>
        </p:spPr>
        <p:txBody>
          <a:bodyPr wrap="square" rtlCol="0">
            <a:spAutoFit/>
          </a:bodyPr>
          <a:lstStyle/>
          <a:p>
            <a:r>
              <a:rPr lang="zh-CN" altLang="en-US" sz="4800" b="1" dirty="0">
                <a:ln w="19050">
                  <a:noFill/>
                </a:ln>
                <a:latin typeface="微软雅黑" panose="020B0503020204020204" pitchFamily="34" charset="-122"/>
                <a:ea typeface="微软雅黑" panose="020B0503020204020204" pitchFamily="34" charset="-122"/>
                <a:cs typeface="+mn-ea"/>
                <a:sym typeface="+mn-lt"/>
              </a:rPr>
              <a:t>结核病的症状</a:t>
            </a:r>
          </a:p>
        </p:txBody>
      </p:sp>
      <p:sp>
        <p:nvSpPr>
          <p:cNvPr id="36" name="文本框 35">
            <a:extLst>
              <a:ext uri="{FF2B5EF4-FFF2-40B4-BE49-F238E27FC236}">
                <a16:creationId xmlns:a16="http://schemas.microsoft.com/office/drawing/2014/main" xmlns="" id="{4B50F2AA-A787-4E20-B764-9F8EEE7B8318}"/>
              </a:ext>
            </a:extLst>
          </p:cNvPr>
          <p:cNvSpPr txBox="1"/>
          <p:nvPr/>
        </p:nvSpPr>
        <p:spPr>
          <a:xfrm>
            <a:off x="5959713" y="2029351"/>
            <a:ext cx="2385617" cy="830997"/>
          </a:xfrm>
          <a:prstGeom prst="rect">
            <a:avLst/>
          </a:prstGeom>
          <a:noFill/>
        </p:spPr>
        <p:txBody>
          <a:bodyPr wrap="square" rtlCol="0">
            <a:spAutoFit/>
          </a:bodyPr>
          <a:lstStyle/>
          <a:p>
            <a:r>
              <a:rPr lang="en-US" altLang="zh-CN" sz="4800" b="1" i="1" spc="600" dirty="0">
                <a:ln w="19050">
                  <a:noFill/>
                </a:ln>
                <a:latin typeface="微软雅黑" panose="020B0503020204020204" pitchFamily="34" charset="-122"/>
                <a:ea typeface="微软雅黑" panose="020B0503020204020204" pitchFamily="34" charset="-122"/>
                <a:cs typeface="+mn-ea"/>
                <a:sym typeface="+mn-lt"/>
              </a:rPr>
              <a:t>PART</a:t>
            </a:r>
            <a:endParaRPr lang="zh-CN" altLang="en-US" sz="4800" b="1" i="1" spc="600" dirty="0">
              <a:ln w="19050">
                <a:noFill/>
              </a:ln>
              <a:latin typeface="微软雅黑" panose="020B0503020204020204" pitchFamily="34" charset="-122"/>
              <a:ea typeface="微软雅黑" panose="020B0503020204020204" pitchFamily="34" charset="-122"/>
              <a:cs typeface="+mn-ea"/>
              <a:sym typeface="+mn-lt"/>
            </a:endParaRPr>
          </a:p>
        </p:txBody>
      </p:sp>
      <p:sp>
        <p:nvSpPr>
          <p:cNvPr id="5" name="椭圆 4">
            <a:extLst>
              <a:ext uri="{FF2B5EF4-FFF2-40B4-BE49-F238E27FC236}">
                <a16:creationId xmlns:a16="http://schemas.microsoft.com/office/drawing/2014/main" xmlns="" id="{5B331AF2-35F2-4133-BE5A-FFF830524990}"/>
              </a:ext>
            </a:extLst>
          </p:cNvPr>
          <p:cNvSpPr/>
          <p:nvPr/>
        </p:nvSpPr>
        <p:spPr>
          <a:xfrm>
            <a:off x="8345330" y="2110476"/>
            <a:ext cx="715267" cy="715267"/>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03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26" name="图片 25">
            <a:extLst>
              <a:ext uri="{FF2B5EF4-FFF2-40B4-BE49-F238E27FC236}">
                <a16:creationId xmlns:a16="http://schemas.microsoft.com/office/drawing/2014/main" xmlns="" id="{CF92D53F-4046-4462-8422-81916500B90F}"/>
              </a:ext>
            </a:extLst>
          </p:cNvPr>
          <p:cNvPicPr>
            <a:picLocks noChangeAspect="1"/>
          </p:cNvPicPr>
          <p:nvPr/>
        </p:nvPicPr>
        <p:blipFill rotWithShape="1">
          <a:blip r:embed="rId8" cstate="screen">
            <a:extLst>
              <a:ext uri="{28A0092B-C50C-407E-A947-70E740481C1C}">
                <a14:useLocalDpi xmlns:a14="http://schemas.microsoft.com/office/drawing/2010/main" xmlns="" val="0"/>
              </a:ext>
            </a:extLst>
          </a:blip>
          <a:srcRect l="66937" t="57425" r="-6812" b="-1007"/>
          <a:stretch/>
        </p:blipFill>
        <p:spPr>
          <a:xfrm>
            <a:off x="10623121" y="3455012"/>
            <a:ext cx="2043231" cy="3349727"/>
          </a:xfrm>
          <a:prstGeom prst="rect">
            <a:avLst/>
          </a:prstGeom>
        </p:spPr>
      </p:pic>
      <p:pic>
        <p:nvPicPr>
          <p:cNvPr id="27" name="图片 26">
            <a:extLst>
              <a:ext uri="{FF2B5EF4-FFF2-40B4-BE49-F238E27FC236}">
                <a16:creationId xmlns:a16="http://schemas.microsoft.com/office/drawing/2014/main" xmlns="" id="{A063C4A5-D546-422A-A6BF-E29AE9F416A5}"/>
              </a:ext>
            </a:extLst>
          </p:cNvPr>
          <p:cNvPicPr>
            <a:picLocks noChangeAspect="1"/>
          </p:cNvPicPr>
          <p:nvPr/>
        </p:nvPicPr>
        <p:blipFill rotWithShape="1">
          <a:blip r:embed="rId9" cstate="screen">
            <a:extLst>
              <a:ext uri="{28A0092B-C50C-407E-A947-70E740481C1C}">
                <a14:useLocalDpi xmlns:a14="http://schemas.microsoft.com/office/drawing/2010/main" xmlns="" val="0"/>
              </a:ext>
            </a:extLst>
          </a:blip>
          <a:srcRect t="47774" r="42866"/>
          <a:stretch/>
        </p:blipFill>
        <p:spPr>
          <a:xfrm>
            <a:off x="-28957" y="3752620"/>
            <a:ext cx="1657962" cy="2273303"/>
          </a:xfrm>
          <a:prstGeom prst="rect">
            <a:avLst/>
          </a:prstGeom>
        </p:spPr>
      </p:pic>
      <p:pic>
        <p:nvPicPr>
          <p:cNvPr id="28" name="图片 27">
            <a:extLst>
              <a:ext uri="{FF2B5EF4-FFF2-40B4-BE49-F238E27FC236}">
                <a16:creationId xmlns:a16="http://schemas.microsoft.com/office/drawing/2014/main" xmlns="" id="{3558A998-7130-4DE0-B6B8-C25C8BCB3CF2}"/>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l="7927" t="76035" r="10133" b="2590"/>
          <a:stretch/>
        </p:blipFill>
        <p:spPr>
          <a:xfrm>
            <a:off x="-34044" y="4385246"/>
            <a:ext cx="12311769" cy="2481267"/>
          </a:xfrm>
          <a:prstGeom prst="rect">
            <a:avLst/>
          </a:prstGeom>
        </p:spPr>
      </p:pic>
      <p:pic>
        <p:nvPicPr>
          <p:cNvPr id="29" name="图片 28">
            <a:extLst>
              <a:ext uri="{FF2B5EF4-FFF2-40B4-BE49-F238E27FC236}">
                <a16:creationId xmlns:a16="http://schemas.microsoft.com/office/drawing/2014/main" xmlns="" id="{F9CE5556-B490-41B2-9A5C-322819045AD5}"/>
              </a:ext>
            </a:extLst>
          </p:cNvPr>
          <p:cNvPicPr>
            <a:picLocks noChangeAspect="1"/>
          </p:cNvPicPr>
          <p:nvPr/>
        </p:nvPicPr>
        <p:blipFill>
          <a:blip r:embed="rId11" cstate="screen">
            <a:extLst>
              <a:ext uri="{28A0092B-C50C-407E-A947-70E740481C1C}">
                <a14:useLocalDpi xmlns:a14="http://schemas.microsoft.com/office/drawing/2010/main" xmlns="" val="0"/>
              </a:ext>
            </a:extLst>
          </a:blip>
          <a:stretch>
            <a:fillRect/>
          </a:stretch>
        </p:blipFill>
        <p:spPr>
          <a:xfrm>
            <a:off x="1371253" y="1797830"/>
            <a:ext cx="3439114" cy="3439114"/>
          </a:xfrm>
          <a:prstGeom prst="rect">
            <a:avLst/>
          </a:prstGeom>
        </p:spPr>
      </p:pic>
      <p:grpSp>
        <p:nvGrpSpPr>
          <p:cNvPr id="30" name="组合 29">
            <a:extLst>
              <a:ext uri="{FF2B5EF4-FFF2-40B4-BE49-F238E27FC236}">
                <a16:creationId xmlns:a16="http://schemas.microsoft.com/office/drawing/2014/main" xmlns="" id="{C2C6327B-8FC0-455E-837D-47823A9E7798}"/>
              </a:ext>
            </a:extLst>
          </p:cNvPr>
          <p:cNvGrpSpPr/>
          <p:nvPr/>
        </p:nvGrpSpPr>
        <p:grpSpPr>
          <a:xfrm>
            <a:off x="4663430" y="4100058"/>
            <a:ext cx="6057900" cy="369332"/>
            <a:chOff x="2879771" y="3168744"/>
            <a:chExt cx="6057900" cy="369332"/>
          </a:xfrm>
          <a:noFill/>
        </p:grpSpPr>
        <p:sp>
          <p:nvSpPr>
            <p:cNvPr id="31" name="文本框 30">
              <a:extLst>
                <a:ext uri="{FF2B5EF4-FFF2-40B4-BE49-F238E27FC236}">
                  <a16:creationId xmlns:a16="http://schemas.microsoft.com/office/drawing/2014/main" xmlns="" id="{297CBAB3-7433-4B6E-B9B3-6025329C5045}"/>
                </a:ext>
              </a:extLst>
            </p:cNvPr>
            <p:cNvSpPr txBox="1"/>
            <p:nvPr/>
          </p:nvSpPr>
          <p:spPr>
            <a:xfrm>
              <a:off x="3471332" y="3168744"/>
              <a:ext cx="4958285" cy="369332"/>
            </a:xfrm>
            <a:prstGeom prst="rect">
              <a:avLst/>
            </a:prstGeom>
            <a:grpFill/>
            <a:ln>
              <a:noFill/>
            </a:ln>
          </p:spPr>
          <p:txBody>
            <a:bodyPr wrap="square">
              <a:spAutoFit/>
            </a:bodyPr>
            <a:lstStyle/>
            <a:p>
              <a:pPr algn="ctr"/>
              <a:r>
                <a:rPr lang="zh-CN" altLang="en-US" spc="300" dirty="0">
                  <a:solidFill>
                    <a:srgbClr val="F50101"/>
                  </a:solidFill>
                </a:rPr>
                <a:t>关注肺健康  </a:t>
              </a:r>
              <a:r>
                <a:rPr lang="zh-CN" altLang="en-US" spc="300" dirty="0" smtClean="0">
                  <a:solidFill>
                    <a:srgbClr val="F50101"/>
                  </a:solidFill>
                </a:rPr>
                <a:t>预</a:t>
              </a:r>
              <a:r>
                <a:rPr lang="zh-CN" altLang="en-US" spc="300" dirty="0">
                  <a:solidFill>
                    <a:srgbClr val="F50101"/>
                  </a:solidFill>
                </a:rPr>
                <a:t>防肺结核  享受健康生活</a:t>
              </a:r>
            </a:p>
          </p:txBody>
        </p:sp>
        <p:sp>
          <p:nvSpPr>
            <p:cNvPr id="32" name="矩形 31">
              <a:extLst>
                <a:ext uri="{FF2B5EF4-FFF2-40B4-BE49-F238E27FC236}">
                  <a16:creationId xmlns:a16="http://schemas.microsoft.com/office/drawing/2014/main" xmlns="" id="{24927ECB-D01E-448D-B9E5-3718E522E2CD}"/>
                </a:ext>
              </a:extLst>
            </p:cNvPr>
            <p:cNvSpPr/>
            <p:nvPr/>
          </p:nvSpPr>
          <p:spPr>
            <a:xfrm>
              <a:off x="3471332" y="3168744"/>
              <a:ext cx="4958285" cy="369332"/>
            </a:xfrm>
            <a:prstGeom prst="rect">
              <a:avLst/>
            </a:prstGeom>
            <a:grpFill/>
            <a:ln w="19050">
              <a:solidFill>
                <a:srgbClr val="F5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50101"/>
                </a:solidFill>
              </a:endParaRPr>
            </a:p>
          </p:txBody>
        </p:sp>
        <p:cxnSp>
          <p:nvCxnSpPr>
            <p:cNvPr id="33" name="直接连接符 32">
              <a:extLst>
                <a:ext uri="{FF2B5EF4-FFF2-40B4-BE49-F238E27FC236}">
                  <a16:creationId xmlns:a16="http://schemas.microsoft.com/office/drawing/2014/main" xmlns="" id="{6ADE3867-7F9E-4C63-8858-70AF228620E4}"/>
                </a:ext>
              </a:extLst>
            </p:cNvPr>
            <p:cNvCxnSpPr>
              <a:cxnSpLocks/>
            </p:cNvCxnSpPr>
            <p:nvPr/>
          </p:nvCxnSpPr>
          <p:spPr>
            <a:xfrm>
              <a:off x="8429617" y="3354601"/>
              <a:ext cx="508054" cy="0"/>
            </a:xfrm>
            <a:prstGeom prst="line">
              <a:avLst/>
            </a:prstGeom>
            <a:grpFill/>
            <a:ln w="19050">
              <a:solidFill>
                <a:srgbClr val="F5010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B2F5A793-206A-4559-AB3B-23ACFFCCEA45}"/>
                </a:ext>
              </a:extLst>
            </p:cNvPr>
            <p:cNvCxnSpPr>
              <a:cxnSpLocks/>
            </p:cNvCxnSpPr>
            <p:nvPr/>
          </p:nvCxnSpPr>
          <p:spPr>
            <a:xfrm>
              <a:off x="2879771" y="3353410"/>
              <a:ext cx="591561" cy="0"/>
            </a:xfrm>
            <a:prstGeom prst="line">
              <a:avLst/>
            </a:prstGeom>
            <a:grpFill/>
            <a:ln w="19050">
              <a:solidFill>
                <a:srgbClr val="F5010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162332590"/>
      </p:ext>
    </p:extLst>
  </p:cSld>
  <p:clrMapOvr>
    <a:masterClrMapping/>
  </p:clrMapOvr>
  <mc:AlternateContent xmlns:mc="http://schemas.openxmlformats.org/markup-compatibility/2006">
    <mc:Choice xmlns:p14="http://schemas.microsoft.com/office/powerpoint/2010/main" xmlns="" Requires="p14">
      <p:transition spd="slow" p14:dur="1250" advTm="3000">
        <p14:switch dir="r"/>
      </p:transition>
    </mc:Choice>
    <mc:Fallback>
      <p:transition spd="slow"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xmlns="" id="{613AC709-2F14-41CA-B0B5-7DAC29DCEBC2}"/>
              </a:ext>
            </a:extLst>
          </p:cNvPr>
          <p:cNvSpPr/>
          <p:nvPr/>
        </p:nvSpPr>
        <p:spPr>
          <a:xfrm>
            <a:off x="1702670" y="2865750"/>
            <a:ext cx="686318" cy="2141206"/>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000" b="1" dirty="0">
                <a:solidFill>
                  <a:schemeClr val="bg1"/>
                </a:solidFill>
                <a:cs typeface="+mn-ea"/>
                <a:sym typeface="+mn-lt"/>
              </a:rPr>
              <a:t>全身症状</a:t>
            </a:r>
          </a:p>
        </p:txBody>
      </p:sp>
      <p:sp>
        <p:nvSpPr>
          <p:cNvPr id="19" name="文本框 18">
            <a:extLst>
              <a:ext uri="{FF2B5EF4-FFF2-40B4-BE49-F238E27FC236}">
                <a16:creationId xmlns:a16="http://schemas.microsoft.com/office/drawing/2014/main" xmlns="" id="{959DC86E-4AD8-4B52-B556-E1D9A93EEE47}"/>
              </a:ext>
            </a:extLst>
          </p:cNvPr>
          <p:cNvSpPr txBox="1"/>
          <p:nvPr/>
        </p:nvSpPr>
        <p:spPr>
          <a:xfrm>
            <a:off x="2743616" y="2512833"/>
            <a:ext cx="4519629" cy="705834"/>
          </a:xfrm>
          <a:prstGeom prst="rect">
            <a:avLst/>
          </a:prstGeom>
          <a:noFill/>
        </p:spPr>
        <p:txBody>
          <a:bodyPr wrap="square" rtlCol="0">
            <a:spAutoFit/>
          </a:bodyPr>
          <a:lstStyle/>
          <a:p>
            <a:pPr marL="285750" indent="-285750" algn="just" hangingPunct="0">
              <a:lnSpc>
                <a:spcPct val="150000"/>
              </a:lnSpc>
              <a:buClr>
                <a:srgbClr val="F50101"/>
              </a:buClr>
              <a:buFont typeface="Arial" panose="020B0604020202020204" pitchFamily="34" charset="0"/>
              <a:buChar char="•"/>
            </a:pPr>
            <a:r>
              <a:rPr lang="zh-CN" altLang="en-US" sz="1400" dirty="0">
                <a:solidFill>
                  <a:schemeClr val="tx1">
                    <a:lumMod val="85000"/>
                    <a:lumOff val="15000"/>
                  </a:schemeClr>
                </a:solidFill>
                <a:cs typeface="+mn-ea"/>
                <a:sym typeface="+mn-lt"/>
              </a:rPr>
              <a:t>全身不适、倦怠、乏力、不能坚持日常工作，容易烦躁，心悸、食欲减退、体重减轻。</a:t>
            </a:r>
          </a:p>
        </p:txBody>
      </p:sp>
      <p:sp>
        <p:nvSpPr>
          <p:cNvPr id="28" name="文本框 27">
            <a:extLst>
              <a:ext uri="{FF2B5EF4-FFF2-40B4-BE49-F238E27FC236}">
                <a16:creationId xmlns:a16="http://schemas.microsoft.com/office/drawing/2014/main" xmlns="" id="{4484054D-7153-404C-9BBA-62CBF89B103E}"/>
              </a:ext>
            </a:extLst>
          </p:cNvPr>
          <p:cNvSpPr txBox="1"/>
          <p:nvPr/>
        </p:nvSpPr>
        <p:spPr>
          <a:xfrm>
            <a:off x="2743616" y="4787696"/>
            <a:ext cx="4834820" cy="705834"/>
          </a:xfrm>
          <a:prstGeom prst="rect">
            <a:avLst/>
          </a:prstGeom>
          <a:noFill/>
        </p:spPr>
        <p:txBody>
          <a:bodyPr wrap="square" rtlCol="0">
            <a:spAutoFit/>
          </a:bodyPr>
          <a:lstStyle/>
          <a:p>
            <a:pPr marL="285750" indent="-285750" algn="just" hangingPunct="0">
              <a:lnSpc>
                <a:spcPct val="150000"/>
              </a:lnSpc>
              <a:buClr>
                <a:srgbClr val="F50101"/>
              </a:buClr>
              <a:buFont typeface="Arial" panose="020B0604020202020204" pitchFamily="34" charset="0"/>
              <a:buChar char="•"/>
            </a:pPr>
            <a:r>
              <a:rPr lang="zh-CN" altLang="en-US" sz="1400" dirty="0">
                <a:solidFill>
                  <a:schemeClr val="tx1">
                    <a:lumMod val="85000"/>
                    <a:lumOff val="15000"/>
                  </a:schemeClr>
                </a:solidFill>
                <a:cs typeface="+mn-ea"/>
                <a:sym typeface="+mn-lt"/>
              </a:rPr>
              <a:t>盗汗。多发生在重症患者，在入睡或睡醒时全身出汗，严重者衣服尽湿，伴随衰竭感。</a:t>
            </a:r>
          </a:p>
        </p:txBody>
      </p:sp>
      <p:sp>
        <p:nvSpPr>
          <p:cNvPr id="29" name="文本框 28">
            <a:extLst>
              <a:ext uri="{FF2B5EF4-FFF2-40B4-BE49-F238E27FC236}">
                <a16:creationId xmlns:a16="http://schemas.microsoft.com/office/drawing/2014/main" xmlns="" id="{1DB1C065-26A3-42FE-B84A-AE0B6239F702}"/>
              </a:ext>
            </a:extLst>
          </p:cNvPr>
          <p:cNvSpPr txBox="1"/>
          <p:nvPr/>
        </p:nvSpPr>
        <p:spPr>
          <a:xfrm>
            <a:off x="2743616" y="3811847"/>
            <a:ext cx="4834820" cy="382669"/>
          </a:xfrm>
          <a:prstGeom prst="rect">
            <a:avLst/>
          </a:prstGeom>
          <a:noFill/>
        </p:spPr>
        <p:txBody>
          <a:bodyPr wrap="square" rtlCol="0">
            <a:spAutoFit/>
          </a:bodyPr>
          <a:lstStyle/>
          <a:p>
            <a:pPr marL="285750" indent="-285750" algn="just" hangingPunct="0">
              <a:lnSpc>
                <a:spcPct val="150000"/>
              </a:lnSpc>
              <a:buClr>
                <a:srgbClr val="F50101"/>
              </a:buClr>
              <a:buFont typeface="Arial" panose="020B0604020202020204" pitchFamily="34" charset="0"/>
              <a:buChar char="•"/>
            </a:pPr>
            <a:r>
              <a:rPr lang="zh-CN" altLang="en-US" sz="1400" dirty="0">
                <a:solidFill>
                  <a:schemeClr val="tx1">
                    <a:lumMod val="85000"/>
                    <a:lumOff val="15000"/>
                  </a:schemeClr>
                </a:solidFill>
                <a:cs typeface="+mn-ea"/>
                <a:sym typeface="+mn-lt"/>
              </a:rPr>
              <a:t>有时婴幼儿肺结核以吼喘为首发症状。</a:t>
            </a:r>
          </a:p>
        </p:txBody>
      </p:sp>
      <p:cxnSp>
        <p:nvCxnSpPr>
          <p:cNvPr id="36" name="直接连接符 35">
            <a:extLst>
              <a:ext uri="{FF2B5EF4-FFF2-40B4-BE49-F238E27FC236}">
                <a16:creationId xmlns:a16="http://schemas.microsoft.com/office/drawing/2014/main" xmlns="" id="{9E7F0166-9D4B-4575-9DEE-EB0F3F9C7782}"/>
              </a:ext>
            </a:extLst>
          </p:cNvPr>
          <p:cNvCxnSpPr/>
          <p:nvPr/>
        </p:nvCxnSpPr>
        <p:spPr>
          <a:xfrm>
            <a:off x="2794233" y="3515257"/>
            <a:ext cx="480349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直接连接符 36">
            <a:extLst>
              <a:ext uri="{FF2B5EF4-FFF2-40B4-BE49-F238E27FC236}">
                <a16:creationId xmlns:a16="http://schemas.microsoft.com/office/drawing/2014/main" xmlns="" id="{41E5C48B-2D2A-49F7-86D2-24F84FEA404B}"/>
              </a:ext>
            </a:extLst>
          </p:cNvPr>
          <p:cNvCxnSpPr/>
          <p:nvPr/>
        </p:nvCxnSpPr>
        <p:spPr>
          <a:xfrm>
            <a:off x="2794233" y="4491106"/>
            <a:ext cx="4803494" cy="0"/>
          </a:xfrm>
          <a:prstGeom prst="line">
            <a:avLst/>
          </a:prstGeom>
        </p:spPr>
        <p:style>
          <a:lnRef idx="1">
            <a:schemeClr val="accent3"/>
          </a:lnRef>
          <a:fillRef idx="0">
            <a:schemeClr val="accent3"/>
          </a:fillRef>
          <a:effectRef idx="0">
            <a:schemeClr val="accent3"/>
          </a:effectRef>
          <a:fontRef idx="minor">
            <a:schemeClr val="tx1"/>
          </a:fontRef>
        </p:style>
      </p:cxnSp>
      <p:grpSp>
        <p:nvGrpSpPr>
          <p:cNvPr id="9" name="组合 8">
            <a:extLst>
              <a:ext uri="{FF2B5EF4-FFF2-40B4-BE49-F238E27FC236}">
                <a16:creationId xmlns:a16="http://schemas.microsoft.com/office/drawing/2014/main" xmlns="" id="{A0038665-B93D-49E5-B0A4-939165CF3C33}"/>
              </a:ext>
            </a:extLst>
          </p:cNvPr>
          <p:cNvGrpSpPr/>
          <p:nvPr/>
        </p:nvGrpSpPr>
        <p:grpSpPr>
          <a:xfrm>
            <a:off x="1242550" y="1162788"/>
            <a:ext cx="3419429" cy="686318"/>
            <a:chOff x="1283842" y="1210514"/>
            <a:chExt cx="3419429" cy="686318"/>
          </a:xfrm>
        </p:grpSpPr>
        <p:sp>
          <p:nvSpPr>
            <p:cNvPr id="10" name="文本框 9">
              <a:extLst>
                <a:ext uri="{FF2B5EF4-FFF2-40B4-BE49-F238E27FC236}">
                  <a16:creationId xmlns:a16="http://schemas.microsoft.com/office/drawing/2014/main" xmlns="" id="{B61589FF-C1BE-4E9E-8A6A-58F5FFA9F774}"/>
                </a:ext>
              </a:extLst>
            </p:cNvPr>
            <p:cNvSpPr txBox="1"/>
            <p:nvPr/>
          </p:nvSpPr>
          <p:spPr>
            <a:xfrm>
              <a:off x="1929205" y="1412196"/>
              <a:ext cx="2774066"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结核病的症状</a:t>
              </a:r>
            </a:p>
          </p:txBody>
        </p:sp>
        <p:pic>
          <p:nvPicPr>
            <p:cNvPr id="11" name="图片 10">
              <a:extLst>
                <a:ext uri="{FF2B5EF4-FFF2-40B4-BE49-F238E27FC236}">
                  <a16:creationId xmlns:a16="http://schemas.microsoft.com/office/drawing/2014/main" xmlns="" id="{15162025-F001-4A4B-83B9-94C80E27304F}"/>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pic>
        <p:nvPicPr>
          <p:cNvPr id="3" name="图片 2">
            <a:extLst>
              <a:ext uri="{FF2B5EF4-FFF2-40B4-BE49-F238E27FC236}">
                <a16:creationId xmlns:a16="http://schemas.microsoft.com/office/drawing/2014/main" xmlns="" id="{ACF2C86D-46F0-40D0-BAB0-BDA7FE277B99}"/>
              </a:ext>
            </a:extLst>
          </p:cNvPr>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7848265" y="2582300"/>
            <a:ext cx="2911230" cy="2911230"/>
          </a:xfrm>
          <a:prstGeom prst="rect">
            <a:avLst/>
          </a:prstGeom>
        </p:spPr>
      </p:pic>
    </p:spTree>
    <p:extLst>
      <p:ext uri="{BB962C8B-B14F-4D97-AF65-F5344CB8AC3E}">
        <p14:creationId xmlns:p14="http://schemas.microsoft.com/office/powerpoint/2010/main" xmlns="" val="1766561920"/>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xmlns="" id="{9B37CB61-8B16-482F-B36B-3A9F4D3539B0}"/>
              </a:ext>
            </a:extLst>
          </p:cNvPr>
          <p:cNvGrpSpPr/>
          <p:nvPr/>
        </p:nvGrpSpPr>
        <p:grpSpPr>
          <a:xfrm>
            <a:off x="1928868" y="2687213"/>
            <a:ext cx="4832983" cy="822190"/>
            <a:chOff x="1361501" y="3012551"/>
            <a:chExt cx="4832983" cy="822190"/>
          </a:xfrm>
        </p:grpSpPr>
        <p:sp>
          <p:nvSpPr>
            <p:cNvPr id="13" name="矩形 12">
              <a:extLst>
                <a:ext uri="{FF2B5EF4-FFF2-40B4-BE49-F238E27FC236}">
                  <a16:creationId xmlns:a16="http://schemas.microsoft.com/office/drawing/2014/main" xmlns="" id="{D1E52ED6-A549-4B5F-95A8-577FBE8130DA}"/>
                </a:ext>
              </a:extLst>
            </p:cNvPr>
            <p:cNvSpPr/>
            <p:nvPr/>
          </p:nvSpPr>
          <p:spPr>
            <a:xfrm>
              <a:off x="1529142" y="3012551"/>
              <a:ext cx="4665342" cy="82219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思源黑体 CN Medium" panose="020B0600000000000000" pitchFamily="34" charset="-122"/>
                <a:ea typeface="思源黑体 CN Medium" panose="020B0600000000000000" pitchFamily="34" charset="-122"/>
              </a:endParaRPr>
            </a:p>
          </p:txBody>
        </p:sp>
        <p:sp>
          <p:nvSpPr>
            <p:cNvPr id="14" name="椭圆 13">
              <a:extLst>
                <a:ext uri="{FF2B5EF4-FFF2-40B4-BE49-F238E27FC236}">
                  <a16:creationId xmlns:a16="http://schemas.microsoft.com/office/drawing/2014/main" xmlns="" id="{DB966A2E-7FB3-4747-A56C-A7C2CF930D45}"/>
                </a:ext>
              </a:extLst>
            </p:cNvPr>
            <p:cNvSpPr/>
            <p:nvPr/>
          </p:nvSpPr>
          <p:spPr>
            <a:xfrm>
              <a:off x="1361501" y="3169049"/>
              <a:ext cx="335280" cy="353984"/>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grpSp>
      <p:grpSp>
        <p:nvGrpSpPr>
          <p:cNvPr id="15" name="组合 14">
            <a:extLst>
              <a:ext uri="{FF2B5EF4-FFF2-40B4-BE49-F238E27FC236}">
                <a16:creationId xmlns:a16="http://schemas.microsoft.com/office/drawing/2014/main" xmlns="" id="{ADCBDAE1-A7A6-4006-8A02-8BA8DFCCB629}"/>
              </a:ext>
            </a:extLst>
          </p:cNvPr>
          <p:cNvGrpSpPr/>
          <p:nvPr/>
        </p:nvGrpSpPr>
        <p:grpSpPr>
          <a:xfrm>
            <a:off x="1928868" y="3783273"/>
            <a:ext cx="4832983" cy="822190"/>
            <a:chOff x="1361501" y="3012551"/>
            <a:chExt cx="4832983" cy="822190"/>
          </a:xfrm>
        </p:grpSpPr>
        <p:sp>
          <p:nvSpPr>
            <p:cNvPr id="16" name="矩形 15">
              <a:extLst>
                <a:ext uri="{FF2B5EF4-FFF2-40B4-BE49-F238E27FC236}">
                  <a16:creationId xmlns:a16="http://schemas.microsoft.com/office/drawing/2014/main" xmlns="" id="{4DBBB189-7E0A-442F-94A5-809645791FE1}"/>
                </a:ext>
              </a:extLst>
            </p:cNvPr>
            <p:cNvSpPr/>
            <p:nvPr/>
          </p:nvSpPr>
          <p:spPr>
            <a:xfrm>
              <a:off x="1529142" y="3012551"/>
              <a:ext cx="4665342" cy="82219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18" name="椭圆 17">
              <a:extLst>
                <a:ext uri="{FF2B5EF4-FFF2-40B4-BE49-F238E27FC236}">
                  <a16:creationId xmlns:a16="http://schemas.microsoft.com/office/drawing/2014/main" xmlns="" id="{F3F7DFFB-F218-4FC6-93B6-F8735D514FD2}"/>
                </a:ext>
              </a:extLst>
            </p:cNvPr>
            <p:cNvSpPr/>
            <p:nvPr/>
          </p:nvSpPr>
          <p:spPr>
            <a:xfrm>
              <a:off x="1361501" y="3169049"/>
              <a:ext cx="335280" cy="353984"/>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2</a:t>
              </a:r>
              <a:endParaRPr lang="zh-CN" altLang="en-US" sz="2000" dirty="0">
                <a:solidFill>
                  <a:schemeClr val="bg1"/>
                </a:solidFill>
                <a:cs typeface="+mn-ea"/>
                <a:sym typeface="+mn-lt"/>
              </a:endParaRPr>
            </a:p>
          </p:txBody>
        </p:sp>
      </p:grpSp>
      <p:grpSp>
        <p:nvGrpSpPr>
          <p:cNvPr id="19" name="组合 18">
            <a:extLst>
              <a:ext uri="{FF2B5EF4-FFF2-40B4-BE49-F238E27FC236}">
                <a16:creationId xmlns:a16="http://schemas.microsoft.com/office/drawing/2014/main" xmlns="" id="{D01ECAFD-8581-470C-B961-700CFEF88FDF}"/>
              </a:ext>
            </a:extLst>
          </p:cNvPr>
          <p:cNvGrpSpPr/>
          <p:nvPr/>
        </p:nvGrpSpPr>
        <p:grpSpPr>
          <a:xfrm>
            <a:off x="1928868" y="4879333"/>
            <a:ext cx="4832983" cy="822190"/>
            <a:chOff x="1361501" y="3012551"/>
            <a:chExt cx="4832983" cy="822190"/>
          </a:xfrm>
        </p:grpSpPr>
        <p:sp>
          <p:nvSpPr>
            <p:cNvPr id="20" name="矩形 19">
              <a:extLst>
                <a:ext uri="{FF2B5EF4-FFF2-40B4-BE49-F238E27FC236}">
                  <a16:creationId xmlns:a16="http://schemas.microsoft.com/office/drawing/2014/main" xmlns="" id="{84AF2967-3BD0-4710-83E2-7BE1B78356BE}"/>
                </a:ext>
              </a:extLst>
            </p:cNvPr>
            <p:cNvSpPr/>
            <p:nvPr/>
          </p:nvSpPr>
          <p:spPr>
            <a:xfrm>
              <a:off x="1529142" y="3012551"/>
              <a:ext cx="4665342" cy="82219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21" name="椭圆 20">
              <a:extLst>
                <a:ext uri="{FF2B5EF4-FFF2-40B4-BE49-F238E27FC236}">
                  <a16:creationId xmlns:a16="http://schemas.microsoft.com/office/drawing/2014/main" xmlns="" id="{265823D2-D41F-4933-861C-1183FE34D60D}"/>
                </a:ext>
              </a:extLst>
            </p:cNvPr>
            <p:cNvSpPr/>
            <p:nvPr/>
          </p:nvSpPr>
          <p:spPr>
            <a:xfrm>
              <a:off x="1361501" y="3169049"/>
              <a:ext cx="335280" cy="353984"/>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3</a:t>
              </a:r>
              <a:endParaRPr lang="zh-CN" altLang="en-US" sz="2000" dirty="0">
                <a:solidFill>
                  <a:schemeClr val="bg1"/>
                </a:solidFill>
                <a:cs typeface="+mn-ea"/>
                <a:sym typeface="+mn-lt"/>
              </a:endParaRPr>
            </a:p>
          </p:txBody>
        </p:sp>
      </p:grpSp>
      <p:sp>
        <p:nvSpPr>
          <p:cNvPr id="17" name="文本框 16">
            <a:extLst>
              <a:ext uri="{FF2B5EF4-FFF2-40B4-BE49-F238E27FC236}">
                <a16:creationId xmlns:a16="http://schemas.microsoft.com/office/drawing/2014/main" xmlns="" id="{32816167-1357-499D-9F35-24C7CCCCCAB8}"/>
              </a:ext>
            </a:extLst>
          </p:cNvPr>
          <p:cNvSpPr txBox="1"/>
          <p:nvPr/>
        </p:nvSpPr>
        <p:spPr>
          <a:xfrm>
            <a:off x="1663781" y="1993784"/>
            <a:ext cx="8105670" cy="423321"/>
          </a:xfrm>
          <a:prstGeom prst="rect">
            <a:avLst/>
          </a:prstGeom>
          <a:noFill/>
        </p:spPr>
        <p:txBody>
          <a:bodyPr wrap="square" rtlCol="0">
            <a:spAutoFit/>
          </a:bodyPr>
          <a:lstStyle/>
          <a:p>
            <a:pPr algn="just">
              <a:lnSpc>
                <a:spcPct val="150000"/>
              </a:lnSpc>
            </a:pPr>
            <a:r>
              <a:rPr lang="zh-CN" altLang="en-US" sz="1600" b="1" dirty="0">
                <a:solidFill>
                  <a:schemeClr val="tx1">
                    <a:lumMod val="85000"/>
                    <a:lumOff val="15000"/>
                  </a:schemeClr>
                </a:solidFill>
                <a:cs typeface="+mn-ea"/>
                <a:sym typeface="+mn-lt"/>
              </a:rPr>
              <a:t>发热常是肺结核的早期症状之一，体温的变化可以有以下几种：</a:t>
            </a:r>
          </a:p>
        </p:txBody>
      </p:sp>
      <p:sp>
        <p:nvSpPr>
          <p:cNvPr id="23" name="文本框 22">
            <a:extLst>
              <a:ext uri="{FF2B5EF4-FFF2-40B4-BE49-F238E27FC236}">
                <a16:creationId xmlns:a16="http://schemas.microsoft.com/office/drawing/2014/main" xmlns="" id="{F30132D1-0AE4-43F8-8723-6794F5C02DB7}"/>
              </a:ext>
            </a:extLst>
          </p:cNvPr>
          <p:cNvSpPr txBox="1"/>
          <p:nvPr/>
        </p:nvSpPr>
        <p:spPr>
          <a:xfrm>
            <a:off x="2378627" y="2745391"/>
            <a:ext cx="4009363" cy="705834"/>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体温不稳定，轻微的体力劳动即引起发热，经过 </a:t>
            </a:r>
            <a:r>
              <a:rPr lang="en-US" altLang="zh-CN" sz="1400" dirty="0">
                <a:solidFill>
                  <a:schemeClr val="tx1">
                    <a:lumMod val="85000"/>
                    <a:lumOff val="15000"/>
                  </a:schemeClr>
                </a:solidFill>
                <a:cs typeface="+mn-ea"/>
                <a:sym typeface="+mn-lt"/>
              </a:rPr>
              <a:t>30 </a:t>
            </a:r>
            <a:r>
              <a:rPr lang="zh-CN" altLang="en-US" sz="1400" dirty="0">
                <a:solidFill>
                  <a:schemeClr val="tx1">
                    <a:lumMod val="85000"/>
                    <a:lumOff val="15000"/>
                  </a:schemeClr>
                </a:solidFill>
                <a:cs typeface="+mn-ea"/>
                <a:sym typeface="+mn-lt"/>
              </a:rPr>
              <a:t>分钟休息，也往往不能恢复正常。</a:t>
            </a:r>
          </a:p>
        </p:txBody>
      </p:sp>
      <p:sp>
        <p:nvSpPr>
          <p:cNvPr id="28" name="文本框 27">
            <a:extLst>
              <a:ext uri="{FF2B5EF4-FFF2-40B4-BE49-F238E27FC236}">
                <a16:creationId xmlns:a16="http://schemas.microsoft.com/office/drawing/2014/main" xmlns="" id="{EE2DCD49-ADA5-4CC3-B943-7E514B9DE71C}"/>
              </a:ext>
            </a:extLst>
          </p:cNvPr>
          <p:cNvSpPr txBox="1"/>
          <p:nvPr/>
        </p:nvSpPr>
        <p:spPr>
          <a:xfrm>
            <a:off x="2378627" y="3810684"/>
            <a:ext cx="4009363" cy="705834"/>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长期微热，多见于下午和傍晚，次晨降到正常，伴随倦怠不适感。</a:t>
            </a:r>
          </a:p>
        </p:txBody>
      </p:sp>
      <p:sp>
        <p:nvSpPr>
          <p:cNvPr id="29" name="文本框 28">
            <a:extLst>
              <a:ext uri="{FF2B5EF4-FFF2-40B4-BE49-F238E27FC236}">
                <a16:creationId xmlns:a16="http://schemas.microsoft.com/office/drawing/2014/main" xmlns="" id="{8B89F1BF-5443-4778-97AE-79654876536F}"/>
              </a:ext>
            </a:extLst>
          </p:cNvPr>
          <p:cNvSpPr txBox="1"/>
          <p:nvPr/>
        </p:nvSpPr>
        <p:spPr>
          <a:xfrm>
            <a:off x="2378627" y="4937511"/>
            <a:ext cx="3903245" cy="705834"/>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病灶急剧进展和扩散时，发热更显著，可出现恶寒，发热达到 </a:t>
            </a:r>
            <a:r>
              <a:rPr lang="en-US" altLang="zh-CN" sz="1400" dirty="0">
                <a:solidFill>
                  <a:schemeClr val="tx1">
                    <a:lumMod val="85000"/>
                    <a:lumOff val="15000"/>
                  </a:schemeClr>
                </a:solidFill>
                <a:cs typeface="+mn-ea"/>
                <a:sym typeface="+mn-lt"/>
              </a:rPr>
              <a:t>39-40 </a:t>
            </a:r>
            <a:r>
              <a:rPr lang="zh-CN" altLang="en-US" sz="1400" dirty="0">
                <a:solidFill>
                  <a:schemeClr val="tx1">
                    <a:lumMod val="85000"/>
                    <a:lumOff val="15000"/>
                  </a:schemeClr>
                </a:solidFill>
                <a:cs typeface="+mn-ea"/>
                <a:sym typeface="+mn-lt"/>
              </a:rPr>
              <a:t>摄氏度。</a:t>
            </a:r>
          </a:p>
        </p:txBody>
      </p:sp>
      <p:grpSp>
        <p:nvGrpSpPr>
          <p:cNvPr id="7" name="组合 6">
            <a:extLst>
              <a:ext uri="{FF2B5EF4-FFF2-40B4-BE49-F238E27FC236}">
                <a16:creationId xmlns:a16="http://schemas.microsoft.com/office/drawing/2014/main" xmlns="" id="{31E0A971-A0CE-43FD-9737-7DB6C2A4B2CF}"/>
              </a:ext>
            </a:extLst>
          </p:cNvPr>
          <p:cNvGrpSpPr/>
          <p:nvPr/>
        </p:nvGrpSpPr>
        <p:grpSpPr>
          <a:xfrm>
            <a:off x="1242550" y="1162788"/>
            <a:ext cx="3419429" cy="686318"/>
            <a:chOff x="1283842" y="1210514"/>
            <a:chExt cx="3419429" cy="686318"/>
          </a:xfrm>
        </p:grpSpPr>
        <p:sp>
          <p:nvSpPr>
            <p:cNvPr id="8" name="文本框 7">
              <a:extLst>
                <a:ext uri="{FF2B5EF4-FFF2-40B4-BE49-F238E27FC236}">
                  <a16:creationId xmlns:a16="http://schemas.microsoft.com/office/drawing/2014/main" xmlns="" id="{957AF3CB-9640-4933-957B-984CF9BB0469}"/>
                </a:ext>
              </a:extLst>
            </p:cNvPr>
            <p:cNvSpPr txBox="1"/>
            <p:nvPr/>
          </p:nvSpPr>
          <p:spPr>
            <a:xfrm>
              <a:off x="1929205" y="1412196"/>
              <a:ext cx="2774066"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结核病的症状</a:t>
              </a:r>
            </a:p>
          </p:txBody>
        </p:sp>
        <p:pic>
          <p:nvPicPr>
            <p:cNvPr id="9" name="图片 8">
              <a:extLst>
                <a:ext uri="{FF2B5EF4-FFF2-40B4-BE49-F238E27FC236}">
                  <a16:creationId xmlns:a16="http://schemas.microsoft.com/office/drawing/2014/main" xmlns="" id="{888D77D8-E2E2-499F-8727-BCA023FC8772}"/>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pic>
        <p:nvPicPr>
          <p:cNvPr id="3" name="图片 2">
            <a:extLst>
              <a:ext uri="{FF2B5EF4-FFF2-40B4-BE49-F238E27FC236}">
                <a16:creationId xmlns:a16="http://schemas.microsoft.com/office/drawing/2014/main" xmlns="" id="{D5A64FF8-E5EF-45F8-B7FB-4C8319F37DA5}"/>
              </a:ext>
            </a:extLst>
          </p:cNvPr>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7161414" y="2649724"/>
            <a:ext cx="2934077" cy="2934077"/>
          </a:xfrm>
          <a:prstGeom prst="rect">
            <a:avLst/>
          </a:prstGeom>
        </p:spPr>
      </p:pic>
    </p:spTree>
    <p:extLst>
      <p:ext uri="{BB962C8B-B14F-4D97-AF65-F5344CB8AC3E}">
        <p14:creationId xmlns:p14="http://schemas.microsoft.com/office/powerpoint/2010/main" xmlns="" val="1399040154"/>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A78CDC58-39B7-4BD4-8126-8318E17E1C4E}"/>
              </a:ext>
            </a:extLst>
          </p:cNvPr>
          <p:cNvGrpSpPr/>
          <p:nvPr/>
        </p:nvGrpSpPr>
        <p:grpSpPr>
          <a:xfrm>
            <a:off x="1536056" y="2338321"/>
            <a:ext cx="9409459" cy="1001704"/>
            <a:chOff x="1536056" y="2338321"/>
            <a:chExt cx="9409459" cy="1001704"/>
          </a:xfrm>
        </p:grpSpPr>
        <p:sp>
          <p:nvSpPr>
            <p:cNvPr id="14" name="矩形 13">
              <a:extLst>
                <a:ext uri="{FF2B5EF4-FFF2-40B4-BE49-F238E27FC236}">
                  <a16:creationId xmlns:a16="http://schemas.microsoft.com/office/drawing/2014/main" xmlns="" id="{1569A805-4649-465E-A27D-A8C1CB88085E}"/>
                </a:ext>
              </a:extLst>
            </p:cNvPr>
            <p:cNvSpPr/>
            <p:nvPr/>
          </p:nvSpPr>
          <p:spPr>
            <a:xfrm>
              <a:off x="1536056" y="2338321"/>
              <a:ext cx="9409459" cy="100170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20" name="文本框 19">
              <a:extLst>
                <a:ext uri="{FF2B5EF4-FFF2-40B4-BE49-F238E27FC236}">
                  <a16:creationId xmlns:a16="http://schemas.microsoft.com/office/drawing/2014/main" xmlns="" id="{D80B35BB-F525-4BE7-A888-651E100AF06D}"/>
                </a:ext>
              </a:extLst>
            </p:cNvPr>
            <p:cNvSpPr txBox="1"/>
            <p:nvPr/>
          </p:nvSpPr>
          <p:spPr>
            <a:xfrm>
              <a:off x="2039439" y="2461901"/>
              <a:ext cx="8113121" cy="738664"/>
            </a:xfrm>
            <a:prstGeom prst="rect">
              <a:avLst/>
            </a:prstGeom>
            <a:noFill/>
          </p:spPr>
          <p:txBody>
            <a:bodyPr wrap="square" rtlCol="0">
              <a:spAutoFit/>
            </a:bodyPr>
            <a:lstStyle/>
            <a:p>
              <a:pPr algn="just" hangingPunct="0">
                <a:buClr>
                  <a:srgbClr val="34B8F6"/>
                </a:buClr>
              </a:pPr>
              <a:r>
                <a:rPr lang="zh-CN" altLang="en-US" sz="1400" dirty="0">
                  <a:solidFill>
                    <a:schemeClr val="tx1">
                      <a:lumMod val="85000"/>
                      <a:lumOff val="15000"/>
                    </a:schemeClr>
                  </a:solidFill>
                  <a:cs typeface="+mn-ea"/>
                  <a:sym typeface="+mn-lt"/>
                </a:rPr>
                <a:t>咳嗽、咳痰。早期咳嗽轻微，无痰或有少量黏液痰。病变扩大，有空洞形成时，则痰液呈脓性，量较多。若并发支气管结核则咳嗽加剧；如有支气管狭窄，则有局限性哮鸣。支气管淋巴结核压迫支气管时，可引起呛咳或喘鸣音。</a:t>
              </a:r>
            </a:p>
          </p:txBody>
        </p:sp>
      </p:grpSp>
      <p:grpSp>
        <p:nvGrpSpPr>
          <p:cNvPr id="3" name="组合 2">
            <a:extLst>
              <a:ext uri="{FF2B5EF4-FFF2-40B4-BE49-F238E27FC236}">
                <a16:creationId xmlns:a16="http://schemas.microsoft.com/office/drawing/2014/main" xmlns="" id="{6DE00C03-6C9B-4DF5-9264-A27E41E7F267}"/>
              </a:ext>
            </a:extLst>
          </p:cNvPr>
          <p:cNvGrpSpPr/>
          <p:nvPr/>
        </p:nvGrpSpPr>
        <p:grpSpPr>
          <a:xfrm>
            <a:off x="1536056" y="3487364"/>
            <a:ext cx="9409459" cy="1118406"/>
            <a:chOff x="1536055" y="3634026"/>
            <a:chExt cx="9409459" cy="1118406"/>
          </a:xfrm>
        </p:grpSpPr>
        <p:sp>
          <p:nvSpPr>
            <p:cNvPr id="15" name="矩形 14">
              <a:extLst>
                <a:ext uri="{FF2B5EF4-FFF2-40B4-BE49-F238E27FC236}">
                  <a16:creationId xmlns:a16="http://schemas.microsoft.com/office/drawing/2014/main" xmlns="" id="{4CAED3BA-00B9-4562-9AF2-E4CE8066B154}"/>
                </a:ext>
              </a:extLst>
            </p:cNvPr>
            <p:cNvSpPr/>
            <p:nvPr/>
          </p:nvSpPr>
          <p:spPr>
            <a:xfrm>
              <a:off x="1536055" y="3634026"/>
              <a:ext cx="9409459" cy="11184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22" name="文本框 21">
              <a:extLst>
                <a:ext uri="{FF2B5EF4-FFF2-40B4-BE49-F238E27FC236}">
                  <a16:creationId xmlns:a16="http://schemas.microsoft.com/office/drawing/2014/main" xmlns="" id="{478D633A-2081-4A55-9318-E842CB6896DB}"/>
                </a:ext>
              </a:extLst>
            </p:cNvPr>
            <p:cNvSpPr txBox="1"/>
            <p:nvPr/>
          </p:nvSpPr>
          <p:spPr>
            <a:xfrm>
              <a:off x="2039438" y="3787479"/>
              <a:ext cx="7666311" cy="738664"/>
            </a:xfrm>
            <a:prstGeom prst="rect">
              <a:avLst/>
            </a:prstGeom>
            <a:noFill/>
          </p:spPr>
          <p:txBody>
            <a:bodyPr wrap="square" rtlCol="0">
              <a:spAutoFit/>
            </a:bodyPr>
            <a:lstStyle/>
            <a:p>
              <a:pPr algn="just" hangingPunct="0">
                <a:buClr>
                  <a:srgbClr val="34B8F6"/>
                </a:buClr>
              </a:pPr>
              <a:r>
                <a:rPr lang="zh-CN" altLang="en-US" sz="1400" dirty="0">
                  <a:solidFill>
                    <a:schemeClr val="tx1">
                      <a:lumMod val="85000"/>
                      <a:lumOff val="15000"/>
                    </a:schemeClr>
                  </a:solidFill>
                  <a:cs typeface="+mn-ea"/>
                  <a:sym typeface="+mn-lt"/>
                </a:rPr>
                <a:t>咯血。约 </a:t>
              </a:r>
              <a:r>
                <a:rPr lang="en-US" altLang="zh-CN" sz="1400" dirty="0">
                  <a:solidFill>
                    <a:schemeClr val="tx1">
                      <a:lumMod val="85000"/>
                      <a:lumOff val="15000"/>
                    </a:schemeClr>
                  </a:solidFill>
                  <a:cs typeface="+mn-ea"/>
                  <a:sym typeface="+mn-lt"/>
                </a:rPr>
                <a:t>1/3-1/2 </a:t>
              </a:r>
              <a:r>
                <a:rPr lang="zh-CN" altLang="en-US" sz="1400" dirty="0">
                  <a:solidFill>
                    <a:schemeClr val="tx1">
                      <a:lumMod val="85000"/>
                      <a:lumOff val="15000"/>
                    </a:schemeClr>
                  </a:solidFill>
                  <a:cs typeface="+mn-ea"/>
                  <a:sym typeface="+mn-lt"/>
                </a:rPr>
                <a:t>的病人有咯血。咯血量不等，病灶炎症使毛细血管通透性增高，可引起痰中代血或夹血。小血管损伤时可有中等量咯血，空洞壁上较大动脉瘤破裂，可以引起大量咯血。大量喀血后常伴发热，几天的低热是小支气管血液的吸收所引起的；高热则是病灶播散的表现。</a:t>
              </a:r>
            </a:p>
          </p:txBody>
        </p:sp>
      </p:grpSp>
      <p:grpSp>
        <p:nvGrpSpPr>
          <p:cNvPr id="4" name="组合 3">
            <a:extLst>
              <a:ext uri="{FF2B5EF4-FFF2-40B4-BE49-F238E27FC236}">
                <a16:creationId xmlns:a16="http://schemas.microsoft.com/office/drawing/2014/main" xmlns="" id="{97C17AAA-E2C0-4B51-A311-4902F069BE4F}"/>
              </a:ext>
            </a:extLst>
          </p:cNvPr>
          <p:cNvGrpSpPr/>
          <p:nvPr/>
        </p:nvGrpSpPr>
        <p:grpSpPr>
          <a:xfrm>
            <a:off x="1536056" y="4753110"/>
            <a:ext cx="9409459" cy="1001704"/>
            <a:chOff x="1536055" y="4869160"/>
            <a:chExt cx="9409459" cy="1001704"/>
          </a:xfrm>
        </p:grpSpPr>
        <p:sp>
          <p:nvSpPr>
            <p:cNvPr id="16" name="矩形 15">
              <a:extLst>
                <a:ext uri="{FF2B5EF4-FFF2-40B4-BE49-F238E27FC236}">
                  <a16:creationId xmlns:a16="http://schemas.microsoft.com/office/drawing/2014/main" xmlns="" id="{EE7A613D-FAC7-4C9C-AF22-C21BFD0D4DAA}"/>
                </a:ext>
              </a:extLst>
            </p:cNvPr>
            <p:cNvSpPr/>
            <p:nvPr/>
          </p:nvSpPr>
          <p:spPr>
            <a:xfrm>
              <a:off x="1536055" y="4869160"/>
              <a:ext cx="9409459" cy="100170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23" name="文本框 22">
              <a:extLst>
                <a:ext uri="{FF2B5EF4-FFF2-40B4-BE49-F238E27FC236}">
                  <a16:creationId xmlns:a16="http://schemas.microsoft.com/office/drawing/2014/main" xmlns="" id="{E229B4F6-064E-4277-BA54-DB626B3AFE40}"/>
                </a:ext>
              </a:extLst>
            </p:cNvPr>
            <p:cNvSpPr txBox="1"/>
            <p:nvPr/>
          </p:nvSpPr>
          <p:spPr>
            <a:xfrm>
              <a:off x="2039438" y="5019916"/>
              <a:ext cx="8064246" cy="700192"/>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胸痛。部位不定的隐痛常是神经发射作用引起的，不受呼吸影响。固定部位针刺样疼痛、随呼吸和咳嗽加重等，是因为炎症波及壁层胸膜所引起的。如果膈胸膜受到刺激，疼痛可放射到肩部和上腹部。</a:t>
              </a:r>
            </a:p>
          </p:txBody>
        </p:sp>
      </p:grpSp>
      <p:sp>
        <p:nvSpPr>
          <p:cNvPr id="12" name="矩形: 圆角 11">
            <a:extLst>
              <a:ext uri="{FF2B5EF4-FFF2-40B4-BE49-F238E27FC236}">
                <a16:creationId xmlns:a16="http://schemas.microsoft.com/office/drawing/2014/main" xmlns="" id="{8E3B2565-3184-4B9D-BFB3-89019DBDA7B5}"/>
              </a:ext>
            </a:extLst>
          </p:cNvPr>
          <p:cNvSpPr/>
          <p:nvPr/>
        </p:nvSpPr>
        <p:spPr>
          <a:xfrm>
            <a:off x="4836160" y="1603479"/>
            <a:ext cx="2519680" cy="43405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lumMod val="85000"/>
                    <a:lumOff val="15000"/>
                  </a:schemeClr>
                </a:solidFill>
                <a:cs typeface="+mn-ea"/>
                <a:sym typeface="+mn-lt"/>
              </a:rPr>
              <a:t>局部症状</a:t>
            </a:r>
          </a:p>
        </p:txBody>
      </p:sp>
      <p:sp>
        <p:nvSpPr>
          <p:cNvPr id="32" name="矩形: 圆角 31">
            <a:extLst>
              <a:ext uri="{FF2B5EF4-FFF2-40B4-BE49-F238E27FC236}">
                <a16:creationId xmlns:a16="http://schemas.microsoft.com/office/drawing/2014/main" xmlns="" id="{6C695D85-166E-486F-814E-9CA3DD87DFA4}"/>
              </a:ext>
            </a:extLst>
          </p:cNvPr>
          <p:cNvSpPr/>
          <p:nvPr/>
        </p:nvSpPr>
        <p:spPr>
          <a:xfrm>
            <a:off x="1429862" y="2378119"/>
            <a:ext cx="311694" cy="860299"/>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grpSp>
        <p:nvGrpSpPr>
          <p:cNvPr id="10" name="组合 9">
            <a:extLst>
              <a:ext uri="{FF2B5EF4-FFF2-40B4-BE49-F238E27FC236}">
                <a16:creationId xmlns:a16="http://schemas.microsoft.com/office/drawing/2014/main" xmlns="" id="{BF66F65D-5FD2-4DAE-A5EB-0193404C17D7}"/>
              </a:ext>
            </a:extLst>
          </p:cNvPr>
          <p:cNvGrpSpPr/>
          <p:nvPr/>
        </p:nvGrpSpPr>
        <p:grpSpPr>
          <a:xfrm>
            <a:off x="1242550" y="1162788"/>
            <a:ext cx="3419429" cy="686318"/>
            <a:chOff x="1283842" y="1210514"/>
            <a:chExt cx="3419429" cy="686318"/>
          </a:xfrm>
        </p:grpSpPr>
        <p:sp>
          <p:nvSpPr>
            <p:cNvPr id="11" name="文本框 10">
              <a:extLst>
                <a:ext uri="{FF2B5EF4-FFF2-40B4-BE49-F238E27FC236}">
                  <a16:creationId xmlns:a16="http://schemas.microsoft.com/office/drawing/2014/main" xmlns="" id="{C46DF0E6-B82D-4FB6-9E19-E5DDA0B5C403}"/>
                </a:ext>
              </a:extLst>
            </p:cNvPr>
            <p:cNvSpPr txBox="1"/>
            <p:nvPr/>
          </p:nvSpPr>
          <p:spPr>
            <a:xfrm>
              <a:off x="1929205" y="1412196"/>
              <a:ext cx="2774066"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结核病的症状</a:t>
              </a:r>
            </a:p>
          </p:txBody>
        </p:sp>
        <p:pic>
          <p:nvPicPr>
            <p:cNvPr id="13" name="图片 12">
              <a:extLst>
                <a:ext uri="{FF2B5EF4-FFF2-40B4-BE49-F238E27FC236}">
                  <a16:creationId xmlns:a16="http://schemas.microsoft.com/office/drawing/2014/main" xmlns="" id="{CAAA7EDA-F61A-4F1D-8944-0536C86B66C8}"/>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sp>
        <p:nvSpPr>
          <p:cNvPr id="19" name="矩形: 圆角 18">
            <a:extLst>
              <a:ext uri="{FF2B5EF4-FFF2-40B4-BE49-F238E27FC236}">
                <a16:creationId xmlns:a16="http://schemas.microsoft.com/office/drawing/2014/main" xmlns="" id="{158B4CD0-C7F5-428B-A271-0D4DFFB5A02A}"/>
              </a:ext>
            </a:extLst>
          </p:cNvPr>
          <p:cNvSpPr/>
          <p:nvPr/>
        </p:nvSpPr>
        <p:spPr>
          <a:xfrm>
            <a:off x="1429862" y="3614578"/>
            <a:ext cx="311694" cy="860299"/>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2</a:t>
            </a:r>
            <a:endParaRPr lang="zh-CN" altLang="en-US" sz="2000" dirty="0">
              <a:solidFill>
                <a:schemeClr val="bg1"/>
              </a:solidFill>
              <a:cs typeface="+mn-ea"/>
              <a:sym typeface="+mn-lt"/>
            </a:endParaRPr>
          </a:p>
        </p:txBody>
      </p:sp>
      <p:sp>
        <p:nvSpPr>
          <p:cNvPr id="21" name="矩形: 圆角 20">
            <a:extLst>
              <a:ext uri="{FF2B5EF4-FFF2-40B4-BE49-F238E27FC236}">
                <a16:creationId xmlns:a16="http://schemas.microsoft.com/office/drawing/2014/main" xmlns="" id="{2072CC5D-1339-4F1D-BE1D-983DB60D515D}"/>
              </a:ext>
            </a:extLst>
          </p:cNvPr>
          <p:cNvSpPr/>
          <p:nvPr/>
        </p:nvSpPr>
        <p:spPr>
          <a:xfrm>
            <a:off x="1429862" y="4823812"/>
            <a:ext cx="311694" cy="860299"/>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3</a:t>
            </a:r>
            <a:endParaRPr lang="zh-CN" altLang="en-US" sz="2000" dirty="0">
              <a:solidFill>
                <a:schemeClr val="bg1"/>
              </a:solidFill>
              <a:cs typeface="+mn-ea"/>
              <a:sym typeface="+mn-lt"/>
            </a:endParaRPr>
          </a:p>
        </p:txBody>
      </p:sp>
    </p:spTree>
    <p:extLst>
      <p:ext uri="{BB962C8B-B14F-4D97-AF65-F5344CB8AC3E}">
        <p14:creationId xmlns:p14="http://schemas.microsoft.com/office/powerpoint/2010/main" xmlns="" val="1236811602"/>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31BF7F72-57F6-49E2-8064-0D9B7426BDA8}"/>
              </a:ext>
            </a:extLst>
          </p:cNvPr>
          <p:cNvSpPr/>
          <p:nvPr/>
        </p:nvSpPr>
        <p:spPr>
          <a:xfrm>
            <a:off x="2096509" y="2687212"/>
            <a:ext cx="4665342" cy="2612151"/>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思源黑体 CN Medium" panose="020B0600000000000000" pitchFamily="34" charset="-122"/>
              <a:ea typeface="思源黑体 CN Medium" panose="020B0600000000000000" pitchFamily="34" charset="-122"/>
            </a:endParaRPr>
          </a:p>
        </p:txBody>
      </p:sp>
      <p:sp>
        <p:nvSpPr>
          <p:cNvPr id="12" name="矩形: 圆角 11">
            <a:extLst>
              <a:ext uri="{FF2B5EF4-FFF2-40B4-BE49-F238E27FC236}">
                <a16:creationId xmlns:a16="http://schemas.microsoft.com/office/drawing/2014/main" xmlns="" id="{3A923F35-2447-4133-BC7E-DD5A9A87C860}"/>
              </a:ext>
            </a:extLst>
          </p:cNvPr>
          <p:cNvSpPr/>
          <p:nvPr/>
        </p:nvSpPr>
        <p:spPr>
          <a:xfrm>
            <a:off x="2607079" y="2562641"/>
            <a:ext cx="3644202" cy="434050"/>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呼吸功能障碍引起的症状</a:t>
            </a:r>
          </a:p>
        </p:txBody>
      </p:sp>
      <p:sp>
        <p:nvSpPr>
          <p:cNvPr id="14" name="文本框 13">
            <a:extLst>
              <a:ext uri="{FF2B5EF4-FFF2-40B4-BE49-F238E27FC236}">
                <a16:creationId xmlns:a16="http://schemas.microsoft.com/office/drawing/2014/main" xmlns="" id="{1F587B1F-6708-4E09-9778-5DBCC133D116}"/>
              </a:ext>
            </a:extLst>
          </p:cNvPr>
          <p:cNvSpPr txBox="1"/>
          <p:nvPr/>
        </p:nvSpPr>
        <p:spPr>
          <a:xfrm>
            <a:off x="2787234" y="3043088"/>
            <a:ext cx="3283892" cy="1992853"/>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由于肺脏功能储备能力大、代偿性高，轻度的组织损害不会引起气急。当肺组织破坏严重，范围广泛，或并发肺萎缩，肺气肿、广泛胸膜增厚时，代偿功能已经不能满足生理需要，患者首先在体力活动后感到气急。</a:t>
            </a:r>
          </a:p>
        </p:txBody>
      </p:sp>
      <p:grpSp>
        <p:nvGrpSpPr>
          <p:cNvPr id="5" name="组合 4">
            <a:extLst>
              <a:ext uri="{FF2B5EF4-FFF2-40B4-BE49-F238E27FC236}">
                <a16:creationId xmlns:a16="http://schemas.microsoft.com/office/drawing/2014/main" xmlns="" id="{0EA1606E-4586-4A21-B8C6-AF303C5BA701}"/>
              </a:ext>
            </a:extLst>
          </p:cNvPr>
          <p:cNvGrpSpPr/>
          <p:nvPr/>
        </p:nvGrpSpPr>
        <p:grpSpPr>
          <a:xfrm>
            <a:off x="1242550" y="1162788"/>
            <a:ext cx="3419429" cy="686318"/>
            <a:chOff x="1283842" y="1210514"/>
            <a:chExt cx="3419429" cy="686318"/>
          </a:xfrm>
        </p:grpSpPr>
        <p:sp>
          <p:nvSpPr>
            <p:cNvPr id="6" name="文本框 5">
              <a:extLst>
                <a:ext uri="{FF2B5EF4-FFF2-40B4-BE49-F238E27FC236}">
                  <a16:creationId xmlns:a16="http://schemas.microsoft.com/office/drawing/2014/main" xmlns="" id="{05CBBA30-D27B-4BBF-8C41-556F0BE0AC77}"/>
                </a:ext>
              </a:extLst>
            </p:cNvPr>
            <p:cNvSpPr txBox="1"/>
            <p:nvPr/>
          </p:nvSpPr>
          <p:spPr>
            <a:xfrm>
              <a:off x="1929205" y="1412196"/>
              <a:ext cx="2774066"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结核病的症状</a:t>
              </a:r>
            </a:p>
          </p:txBody>
        </p:sp>
        <p:pic>
          <p:nvPicPr>
            <p:cNvPr id="7" name="图片 6">
              <a:extLst>
                <a:ext uri="{FF2B5EF4-FFF2-40B4-BE49-F238E27FC236}">
                  <a16:creationId xmlns:a16="http://schemas.microsoft.com/office/drawing/2014/main" xmlns="" id="{37AE93CB-7B35-4457-ABEB-A8D2C32A308C}"/>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pic>
        <p:nvPicPr>
          <p:cNvPr id="3" name="图片 2">
            <a:extLst>
              <a:ext uri="{FF2B5EF4-FFF2-40B4-BE49-F238E27FC236}">
                <a16:creationId xmlns:a16="http://schemas.microsoft.com/office/drawing/2014/main" xmlns="" id="{23DBE420-E58E-445B-AF9A-46B77CD19AB5}"/>
              </a:ext>
            </a:extLst>
          </p:cNvPr>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6761851" y="1364470"/>
            <a:ext cx="5031865" cy="5031865"/>
          </a:xfrm>
          <a:prstGeom prst="rect">
            <a:avLst/>
          </a:prstGeom>
        </p:spPr>
      </p:pic>
    </p:spTree>
    <p:extLst>
      <p:ext uri="{BB962C8B-B14F-4D97-AF65-F5344CB8AC3E}">
        <p14:creationId xmlns:p14="http://schemas.microsoft.com/office/powerpoint/2010/main" xmlns="" val="1306728386"/>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47CF9C20-1FA1-49F7-9A84-538BA038A14E}"/>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23870" y="-20338"/>
            <a:ext cx="12301595" cy="6878337"/>
          </a:xfrm>
          <a:prstGeom prst="rect">
            <a:avLst/>
          </a:prstGeom>
        </p:spPr>
      </p:pic>
      <p:pic>
        <p:nvPicPr>
          <p:cNvPr id="16" name="图片 15">
            <a:extLst>
              <a:ext uri="{FF2B5EF4-FFF2-40B4-BE49-F238E27FC236}">
                <a16:creationId xmlns:a16="http://schemas.microsoft.com/office/drawing/2014/main" xmlns="" id="{2B3A15E5-3B6A-4B37-9BA0-C7681220D0DE}"/>
              </a:ext>
            </a:extLst>
          </p:cNvPr>
          <p:cNvPicPr>
            <a:picLocks noChangeAspect="1"/>
          </p:cNvPicPr>
          <p:nvPr/>
        </p:nvPicPr>
        <p:blipFill rotWithShape="1">
          <a:blip r:embed="rId4" cstate="screen">
            <a:extLst>
              <a:ext uri="{28A0092B-C50C-407E-A947-70E740481C1C}">
                <a14:useLocalDpi xmlns:a14="http://schemas.microsoft.com/office/drawing/2010/main" xmlns="" val="0"/>
              </a:ext>
            </a:extLst>
          </a:blip>
          <a:srcRect l="27775" t="-424" r="-740" b="76459"/>
          <a:stretch/>
        </p:blipFill>
        <p:spPr>
          <a:xfrm>
            <a:off x="8702964" y="-47683"/>
            <a:ext cx="3617205" cy="2098934"/>
          </a:xfrm>
          <a:prstGeom prst="rect">
            <a:avLst/>
          </a:prstGeom>
        </p:spPr>
      </p:pic>
      <p:pic>
        <p:nvPicPr>
          <p:cNvPr id="17" name="图片 16">
            <a:extLst>
              <a:ext uri="{FF2B5EF4-FFF2-40B4-BE49-F238E27FC236}">
                <a16:creationId xmlns:a16="http://schemas.microsoft.com/office/drawing/2014/main" xmlns="" id="{EB6DCBD0-E164-481D-A2D5-596DA3EE626C}"/>
              </a:ext>
            </a:extLst>
          </p:cNvPr>
          <p:cNvPicPr>
            <a:picLocks noChangeAspect="1"/>
          </p:cNvPicPr>
          <p:nvPr/>
        </p:nvPicPr>
        <p:blipFill rotWithShape="1">
          <a:blip r:embed="rId5" cstate="screen">
            <a:extLst>
              <a:ext uri="{28A0092B-C50C-407E-A947-70E740481C1C}">
                <a14:useLocalDpi xmlns:a14="http://schemas.microsoft.com/office/drawing/2010/main" xmlns="" val="0"/>
              </a:ext>
            </a:extLst>
          </a:blip>
          <a:srcRect r="57656" b="31562"/>
          <a:stretch/>
        </p:blipFill>
        <p:spPr>
          <a:xfrm>
            <a:off x="-23871" y="-28795"/>
            <a:ext cx="4879949" cy="3943575"/>
          </a:xfrm>
          <a:prstGeom prst="rect">
            <a:avLst/>
          </a:prstGeom>
        </p:spPr>
      </p:pic>
      <p:pic>
        <p:nvPicPr>
          <p:cNvPr id="40" name="图片 39">
            <a:extLst>
              <a:ext uri="{FF2B5EF4-FFF2-40B4-BE49-F238E27FC236}">
                <a16:creationId xmlns:a16="http://schemas.microsoft.com/office/drawing/2014/main" xmlns="" id="{0B3ECC28-B2D0-4523-9686-B914C51EC445}"/>
              </a:ext>
            </a:extLst>
          </p:cNvPr>
          <p:cNvPicPr>
            <a:picLocks noChangeAspect="1"/>
          </p:cNvPicPr>
          <p:nvPr/>
        </p:nvPicPr>
        <p:blipFill rotWithShape="1">
          <a:blip r:embed="rId6" cstate="screen">
            <a:extLst>
              <a:ext uri="{28A0092B-C50C-407E-A947-70E740481C1C}">
                <a14:useLocalDpi xmlns:a14="http://schemas.microsoft.com/office/drawing/2010/main" xmlns="" val="0"/>
              </a:ext>
            </a:extLst>
          </a:blip>
          <a:srcRect l="8437" t="6944" r="58485" b="48964"/>
          <a:stretch/>
        </p:blipFill>
        <p:spPr>
          <a:xfrm>
            <a:off x="9003581" y="1131551"/>
            <a:ext cx="2500887" cy="1666847"/>
          </a:xfrm>
          <a:prstGeom prst="rect">
            <a:avLst/>
          </a:prstGeom>
        </p:spPr>
      </p:pic>
      <p:pic>
        <p:nvPicPr>
          <p:cNvPr id="42" name="图片 41">
            <a:extLst>
              <a:ext uri="{FF2B5EF4-FFF2-40B4-BE49-F238E27FC236}">
                <a16:creationId xmlns:a16="http://schemas.microsoft.com/office/drawing/2014/main" xmlns="" id="{B4C72D6F-9634-455F-8786-E29D63C9EFB8}"/>
              </a:ext>
            </a:extLst>
          </p:cNvPr>
          <p:cNvPicPr>
            <a:picLocks noChangeAspect="1"/>
          </p:cNvPicPr>
          <p:nvPr/>
        </p:nvPicPr>
        <p:blipFill rotWithShape="1">
          <a:blip r:embed="rId7" cstate="screen">
            <a:extLst>
              <a:ext uri="{28A0092B-C50C-407E-A947-70E740481C1C}">
                <a14:useLocalDpi xmlns:a14="http://schemas.microsoft.com/office/drawing/2010/main" xmlns="" val="0"/>
              </a:ext>
            </a:extLst>
          </a:blip>
          <a:srcRect l="80515" t="9679" r="-1742" b="52056"/>
          <a:stretch/>
        </p:blipFill>
        <p:spPr>
          <a:xfrm>
            <a:off x="3977392" y="373369"/>
            <a:ext cx="1801963" cy="1624177"/>
          </a:xfrm>
          <a:prstGeom prst="rect">
            <a:avLst/>
          </a:prstGeom>
        </p:spPr>
      </p:pic>
      <p:sp>
        <p:nvSpPr>
          <p:cNvPr id="23" name="文本框 22">
            <a:extLst>
              <a:ext uri="{FF2B5EF4-FFF2-40B4-BE49-F238E27FC236}">
                <a16:creationId xmlns:a16="http://schemas.microsoft.com/office/drawing/2014/main" xmlns="" id="{7B65CA65-948B-4E0D-8524-4784B644E8C6}"/>
              </a:ext>
            </a:extLst>
          </p:cNvPr>
          <p:cNvSpPr txBox="1"/>
          <p:nvPr/>
        </p:nvSpPr>
        <p:spPr>
          <a:xfrm>
            <a:off x="5240675" y="2996157"/>
            <a:ext cx="5154588" cy="830997"/>
          </a:xfrm>
          <a:prstGeom prst="rect">
            <a:avLst/>
          </a:prstGeom>
          <a:noFill/>
        </p:spPr>
        <p:txBody>
          <a:bodyPr wrap="square" rtlCol="0">
            <a:spAutoFit/>
          </a:bodyPr>
          <a:lstStyle/>
          <a:p>
            <a:r>
              <a:rPr lang="zh-CN" altLang="en-US" sz="4800" b="1" dirty="0">
                <a:ln w="19050">
                  <a:noFill/>
                </a:ln>
                <a:latin typeface="微软雅黑" panose="020B0503020204020204" pitchFamily="34" charset="-122"/>
                <a:ea typeface="微软雅黑" panose="020B0503020204020204" pitchFamily="34" charset="-122"/>
                <a:cs typeface="+mn-ea"/>
                <a:sym typeface="+mn-lt"/>
              </a:rPr>
              <a:t>结核病的预防措施</a:t>
            </a:r>
          </a:p>
        </p:txBody>
      </p:sp>
      <p:sp>
        <p:nvSpPr>
          <p:cNvPr id="36" name="文本框 35">
            <a:extLst>
              <a:ext uri="{FF2B5EF4-FFF2-40B4-BE49-F238E27FC236}">
                <a16:creationId xmlns:a16="http://schemas.microsoft.com/office/drawing/2014/main" xmlns="" id="{4B50F2AA-A787-4E20-B764-9F8EEE7B8318}"/>
              </a:ext>
            </a:extLst>
          </p:cNvPr>
          <p:cNvSpPr txBox="1"/>
          <p:nvPr/>
        </p:nvSpPr>
        <p:spPr>
          <a:xfrm>
            <a:off x="5959713" y="2029351"/>
            <a:ext cx="2385617" cy="830997"/>
          </a:xfrm>
          <a:prstGeom prst="rect">
            <a:avLst/>
          </a:prstGeom>
          <a:noFill/>
        </p:spPr>
        <p:txBody>
          <a:bodyPr wrap="square" rtlCol="0">
            <a:spAutoFit/>
          </a:bodyPr>
          <a:lstStyle/>
          <a:p>
            <a:r>
              <a:rPr lang="en-US" altLang="zh-CN" sz="4800" b="1" i="1" spc="600" dirty="0">
                <a:ln w="19050">
                  <a:noFill/>
                </a:ln>
                <a:latin typeface="微软雅黑" panose="020B0503020204020204" pitchFamily="34" charset="-122"/>
                <a:ea typeface="微软雅黑" panose="020B0503020204020204" pitchFamily="34" charset="-122"/>
                <a:cs typeface="+mn-ea"/>
                <a:sym typeface="+mn-lt"/>
              </a:rPr>
              <a:t>PART</a:t>
            </a:r>
            <a:endParaRPr lang="zh-CN" altLang="en-US" sz="4800" b="1" i="1" spc="600" dirty="0">
              <a:ln w="19050">
                <a:noFill/>
              </a:ln>
              <a:latin typeface="微软雅黑" panose="020B0503020204020204" pitchFamily="34" charset="-122"/>
              <a:ea typeface="微软雅黑" panose="020B0503020204020204" pitchFamily="34" charset="-122"/>
              <a:cs typeface="+mn-ea"/>
              <a:sym typeface="+mn-lt"/>
            </a:endParaRPr>
          </a:p>
        </p:txBody>
      </p:sp>
      <p:sp>
        <p:nvSpPr>
          <p:cNvPr id="5" name="椭圆 4">
            <a:extLst>
              <a:ext uri="{FF2B5EF4-FFF2-40B4-BE49-F238E27FC236}">
                <a16:creationId xmlns:a16="http://schemas.microsoft.com/office/drawing/2014/main" xmlns="" id="{5B331AF2-35F2-4133-BE5A-FFF830524990}"/>
              </a:ext>
            </a:extLst>
          </p:cNvPr>
          <p:cNvSpPr/>
          <p:nvPr/>
        </p:nvSpPr>
        <p:spPr>
          <a:xfrm>
            <a:off x="8345330" y="2110476"/>
            <a:ext cx="715267" cy="715267"/>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04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26" name="图片 25">
            <a:extLst>
              <a:ext uri="{FF2B5EF4-FFF2-40B4-BE49-F238E27FC236}">
                <a16:creationId xmlns:a16="http://schemas.microsoft.com/office/drawing/2014/main" xmlns="" id="{CF92D53F-4046-4462-8422-81916500B90F}"/>
              </a:ext>
            </a:extLst>
          </p:cNvPr>
          <p:cNvPicPr>
            <a:picLocks noChangeAspect="1"/>
          </p:cNvPicPr>
          <p:nvPr/>
        </p:nvPicPr>
        <p:blipFill rotWithShape="1">
          <a:blip r:embed="rId8" cstate="screen">
            <a:extLst>
              <a:ext uri="{28A0092B-C50C-407E-A947-70E740481C1C}">
                <a14:useLocalDpi xmlns:a14="http://schemas.microsoft.com/office/drawing/2010/main" xmlns="" val="0"/>
              </a:ext>
            </a:extLst>
          </a:blip>
          <a:srcRect l="66937" t="57425" r="-6812" b="-1007"/>
          <a:stretch/>
        </p:blipFill>
        <p:spPr>
          <a:xfrm>
            <a:off x="10623121" y="3455012"/>
            <a:ext cx="2043231" cy="3349727"/>
          </a:xfrm>
          <a:prstGeom prst="rect">
            <a:avLst/>
          </a:prstGeom>
        </p:spPr>
      </p:pic>
      <p:pic>
        <p:nvPicPr>
          <p:cNvPr id="27" name="图片 26">
            <a:extLst>
              <a:ext uri="{FF2B5EF4-FFF2-40B4-BE49-F238E27FC236}">
                <a16:creationId xmlns:a16="http://schemas.microsoft.com/office/drawing/2014/main" xmlns="" id="{A063C4A5-D546-422A-A6BF-E29AE9F416A5}"/>
              </a:ext>
            </a:extLst>
          </p:cNvPr>
          <p:cNvPicPr>
            <a:picLocks noChangeAspect="1"/>
          </p:cNvPicPr>
          <p:nvPr/>
        </p:nvPicPr>
        <p:blipFill rotWithShape="1">
          <a:blip r:embed="rId9" cstate="screen">
            <a:extLst>
              <a:ext uri="{28A0092B-C50C-407E-A947-70E740481C1C}">
                <a14:useLocalDpi xmlns:a14="http://schemas.microsoft.com/office/drawing/2010/main" xmlns="" val="0"/>
              </a:ext>
            </a:extLst>
          </a:blip>
          <a:srcRect t="47774" r="42866"/>
          <a:stretch/>
        </p:blipFill>
        <p:spPr>
          <a:xfrm>
            <a:off x="-28957" y="3752620"/>
            <a:ext cx="1657962" cy="2273303"/>
          </a:xfrm>
          <a:prstGeom prst="rect">
            <a:avLst/>
          </a:prstGeom>
        </p:spPr>
      </p:pic>
      <p:pic>
        <p:nvPicPr>
          <p:cNvPr id="28" name="图片 27">
            <a:extLst>
              <a:ext uri="{FF2B5EF4-FFF2-40B4-BE49-F238E27FC236}">
                <a16:creationId xmlns:a16="http://schemas.microsoft.com/office/drawing/2014/main" xmlns="" id="{3558A998-7130-4DE0-B6B8-C25C8BCB3CF2}"/>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l="7927" t="76035" r="10133" b="2590"/>
          <a:stretch/>
        </p:blipFill>
        <p:spPr>
          <a:xfrm>
            <a:off x="-34044" y="4385246"/>
            <a:ext cx="12311769" cy="2481267"/>
          </a:xfrm>
          <a:prstGeom prst="rect">
            <a:avLst/>
          </a:prstGeom>
        </p:spPr>
      </p:pic>
      <p:pic>
        <p:nvPicPr>
          <p:cNvPr id="29" name="图片 28">
            <a:extLst>
              <a:ext uri="{FF2B5EF4-FFF2-40B4-BE49-F238E27FC236}">
                <a16:creationId xmlns:a16="http://schemas.microsoft.com/office/drawing/2014/main" xmlns="" id="{F9CE5556-B490-41B2-9A5C-322819045AD5}"/>
              </a:ext>
            </a:extLst>
          </p:cNvPr>
          <p:cNvPicPr>
            <a:picLocks noChangeAspect="1"/>
          </p:cNvPicPr>
          <p:nvPr/>
        </p:nvPicPr>
        <p:blipFill>
          <a:blip r:embed="rId11" cstate="screen">
            <a:extLst>
              <a:ext uri="{28A0092B-C50C-407E-A947-70E740481C1C}">
                <a14:useLocalDpi xmlns:a14="http://schemas.microsoft.com/office/drawing/2010/main" xmlns="" val="0"/>
              </a:ext>
            </a:extLst>
          </a:blip>
          <a:stretch>
            <a:fillRect/>
          </a:stretch>
        </p:blipFill>
        <p:spPr>
          <a:xfrm>
            <a:off x="1371253" y="1797830"/>
            <a:ext cx="3439114" cy="3439114"/>
          </a:xfrm>
          <a:prstGeom prst="rect">
            <a:avLst/>
          </a:prstGeom>
        </p:spPr>
      </p:pic>
      <p:grpSp>
        <p:nvGrpSpPr>
          <p:cNvPr id="30" name="组合 29">
            <a:extLst>
              <a:ext uri="{FF2B5EF4-FFF2-40B4-BE49-F238E27FC236}">
                <a16:creationId xmlns:a16="http://schemas.microsoft.com/office/drawing/2014/main" xmlns="" id="{C2C6327B-8FC0-455E-837D-47823A9E7798}"/>
              </a:ext>
            </a:extLst>
          </p:cNvPr>
          <p:cNvGrpSpPr/>
          <p:nvPr/>
        </p:nvGrpSpPr>
        <p:grpSpPr>
          <a:xfrm>
            <a:off x="4663430" y="4100058"/>
            <a:ext cx="6057900" cy="369332"/>
            <a:chOff x="2879771" y="3168744"/>
            <a:chExt cx="6057900" cy="369332"/>
          </a:xfrm>
          <a:noFill/>
        </p:grpSpPr>
        <p:sp>
          <p:nvSpPr>
            <p:cNvPr id="31" name="文本框 30">
              <a:extLst>
                <a:ext uri="{FF2B5EF4-FFF2-40B4-BE49-F238E27FC236}">
                  <a16:creationId xmlns:a16="http://schemas.microsoft.com/office/drawing/2014/main" xmlns="" id="{297CBAB3-7433-4B6E-B9B3-6025329C5045}"/>
                </a:ext>
              </a:extLst>
            </p:cNvPr>
            <p:cNvSpPr txBox="1"/>
            <p:nvPr/>
          </p:nvSpPr>
          <p:spPr>
            <a:xfrm>
              <a:off x="3471332" y="3168744"/>
              <a:ext cx="4958285" cy="369332"/>
            </a:xfrm>
            <a:prstGeom prst="rect">
              <a:avLst/>
            </a:prstGeom>
            <a:grpFill/>
            <a:ln>
              <a:noFill/>
            </a:ln>
          </p:spPr>
          <p:txBody>
            <a:bodyPr wrap="square">
              <a:spAutoFit/>
            </a:bodyPr>
            <a:lstStyle/>
            <a:p>
              <a:pPr algn="ctr"/>
              <a:r>
                <a:rPr lang="zh-CN" altLang="en-US" spc="300" dirty="0">
                  <a:solidFill>
                    <a:srgbClr val="F50101"/>
                  </a:solidFill>
                </a:rPr>
                <a:t>关注肺健康  </a:t>
              </a:r>
              <a:r>
                <a:rPr lang="zh-CN" altLang="en-US" spc="300" dirty="0" smtClean="0">
                  <a:solidFill>
                    <a:srgbClr val="F50101"/>
                  </a:solidFill>
                </a:rPr>
                <a:t>预</a:t>
              </a:r>
              <a:r>
                <a:rPr lang="zh-CN" altLang="en-US" spc="300" dirty="0">
                  <a:solidFill>
                    <a:srgbClr val="F50101"/>
                  </a:solidFill>
                </a:rPr>
                <a:t>防肺结核  享受健康生活</a:t>
              </a:r>
            </a:p>
          </p:txBody>
        </p:sp>
        <p:sp>
          <p:nvSpPr>
            <p:cNvPr id="32" name="矩形 31">
              <a:extLst>
                <a:ext uri="{FF2B5EF4-FFF2-40B4-BE49-F238E27FC236}">
                  <a16:creationId xmlns:a16="http://schemas.microsoft.com/office/drawing/2014/main" xmlns="" id="{24927ECB-D01E-448D-B9E5-3718E522E2CD}"/>
                </a:ext>
              </a:extLst>
            </p:cNvPr>
            <p:cNvSpPr/>
            <p:nvPr/>
          </p:nvSpPr>
          <p:spPr>
            <a:xfrm>
              <a:off x="3471332" y="3168744"/>
              <a:ext cx="4958285" cy="369332"/>
            </a:xfrm>
            <a:prstGeom prst="rect">
              <a:avLst/>
            </a:prstGeom>
            <a:grpFill/>
            <a:ln w="19050">
              <a:solidFill>
                <a:srgbClr val="F5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50101"/>
                </a:solidFill>
              </a:endParaRPr>
            </a:p>
          </p:txBody>
        </p:sp>
        <p:cxnSp>
          <p:nvCxnSpPr>
            <p:cNvPr id="33" name="直接连接符 32">
              <a:extLst>
                <a:ext uri="{FF2B5EF4-FFF2-40B4-BE49-F238E27FC236}">
                  <a16:creationId xmlns:a16="http://schemas.microsoft.com/office/drawing/2014/main" xmlns="" id="{6ADE3867-7F9E-4C63-8858-70AF228620E4}"/>
                </a:ext>
              </a:extLst>
            </p:cNvPr>
            <p:cNvCxnSpPr>
              <a:cxnSpLocks/>
            </p:cNvCxnSpPr>
            <p:nvPr/>
          </p:nvCxnSpPr>
          <p:spPr>
            <a:xfrm>
              <a:off x="8429617" y="3354601"/>
              <a:ext cx="508054" cy="0"/>
            </a:xfrm>
            <a:prstGeom prst="line">
              <a:avLst/>
            </a:prstGeom>
            <a:grpFill/>
            <a:ln w="19050">
              <a:solidFill>
                <a:srgbClr val="F5010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B2F5A793-206A-4559-AB3B-23ACFFCCEA45}"/>
                </a:ext>
              </a:extLst>
            </p:cNvPr>
            <p:cNvCxnSpPr>
              <a:cxnSpLocks/>
            </p:cNvCxnSpPr>
            <p:nvPr/>
          </p:nvCxnSpPr>
          <p:spPr>
            <a:xfrm>
              <a:off x="2879771" y="3353410"/>
              <a:ext cx="591561" cy="0"/>
            </a:xfrm>
            <a:prstGeom prst="line">
              <a:avLst/>
            </a:prstGeom>
            <a:grpFill/>
            <a:ln w="19050">
              <a:solidFill>
                <a:srgbClr val="F5010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867320007"/>
      </p:ext>
    </p:extLst>
  </p:cSld>
  <p:clrMapOvr>
    <a:masterClrMapping/>
  </p:clrMapOvr>
  <mc:AlternateContent xmlns:mc="http://schemas.openxmlformats.org/markup-compatibility/2006">
    <mc:Choice xmlns:p14="http://schemas.microsoft.com/office/powerpoint/2010/main" xmlns="" Requires="p14">
      <p:transition spd="slow" p14:dur="1250" advTm="3000">
        <p14:switch dir="r"/>
      </p:transition>
    </mc:Choice>
    <mc:Fallback>
      <p:transition spd="slow" advTm="3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xmlns="" id="{DEC5B8B3-3480-44E3-AF2A-00A96B90D18E}"/>
              </a:ext>
            </a:extLst>
          </p:cNvPr>
          <p:cNvSpPr txBox="1"/>
          <p:nvPr/>
        </p:nvSpPr>
        <p:spPr>
          <a:xfrm>
            <a:off x="2303183" y="2393866"/>
            <a:ext cx="7585633" cy="792653"/>
          </a:xfrm>
          <a:prstGeom prst="rect">
            <a:avLst/>
          </a:prstGeom>
          <a:noFill/>
        </p:spPr>
        <p:txBody>
          <a:bodyPr wrap="square" rtlCol="0">
            <a:spAutoFit/>
          </a:bodyPr>
          <a:lstStyle/>
          <a:p>
            <a:pPr>
              <a:lnSpc>
                <a:spcPct val="150000"/>
              </a:lnSpc>
            </a:pPr>
            <a:r>
              <a:rPr lang="zh-CN" altLang="en-US" sz="1600" b="1" dirty="0">
                <a:solidFill>
                  <a:schemeClr val="tx1">
                    <a:lumMod val="85000"/>
                    <a:lumOff val="15000"/>
                  </a:schemeClr>
                </a:solidFill>
                <a:cs typeface="+mn-ea"/>
                <a:sym typeface="+mn-lt"/>
              </a:rPr>
              <a:t>卡介苗接种结核菌感染主要通过呼吸道吸入。因此，控制空气的污染是防止结核病的关键。主要采取下列措施预防：</a:t>
            </a:r>
          </a:p>
        </p:txBody>
      </p:sp>
      <p:sp>
        <p:nvSpPr>
          <p:cNvPr id="12" name="矩形: 圆角 11">
            <a:extLst>
              <a:ext uri="{FF2B5EF4-FFF2-40B4-BE49-F238E27FC236}">
                <a16:creationId xmlns:a16="http://schemas.microsoft.com/office/drawing/2014/main" xmlns="" id="{836FA44D-87D4-4B19-9A69-10915FA5858B}"/>
              </a:ext>
            </a:extLst>
          </p:cNvPr>
          <p:cNvSpPr/>
          <p:nvPr/>
        </p:nvSpPr>
        <p:spPr>
          <a:xfrm>
            <a:off x="2211817" y="3666392"/>
            <a:ext cx="3388884" cy="397931"/>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一、培养良好的卫生习惯</a:t>
            </a:r>
          </a:p>
        </p:txBody>
      </p:sp>
      <p:sp>
        <p:nvSpPr>
          <p:cNvPr id="18" name="矩形: 圆角 17">
            <a:extLst>
              <a:ext uri="{FF2B5EF4-FFF2-40B4-BE49-F238E27FC236}">
                <a16:creationId xmlns:a16="http://schemas.microsoft.com/office/drawing/2014/main" xmlns="" id="{4E26FDCD-2567-4825-891F-A6D67161A140}"/>
              </a:ext>
            </a:extLst>
          </p:cNvPr>
          <p:cNvSpPr/>
          <p:nvPr/>
        </p:nvSpPr>
        <p:spPr>
          <a:xfrm>
            <a:off x="2211817" y="4464134"/>
            <a:ext cx="3388884" cy="397931"/>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二、定期的肺部健康检查</a:t>
            </a:r>
          </a:p>
        </p:txBody>
      </p:sp>
      <p:sp>
        <p:nvSpPr>
          <p:cNvPr id="19" name="矩形: 圆角 18">
            <a:extLst>
              <a:ext uri="{FF2B5EF4-FFF2-40B4-BE49-F238E27FC236}">
                <a16:creationId xmlns:a16="http://schemas.microsoft.com/office/drawing/2014/main" xmlns="" id="{5251B56E-820F-4954-B2B7-BC2F27C5C162}"/>
              </a:ext>
            </a:extLst>
          </p:cNvPr>
          <p:cNvSpPr/>
          <p:nvPr/>
        </p:nvSpPr>
        <p:spPr>
          <a:xfrm>
            <a:off x="6399354" y="3666392"/>
            <a:ext cx="3388884" cy="397931"/>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三、卡介苗接种</a:t>
            </a:r>
          </a:p>
        </p:txBody>
      </p:sp>
      <p:sp>
        <p:nvSpPr>
          <p:cNvPr id="20" name="矩形: 圆角 19">
            <a:extLst>
              <a:ext uri="{FF2B5EF4-FFF2-40B4-BE49-F238E27FC236}">
                <a16:creationId xmlns:a16="http://schemas.microsoft.com/office/drawing/2014/main" xmlns="" id="{662B7CDF-50CD-407F-AEB4-B6C10260234D}"/>
              </a:ext>
            </a:extLst>
          </p:cNvPr>
          <p:cNvSpPr/>
          <p:nvPr/>
        </p:nvSpPr>
        <p:spPr>
          <a:xfrm>
            <a:off x="6399354" y="4464133"/>
            <a:ext cx="3388884" cy="397931"/>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四、做好自我保护</a:t>
            </a:r>
          </a:p>
        </p:txBody>
      </p:sp>
      <p:grpSp>
        <p:nvGrpSpPr>
          <p:cNvPr id="8" name="组合 7">
            <a:extLst>
              <a:ext uri="{FF2B5EF4-FFF2-40B4-BE49-F238E27FC236}">
                <a16:creationId xmlns:a16="http://schemas.microsoft.com/office/drawing/2014/main" xmlns="" id="{BA4ABBFB-CFED-4B77-BDC6-3F7CC14D7BA1}"/>
              </a:ext>
            </a:extLst>
          </p:cNvPr>
          <p:cNvGrpSpPr/>
          <p:nvPr/>
        </p:nvGrpSpPr>
        <p:grpSpPr>
          <a:xfrm>
            <a:off x="1242550" y="1162788"/>
            <a:ext cx="3419429" cy="686318"/>
            <a:chOff x="1283842" y="1210514"/>
            <a:chExt cx="3419429" cy="686318"/>
          </a:xfrm>
        </p:grpSpPr>
        <p:sp>
          <p:nvSpPr>
            <p:cNvPr id="9" name="文本框 8">
              <a:extLst>
                <a:ext uri="{FF2B5EF4-FFF2-40B4-BE49-F238E27FC236}">
                  <a16:creationId xmlns:a16="http://schemas.microsoft.com/office/drawing/2014/main" xmlns="" id="{E0C52ECC-DEDD-4537-82B4-5D3F3D20CDA9}"/>
                </a:ext>
              </a:extLst>
            </p:cNvPr>
            <p:cNvSpPr txBox="1"/>
            <p:nvPr/>
          </p:nvSpPr>
          <p:spPr>
            <a:xfrm>
              <a:off x="1929205" y="1412196"/>
              <a:ext cx="2774066"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结核病的预防措施</a:t>
              </a:r>
            </a:p>
          </p:txBody>
        </p:sp>
        <p:pic>
          <p:nvPicPr>
            <p:cNvPr id="10" name="图片 9">
              <a:extLst>
                <a:ext uri="{FF2B5EF4-FFF2-40B4-BE49-F238E27FC236}">
                  <a16:creationId xmlns:a16="http://schemas.microsoft.com/office/drawing/2014/main" xmlns="" id="{C811C5A6-E076-47E2-B740-5E2886C43C79}"/>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spTree>
    <p:extLst>
      <p:ext uri="{BB962C8B-B14F-4D97-AF65-F5344CB8AC3E}">
        <p14:creationId xmlns:p14="http://schemas.microsoft.com/office/powerpoint/2010/main" xmlns="" val="4062089689"/>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xmlns="" id="{F1C35950-F1C2-4A93-85AB-6A451D812387}"/>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23870" y="-20338"/>
            <a:ext cx="12301595" cy="6878337"/>
          </a:xfrm>
          <a:prstGeom prst="rect">
            <a:avLst/>
          </a:prstGeom>
        </p:spPr>
      </p:pic>
      <p:pic>
        <p:nvPicPr>
          <p:cNvPr id="38" name="图片 37">
            <a:extLst>
              <a:ext uri="{FF2B5EF4-FFF2-40B4-BE49-F238E27FC236}">
                <a16:creationId xmlns:a16="http://schemas.microsoft.com/office/drawing/2014/main" xmlns="" id="{31EFD244-458D-4E85-A11E-D5E747C48421}"/>
              </a:ext>
            </a:extLst>
          </p:cNvPr>
          <p:cNvPicPr>
            <a:picLocks noChangeAspect="1"/>
          </p:cNvPicPr>
          <p:nvPr/>
        </p:nvPicPr>
        <p:blipFill rotWithShape="1">
          <a:blip r:embed="rId4" cstate="screen">
            <a:extLst>
              <a:ext uri="{28A0092B-C50C-407E-A947-70E740481C1C}">
                <a14:useLocalDpi xmlns:a14="http://schemas.microsoft.com/office/drawing/2010/main" xmlns="" val="0"/>
              </a:ext>
            </a:extLst>
          </a:blip>
          <a:srcRect r="57656" b="31562"/>
          <a:stretch/>
        </p:blipFill>
        <p:spPr>
          <a:xfrm>
            <a:off x="11935" y="-20337"/>
            <a:ext cx="3518054" cy="2843003"/>
          </a:xfrm>
          <a:prstGeom prst="rect">
            <a:avLst/>
          </a:prstGeom>
        </p:spPr>
      </p:pic>
      <p:pic>
        <p:nvPicPr>
          <p:cNvPr id="39" name="图片 38">
            <a:extLst>
              <a:ext uri="{FF2B5EF4-FFF2-40B4-BE49-F238E27FC236}">
                <a16:creationId xmlns:a16="http://schemas.microsoft.com/office/drawing/2014/main" xmlns="" id="{F3EAAD85-9435-47AD-868E-DB6A0C16E8C0}"/>
              </a:ext>
            </a:extLst>
          </p:cNvPr>
          <p:cNvPicPr>
            <a:picLocks noChangeAspect="1"/>
          </p:cNvPicPr>
          <p:nvPr/>
        </p:nvPicPr>
        <p:blipFill rotWithShape="1">
          <a:blip r:embed="rId5" cstate="screen">
            <a:extLst>
              <a:ext uri="{28A0092B-C50C-407E-A947-70E740481C1C}">
                <a14:useLocalDpi xmlns:a14="http://schemas.microsoft.com/office/drawing/2010/main" xmlns="" val="0"/>
              </a:ext>
            </a:extLst>
          </a:blip>
          <a:srcRect l="27775" t="-424" r="-740" b="76459"/>
          <a:stretch/>
        </p:blipFill>
        <p:spPr>
          <a:xfrm>
            <a:off x="7173604" y="-27689"/>
            <a:ext cx="5139926" cy="1469758"/>
          </a:xfrm>
          <a:prstGeom prst="rect">
            <a:avLst/>
          </a:prstGeom>
        </p:spPr>
      </p:pic>
      <p:pic>
        <p:nvPicPr>
          <p:cNvPr id="21" name="图片 20">
            <a:extLst>
              <a:ext uri="{FF2B5EF4-FFF2-40B4-BE49-F238E27FC236}">
                <a16:creationId xmlns:a16="http://schemas.microsoft.com/office/drawing/2014/main" xmlns="" id="{4A79CEA8-641F-4918-838F-CCD83F2853A0}"/>
              </a:ext>
            </a:extLst>
          </p:cNvPr>
          <p:cNvPicPr>
            <a:picLocks noChangeAspect="1"/>
          </p:cNvPicPr>
          <p:nvPr/>
        </p:nvPicPr>
        <p:blipFill rotWithShape="1">
          <a:blip r:embed="rId4" cstate="screen">
            <a:extLst>
              <a:ext uri="{28A0092B-C50C-407E-A947-70E740481C1C}">
                <a14:useLocalDpi xmlns:a14="http://schemas.microsoft.com/office/drawing/2010/main" xmlns="" val="0"/>
              </a:ext>
            </a:extLst>
          </a:blip>
          <a:srcRect r="57656" b="31562"/>
          <a:stretch/>
        </p:blipFill>
        <p:spPr>
          <a:xfrm>
            <a:off x="11935" y="-20337"/>
            <a:ext cx="3518054" cy="2843003"/>
          </a:xfrm>
          <a:prstGeom prst="rect">
            <a:avLst/>
          </a:prstGeom>
        </p:spPr>
      </p:pic>
      <p:pic>
        <p:nvPicPr>
          <p:cNvPr id="22" name="图片 21">
            <a:extLst>
              <a:ext uri="{FF2B5EF4-FFF2-40B4-BE49-F238E27FC236}">
                <a16:creationId xmlns:a16="http://schemas.microsoft.com/office/drawing/2014/main" xmlns="" id="{152CAC09-336F-46E6-A763-1160B0FF8376}"/>
              </a:ext>
            </a:extLst>
          </p:cNvPr>
          <p:cNvPicPr>
            <a:picLocks noChangeAspect="1"/>
          </p:cNvPicPr>
          <p:nvPr/>
        </p:nvPicPr>
        <p:blipFill rotWithShape="1">
          <a:blip r:embed="rId6" cstate="screen">
            <a:extLst>
              <a:ext uri="{28A0092B-C50C-407E-A947-70E740481C1C}">
                <a14:useLocalDpi xmlns:a14="http://schemas.microsoft.com/office/drawing/2010/main" xmlns="" val="0"/>
              </a:ext>
            </a:extLst>
          </a:blip>
          <a:srcRect l="8437" t="6944" r="58485" b="48964"/>
          <a:stretch/>
        </p:blipFill>
        <p:spPr>
          <a:xfrm>
            <a:off x="967874" y="224385"/>
            <a:ext cx="2500887" cy="1666847"/>
          </a:xfrm>
          <a:prstGeom prst="rect">
            <a:avLst/>
          </a:prstGeom>
        </p:spPr>
      </p:pic>
      <p:pic>
        <p:nvPicPr>
          <p:cNvPr id="25" name="图片 24">
            <a:extLst>
              <a:ext uri="{FF2B5EF4-FFF2-40B4-BE49-F238E27FC236}">
                <a16:creationId xmlns:a16="http://schemas.microsoft.com/office/drawing/2014/main" xmlns="" id="{B1EC8AEA-8957-4A7D-B148-EEB988AAE2AB}"/>
              </a:ext>
            </a:extLst>
          </p:cNvPr>
          <p:cNvPicPr>
            <a:picLocks noChangeAspect="1"/>
          </p:cNvPicPr>
          <p:nvPr/>
        </p:nvPicPr>
        <p:blipFill rotWithShape="1">
          <a:blip r:embed="rId7" cstate="screen">
            <a:extLst>
              <a:ext uri="{28A0092B-C50C-407E-A947-70E740481C1C}">
                <a14:useLocalDpi xmlns:a14="http://schemas.microsoft.com/office/drawing/2010/main" xmlns="" val="0"/>
              </a:ext>
            </a:extLst>
          </a:blip>
          <a:srcRect l="80515" t="9679" r="-1742" b="52056"/>
          <a:stretch/>
        </p:blipFill>
        <p:spPr>
          <a:xfrm>
            <a:off x="10059319" y="17763"/>
            <a:ext cx="1801963" cy="1624177"/>
          </a:xfrm>
          <a:prstGeom prst="rect">
            <a:avLst/>
          </a:prstGeom>
        </p:spPr>
      </p:pic>
      <p:sp>
        <p:nvSpPr>
          <p:cNvPr id="36" name="矩形: 圆角 35">
            <a:extLst>
              <a:ext uri="{FF2B5EF4-FFF2-40B4-BE49-F238E27FC236}">
                <a16:creationId xmlns:a16="http://schemas.microsoft.com/office/drawing/2014/main" xmlns="" id="{59E8E79D-E624-4C3F-B5D7-16BE3CDA940B}"/>
              </a:ext>
            </a:extLst>
          </p:cNvPr>
          <p:cNvSpPr/>
          <p:nvPr/>
        </p:nvSpPr>
        <p:spPr>
          <a:xfrm>
            <a:off x="2363191" y="1224642"/>
            <a:ext cx="8860936" cy="4846974"/>
          </a:xfrm>
          <a:prstGeom prst="roundRect">
            <a:avLst>
              <a:gd name="adj" fmla="val 97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32" name="文本框 31">
            <a:extLst>
              <a:ext uri="{FF2B5EF4-FFF2-40B4-BE49-F238E27FC236}">
                <a16:creationId xmlns:a16="http://schemas.microsoft.com/office/drawing/2014/main" xmlns="" id="{BEC7010D-41B8-43E3-86D7-55D391014649}"/>
              </a:ext>
            </a:extLst>
          </p:cNvPr>
          <p:cNvSpPr txBox="1"/>
          <p:nvPr/>
        </p:nvSpPr>
        <p:spPr>
          <a:xfrm>
            <a:off x="3589028" y="2636573"/>
            <a:ext cx="861774" cy="1748978"/>
          </a:xfrm>
          <a:prstGeom prst="rect">
            <a:avLst/>
          </a:prstGeom>
          <a:noFill/>
          <a:ln>
            <a:noFill/>
          </a:ln>
        </p:spPr>
        <p:txBody>
          <a:bodyPr vert="eaVert" wrap="square" rtlCol="0">
            <a:spAutoFit/>
          </a:bodyPr>
          <a:lstStyle/>
          <a:p>
            <a:pPr algn="ctr"/>
            <a:r>
              <a:rPr lang="zh-CN" altLang="en-US" sz="4400" b="1" spc="600" dirty="0">
                <a:ln w="22225">
                  <a:noFill/>
                </a:ln>
                <a:cs typeface="+mn-ea"/>
                <a:sym typeface="+mn-lt"/>
              </a:rPr>
              <a:t>目录</a:t>
            </a:r>
          </a:p>
        </p:txBody>
      </p:sp>
      <p:grpSp>
        <p:nvGrpSpPr>
          <p:cNvPr id="6" name="组合 5">
            <a:extLst>
              <a:ext uri="{FF2B5EF4-FFF2-40B4-BE49-F238E27FC236}">
                <a16:creationId xmlns:a16="http://schemas.microsoft.com/office/drawing/2014/main" xmlns="" id="{AC4F9BD6-FC4E-4C00-8151-B54375D044D0}"/>
              </a:ext>
            </a:extLst>
          </p:cNvPr>
          <p:cNvGrpSpPr/>
          <p:nvPr/>
        </p:nvGrpSpPr>
        <p:grpSpPr>
          <a:xfrm>
            <a:off x="5995161" y="1738328"/>
            <a:ext cx="4624041" cy="735748"/>
            <a:chOff x="5362687" y="1365424"/>
            <a:chExt cx="4624041" cy="735748"/>
          </a:xfrm>
        </p:grpSpPr>
        <p:grpSp>
          <p:nvGrpSpPr>
            <p:cNvPr id="11" name="组合 10">
              <a:extLst>
                <a:ext uri="{FF2B5EF4-FFF2-40B4-BE49-F238E27FC236}">
                  <a16:creationId xmlns:a16="http://schemas.microsoft.com/office/drawing/2014/main" xmlns="" id="{A057084B-0B46-4CB6-A8E9-9EAAE874A54E}"/>
                </a:ext>
              </a:extLst>
            </p:cNvPr>
            <p:cNvGrpSpPr/>
            <p:nvPr/>
          </p:nvGrpSpPr>
          <p:grpSpPr>
            <a:xfrm>
              <a:off x="5362687" y="1365424"/>
              <a:ext cx="4256921" cy="735748"/>
              <a:chOff x="2171310" y="2425172"/>
              <a:chExt cx="4086358" cy="762501"/>
            </a:xfrm>
            <a:noFill/>
            <a:effectLst>
              <a:outerShdw sx="1000" sy="1000" algn="tr" rotWithShape="0">
                <a:prstClr val="black">
                  <a:alpha val="41000"/>
                </a:prstClr>
              </a:outerShdw>
            </a:effectLst>
          </p:grpSpPr>
          <p:sp>
            <p:nvSpPr>
              <p:cNvPr id="9" name="椭圆 8">
                <a:extLst>
                  <a:ext uri="{FF2B5EF4-FFF2-40B4-BE49-F238E27FC236}">
                    <a16:creationId xmlns:a16="http://schemas.microsoft.com/office/drawing/2014/main" xmlns="" id="{24ABE0EA-26F7-4297-8061-B7E6DA1176D0}"/>
                  </a:ext>
                </a:extLst>
              </p:cNvPr>
              <p:cNvSpPr/>
              <p:nvPr/>
            </p:nvSpPr>
            <p:spPr>
              <a:xfrm>
                <a:off x="2171310" y="2543955"/>
                <a:ext cx="494443" cy="494443"/>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cs typeface="+mn-ea"/>
                    <a:sym typeface="+mn-lt"/>
                  </a:rPr>
                  <a:t>1</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7" name="矩形: 圆角 56">
                <a:extLst>
                  <a:ext uri="{FF2B5EF4-FFF2-40B4-BE49-F238E27FC236}">
                    <a16:creationId xmlns:a16="http://schemas.microsoft.com/office/drawing/2014/main" xmlns="" id="{BDA5D467-2C59-4E16-89F0-AD6E8E47AC37}"/>
                  </a:ext>
                </a:extLst>
              </p:cNvPr>
              <p:cNvSpPr/>
              <p:nvPr/>
            </p:nvSpPr>
            <p:spPr>
              <a:xfrm>
                <a:off x="2546510" y="2425172"/>
                <a:ext cx="3711158" cy="762501"/>
              </a:xfrm>
              <a:prstGeom prst="roundRect">
                <a:avLst>
                  <a:gd name="adj" fmla="val 50000"/>
                </a:avLst>
              </a:prstGeom>
              <a:noFill/>
            </p:spPr>
            <p:txBody>
              <a:bodyPr wrap="square" rtlCol="0">
                <a:spAutoFit/>
              </a:bodyPr>
              <a:lstStyle/>
              <a:p>
                <a:pPr algn="dist"/>
                <a:r>
                  <a:rPr lang="zh-CN" altLang="en-US" sz="2800" b="1" spc="600" dirty="0">
                    <a:ln w="31750">
                      <a:noFill/>
                    </a:ln>
                    <a:latin typeface="微软雅黑" panose="020B0503020204020204" pitchFamily="34" charset="-122"/>
                    <a:ea typeface="微软雅黑" panose="020B0503020204020204" pitchFamily="34" charset="-122"/>
                    <a:cs typeface="+mn-ea"/>
                    <a:sym typeface="+mn-lt"/>
                  </a:rPr>
                  <a:t>结核病的基本知识</a:t>
                </a:r>
              </a:p>
            </p:txBody>
          </p:sp>
        </p:grpSp>
        <p:cxnSp>
          <p:nvCxnSpPr>
            <p:cNvPr id="4" name="直接连接符 3">
              <a:extLst>
                <a:ext uri="{FF2B5EF4-FFF2-40B4-BE49-F238E27FC236}">
                  <a16:creationId xmlns:a16="http://schemas.microsoft.com/office/drawing/2014/main" xmlns="" id="{FAFE914F-FF6D-4A2F-B93A-DFBC9311EEF3}"/>
                </a:ext>
              </a:extLst>
            </p:cNvPr>
            <p:cNvCxnSpPr/>
            <p:nvPr/>
          </p:nvCxnSpPr>
          <p:spPr>
            <a:xfrm>
              <a:off x="5819162" y="2017336"/>
              <a:ext cx="4167566" cy="0"/>
            </a:xfrm>
            <a:prstGeom prst="line">
              <a:avLst/>
            </a:prstGeom>
            <a:ln>
              <a:solidFill>
                <a:srgbClr val="F50101"/>
              </a:solidFill>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xmlns="" id="{678C0195-A581-4B14-BCCF-CFDAF66AC897}"/>
              </a:ext>
            </a:extLst>
          </p:cNvPr>
          <p:cNvGrpSpPr/>
          <p:nvPr/>
        </p:nvGrpSpPr>
        <p:grpSpPr>
          <a:xfrm>
            <a:off x="5975556" y="2746925"/>
            <a:ext cx="4727998" cy="735747"/>
            <a:chOff x="5258730" y="2458313"/>
            <a:chExt cx="4727998" cy="735747"/>
          </a:xfrm>
        </p:grpSpPr>
        <p:grpSp>
          <p:nvGrpSpPr>
            <p:cNvPr id="61" name="组合 60">
              <a:extLst>
                <a:ext uri="{FF2B5EF4-FFF2-40B4-BE49-F238E27FC236}">
                  <a16:creationId xmlns:a16="http://schemas.microsoft.com/office/drawing/2014/main" xmlns="" id="{1AA4F551-6682-4699-AB6A-940CEBE22804}"/>
                </a:ext>
              </a:extLst>
            </p:cNvPr>
            <p:cNvGrpSpPr/>
            <p:nvPr/>
          </p:nvGrpSpPr>
          <p:grpSpPr>
            <a:xfrm>
              <a:off x="5258730" y="2458313"/>
              <a:ext cx="4281429" cy="735747"/>
              <a:chOff x="2118579" y="2508249"/>
              <a:chExt cx="4109883" cy="762501"/>
            </a:xfrm>
            <a:noFill/>
            <a:effectLst>
              <a:outerShdw sx="1000" sy="1000" algn="tr" rotWithShape="0">
                <a:prstClr val="black">
                  <a:alpha val="41000"/>
                </a:prstClr>
              </a:outerShdw>
            </a:effectLst>
          </p:grpSpPr>
          <p:sp>
            <p:nvSpPr>
              <p:cNvPr id="62" name="椭圆 61">
                <a:extLst>
                  <a:ext uri="{FF2B5EF4-FFF2-40B4-BE49-F238E27FC236}">
                    <a16:creationId xmlns:a16="http://schemas.microsoft.com/office/drawing/2014/main" xmlns="" id="{A88042BD-023F-4A94-823A-FC365C47CA19}"/>
                  </a:ext>
                </a:extLst>
              </p:cNvPr>
              <p:cNvSpPr/>
              <p:nvPr/>
            </p:nvSpPr>
            <p:spPr>
              <a:xfrm>
                <a:off x="2118579" y="2703040"/>
                <a:ext cx="494444" cy="494444"/>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cs typeface="+mn-ea"/>
                    <a:sym typeface="+mn-lt"/>
                  </a:rPr>
                  <a:t>2</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3" name="矩形: 圆角 62">
                <a:extLst>
                  <a:ext uri="{FF2B5EF4-FFF2-40B4-BE49-F238E27FC236}">
                    <a16:creationId xmlns:a16="http://schemas.microsoft.com/office/drawing/2014/main" xmlns="" id="{951A2AC2-DCFA-4498-A383-84F1D84B0118}"/>
                  </a:ext>
                </a:extLst>
              </p:cNvPr>
              <p:cNvSpPr/>
              <p:nvPr/>
            </p:nvSpPr>
            <p:spPr>
              <a:xfrm>
                <a:off x="2598517" y="2508249"/>
                <a:ext cx="3629945" cy="762501"/>
              </a:xfrm>
              <a:prstGeom prst="roundRect">
                <a:avLst>
                  <a:gd name="adj" fmla="val 50000"/>
                </a:avLst>
              </a:prstGeom>
              <a:noFill/>
            </p:spPr>
            <p:txBody>
              <a:bodyPr wrap="square" rtlCol="0">
                <a:spAutoFit/>
              </a:bodyPr>
              <a:lstStyle/>
              <a:p>
                <a:pPr algn="dist"/>
                <a:r>
                  <a:rPr lang="zh-CN" altLang="en-US" sz="2800" b="1" spc="600" dirty="0">
                    <a:ln w="31750">
                      <a:noFill/>
                    </a:ln>
                    <a:latin typeface="微软雅黑" panose="020B0503020204020204" pitchFamily="34" charset="-122"/>
                    <a:ea typeface="微软雅黑" panose="020B0503020204020204" pitchFamily="34" charset="-122"/>
                    <a:cs typeface="+mn-ea"/>
                    <a:sym typeface="+mn-lt"/>
                  </a:rPr>
                  <a:t>结核病传染性</a:t>
                </a:r>
              </a:p>
            </p:txBody>
          </p:sp>
        </p:grpSp>
        <p:cxnSp>
          <p:nvCxnSpPr>
            <p:cNvPr id="27" name="直接连接符 26">
              <a:extLst>
                <a:ext uri="{FF2B5EF4-FFF2-40B4-BE49-F238E27FC236}">
                  <a16:creationId xmlns:a16="http://schemas.microsoft.com/office/drawing/2014/main" xmlns="" id="{A79E2DCC-D82D-49B5-8663-57CB3F9A2600}"/>
                </a:ext>
              </a:extLst>
            </p:cNvPr>
            <p:cNvCxnSpPr/>
            <p:nvPr/>
          </p:nvCxnSpPr>
          <p:spPr>
            <a:xfrm>
              <a:off x="5819162" y="3131763"/>
              <a:ext cx="4167566" cy="0"/>
            </a:xfrm>
            <a:prstGeom prst="line">
              <a:avLst/>
            </a:prstGeom>
            <a:ln>
              <a:solidFill>
                <a:srgbClr val="F50101"/>
              </a:solidFil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xmlns="" id="{D4CFBB8B-76EE-4D69-A48C-22F5871116D4}"/>
              </a:ext>
            </a:extLst>
          </p:cNvPr>
          <p:cNvGrpSpPr/>
          <p:nvPr/>
        </p:nvGrpSpPr>
        <p:grpSpPr>
          <a:xfrm>
            <a:off x="5978606" y="3717286"/>
            <a:ext cx="4682647" cy="735747"/>
            <a:chOff x="5313662" y="3283759"/>
            <a:chExt cx="4682647" cy="735747"/>
          </a:xfrm>
        </p:grpSpPr>
        <p:grpSp>
          <p:nvGrpSpPr>
            <p:cNvPr id="58" name="组合 57">
              <a:extLst>
                <a:ext uri="{FF2B5EF4-FFF2-40B4-BE49-F238E27FC236}">
                  <a16:creationId xmlns:a16="http://schemas.microsoft.com/office/drawing/2014/main" xmlns="" id="{8EDF8670-E3D4-4005-96E6-74AB974A47AD}"/>
                </a:ext>
              </a:extLst>
            </p:cNvPr>
            <p:cNvGrpSpPr/>
            <p:nvPr/>
          </p:nvGrpSpPr>
          <p:grpSpPr>
            <a:xfrm>
              <a:off x="5313662" y="3283759"/>
              <a:ext cx="4278381" cy="735747"/>
              <a:chOff x="2171311" y="2456691"/>
              <a:chExt cx="4106960" cy="762501"/>
            </a:xfrm>
            <a:noFill/>
            <a:effectLst>
              <a:outerShdw sx="1000" sy="1000" algn="tr" rotWithShape="0">
                <a:prstClr val="black">
                  <a:alpha val="41000"/>
                </a:prstClr>
              </a:outerShdw>
            </a:effectLst>
          </p:grpSpPr>
          <p:sp>
            <p:nvSpPr>
              <p:cNvPr id="59" name="椭圆 58">
                <a:extLst>
                  <a:ext uri="{FF2B5EF4-FFF2-40B4-BE49-F238E27FC236}">
                    <a16:creationId xmlns:a16="http://schemas.microsoft.com/office/drawing/2014/main" xmlns="" id="{20BFF0D6-65E8-40FB-9DF9-FD3455CBAAB1}"/>
                  </a:ext>
                </a:extLst>
              </p:cNvPr>
              <p:cNvSpPr/>
              <p:nvPr/>
            </p:nvSpPr>
            <p:spPr>
              <a:xfrm>
                <a:off x="2171311" y="2584486"/>
                <a:ext cx="494443" cy="494444"/>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cs typeface="+mn-ea"/>
                    <a:sym typeface="+mn-lt"/>
                  </a:rPr>
                  <a:t>3</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0" name="矩形: 圆角 59">
                <a:extLst>
                  <a:ext uri="{FF2B5EF4-FFF2-40B4-BE49-F238E27FC236}">
                    <a16:creationId xmlns:a16="http://schemas.microsoft.com/office/drawing/2014/main" xmlns="" id="{92412F61-DE36-44D7-9E68-CCD86913E9F3}"/>
                  </a:ext>
                </a:extLst>
              </p:cNvPr>
              <p:cNvSpPr/>
              <p:nvPr/>
            </p:nvSpPr>
            <p:spPr>
              <a:xfrm>
                <a:off x="2567112" y="2456691"/>
                <a:ext cx="3711159" cy="762501"/>
              </a:xfrm>
              <a:prstGeom prst="roundRect">
                <a:avLst>
                  <a:gd name="adj" fmla="val 50000"/>
                </a:avLst>
              </a:prstGeom>
              <a:noFill/>
            </p:spPr>
            <p:txBody>
              <a:bodyPr wrap="square" rtlCol="0">
                <a:spAutoFit/>
              </a:bodyPr>
              <a:lstStyle/>
              <a:p>
                <a:pPr algn="dist"/>
                <a:r>
                  <a:rPr lang="zh-CN" altLang="en-US" sz="2800" b="1" spc="600" dirty="0">
                    <a:ln w="31750">
                      <a:noFill/>
                    </a:ln>
                    <a:latin typeface="微软雅黑" panose="020B0503020204020204" pitchFamily="34" charset="-122"/>
                    <a:ea typeface="微软雅黑" panose="020B0503020204020204" pitchFamily="34" charset="-122"/>
                    <a:cs typeface="+mn-ea"/>
                    <a:sym typeface="+mn-lt"/>
                  </a:rPr>
                  <a:t>结核病疾病症状</a:t>
                </a:r>
              </a:p>
            </p:txBody>
          </p:sp>
        </p:grpSp>
        <p:cxnSp>
          <p:nvCxnSpPr>
            <p:cNvPr id="28" name="直接连接符 27">
              <a:extLst>
                <a:ext uri="{FF2B5EF4-FFF2-40B4-BE49-F238E27FC236}">
                  <a16:creationId xmlns:a16="http://schemas.microsoft.com/office/drawing/2014/main" xmlns="" id="{4F88DCBD-4893-4EFA-9A26-68CB605ECC12}"/>
                </a:ext>
              </a:extLst>
            </p:cNvPr>
            <p:cNvCxnSpPr/>
            <p:nvPr/>
          </p:nvCxnSpPr>
          <p:spPr>
            <a:xfrm>
              <a:off x="5828743" y="4014813"/>
              <a:ext cx="4167566" cy="0"/>
            </a:xfrm>
            <a:prstGeom prst="line">
              <a:avLst/>
            </a:prstGeom>
            <a:ln>
              <a:solidFill>
                <a:srgbClr val="F50101"/>
              </a:solidFill>
            </a:ln>
          </p:spPr>
          <p:style>
            <a:lnRef idx="1">
              <a:schemeClr val="accent1"/>
            </a:lnRef>
            <a:fillRef idx="0">
              <a:schemeClr val="accent1"/>
            </a:fillRef>
            <a:effectRef idx="0">
              <a:schemeClr val="accent1"/>
            </a:effectRef>
            <a:fontRef idx="minor">
              <a:schemeClr val="tx1"/>
            </a:fontRef>
          </p:style>
        </p:cxnSp>
      </p:grpSp>
      <p:grpSp>
        <p:nvGrpSpPr>
          <p:cNvPr id="8" name="组合 7">
            <a:extLst>
              <a:ext uri="{FF2B5EF4-FFF2-40B4-BE49-F238E27FC236}">
                <a16:creationId xmlns:a16="http://schemas.microsoft.com/office/drawing/2014/main" xmlns="" id="{814B02DD-A114-4EC8-89CE-E200E7F07A66}"/>
              </a:ext>
            </a:extLst>
          </p:cNvPr>
          <p:cNvGrpSpPr/>
          <p:nvPr/>
        </p:nvGrpSpPr>
        <p:grpSpPr>
          <a:xfrm>
            <a:off x="5978606" y="4606966"/>
            <a:ext cx="4773873" cy="735747"/>
            <a:chOff x="5313663" y="4109769"/>
            <a:chExt cx="4773873" cy="735747"/>
          </a:xfrm>
        </p:grpSpPr>
        <p:grpSp>
          <p:nvGrpSpPr>
            <p:cNvPr id="64" name="组合 63">
              <a:extLst>
                <a:ext uri="{FF2B5EF4-FFF2-40B4-BE49-F238E27FC236}">
                  <a16:creationId xmlns:a16="http://schemas.microsoft.com/office/drawing/2014/main" xmlns="" id="{F420AEFE-0DFE-472C-900E-448B0CB0899F}"/>
                </a:ext>
              </a:extLst>
            </p:cNvPr>
            <p:cNvGrpSpPr/>
            <p:nvPr/>
          </p:nvGrpSpPr>
          <p:grpSpPr>
            <a:xfrm>
              <a:off x="5313663" y="4109769"/>
              <a:ext cx="4278380" cy="735747"/>
              <a:chOff x="2171311" y="2393474"/>
              <a:chExt cx="4106957" cy="762502"/>
            </a:xfrm>
            <a:noFill/>
            <a:effectLst>
              <a:outerShdw sx="1000" sy="1000" algn="tr" rotWithShape="0">
                <a:prstClr val="black">
                  <a:alpha val="41000"/>
                </a:prstClr>
              </a:outerShdw>
            </a:effectLst>
          </p:grpSpPr>
          <p:sp>
            <p:nvSpPr>
              <p:cNvPr id="65" name="椭圆 64">
                <a:extLst>
                  <a:ext uri="{FF2B5EF4-FFF2-40B4-BE49-F238E27FC236}">
                    <a16:creationId xmlns:a16="http://schemas.microsoft.com/office/drawing/2014/main" xmlns="" id="{AEF8FD75-7CDB-4554-AEC1-72FB979A257C}"/>
                  </a:ext>
                </a:extLst>
              </p:cNvPr>
              <p:cNvSpPr/>
              <p:nvPr/>
            </p:nvSpPr>
            <p:spPr>
              <a:xfrm>
                <a:off x="2171311" y="2554449"/>
                <a:ext cx="494444" cy="494444"/>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cs typeface="+mn-ea"/>
                    <a:sym typeface="+mn-lt"/>
                  </a:rPr>
                  <a:t>4</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6" name="矩形: 圆角 65">
                <a:extLst>
                  <a:ext uri="{FF2B5EF4-FFF2-40B4-BE49-F238E27FC236}">
                    <a16:creationId xmlns:a16="http://schemas.microsoft.com/office/drawing/2014/main" xmlns="" id="{1EE8B534-D6DD-4D16-8CB5-E1AF92795CDE}"/>
                  </a:ext>
                </a:extLst>
              </p:cNvPr>
              <p:cNvSpPr/>
              <p:nvPr/>
            </p:nvSpPr>
            <p:spPr>
              <a:xfrm>
                <a:off x="2609495" y="2393474"/>
                <a:ext cx="3668773" cy="762502"/>
              </a:xfrm>
              <a:prstGeom prst="roundRect">
                <a:avLst>
                  <a:gd name="adj" fmla="val 50000"/>
                </a:avLst>
              </a:prstGeom>
              <a:noFill/>
            </p:spPr>
            <p:txBody>
              <a:bodyPr wrap="square" rtlCol="0">
                <a:spAutoFit/>
              </a:bodyPr>
              <a:lstStyle/>
              <a:p>
                <a:pPr algn="dist"/>
                <a:r>
                  <a:rPr lang="zh-CN" altLang="en-US" sz="2800" b="1" spc="600" dirty="0">
                    <a:ln w="31750">
                      <a:noFill/>
                    </a:ln>
                    <a:latin typeface="微软雅黑" panose="020B0503020204020204" pitchFamily="34" charset="-122"/>
                    <a:ea typeface="微软雅黑" panose="020B0503020204020204" pitchFamily="34" charset="-122"/>
                    <a:cs typeface="+mn-ea"/>
                    <a:sym typeface="+mn-lt"/>
                  </a:rPr>
                  <a:t>结核病预防措施</a:t>
                </a:r>
              </a:p>
            </p:txBody>
          </p:sp>
        </p:grpSp>
        <p:cxnSp>
          <p:nvCxnSpPr>
            <p:cNvPr id="29" name="直接连接符 28">
              <a:extLst>
                <a:ext uri="{FF2B5EF4-FFF2-40B4-BE49-F238E27FC236}">
                  <a16:creationId xmlns:a16="http://schemas.microsoft.com/office/drawing/2014/main" xmlns="" id="{863F2F7C-A46E-4842-8E82-2CAEE61C6D31}"/>
                </a:ext>
              </a:extLst>
            </p:cNvPr>
            <p:cNvCxnSpPr/>
            <p:nvPr/>
          </p:nvCxnSpPr>
          <p:spPr>
            <a:xfrm>
              <a:off x="5919970" y="4751521"/>
              <a:ext cx="4167566" cy="0"/>
            </a:xfrm>
            <a:prstGeom prst="line">
              <a:avLst/>
            </a:prstGeom>
            <a:ln>
              <a:solidFill>
                <a:srgbClr val="F50101"/>
              </a:solidFill>
            </a:ln>
          </p:spPr>
          <p:style>
            <a:lnRef idx="1">
              <a:schemeClr val="accent1"/>
            </a:lnRef>
            <a:fillRef idx="0">
              <a:schemeClr val="accent1"/>
            </a:fillRef>
            <a:effectRef idx="0">
              <a:schemeClr val="accent1"/>
            </a:effectRef>
            <a:fontRef idx="minor">
              <a:schemeClr val="tx1"/>
            </a:fontRef>
          </p:style>
        </p:cxnSp>
      </p:grpSp>
      <p:pic>
        <p:nvPicPr>
          <p:cNvPr id="16" name="图片 15">
            <a:extLst>
              <a:ext uri="{FF2B5EF4-FFF2-40B4-BE49-F238E27FC236}">
                <a16:creationId xmlns:a16="http://schemas.microsoft.com/office/drawing/2014/main" xmlns="" id="{0E367E01-1B51-4FCA-899D-13094D17F8D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52595" y="2636573"/>
            <a:ext cx="2303635" cy="4539013"/>
          </a:xfrm>
          <a:prstGeom prst="rect">
            <a:avLst/>
          </a:prstGeom>
        </p:spPr>
      </p:pic>
      <p:pic>
        <p:nvPicPr>
          <p:cNvPr id="18" name="图片 17">
            <a:extLst>
              <a:ext uri="{FF2B5EF4-FFF2-40B4-BE49-F238E27FC236}">
                <a16:creationId xmlns:a16="http://schemas.microsoft.com/office/drawing/2014/main" xmlns="" id="{CB5A094D-FBF8-4405-8A84-9990D0E186B2}"/>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206414" y="4537421"/>
            <a:ext cx="1460412" cy="2320578"/>
          </a:xfrm>
          <a:prstGeom prst="rect">
            <a:avLst/>
          </a:prstGeom>
        </p:spPr>
      </p:pic>
    </p:spTree>
    <p:extLst>
      <p:ext uri="{BB962C8B-B14F-4D97-AF65-F5344CB8AC3E}">
        <p14:creationId xmlns:p14="http://schemas.microsoft.com/office/powerpoint/2010/main" xmlns="" val="2756826169"/>
      </p:ext>
    </p:extLst>
  </p:cSld>
  <p:clrMapOvr>
    <a:masterClrMapping/>
  </p:clrMapOvr>
  <mc:AlternateContent xmlns:mc="http://schemas.openxmlformats.org/markup-compatibility/2006">
    <mc:Choice xmlns:p14="http://schemas.microsoft.com/office/powerpoint/2010/main" xmlns="" Requires="p14">
      <p:transition spd="slow" p14:dur="1200" advTm="3000">
        <p14:prism/>
      </p:transition>
    </mc:Choice>
    <mc:Fallback>
      <p:transition spd="slow" advTm="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xmlns="" id="{CBB9EE2E-C0AA-4E78-B630-8F397EEA6807}"/>
              </a:ext>
            </a:extLst>
          </p:cNvPr>
          <p:cNvSpPr txBox="1"/>
          <p:nvPr/>
        </p:nvSpPr>
        <p:spPr>
          <a:xfrm>
            <a:off x="1799340" y="1930585"/>
            <a:ext cx="8103197" cy="523220"/>
          </a:xfrm>
          <a:prstGeom prst="rect">
            <a:avLst/>
          </a:prstGeom>
          <a:noFill/>
        </p:spPr>
        <p:txBody>
          <a:bodyPr wrap="square" rtlCol="0">
            <a:spAutoFit/>
          </a:bodyPr>
          <a:lstStyle/>
          <a:p>
            <a:pPr algn="just" hangingPunct="0">
              <a:buClr>
                <a:srgbClr val="34B8F6"/>
              </a:buClr>
            </a:pPr>
            <a:r>
              <a:rPr lang="zh-CN" altLang="en-US" sz="1400" b="1" dirty="0">
                <a:solidFill>
                  <a:schemeClr val="tx1">
                    <a:lumMod val="85000"/>
                    <a:lumOff val="15000"/>
                  </a:schemeClr>
                </a:solidFill>
                <a:cs typeface="+mn-ea"/>
                <a:sym typeface="+mn-lt"/>
              </a:rPr>
              <a:t>患者的衣服，手帕、被单等经煮沸后在洗涤。主要应该防止痰液污染，日常消毒采用 </a:t>
            </a:r>
            <a:r>
              <a:rPr lang="en-US" altLang="zh-CN" sz="1400" b="1" dirty="0">
                <a:solidFill>
                  <a:schemeClr val="tx1">
                    <a:lumMod val="85000"/>
                    <a:lumOff val="15000"/>
                  </a:schemeClr>
                </a:solidFill>
                <a:cs typeface="+mn-ea"/>
                <a:sym typeface="+mn-lt"/>
              </a:rPr>
              <a:t>70%</a:t>
            </a:r>
            <a:r>
              <a:rPr lang="zh-CN" altLang="en-US" sz="1400" b="1" dirty="0">
                <a:solidFill>
                  <a:schemeClr val="tx1">
                    <a:lumMod val="85000"/>
                    <a:lumOff val="15000"/>
                  </a:schemeClr>
                </a:solidFill>
                <a:cs typeface="+mn-ea"/>
                <a:sym typeface="+mn-lt"/>
              </a:rPr>
              <a:t>的酒精最为有效，结核菌接触 </a:t>
            </a:r>
            <a:r>
              <a:rPr lang="en-US" altLang="zh-CN" sz="1400" b="1" dirty="0">
                <a:solidFill>
                  <a:schemeClr val="tx1">
                    <a:lumMod val="85000"/>
                    <a:lumOff val="15000"/>
                  </a:schemeClr>
                </a:solidFill>
                <a:cs typeface="+mn-ea"/>
                <a:sym typeface="+mn-lt"/>
              </a:rPr>
              <a:t>15-30 </a:t>
            </a:r>
            <a:r>
              <a:rPr lang="zh-CN" altLang="en-US" sz="1400" b="1" dirty="0">
                <a:solidFill>
                  <a:schemeClr val="tx1">
                    <a:lumMod val="85000"/>
                    <a:lumOff val="15000"/>
                  </a:schemeClr>
                </a:solidFill>
                <a:cs typeface="+mn-ea"/>
                <a:sym typeface="+mn-lt"/>
              </a:rPr>
              <a:t>秒后即被杀死。牛奶必须经过低温灭菌才可引用。</a:t>
            </a:r>
          </a:p>
        </p:txBody>
      </p:sp>
      <p:sp>
        <p:nvSpPr>
          <p:cNvPr id="19" name="文本框 18">
            <a:extLst>
              <a:ext uri="{FF2B5EF4-FFF2-40B4-BE49-F238E27FC236}">
                <a16:creationId xmlns:a16="http://schemas.microsoft.com/office/drawing/2014/main" xmlns="" id="{9DDD1224-D5A3-44B4-885F-8CA78006620C}"/>
              </a:ext>
            </a:extLst>
          </p:cNvPr>
          <p:cNvSpPr txBox="1"/>
          <p:nvPr/>
        </p:nvSpPr>
        <p:spPr>
          <a:xfrm>
            <a:off x="2459829" y="2605848"/>
            <a:ext cx="7378957" cy="954107"/>
          </a:xfrm>
          <a:prstGeom prst="rect">
            <a:avLst/>
          </a:prstGeom>
          <a:noFill/>
        </p:spPr>
        <p:txBody>
          <a:bodyPr wrap="square" rtlCol="0">
            <a:spAutoFit/>
          </a:bodyPr>
          <a:lstStyle/>
          <a:p>
            <a:pPr algn="just" hangingPunct="0">
              <a:buClr>
                <a:srgbClr val="34B8F6"/>
              </a:buClr>
            </a:pPr>
            <a:r>
              <a:rPr lang="zh-CN" altLang="en-US" sz="1400" dirty="0">
                <a:solidFill>
                  <a:schemeClr val="tx1">
                    <a:lumMod val="85000"/>
                    <a:lumOff val="15000"/>
                  </a:schemeClr>
                </a:solidFill>
                <a:cs typeface="+mn-ea"/>
                <a:sym typeface="+mn-lt"/>
              </a:rPr>
              <a:t>做一次彻底的消毒。根据结核杆菌耐寒冷、耐干热、但不耐湿热的特点，将患者使用过的餐具、毛巾、衣物、手帕、口罩等物品煮沸</a:t>
            </a:r>
            <a:r>
              <a:rPr lang="en-US" altLang="zh-CN" sz="1400" dirty="0">
                <a:solidFill>
                  <a:schemeClr val="tx1">
                    <a:lumMod val="85000"/>
                    <a:lumOff val="15000"/>
                  </a:schemeClr>
                </a:solidFill>
                <a:cs typeface="+mn-ea"/>
                <a:sym typeface="+mn-lt"/>
              </a:rPr>
              <a:t>10</a:t>
            </a:r>
            <a:r>
              <a:rPr lang="zh-CN" altLang="en-US" sz="1400" dirty="0">
                <a:solidFill>
                  <a:schemeClr val="tx1">
                    <a:lumMod val="85000"/>
                    <a:lumOff val="15000"/>
                  </a:schemeClr>
                </a:solidFill>
                <a:cs typeface="+mn-ea"/>
                <a:sym typeface="+mn-lt"/>
              </a:rPr>
              <a:t>～</a:t>
            </a:r>
            <a:r>
              <a:rPr lang="en-US" altLang="zh-CN" sz="1400" dirty="0">
                <a:solidFill>
                  <a:schemeClr val="tx1">
                    <a:lumMod val="85000"/>
                    <a:lumOff val="15000"/>
                  </a:schemeClr>
                </a:solidFill>
                <a:cs typeface="+mn-ea"/>
                <a:sym typeface="+mn-lt"/>
              </a:rPr>
              <a:t>15 </a:t>
            </a:r>
            <a:r>
              <a:rPr lang="zh-CN" altLang="en-US" sz="1400" dirty="0">
                <a:solidFill>
                  <a:schemeClr val="tx1">
                    <a:lumMod val="85000"/>
                    <a:lumOff val="15000"/>
                  </a:schemeClr>
                </a:solidFill>
                <a:cs typeface="+mn-ea"/>
                <a:sym typeface="+mn-lt"/>
              </a:rPr>
              <a:t>分钟；对书籍、棉被、化纤衣物等不能用水煮的物品，可在阳光下曝晒 </a:t>
            </a:r>
            <a:r>
              <a:rPr lang="en-US" altLang="zh-CN" sz="1400" dirty="0">
                <a:solidFill>
                  <a:schemeClr val="tx1">
                    <a:lumMod val="85000"/>
                    <a:lumOff val="15000"/>
                  </a:schemeClr>
                </a:solidFill>
                <a:cs typeface="+mn-ea"/>
                <a:sym typeface="+mn-lt"/>
              </a:rPr>
              <a:t>4</a:t>
            </a:r>
            <a:r>
              <a:rPr lang="zh-CN" altLang="en-US" sz="1400" dirty="0">
                <a:solidFill>
                  <a:schemeClr val="tx1">
                    <a:lumMod val="85000"/>
                    <a:lumOff val="15000"/>
                  </a:schemeClr>
                </a:solidFill>
                <a:cs typeface="+mn-ea"/>
                <a:sym typeface="+mn-lt"/>
              </a:rPr>
              <a:t>～</a:t>
            </a:r>
            <a:r>
              <a:rPr lang="en-US" altLang="zh-CN" sz="1400" dirty="0">
                <a:solidFill>
                  <a:schemeClr val="tx1">
                    <a:lumMod val="85000"/>
                    <a:lumOff val="15000"/>
                  </a:schemeClr>
                </a:solidFill>
                <a:cs typeface="+mn-ea"/>
                <a:sym typeface="+mn-lt"/>
              </a:rPr>
              <a:t>6 </a:t>
            </a:r>
            <a:r>
              <a:rPr lang="zh-CN" altLang="en-US" sz="1400" dirty="0">
                <a:solidFill>
                  <a:schemeClr val="tx1">
                    <a:lumMod val="85000"/>
                    <a:lumOff val="15000"/>
                  </a:schemeClr>
                </a:solidFill>
                <a:cs typeface="+mn-ea"/>
                <a:sym typeface="+mn-lt"/>
              </a:rPr>
              <a:t>小时，或用紫外线灯消毒两小时。此外，也可用来苏水等消毒液消毒。</a:t>
            </a:r>
          </a:p>
        </p:txBody>
      </p:sp>
      <p:sp>
        <p:nvSpPr>
          <p:cNvPr id="20" name="文本框 19">
            <a:extLst>
              <a:ext uri="{FF2B5EF4-FFF2-40B4-BE49-F238E27FC236}">
                <a16:creationId xmlns:a16="http://schemas.microsoft.com/office/drawing/2014/main" xmlns="" id="{1F377714-EFF7-4B92-B653-2ED2BDB9D693}"/>
              </a:ext>
            </a:extLst>
          </p:cNvPr>
          <p:cNvSpPr txBox="1"/>
          <p:nvPr/>
        </p:nvSpPr>
        <p:spPr>
          <a:xfrm>
            <a:off x="2459829" y="3801323"/>
            <a:ext cx="7181530" cy="705834"/>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定时开窗通风、保持室内空气新鲜。据统计，每十分钟通风换气一次，</a:t>
            </a:r>
            <a:r>
              <a:rPr lang="en-US" altLang="zh-CN" sz="1400" dirty="0">
                <a:solidFill>
                  <a:schemeClr val="tx1">
                    <a:lumMod val="85000"/>
                    <a:lumOff val="15000"/>
                  </a:schemeClr>
                </a:solidFill>
                <a:cs typeface="+mn-ea"/>
                <a:sym typeface="+mn-lt"/>
              </a:rPr>
              <a:t>4</a:t>
            </a:r>
            <a:r>
              <a:rPr lang="zh-CN" altLang="en-US" sz="1400" dirty="0">
                <a:solidFill>
                  <a:schemeClr val="tx1">
                    <a:lumMod val="85000"/>
                    <a:lumOff val="15000"/>
                  </a:schemeClr>
                </a:solidFill>
                <a:cs typeface="+mn-ea"/>
                <a:sym typeface="+mn-lt"/>
              </a:rPr>
              <a:t>～</a:t>
            </a:r>
            <a:r>
              <a:rPr lang="en-US" altLang="zh-CN" sz="1400" dirty="0">
                <a:solidFill>
                  <a:schemeClr val="tx1">
                    <a:lumMod val="85000"/>
                    <a:lumOff val="15000"/>
                  </a:schemeClr>
                </a:solidFill>
                <a:cs typeface="+mn-ea"/>
                <a:sym typeface="+mn-lt"/>
              </a:rPr>
              <a:t>5 </a:t>
            </a:r>
            <a:r>
              <a:rPr lang="zh-CN" altLang="en-US" sz="1400" dirty="0">
                <a:solidFill>
                  <a:schemeClr val="tx1">
                    <a:lumMod val="85000"/>
                    <a:lumOff val="15000"/>
                  </a:schemeClr>
                </a:solidFill>
                <a:cs typeface="+mn-ea"/>
                <a:sym typeface="+mn-lt"/>
              </a:rPr>
              <a:t>次后可以吹掉空气中 </a:t>
            </a:r>
            <a:r>
              <a:rPr lang="en-US" altLang="zh-CN" sz="1400" dirty="0">
                <a:solidFill>
                  <a:schemeClr val="tx1">
                    <a:lumMod val="85000"/>
                    <a:lumOff val="15000"/>
                  </a:schemeClr>
                </a:solidFill>
                <a:cs typeface="+mn-ea"/>
                <a:sym typeface="+mn-lt"/>
              </a:rPr>
              <a:t>99</a:t>
            </a:r>
            <a:r>
              <a:rPr lang="zh-CN" altLang="en-US" sz="1400" dirty="0">
                <a:solidFill>
                  <a:schemeClr val="tx1">
                    <a:lumMod val="85000"/>
                    <a:lumOff val="15000"/>
                  </a:schemeClr>
                </a:solidFill>
                <a:cs typeface="+mn-ea"/>
                <a:sym typeface="+mn-lt"/>
              </a:rPr>
              <a:t>％的结核杆菌、</a:t>
            </a:r>
          </a:p>
        </p:txBody>
      </p:sp>
      <p:sp>
        <p:nvSpPr>
          <p:cNvPr id="21" name="文本框 20">
            <a:extLst>
              <a:ext uri="{FF2B5EF4-FFF2-40B4-BE49-F238E27FC236}">
                <a16:creationId xmlns:a16="http://schemas.microsoft.com/office/drawing/2014/main" xmlns="" id="{72652598-929E-46CD-B18B-E487D30CB0AD}"/>
              </a:ext>
            </a:extLst>
          </p:cNvPr>
          <p:cNvSpPr txBox="1"/>
          <p:nvPr/>
        </p:nvSpPr>
        <p:spPr>
          <a:xfrm>
            <a:off x="2459829" y="4972644"/>
            <a:ext cx="7993426" cy="377026"/>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培养良好的卫生习惯，如实行分食制、洗漱用具专人专用、勤洗手、勤换衣、定期消毒等。</a:t>
            </a:r>
          </a:p>
        </p:txBody>
      </p:sp>
      <p:sp>
        <p:nvSpPr>
          <p:cNvPr id="14" name="椭圆 13">
            <a:extLst>
              <a:ext uri="{FF2B5EF4-FFF2-40B4-BE49-F238E27FC236}">
                <a16:creationId xmlns:a16="http://schemas.microsoft.com/office/drawing/2014/main" xmlns="" id="{257699DC-C6AB-4643-B9E5-D0F7D584992C}"/>
              </a:ext>
            </a:extLst>
          </p:cNvPr>
          <p:cNvSpPr/>
          <p:nvPr/>
        </p:nvSpPr>
        <p:spPr>
          <a:xfrm>
            <a:off x="1660299" y="2690813"/>
            <a:ext cx="557839" cy="557839"/>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1</a:t>
            </a:r>
            <a:endParaRPr lang="zh-CN" altLang="en-US" sz="2000" b="1" dirty="0">
              <a:solidFill>
                <a:schemeClr val="bg1"/>
              </a:solidFill>
              <a:cs typeface="+mn-ea"/>
              <a:sym typeface="+mn-lt"/>
            </a:endParaRPr>
          </a:p>
        </p:txBody>
      </p:sp>
      <p:sp>
        <p:nvSpPr>
          <p:cNvPr id="16" name="椭圆 15">
            <a:extLst>
              <a:ext uri="{FF2B5EF4-FFF2-40B4-BE49-F238E27FC236}">
                <a16:creationId xmlns:a16="http://schemas.microsoft.com/office/drawing/2014/main" xmlns="" id="{983C0A05-CEE1-4139-B160-C68217C074AE}"/>
              </a:ext>
            </a:extLst>
          </p:cNvPr>
          <p:cNvSpPr/>
          <p:nvPr/>
        </p:nvSpPr>
        <p:spPr>
          <a:xfrm>
            <a:off x="1660299" y="3801323"/>
            <a:ext cx="557839" cy="557839"/>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2</a:t>
            </a:r>
            <a:endParaRPr lang="zh-CN" altLang="en-US" sz="2000" b="1" dirty="0">
              <a:solidFill>
                <a:schemeClr val="bg1"/>
              </a:solidFill>
              <a:cs typeface="+mn-ea"/>
              <a:sym typeface="+mn-lt"/>
            </a:endParaRPr>
          </a:p>
        </p:txBody>
      </p:sp>
      <p:sp>
        <p:nvSpPr>
          <p:cNvPr id="22" name="椭圆 21">
            <a:extLst>
              <a:ext uri="{FF2B5EF4-FFF2-40B4-BE49-F238E27FC236}">
                <a16:creationId xmlns:a16="http://schemas.microsoft.com/office/drawing/2014/main" xmlns="" id="{5A131D51-E5BC-4365-ADC8-11B8EE9EC2DD}"/>
              </a:ext>
            </a:extLst>
          </p:cNvPr>
          <p:cNvSpPr/>
          <p:nvPr/>
        </p:nvSpPr>
        <p:spPr>
          <a:xfrm>
            <a:off x="1608993" y="4885580"/>
            <a:ext cx="557839" cy="557839"/>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3</a:t>
            </a:r>
            <a:endParaRPr lang="zh-CN" altLang="en-US" sz="2000" b="1" dirty="0">
              <a:solidFill>
                <a:schemeClr val="bg1"/>
              </a:solidFill>
              <a:cs typeface="+mn-ea"/>
              <a:sym typeface="+mn-lt"/>
            </a:endParaRPr>
          </a:p>
        </p:txBody>
      </p:sp>
      <p:grpSp>
        <p:nvGrpSpPr>
          <p:cNvPr id="13" name="组合 12">
            <a:extLst>
              <a:ext uri="{FF2B5EF4-FFF2-40B4-BE49-F238E27FC236}">
                <a16:creationId xmlns:a16="http://schemas.microsoft.com/office/drawing/2014/main" xmlns="" id="{F460B162-D9A8-4C13-8D69-CAA268AC252C}"/>
              </a:ext>
            </a:extLst>
          </p:cNvPr>
          <p:cNvGrpSpPr/>
          <p:nvPr/>
        </p:nvGrpSpPr>
        <p:grpSpPr>
          <a:xfrm>
            <a:off x="1242550" y="1162788"/>
            <a:ext cx="3703523" cy="686318"/>
            <a:chOff x="1283842" y="1210514"/>
            <a:chExt cx="3703523" cy="686318"/>
          </a:xfrm>
        </p:grpSpPr>
        <p:sp>
          <p:nvSpPr>
            <p:cNvPr id="15" name="文本框 14">
              <a:extLst>
                <a:ext uri="{FF2B5EF4-FFF2-40B4-BE49-F238E27FC236}">
                  <a16:creationId xmlns:a16="http://schemas.microsoft.com/office/drawing/2014/main" xmlns="" id="{163AE9E4-CF9F-4C29-826B-D3E121C87A1B}"/>
                </a:ext>
              </a:extLst>
            </p:cNvPr>
            <p:cNvSpPr txBox="1"/>
            <p:nvPr/>
          </p:nvSpPr>
          <p:spPr>
            <a:xfrm>
              <a:off x="1929205" y="1412196"/>
              <a:ext cx="3058160"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培养良好的卫生习惯</a:t>
              </a:r>
            </a:p>
          </p:txBody>
        </p:sp>
        <p:pic>
          <p:nvPicPr>
            <p:cNvPr id="17" name="图片 16">
              <a:extLst>
                <a:ext uri="{FF2B5EF4-FFF2-40B4-BE49-F238E27FC236}">
                  <a16:creationId xmlns:a16="http://schemas.microsoft.com/office/drawing/2014/main" xmlns="" id="{CF6F4185-FBF5-4E7E-AD0B-E7E94316983A}"/>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cxnSp>
        <p:nvCxnSpPr>
          <p:cNvPr id="3" name="直接连接符 2">
            <a:extLst>
              <a:ext uri="{FF2B5EF4-FFF2-40B4-BE49-F238E27FC236}">
                <a16:creationId xmlns:a16="http://schemas.microsoft.com/office/drawing/2014/main" xmlns="" id="{3051546E-1EF5-4632-BF2B-AB7CA4BF8704}"/>
              </a:ext>
            </a:extLst>
          </p:cNvPr>
          <p:cNvCxnSpPr/>
          <p:nvPr/>
        </p:nvCxnSpPr>
        <p:spPr>
          <a:xfrm>
            <a:off x="1799340" y="3559955"/>
            <a:ext cx="82798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CCD443F2-E03A-42EA-A14A-652E8A97D230}"/>
              </a:ext>
            </a:extLst>
          </p:cNvPr>
          <p:cNvCxnSpPr/>
          <p:nvPr/>
        </p:nvCxnSpPr>
        <p:spPr>
          <a:xfrm>
            <a:off x="1799340" y="4644213"/>
            <a:ext cx="82798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3008F0FA-4AB0-41CB-A30A-2888CBA4FC19}"/>
              </a:ext>
            </a:extLst>
          </p:cNvPr>
          <p:cNvCxnSpPr/>
          <p:nvPr/>
        </p:nvCxnSpPr>
        <p:spPr>
          <a:xfrm>
            <a:off x="1799340" y="5672913"/>
            <a:ext cx="82798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4435231"/>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xmlns="" id="{2AD4D572-7BF3-4306-9778-90E8F494C768}"/>
              </a:ext>
            </a:extLst>
          </p:cNvPr>
          <p:cNvSpPr txBox="1"/>
          <p:nvPr/>
        </p:nvSpPr>
        <p:spPr>
          <a:xfrm>
            <a:off x="3209345" y="2710035"/>
            <a:ext cx="6378001" cy="700192"/>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定期的肺部健康检查可以发现早期病例，以便及时治疗，防止播散。健康检查应结合当地的结核病疫情 </a:t>
            </a:r>
            <a:r>
              <a:rPr lang="en-US" altLang="zh-CN" sz="1400" dirty="0">
                <a:solidFill>
                  <a:schemeClr val="tx1">
                    <a:lumMod val="85000"/>
                    <a:lumOff val="15000"/>
                  </a:schemeClr>
                </a:solidFill>
                <a:cs typeface="+mn-ea"/>
                <a:sym typeface="+mn-lt"/>
              </a:rPr>
              <a:t>1-2 </a:t>
            </a:r>
            <a:r>
              <a:rPr lang="zh-CN" altLang="en-US" sz="1400" dirty="0">
                <a:solidFill>
                  <a:schemeClr val="tx1">
                    <a:lumMod val="85000"/>
                    <a:lumOff val="15000"/>
                  </a:schemeClr>
                </a:solidFill>
                <a:cs typeface="+mn-ea"/>
                <a:sym typeface="+mn-lt"/>
              </a:rPr>
              <a:t>年进行一次。</a:t>
            </a:r>
          </a:p>
        </p:txBody>
      </p:sp>
      <p:sp>
        <p:nvSpPr>
          <p:cNvPr id="28" name="文本框 27">
            <a:extLst>
              <a:ext uri="{FF2B5EF4-FFF2-40B4-BE49-F238E27FC236}">
                <a16:creationId xmlns:a16="http://schemas.microsoft.com/office/drawing/2014/main" xmlns="" id="{D5D9741D-1162-4FD5-89EC-8F453514F1EF}"/>
              </a:ext>
            </a:extLst>
          </p:cNvPr>
          <p:cNvSpPr txBox="1"/>
          <p:nvPr/>
        </p:nvSpPr>
        <p:spPr>
          <a:xfrm>
            <a:off x="3209345" y="4354994"/>
            <a:ext cx="4201100" cy="700192"/>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在农村还应根据个人病史、痰液检查情况及自觉体征等配合肺部检查，以便及时发现，尽早治疗。</a:t>
            </a:r>
          </a:p>
        </p:txBody>
      </p:sp>
      <p:grpSp>
        <p:nvGrpSpPr>
          <p:cNvPr id="5" name="组合 4">
            <a:extLst>
              <a:ext uri="{FF2B5EF4-FFF2-40B4-BE49-F238E27FC236}">
                <a16:creationId xmlns:a16="http://schemas.microsoft.com/office/drawing/2014/main" xmlns="" id="{BD759CDB-2E3C-4789-A177-73681DAC6FAB}"/>
              </a:ext>
            </a:extLst>
          </p:cNvPr>
          <p:cNvGrpSpPr/>
          <p:nvPr/>
        </p:nvGrpSpPr>
        <p:grpSpPr>
          <a:xfrm>
            <a:off x="1242550" y="1162788"/>
            <a:ext cx="3419429" cy="686318"/>
            <a:chOff x="1283842" y="1210514"/>
            <a:chExt cx="3419429" cy="686318"/>
          </a:xfrm>
        </p:grpSpPr>
        <p:sp>
          <p:nvSpPr>
            <p:cNvPr id="6" name="文本框 5">
              <a:extLst>
                <a:ext uri="{FF2B5EF4-FFF2-40B4-BE49-F238E27FC236}">
                  <a16:creationId xmlns:a16="http://schemas.microsoft.com/office/drawing/2014/main" xmlns="" id="{AF7778B8-A29C-454D-BAE2-0B448B1765A6}"/>
                </a:ext>
              </a:extLst>
            </p:cNvPr>
            <p:cNvSpPr txBox="1"/>
            <p:nvPr/>
          </p:nvSpPr>
          <p:spPr>
            <a:xfrm>
              <a:off x="1929205" y="1412196"/>
              <a:ext cx="2774066"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定期肺部检查</a:t>
              </a:r>
            </a:p>
          </p:txBody>
        </p:sp>
        <p:pic>
          <p:nvPicPr>
            <p:cNvPr id="7" name="图片 6">
              <a:extLst>
                <a:ext uri="{FF2B5EF4-FFF2-40B4-BE49-F238E27FC236}">
                  <a16:creationId xmlns:a16="http://schemas.microsoft.com/office/drawing/2014/main" xmlns="" id="{4E8749C0-9EB2-4611-9995-F6AE31748572}"/>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pic>
        <p:nvPicPr>
          <p:cNvPr id="3" name="图片 2">
            <a:extLst>
              <a:ext uri="{FF2B5EF4-FFF2-40B4-BE49-F238E27FC236}">
                <a16:creationId xmlns:a16="http://schemas.microsoft.com/office/drawing/2014/main" xmlns="" id="{C6ACBBEE-612D-44BE-882C-F75A94BC3E92}"/>
              </a:ext>
            </a:extLst>
          </p:cNvPr>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837647" y="2050788"/>
            <a:ext cx="2792739" cy="1995055"/>
          </a:xfrm>
          <a:prstGeom prst="rect">
            <a:avLst/>
          </a:prstGeom>
        </p:spPr>
      </p:pic>
      <p:pic>
        <p:nvPicPr>
          <p:cNvPr id="8" name="图片 7">
            <a:extLst>
              <a:ext uri="{FF2B5EF4-FFF2-40B4-BE49-F238E27FC236}">
                <a16:creationId xmlns:a16="http://schemas.microsoft.com/office/drawing/2014/main" xmlns="" id="{F4DF2B3B-ED15-4D95-81C7-8FCE4DE3EE6B}"/>
              </a:ext>
            </a:extLst>
          </p:cNvPr>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a:off x="8235329" y="3876302"/>
            <a:ext cx="1535841" cy="1535841"/>
          </a:xfrm>
          <a:prstGeom prst="rect">
            <a:avLst/>
          </a:prstGeom>
        </p:spPr>
      </p:pic>
      <p:cxnSp>
        <p:nvCxnSpPr>
          <p:cNvPr id="13" name="直接连接符 12">
            <a:extLst>
              <a:ext uri="{FF2B5EF4-FFF2-40B4-BE49-F238E27FC236}">
                <a16:creationId xmlns:a16="http://schemas.microsoft.com/office/drawing/2014/main" xmlns="" id="{121D7676-A66C-4A4D-B4B4-8A576A3AA738}"/>
              </a:ext>
            </a:extLst>
          </p:cNvPr>
          <p:cNvCxnSpPr>
            <a:cxnSpLocks/>
          </p:cNvCxnSpPr>
          <p:nvPr/>
        </p:nvCxnSpPr>
        <p:spPr>
          <a:xfrm>
            <a:off x="2994295" y="3611909"/>
            <a:ext cx="65237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4FF5DCE3-E544-479F-9C39-CFCF0837FBC5}"/>
              </a:ext>
            </a:extLst>
          </p:cNvPr>
          <p:cNvCxnSpPr>
            <a:cxnSpLocks/>
          </p:cNvCxnSpPr>
          <p:nvPr/>
        </p:nvCxnSpPr>
        <p:spPr>
          <a:xfrm>
            <a:off x="1887913" y="5303742"/>
            <a:ext cx="646882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50572568"/>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xmlns="" id="{26837083-1C8D-4EC0-905C-DA640836075C}"/>
              </a:ext>
            </a:extLst>
          </p:cNvPr>
          <p:cNvSpPr txBox="1"/>
          <p:nvPr/>
        </p:nvSpPr>
        <p:spPr>
          <a:xfrm>
            <a:off x="1887913" y="2380625"/>
            <a:ext cx="5300002" cy="1029000"/>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卡介苗是牛型结核菌在特种（含牛胆汁）培养基中多代移种后，成对人体无害而能产生免疫力的活菌苗。为正确查明是否需要接种，一般均在接种前做结素试验，阴性反应者才接种。</a:t>
            </a:r>
          </a:p>
        </p:txBody>
      </p:sp>
      <p:sp>
        <p:nvSpPr>
          <p:cNvPr id="17" name="文本框 16">
            <a:extLst>
              <a:ext uri="{FF2B5EF4-FFF2-40B4-BE49-F238E27FC236}">
                <a16:creationId xmlns:a16="http://schemas.microsoft.com/office/drawing/2014/main" xmlns="" id="{1B0F03A6-45AC-4044-A1EB-919003ADAB1F}"/>
              </a:ext>
            </a:extLst>
          </p:cNvPr>
          <p:cNvSpPr txBox="1"/>
          <p:nvPr/>
        </p:nvSpPr>
        <p:spPr>
          <a:xfrm>
            <a:off x="1887913" y="3854622"/>
            <a:ext cx="5466257" cy="1577355"/>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但过敏反应对身体并无多大影响，在结核病感染率很低的地区，可以免做结核菌素试验而直接接种卡介苗。接种 </a:t>
            </a:r>
            <a:r>
              <a:rPr lang="en-US" altLang="zh-CN" sz="2400" b="1" dirty="0">
                <a:solidFill>
                  <a:srgbClr val="F50101"/>
                </a:solidFill>
                <a:cs typeface="+mn-ea"/>
                <a:sym typeface="+mn-lt"/>
              </a:rPr>
              <a:t>6-8 </a:t>
            </a:r>
            <a:r>
              <a:rPr lang="zh-CN" altLang="en-US" sz="2400" b="1" dirty="0">
                <a:solidFill>
                  <a:srgbClr val="F50101"/>
                </a:solidFill>
                <a:cs typeface="+mn-ea"/>
                <a:sym typeface="+mn-lt"/>
              </a:rPr>
              <a:t>周</a:t>
            </a:r>
            <a:r>
              <a:rPr lang="zh-CN" altLang="en-US" sz="1400" dirty="0">
                <a:solidFill>
                  <a:schemeClr val="tx1">
                    <a:lumMod val="85000"/>
                    <a:lumOff val="15000"/>
                  </a:schemeClr>
                </a:solidFill>
                <a:cs typeface="+mn-ea"/>
                <a:sym typeface="+mn-lt"/>
              </a:rPr>
              <a:t>后结素试验抗体转阳性，则表示人体已经产生免疫力；如试验仍为阴性，则表示接种没有成功，需要再次接种。</a:t>
            </a:r>
          </a:p>
        </p:txBody>
      </p:sp>
      <p:cxnSp>
        <p:nvCxnSpPr>
          <p:cNvPr id="18" name="直接连接符 17">
            <a:extLst>
              <a:ext uri="{FF2B5EF4-FFF2-40B4-BE49-F238E27FC236}">
                <a16:creationId xmlns:a16="http://schemas.microsoft.com/office/drawing/2014/main" xmlns="" id="{759F4DC9-032A-466A-A31D-7449BC5063B4}"/>
              </a:ext>
            </a:extLst>
          </p:cNvPr>
          <p:cNvCxnSpPr/>
          <p:nvPr/>
        </p:nvCxnSpPr>
        <p:spPr>
          <a:xfrm>
            <a:off x="1997142" y="3677445"/>
            <a:ext cx="1778558" cy="0"/>
          </a:xfrm>
          <a:prstGeom prst="line">
            <a:avLst/>
          </a:prstGeom>
        </p:spPr>
        <p:style>
          <a:lnRef idx="1">
            <a:schemeClr val="accent3"/>
          </a:lnRef>
          <a:fillRef idx="0">
            <a:schemeClr val="accent3"/>
          </a:fillRef>
          <a:effectRef idx="0">
            <a:schemeClr val="accent3"/>
          </a:effectRef>
          <a:fontRef idx="minor">
            <a:schemeClr val="tx1"/>
          </a:fontRef>
        </p:style>
      </p:cxnSp>
      <p:grpSp>
        <p:nvGrpSpPr>
          <p:cNvPr id="6" name="组合 5">
            <a:extLst>
              <a:ext uri="{FF2B5EF4-FFF2-40B4-BE49-F238E27FC236}">
                <a16:creationId xmlns:a16="http://schemas.microsoft.com/office/drawing/2014/main" xmlns="" id="{01228D9F-D28C-4EEF-86E7-431BB3BB9DCA}"/>
              </a:ext>
            </a:extLst>
          </p:cNvPr>
          <p:cNvGrpSpPr/>
          <p:nvPr/>
        </p:nvGrpSpPr>
        <p:grpSpPr>
          <a:xfrm>
            <a:off x="1242550" y="1162788"/>
            <a:ext cx="2425441" cy="686318"/>
            <a:chOff x="1283842" y="1210514"/>
            <a:chExt cx="2425441" cy="686318"/>
          </a:xfrm>
        </p:grpSpPr>
        <p:sp>
          <p:nvSpPr>
            <p:cNvPr id="7" name="文本框 6">
              <a:extLst>
                <a:ext uri="{FF2B5EF4-FFF2-40B4-BE49-F238E27FC236}">
                  <a16:creationId xmlns:a16="http://schemas.microsoft.com/office/drawing/2014/main" xmlns="" id="{A8E946AA-16FC-4174-B3C8-BB6D5FB2442C}"/>
                </a:ext>
              </a:extLst>
            </p:cNvPr>
            <p:cNvSpPr txBox="1"/>
            <p:nvPr/>
          </p:nvSpPr>
          <p:spPr>
            <a:xfrm>
              <a:off x="1929205" y="1412196"/>
              <a:ext cx="1780078"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卡介苗接种</a:t>
              </a:r>
            </a:p>
          </p:txBody>
        </p:sp>
        <p:pic>
          <p:nvPicPr>
            <p:cNvPr id="8" name="图片 7">
              <a:extLst>
                <a:ext uri="{FF2B5EF4-FFF2-40B4-BE49-F238E27FC236}">
                  <a16:creationId xmlns:a16="http://schemas.microsoft.com/office/drawing/2014/main" xmlns="" id="{F7E57CF4-7273-4853-B6B9-F0FB3F2F430C}"/>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pic>
        <p:nvPicPr>
          <p:cNvPr id="3" name="图片 2">
            <a:extLst>
              <a:ext uri="{FF2B5EF4-FFF2-40B4-BE49-F238E27FC236}">
                <a16:creationId xmlns:a16="http://schemas.microsoft.com/office/drawing/2014/main" xmlns="" id="{B96237F4-2E32-41F3-9677-87B9FFCD2D18}"/>
              </a:ext>
            </a:extLst>
          </p:cNvPr>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7664980" y="2030637"/>
            <a:ext cx="3293616" cy="3293616"/>
          </a:xfrm>
          <a:prstGeom prst="rect">
            <a:avLst/>
          </a:prstGeom>
        </p:spPr>
      </p:pic>
      <p:sp>
        <p:nvSpPr>
          <p:cNvPr id="11" name="文本框 10">
            <a:extLst>
              <a:ext uri="{FF2B5EF4-FFF2-40B4-BE49-F238E27FC236}">
                <a16:creationId xmlns:a16="http://schemas.microsoft.com/office/drawing/2014/main" xmlns="" id="{929905EF-B953-4F09-9F84-4F997D81EC87}"/>
              </a:ext>
            </a:extLst>
          </p:cNvPr>
          <p:cNvSpPr txBox="1"/>
          <p:nvPr/>
        </p:nvSpPr>
        <p:spPr>
          <a:xfrm>
            <a:off x="8530168" y="5093420"/>
            <a:ext cx="1780078" cy="400110"/>
          </a:xfrm>
          <a:prstGeom prst="rect">
            <a:avLst/>
          </a:prstGeom>
          <a:solidFill>
            <a:srgbClr val="F50101"/>
          </a:solidFill>
        </p:spPr>
        <p:txBody>
          <a:bodyPr wrap="square" rtlCol="0">
            <a:spAutoFit/>
          </a:bodyPr>
          <a:lstStyle/>
          <a:p>
            <a:pPr algn="ctr"/>
            <a:r>
              <a:rPr lang="zh-CN" altLang="en-US" sz="2000" b="1" dirty="0">
                <a:solidFill>
                  <a:schemeClr val="bg1"/>
                </a:solidFill>
                <a:cs typeface="+mn-ea"/>
                <a:sym typeface="+mn-lt"/>
              </a:rPr>
              <a:t>卡介苗接种</a:t>
            </a:r>
          </a:p>
        </p:txBody>
      </p:sp>
    </p:spTree>
    <p:extLst>
      <p:ext uri="{BB962C8B-B14F-4D97-AF65-F5344CB8AC3E}">
        <p14:creationId xmlns:p14="http://schemas.microsoft.com/office/powerpoint/2010/main" xmlns="" val="2840854678"/>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865AF805-3107-46B3-9139-7D035AB05D90}"/>
              </a:ext>
            </a:extLst>
          </p:cNvPr>
          <p:cNvGrpSpPr/>
          <p:nvPr/>
        </p:nvGrpSpPr>
        <p:grpSpPr>
          <a:xfrm>
            <a:off x="1585709" y="2359102"/>
            <a:ext cx="4544911" cy="1450915"/>
            <a:chOff x="1429862" y="2338320"/>
            <a:chExt cx="4544911" cy="1450915"/>
          </a:xfrm>
        </p:grpSpPr>
        <p:sp>
          <p:nvSpPr>
            <p:cNvPr id="22" name="矩形 21">
              <a:extLst>
                <a:ext uri="{FF2B5EF4-FFF2-40B4-BE49-F238E27FC236}">
                  <a16:creationId xmlns:a16="http://schemas.microsoft.com/office/drawing/2014/main" xmlns="" id="{9BEE3A29-CEFE-4E52-86CD-42783A8DBCE7}"/>
                </a:ext>
              </a:extLst>
            </p:cNvPr>
            <p:cNvSpPr/>
            <p:nvPr/>
          </p:nvSpPr>
          <p:spPr>
            <a:xfrm>
              <a:off x="1536056" y="2338320"/>
              <a:ext cx="4438717" cy="145091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25" name="矩形: 圆角 24">
              <a:extLst>
                <a:ext uri="{FF2B5EF4-FFF2-40B4-BE49-F238E27FC236}">
                  <a16:creationId xmlns:a16="http://schemas.microsoft.com/office/drawing/2014/main" xmlns="" id="{900AB2AB-F1BD-4EE9-9C57-D81BAE4DA919}"/>
                </a:ext>
              </a:extLst>
            </p:cNvPr>
            <p:cNvSpPr/>
            <p:nvPr/>
          </p:nvSpPr>
          <p:spPr>
            <a:xfrm>
              <a:off x="1429862" y="2566033"/>
              <a:ext cx="311694" cy="860299"/>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grpSp>
      <p:grpSp>
        <p:nvGrpSpPr>
          <p:cNvPr id="26" name="组合 25">
            <a:extLst>
              <a:ext uri="{FF2B5EF4-FFF2-40B4-BE49-F238E27FC236}">
                <a16:creationId xmlns:a16="http://schemas.microsoft.com/office/drawing/2014/main" xmlns="" id="{28A3D12C-FDE8-4861-AB98-9DD7E8B2344E}"/>
              </a:ext>
            </a:extLst>
          </p:cNvPr>
          <p:cNvGrpSpPr/>
          <p:nvPr/>
        </p:nvGrpSpPr>
        <p:grpSpPr>
          <a:xfrm>
            <a:off x="1585709" y="4063397"/>
            <a:ext cx="4544911" cy="1450915"/>
            <a:chOff x="1429862" y="2338320"/>
            <a:chExt cx="4544911" cy="1450915"/>
          </a:xfrm>
        </p:grpSpPr>
        <p:sp>
          <p:nvSpPr>
            <p:cNvPr id="27" name="矩形 26">
              <a:extLst>
                <a:ext uri="{FF2B5EF4-FFF2-40B4-BE49-F238E27FC236}">
                  <a16:creationId xmlns:a16="http://schemas.microsoft.com/office/drawing/2014/main" xmlns="" id="{AA168861-B314-41CC-B8E4-A10B189E177B}"/>
                </a:ext>
              </a:extLst>
            </p:cNvPr>
            <p:cNvSpPr/>
            <p:nvPr/>
          </p:nvSpPr>
          <p:spPr>
            <a:xfrm>
              <a:off x="1536057" y="2338320"/>
              <a:ext cx="4438716" cy="145091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28" name="矩形: 圆角 27">
              <a:extLst>
                <a:ext uri="{FF2B5EF4-FFF2-40B4-BE49-F238E27FC236}">
                  <a16:creationId xmlns:a16="http://schemas.microsoft.com/office/drawing/2014/main" xmlns="" id="{E42A03EC-77A3-4976-9A1F-C43EC095118C}"/>
                </a:ext>
              </a:extLst>
            </p:cNvPr>
            <p:cNvSpPr/>
            <p:nvPr/>
          </p:nvSpPr>
          <p:spPr>
            <a:xfrm>
              <a:off x="1429862" y="2566033"/>
              <a:ext cx="311694" cy="860299"/>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2</a:t>
              </a:r>
              <a:endParaRPr lang="zh-CN" altLang="en-US" sz="2000" dirty="0">
                <a:solidFill>
                  <a:schemeClr val="bg1"/>
                </a:solidFill>
                <a:cs typeface="+mn-ea"/>
                <a:sym typeface="+mn-lt"/>
              </a:endParaRPr>
            </a:p>
          </p:txBody>
        </p:sp>
      </p:grpSp>
      <p:grpSp>
        <p:nvGrpSpPr>
          <p:cNvPr id="30" name="组合 29">
            <a:extLst>
              <a:ext uri="{FF2B5EF4-FFF2-40B4-BE49-F238E27FC236}">
                <a16:creationId xmlns:a16="http://schemas.microsoft.com/office/drawing/2014/main" xmlns="" id="{52BAD4B1-91C5-4D00-9E01-396E172B444F}"/>
              </a:ext>
            </a:extLst>
          </p:cNvPr>
          <p:cNvGrpSpPr/>
          <p:nvPr/>
        </p:nvGrpSpPr>
        <p:grpSpPr>
          <a:xfrm>
            <a:off x="6251847" y="2373035"/>
            <a:ext cx="4666139" cy="1450915"/>
            <a:chOff x="1429862" y="2338320"/>
            <a:chExt cx="4666139" cy="1450915"/>
          </a:xfrm>
        </p:grpSpPr>
        <p:sp>
          <p:nvSpPr>
            <p:cNvPr id="31" name="矩形 30">
              <a:extLst>
                <a:ext uri="{FF2B5EF4-FFF2-40B4-BE49-F238E27FC236}">
                  <a16:creationId xmlns:a16="http://schemas.microsoft.com/office/drawing/2014/main" xmlns="" id="{438B3134-58B7-4EC7-8AE8-51C54361FA72}"/>
                </a:ext>
              </a:extLst>
            </p:cNvPr>
            <p:cNvSpPr/>
            <p:nvPr/>
          </p:nvSpPr>
          <p:spPr>
            <a:xfrm>
              <a:off x="1536057" y="2338320"/>
              <a:ext cx="4559944" cy="145091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32" name="矩形: 圆角 31">
              <a:extLst>
                <a:ext uri="{FF2B5EF4-FFF2-40B4-BE49-F238E27FC236}">
                  <a16:creationId xmlns:a16="http://schemas.microsoft.com/office/drawing/2014/main" xmlns="" id="{117FA11C-A1F4-4F92-8B99-A57DBD0E0649}"/>
                </a:ext>
              </a:extLst>
            </p:cNvPr>
            <p:cNvSpPr/>
            <p:nvPr/>
          </p:nvSpPr>
          <p:spPr>
            <a:xfrm>
              <a:off x="1429862" y="2566033"/>
              <a:ext cx="311694" cy="860299"/>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3</a:t>
              </a:r>
              <a:endParaRPr lang="zh-CN" altLang="en-US" sz="2000" dirty="0">
                <a:solidFill>
                  <a:schemeClr val="bg1"/>
                </a:solidFill>
                <a:cs typeface="+mn-ea"/>
                <a:sym typeface="+mn-lt"/>
              </a:endParaRPr>
            </a:p>
          </p:txBody>
        </p:sp>
      </p:grpSp>
      <p:grpSp>
        <p:nvGrpSpPr>
          <p:cNvPr id="33" name="组合 32">
            <a:extLst>
              <a:ext uri="{FF2B5EF4-FFF2-40B4-BE49-F238E27FC236}">
                <a16:creationId xmlns:a16="http://schemas.microsoft.com/office/drawing/2014/main" xmlns="" id="{15C8B4D6-4747-4B4C-A409-73CAB598F198}"/>
              </a:ext>
            </a:extLst>
          </p:cNvPr>
          <p:cNvGrpSpPr/>
          <p:nvPr/>
        </p:nvGrpSpPr>
        <p:grpSpPr>
          <a:xfrm>
            <a:off x="6265301" y="4137218"/>
            <a:ext cx="4652685" cy="1450915"/>
            <a:chOff x="1429862" y="2338320"/>
            <a:chExt cx="4652685" cy="1450915"/>
          </a:xfrm>
        </p:grpSpPr>
        <p:sp>
          <p:nvSpPr>
            <p:cNvPr id="34" name="矩形 33">
              <a:extLst>
                <a:ext uri="{FF2B5EF4-FFF2-40B4-BE49-F238E27FC236}">
                  <a16:creationId xmlns:a16="http://schemas.microsoft.com/office/drawing/2014/main" xmlns="" id="{F89A751A-4C73-4BE7-9D12-4A9CAC79F28C}"/>
                </a:ext>
              </a:extLst>
            </p:cNvPr>
            <p:cNvSpPr/>
            <p:nvPr/>
          </p:nvSpPr>
          <p:spPr>
            <a:xfrm>
              <a:off x="1536057" y="2338320"/>
              <a:ext cx="4546490" cy="145091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35" name="矩形: 圆角 34">
              <a:extLst>
                <a:ext uri="{FF2B5EF4-FFF2-40B4-BE49-F238E27FC236}">
                  <a16:creationId xmlns:a16="http://schemas.microsoft.com/office/drawing/2014/main" xmlns="" id="{50C3CD97-2032-4BDE-8069-3234E34CCBF9}"/>
                </a:ext>
              </a:extLst>
            </p:cNvPr>
            <p:cNvSpPr/>
            <p:nvPr/>
          </p:nvSpPr>
          <p:spPr>
            <a:xfrm>
              <a:off x="1429862" y="2566033"/>
              <a:ext cx="311694" cy="860299"/>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4</a:t>
              </a:r>
              <a:endParaRPr lang="zh-CN" altLang="en-US" sz="2000" dirty="0">
                <a:solidFill>
                  <a:schemeClr val="bg1"/>
                </a:solidFill>
                <a:cs typeface="+mn-ea"/>
                <a:sym typeface="+mn-lt"/>
              </a:endParaRPr>
            </a:p>
          </p:txBody>
        </p:sp>
      </p:grpSp>
      <p:sp>
        <p:nvSpPr>
          <p:cNvPr id="18" name="文本框 17">
            <a:extLst>
              <a:ext uri="{FF2B5EF4-FFF2-40B4-BE49-F238E27FC236}">
                <a16:creationId xmlns:a16="http://schemas.microsoft.com/office/drawing/2014/main" xmlns="" id="{64023160-0746-4C96-BF33-62985EF7AE93}"/>
              </a:ext>
            </a:extLst>
          </p:cNvPr>
          <p:cNvSpPr txBox="1"/>
          <p:nvPr/>
        </p:nvSpPr>
        <p:spPr>
          <a:xfrm>
            <a:off x="2122402" y="2586815"/>
            <a:ext cx="3435235" cy="1023357"/>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卧床休息活动性肺结核在家庭中要做好消毒隔离，切断传染途径。如病人的碗筷要分开，每日必须煮沸消毒；</a:t>
            </a:r>
          </a:p>
        </p:txBody>
      </p:sp>
      <p:sp>
        <p:nvSpPr>
          <p:cNvPr id="19" name="文本框 18">
            <a:extLst>
              <a:ext uri="{FF2B5EF4-FFF2-40B4-BE49-F238E27FC236}">
                <a16:creationId xmlns:a16="http://schemas.microsoft.com/office/drawing/2014/main" xmlns="" id="{38741EFD-38D4-4A18-B065-6EA735A092C2}"/>
              </a:ext>
            </a:extLst>
          </p:cNvPr>
          <p:cNvSpPr txBox="1"/>
          <p:nvPr/>
        </p:nvSpPr>
        <p:spPr>
          <a:xfrm>
            <a:off x="6976904" y="2554591"/>
            <a:ext cx="3106039" cy="1023357"/>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经常擦拭桌椅及地面；经常晒被褥，更换清洁的床单；每天开窗通风，保持室内空气新鲜。</a:t>
            </a:r>
          </a:p>
        </p:txBody>
      </p:sp>
      <p:sp>
        <p:nvSpPr>
          <p:cNvPr id="20" name="文本框 19">
            <a:extLst>
              <a:ext uri="{FF2B5EF4-FFF2-40B4-BE49-F238E27FC236}">
                <a16:creationId xmlns:a16="http://schemas.microsoft.com/office/drawing/2014/main" xmlns="" id="{C944FA2B-0B27-41D2-B498-51194C4AA640}"/>
              </a:ext>
            </a:extLst>
          </p:cNvPr>
          <p:cNvSpPr txBox="1"/>
          <p:nvPr/>
        </p:nvSpPr>
        <p:spPr>
          <a:xfrm>
            <a:off x="2032084" y="4250086"/>
            <a:ext cx="3930996" cy="1023357"/>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保持正常的睡眠。急性期要绝对卧床休息，病情稳定后可进行轻度的活动。咯血病人要消除紧张情绪，卧床休息并及时去专科医院就诊。</a:t>
            </a:r>
          </a:p>
        </p:txBody>
      </p:sp>
      <p:sp>
        <p:nvSpPr>
          <p:cNvPr id="21" name="文本框 20">
            <a:extLst>
              <a:ext uri="{FF2B5EF4-FFF2-40B4-BE49-F238E27FC236}">
                <a16:creationId xmlns:a16="http://schemas.microsoft.com/office/drawing/2014/main" xmlns="" id="{8D82E6D8-2A23-4CFC-B5A1-43DE986B2A46}"/>
              </a:ext>
            </a:extLst>
          </p:cNvPr>
          <p:cNvSpPr txBox="1"/>
          <p:nvPr/>
        </p:nvSpPr>
        <p:spPr>
          <a:xfrm>
            <a:off x="6901603" y="4137218"/>
            <a:ext cx="3691775" cy="1346522"/>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保持呼吸道的通畅。如有痰液要及时排出，可用变换体位、拍背等方法，使痰液顺利排出；如痰液咳不出，可遵医嘱用药物雾化吸入法有助于痰液的咳出。</a:t>
            </a:r>
          </a:p>
        </p:txBody>
      </p:sp>
      <p:grpSp>
        <p:nvGrpSpPr>
          <p:cNvPr id="11" name="组合 10">
            <a:extLst>
              <a:ext uri="{FF2B5EF4-FFF2-40B4-BE49-F238E27FC236}">
                <a16:creationId xmlns:a16="http://schemas.microsoft.com/office/drawing/2014/main" xmlns="" id="{294AFC13-7249-4372-8668-88AB3FB65775}"/>
              </a:ext>
            </a:extLst>
          </p:cNvPr>
          <p:cNvGrpSpPr/>
          <p:nvPr/>
        </p:nvGrpSpPr>
        <p:grpSpPr>
          <a:xfrm>
            <a:off x="1242550" y="1162788"/>
            <a:ext cx="3419429" cy="686318"/>
            <a:chOff x="1283842" y="1210514"/>
            <a:chExt cx="3419429" cy="686318"/>
          </a:xfrm>
        </p:grpSpPr>
        <p:sp>
          <p:nvSpPr>
            <p:cNvPr id="12" name="文本框 11">
              <a:extLst>
                <a:ext uri="{FF2B5EF4-FFF2-40B4-BE49-F238E27FC236}">
                  <a16:creationId xmlns:a16="http://schemas.microsoft.com/office/drawing/2014/main" xmlns="" id="{AC1E7F9C-658C-4704-8265-2330612C0D54}"/>
                </a:ext>
              </a:extLst>
            </p:cNvPr>
            <p:cNvSpPr txBox="1"/>
            <p:nvPr/>
          </p:nvSpPr>
          <p:spPr>
            <a:xfrm>
              <a:off x="1929205" y="1412196"/>
              <a:ext cx="2774066"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做好自我保护</a:t>
              </a:r>
            </a:p>
          </p:txBody>
        </p:sp>
        <p:pic>
          <p:nvPicPr>
            <p:cNvPr id="15" name="图片 14">
              <a:extLst>
                <a:ext uri="{FF2B5EF4-FFF2-40B4-BE49-F238E27FC236}">
                  <a16:creationId xmlns:a16="http://schemas.microsoft.com/office/drawing/2014/main" xmlns="" id="{9021E081-5183-4F43-ACF3-BA6347EBB51D}"/>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spTree>
    <p:extLst>
      <p:ext uri="{BB962C8B-B14F-4D97-AF65-F5344CB8AC3E}">
        <p14:creationId xmlns:p14="http://schemas.microsoft.com/office/powerpoint/2010/main" xmlns="" val="112086686"/>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3FCF86A-D2A9-4386-8802-CCECD577C929}"/>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0" y="-9456"/>
            <a:ext cx="12301595" cy="6858000"/>
          </a:xfrm>
          <a:prstGeom prst="rect">
            <a:avLst/>
          </a:prstGeom>
        </p:spPr>
      </p:pic>
      <p:pic>
        <p:nvPicPr>
          <p:cNvPr id="43" name="图片 42">
            <a:extLst>
              <a:ext uri="{FF2B5EF4-FFF2-40B4-BE49-F238E27FC236}">
                <a16:creationId xmlns:a16="http://schemas.microsoft.com/office/drawing/2014/main" xmlns="" id="{68EB8560-9084-40EE-B8F9-BCFB46AF9899}"/>
              </a:ext>
            </a:extLst>
          </p:cNvPr>
          <p:cNvPicPr>
            <a:picLocks noChangeAspect="1"/>
          </p:cNvPicPr>
          <p:nvPr/>
        </p:nvPicPr>
        <p:blipFill rotWithShape="1">
          <a:blip r:embed="rId4" cstate="screen">
            <a:extLst>
              <a:ext uri="{28A0092B-C50C-407E-A947-70E740481C1C}">
                <a14:useLocalDpi xmlns:a14="http://schemas.microsoft.com/office/drawing/2010/main" xmlns="" val="0"/>
              </a:ext>
            </a:extLst>
          </a:blip>
          <a:srcRect l="66937" t="57425" r="-6812" b="-1007"/>
          <a:stretch/>
        </p:blipFill>
        <p:spPr>
          <a:xfrm>
            <a:off x="10549031" y="3736422"/>
            <a:ext cx="2043231" cy="3349727"/>
          </a:xfrm>
          <a:prstGeom prst="rect">
            <a:avLst/>
          </a:prstGeom>
        </p:spPr>
      </p:pic>
      <p:pic>
        <p:nvPicPr>
          <p:cNvPr id="39" name="图片 38">
            <a:extLst>
              <a:ext uri="{FF2B5EF4-FFF2-40B4-BE49-F238E27FC236}">
                <a16:creationId xmlns:a16="http://schemas.microsoft.com/office/drawing/2014/main" xmlns="" id="{149F0D97-FE1B-4D7D-8D83-C756A470B70A}"/>
              </a:ext>
            </a:extLst>
          </p:cNvPr>
          <p:cNvPicPr>
            <a:picLocks noChangeAspect="1"/>
          </p:cNvPicPr>
          <p:nvPr/>
        </p:nvPicPr>
        <p:blipFill rotWithShape="1">
          <a:blip r:embed="rId5" cstate="screen">
            <a:extLst>
              <a:ext uri="{28A0092B-C50C-407E-A947-70E740481C1C}">
                <a14:useLocalDpi xmlns:a14="http://schemas.microsoft.com/office/drawing/2010/main" xmlns="" val="0"/>
              </a:ext>
            </a:extLst>
          </a:blip>
          <a:srcRect r="57656" b="31562"/>
          <a:stretch/>
        </p:blipFill>
        <p:spPr>
          <a:xfrm>
            <a:off x="11935" y="-20336"/>
            <a:ext cx="3326074" cy="2687860"/>
          </a:xfrm>
          <a:prstGeom prst="rect">
            <a:avLst/>
          </a:prstGeom>
        </p:spPr>
      </p:pic>
      <p:pic>
        <p:nvPicPr>
          <p:cNvPr id="40" name="图片 39">
            <a:extLst>
              <a:ext uri="{FF2B5EF4-FFF2-40B4-BE49-F238E27FC236}">
                <a16:creationId xmlns:a16="http://schemas.microsoft.com/office/drawing/2014/main" xmlns="" id="{0B3ECC28-B2D0-4523-9686-B914C51EC445}"/>
              </a:ext>
            </a:extLst>
          </p:cNvPr>
          <p:cNvPicPr>
            <a:picLocks noChangeAspect="1"/>
          </p:cNvPicPr>
          <p:nvPr/>
        </p:nvPicPr>
        <p:blipFill rotWithShape="1">
          <a:blip r:embed="rId6" cstate="screen">
            <a:extLst>
              <a:ext uri="{28A0092B-C50C-407E-A947-70E740481C1C}">
                <a14:useLocalDpi xmlns:a14="http://schemas.microsoft.com/office/drawing/2010/main" xmlns="" val="0"/>
              </a:ext>
            </a:extLst>
          </a:blip>
          <a:srcRect l="8437" t="6944" r="58485" b="48964"/>
          <a:stretch/>
        </p:blipFill>
        <p:spPr>
          <a:xfrm>
            <a:off x="3362293" y="1059763"/>
            <a:ext cx="2240601" cy="1493366"/>
          </a:xfrm>
          <a:prstGeom prst="rect">
            <a:avLst/>
          </a:prstGeom>
        </p:spPr>
      </p:pic>
      <p:pic>
        <p:nvPicPr>
          <p:cNvPr id="6" name="图片 5">
            <a:extLst>
              <a:ext uri="{FF2B5EF4-FFF2-40B4-BE49-F238E27FC236}">
                <a16:creationId xmlns:a16="http://schemas.microsoft.com/office/drawing/2014/main" xmlns="" id="{DF5CD8DE-7F10-4A73-ABCC-FD941E9EEF70}"/>
              </a:ext>
            </a:extLst>
          </p:cNvPr>
          <p:cNvPicPr>
            <a:picLocks noChangeAspect="1"/>
          </p:cNvPicPr>
          <p:nvPr/>
        </p:nvPicPr>
        <p:blipFill rotWithShape="1">
          <a:blip r:embed="rId7" cstate="screen">
            <a:extLst>
              <a:ext uri="{28A0092B-C50C-407E-A947-70E740481C1C}">
                <a14:useLocalDpi xmlns:a14="http://schemas.microsoft.com/office/drawing/2010/main" xmlns="" val="0"/>
              </a:ext>
            </a:extLst>
          </a:blip>
          <a:srcRect t="47774" r="42866"/>
          <a:stretch/>
        </p:blipFill>
        <p:spPr>
          <a:xfrm>
            <a:off x="8141" y="3713624"/>
            <a:ext cx="1836144" cy="2517616"/>
          </a:xfrm>
          <a:prstGeom prst="rect">
            <a:avLst/>
          </a:prstGeom>
        </p:spPr>
      </p:pic>
      <p:sp>
        <p:nvSpPr>
          <p:cNvPr id="53" name="文本框 52">
            <a:extLst>
              <a:ext uri="{FF2B5EF4-FFF2-40B4-BE49-F238E27FC236}">
                <a16:creationId xmlns:a16="http://schemas.microsoft.com/office/drawing/2014/main" xmlns="" id="{C659EB62-30BF-4525-9BE3-CD98382339C6}"/>
              </a:ext>
            </a:extLst>
          </p:cNvPr>
          <p:cNvSpPr txBox="1"/>
          <p:nvPr/>
        </p:nvSpPr>
        <p:spPr>
          <a:xfrm>
            <a:off x="2203861" y="2518432"/>
            <a:ext cx="5665352" cy="1323439"/>
          </a:xfrm>
          <a:prstGeom prst="rect">
            <a:avLst/>
          </a:prstGeom>
          <a:noFill/>
        </p:spPr>
        <p:txBody>
          <a:bodyPr wrap="square" rtlCol="0">
            <a:spAutoFit/>
          </a:bodyPr>
          <a:lstStyle>
            <a:defPPr>
              <a:defRPr lang="zh-CN"/>
            </a:defPPr>
            <a:lvl1pPr algn="dist">
              <a:defRPr sz="8800" i="1" spc="600">
                <a:ln w="31750">
                  <a:noFill/>
                </a:ln>
                <a:solidFill>
                  <a:schemeClr val="tx1">
                    <a:lumMod val="85000"/>
                    <a:lumOff val="15000"/>
                  </a:schemeClr>
                </a:solidFill>
                <a:latin typeface="字体视界-NEW隶书体" panose="02010601030101010101" pitchFamily="2" charset="-122"/>
                <a:ea typeface="字体视界-NEW隶书体" panose="02010601030101010101" pitchFamily="2" charset="-122"/>
                <a:cs typeface="+mn-ea"/>
              </a:defRPr>
            </a:lvl1pPr>
          </a:lstStyle>
          <a:p>
            <a:r>
              <a:rPr lang="zh-CN" altLang="en-US" sz="8000" b="1" i="0" dirty="0">
                <a:solidFill>
                  <a:srgbClr val="FF0000"/>
                </a:solidFill>
                <a:latin typeface="微软雅黑" panose="020B0503020204020204" pitchFamily="34" charset="-122"/>
                <a:ea typeface="微软雅黑" panose="020B0503020204020204" pitchFamily="34" charset="-122"/>
                <a:sym typeface="+mn-lt"/>
              </a:rPr>
              <a:t>感谢观看</a:t>
            </a:r>
          </a:p>
        </p:txBody>
      </p:sp>
      <p:grpSp>
        <p:nvGrpSpPr>
          <p:cNvPr id="2" name="组合 1">
            <a:extLst>
              <a:ext uri="{FF2B5EF4-FFF2-40B4-BE49-F238E27FC236}">
                <a16:creationId xmlns:a16="http://schemas.microsoft.com/office/drawing/2014/main" xmlns="" id="{5001A453-0B06-4BF8-B284-609C2AA2EC9F}"/>
              </a:ext>
            </a:extLst>
          </p:cNvPr>
          <p:cNvGrpSpPr/>
          <p:nvPr/>
        </p:nvGrpSpPr>
        <p:grpSpPr>
          <a:xfrm>
            <a:off x="8047616" y="1705074"/>
            <a:ext cx="3160548" cy="4706335"/>
            <a:chOff x="8075500" y="1686054"/>
            <a:chExt cx="3160548" cy="4706335"/>
          </a:xfrm>
        </p:grpSpPr>
        <p:pic>
          <p:nvPicPr>
            <p:cNvPr id="20" name="图片 19">
              <a:extLst>
                <a:ext uri="{FF2B5EF4-FFF2-40B4-BE49-F238E27FC236}">
                  <a16:creationId xmlns:a16="http://schemas.microsoft.com/office/drawing/2014/main" xmlns="" id="{84A6A53F-040A-4CAC-AF84-4B9297C0DF44}"/>
                </a:ext>
              </a:extLst>
            </p:cNvPr>
            <p:cNvPicPr>
              <a:picLocks noChangeAspect="1"/>
            </p:cNvPicPr>
            <p:nvPr/>
          </p:nvPicPr>
          <p:blipFill rotWithShape="1">
            <a:blip r:embed="rId8" cstate="screen">
              <a:extLst>
                <a:ext uri="{28A0092B-C50C-407E-A947-70E740481C1C}">
                  <a14:useLocalDpi xmlns:a14="http://schemas.microsoft.com/office/drawing/2010/main" xmlns="" val="0"/>
                </a:ext>
              </a:extLst>
            </a:blip>
            <a:srcRect l="68594" t="45156"/>
            <a:stretch/>
          </p:blipFill>
          <p:spPr>
            <a:xfrm>
              <a:off x="8075500" y="3689280"/>
              <a:ext cx="3095867" cy="2703109"/>
            </a:xfrm>
            <a:prstGeom prst="rect">
              <a:avLst/>
            </a:prstGeom>
          </p:spPr>
        </p:pic>
        <p:pic>
          <p:nvPicPr>
            <p:cNvPr id="13" name="图片 12">
              <a:extLst>
                <a:ext uri="{FF2B5EF4-FFF2-40B4-BE49-F238E27FC236}">
                  <a16:creationId xmlns:a16="http://schemas.microsoft.com/office/drawing/2014/main" xmlns="" id="{993D7E49-C9A5-4704-BD6E-956578AFADE2}"/>
                </a:ext>
              </a:extLst>
            </p:cNvPr>
            <p:cNvPicPr>
              <a:picLocks noChangeAspect="1"/>
            </p:cNvPicPr>
            <p:nvPr/>
          </p:nvPicPr>
          <p:blipFill>
            <a:blip r:embed="rId9" cstate="screen">
              <a:extLst>
                <a:ext uri="{28A0092B-C50C-407E-A947-70E740481C1C}">
                  <a14:useLocalDpi xmlns:a14="http://schemas.microsoft.com/office/drawing/2010/main" xmlns="" val="0"/>
                </a:ext>
              </a:extLst>
            </a:blip>
            <a:stretch>
              <a:fillRect/>
            </a:stretch>
          </p:blipFill>
          <p:spPr>
            <a:xfrm>
              <a:off x="8141529" y="1686054"/>
              <a:ext cx="3094519" cy="3094519"/>
            </a:xfrm>
            <a:prstGeom prst="rect">
              <a:avLst/>
            </a:prstGeom>
          </p:spPr>
        </p:pic>
      </p:grpSp>
      <p:pic>
        <p:nvPicPr>
          <p:cNvPr id="3" name="图片 2">
            <a:extLst>
              <a:ext uri="{FF2B5EF4-FFF2-40B4-BE49-F238E27FC236}">
                <a16:creationId xmlns:a16="http://schemas.microsoft.com/office/drawing/2014/main" xmlns="" id="{5B98505B-4E91-4141-AD00-B5980A032E3D}"/>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l="7927" t="76035" r="10133" b="2590"/>
          <a:stretch/>
        </p:blipFill>
        <p:spPr>
          <a:xfrm>
            <a:off x="-23871" y="4378453"/>
            <a:ext cx="12301595" cy="2481267"/>
          </a:xfrm>
          <a:prstGeom prst="rect">
            <a:avLst/>
          </a:prstGeom>
        </p:spPr>
      </p:pic>
      <p:grpSp>
        <p:nvGrpSpPr>
          <p:cNvPr id="25" name="组合 24">
            <a:extLst>
              <a:ext uri="{FF2B5EF4-FFF2-40B4-BE49-F238E27FC236}">
                <a16:creationId xmlns:a16="http://schemas.microsoft.com/office/drawing/2014/main" xmlns="" id="{2B0F8EF1-8BAD-4080-B950-6509AEB1DD3E}"/>
              </a:ext>
            </a:extLst>
          </p:cNvPr>
          <p:cNvGrpSpPr/>
          <p:nvPr/>
        </p:nvGrpSpPr>
        <p:grpSpPr>
          <a:xfrm>
            <a:off x="1850721" y="3957936"/>
            <a:ext cx="6057900" cy="369332"/>
            <a:chOff x="2879771" y="3168744"/>
            <a:chExt cx="6057900" cy="369332"/>
          </a:xfrm>
          <a:noFill/>
        </p:grpSpPr>
        <p:sp>
          <p:nvSpPr>
            <p:cNvPr id="26" name="文本框 25">
              <a:extLst>
                <a:ext uri="{FF2B5EF4-FFF2-40B4-BE49-F238E27FC236}">
                  <a16:creationId xmlns:a16="http://schemas.microsoft.com/office/drawing/2014/main" xmlns="" id="{D80E824A-EFD1-468D-BA39-0C65F8886CFA}"/>
                </a:ext>
              </a:extLst>
            </p:cNvPr>
            <p:cNvSpPr txBox="1"/>
            <p:nvPr/>
          </p:nvSpPr>
          <p:spPr>
            <a:xfrm>
              <a:off x="3471332" y="3168744"/>
              <a:ext cx="4958285" cy="369332"/>
            </a:xfrm>
            <a:prstGeom prst="rect">
              <a:avLst/>
            </a:prstGeom>
            <a:grpFill/>
            <a:ln>
              <a:noFill/>
            </a:ln>
          </p:spPr>
          <p:txBody>
            <a:bodyPr wrap="square">
              <a:spAutoFit/>
            </a:bodyPr>
            <a:lstStyle/>
            <a:p>
              <a:pPr algn="ctr"/>
              <a:r>
                <a:rPr lang="zh-CN" altLang="en-US" spc="300" dirty="0">
                  <a:solidFill>
                    <a:srgbClr val="F50101"/>
                  </a:solidFill>
                </a:rPr>
                <a:t>关注肺健康  </a:t>
              </a:r>
              <a:r>
                <a:rPr lang="zh-CN" altLang="en-US" spc="300" dirty="0" smtClean="0">
                  <a:solidFill>
                    <a:srgbClr val="F50101"/>
                  </a:solidFill>
                </a:rPr>
                <a:t>预</a:t>
              </a:r>
              <a:r>
                <a:rPr lang="zh-CN" altLang="en-US" spc="300" dirty="0">
                  <a:solidFill>
                    <a:srgbClr val="F50101"/>
                  </a:solidFill>
                </a:rPr>
                <a:t>防肺结核  享受健康生活</a:t>
              </a:r>
            </a:p>
          </p:txBody>
        </p:sp>
        <p:sp>
          <p:nvSpPr>
            <p:cNvPr id="27" name="矩形 26">
              <a:extLst>
                <a:ext uri="{FF2B5EF4-FFF2-40B4-BE49-F238E27FC236}">
                  <a16:creationId xmlns:a16="http://schemas.microsoft.com/office/drawing/2014/main" xmlns="" id="{D51627EC-DC5F-49B4-A973-2EB09A60133B}"/>
                </a:ext>
              </a:extLst>
            </p:cNvPr>
            <p:cNvSpPr/>
            <p:nvPr/>
          </p:nvSpPr>
          <p:spPr>
            <a:xfrm>
              <a:off x="3471332" y="3168744"/>
              <a:ext cx="4958285" cy="369332"/>
            </a:xfrm>
            <a:prstGeom prst="rect">
              <a:avLst/>
            </a:prstGeom>
            <a:grpFill/>
            <a:ln w="19050">
              <a:solidFill>
                <a:srgbClr val="F5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50101"/>
                </a:solidFill>
              </a:endParaRPr>
            </a:p>
          </p:txBody>
        </p:sp>
        <p:cxnSp>
          <p:nvCxnSpPr>
            <p:cNvPr id="28" name="直接连接符 27">
              <a:extLst>
                <a:ext uri="{FF2B5EF4-FFF2-40B4-BE49-F238E27FC236}">
                  <a16:creationId xmlns:a16="http://schemas.microsoft.com/office/drawing/2014/main" xmlns="" id="{97B66C41-DA22-48F9-AFF6-81A42B4330A9}"/>
                </a:ext>
              </a:extLst>
            </p:cNvPr>
            <p:cNvCxnSpPr>
              <a:cxnSpLocks/>
            </p:cNvCxnSpPr>
            <p:nvPr/>
          </p:nvCxnSpPr>
          <p:spPr>
            <a:xfrm>
              <a:off x="8429617" y="3354601"/>
              <a:ext cx="508054" cy="0"/>
            </a:xfrm>
            <a:prstGeom prst="line">
              <a:avLst/>
            </a:prstGeom>
            <a:grpFill/>
            <a:ln w="19050">
              <a:solidFill>
                <a:srgbClr val="F5010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1BA994C7-72FD-4ECC-B938-DD5868247F85}"/>
                </a:ext>
              </a:extLst>
            </p:cNvPr>
            <p:cNvCxnSpPr>
              <a:cxnSpLocks/>
            </p:cNvCxnSpPr>
            <p:nvPr/>
          </p:nvCxnSpPr>
          <p:spPr>
            <a:xfrm>
              <a:off x="2879771" y="3353410"/>
              <a:ext cx="591561" cy="0"/>
            </a:xfrm>
            <a:prstGeom prst="line">
              <a:avLst/>
            </a:prstGeom>
            <a:grpFill/>
            <a:ln w="19050">
              <a:solidFill>
                <a:srgbClr val="F50101"/>
              </a:solidFill>
            </a:ln>
          </p:spPr>
          <p:style>
            <a:lnRef idx="1">
              <a:schemeClr val="accent1"/>
            </a:lnRef>
            <a:fillRef idx="0">
              <a:schemeClr val="accent1"/>
            </a:fillRef>
            <a:effectRef idx="0">
              <a:schemeClr val="accent1"/>
            </a:effectRef>
            <a:fontRef idx="minor">
              <a:schemeClr val="tx1"/>
            </a:fontRef>
          </p:style>
        </p:cxnSp>
      </p:grpSp>
      <p:pic>
        <p:nvPicPr>
          <p:cNvPr id="37" name="图片 36">
            <a:extLst>
              <a:ext uri="{FF2B5EF4-FFF2-40B4-BE49-F238E27FC236}">
                <a16:creationId xmlns:a16="http://schemas.microsoft.com/office/drawing/2014/main" xmlns="" id="{6EE654E9-EC74-4A95-8130-745342940AF8}"/>
              </a:ext>
            </a:extLst>
          </p:cNvPr>
          <p:cNvPicPr>
            <a:picLocks noChangeAspect="1"/>
          </p:cNvPicPr>
          <p:nvPr/>
        </p:nvPicPr>
        <p:blipFill rotWithShape="1">
          <a:blip r:embed="rId11" cstate="screen">
            <a:extLst>
              <a:ext uri="{28A0092B-C50C-407E-A947-70E740481C1C}">
                <a14:useLocalDpi xmlns:a14="http://schemas.microsoft.com/office/drawing/2010/main" xmlns="" val="0"/>
              </a:ext>
            </a:extLst>
          </a:blip>
          <a:srcRect l="27775" t="-424" r="-740" b="76459"/>
          <a:stretch/>
        </p:blipFill>
        <p:spPr>
          <a:xfrm>
            <a:off x="7245074" y="-66606"/>
            <a:ext cx="5139926" cy="1469758"/>
          </a:xfrm>
          <a:prstGeom prst="rect">
            <a:avLst/>
          </a:prstGeom>
        </p:spPr>
      </p:pic>
      <p:pic>
        <p:nvPicPr>
          <p:cNvPr id="42" name="图片 41">
            <a:extLst>
              <a:ext uri="{FF2B5EF4-FFF2-40B4-BE49-F238E27FC236}">
                <a16:creationId xmlns:a16="http://schemas.microsoft.com/office/drawing/2014/main" xmlns="" id="{B4C72D6F-9634-455F-8786-E29D63C9EFB8}"/>
              </a:ext>
            </a:extLst>
          </p:cNvPr>
          <p:cNvPicPr>
            <a:picLocks noChangeAspect="1"/>
          </p:cNvPicPr>
          <p:nvPr/>
        </p:nvPicPr>
        <p:blipFill rotWithShape="1">
          <a:blip r:embed="rId12" cstate="screen">
            <a:extLst>
              <a:ext uri="{28A0092B-C50C-407E-A947-70E740481C1C}">
                <a14:useLocalDpi xmlns:a14="http://schemas.microsoft.com/office/drawing/2010/main" xmlns="" val="0"/>
              </a:ext>
            </a:extLst>
          </a:blip>
          <a:srcRect l="80515" t="9679" r="-1742" b="52056"/>
          <a:stretch/>
        </p:blipFill>
        <p:spPr>
          <a:xfrm>
            <a:off x="9802577" y="141740"/>
            <a:ext cx="2003584" cy="1805906"/>
          </a:xfrm>
          <a:prstGeom prst="rect">
            <a:avLst/>
          </a:prstGeom>
        </p:spPr>
      </p:pic>
    </p:spTree>
    <p:extLst>
      <p:ext uri="{BB962C8B-B14F-4D97-AF65-F5344CB8AC3E}">
        <p14:creationId xmlns:p14="http://schemas.microsoft.com/office/powerpoint/2010/main" xmlns="" val="2076880828"/>
      </p:ext>
    </p:extLst>
  </p:cSld>
  <p:clrMapOvr>
    <a:masterClrMapping/>
  </p:clrMapOvr>
  <mc:AlternateContent xmlns:mc="http://schemas.openxmlformats.org/markup-compatibility/2006">
    <mc:Choice xmlns:p14="http://schemas.microsoft.com/office/powerpoint/2010/main" xmlns="" Requires="p14">
      <p:transition p14:dur="10" advTm="8000"/>
    </mc:Choice>
    <mc:Fallback>
      <p:transition advTm="8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47CF9C20-1FA1-49F7-9A84-538BA038A14E}"/>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23870" y="-20338"/>
            <a:ext cx="12301595" cy="6878337"/>
          </a:xfrm>
          <a:prstGeom prst="rect">
            <a:avLst/>
          </a:prstGeom>
        </p:spPr>
      </p:pic>
      <p:pic>
        <p:nvPicPr>
          <p:cNvPr id="16" name="图片 15">
            <a:extLst>
              <a:ext uri="{FF2B5EF4-FFF2-40B4-BE49-F238E27FC236}">
                <a16:creationId xmlns:a16="http://schemas.microsoft.com/office/drawing/2014/main" xmlns="" id="{2B3A15E5-3B6A-4B37-9BA0-C7681220D0DE}"/>
              </a:ext>
            </a:extLst>
          </p:cNvPr>
          <p:cNvPicPr>
            <a:picLocks noChangeAspect="1"/>
          </p:cNvPicPr>
          <p:nvPr/>
        </p:nvPicPr>
        <p:blipFill rotWithShape="1">
          <a:blip r:embed="rId4" cstate="screen">
            <a:extLst>
              <a:ext uri="{28A0092B-C50C-407E-A947-70E740481C1C}">
                <a14:useLocalDpi xmlns:a14="http://schemas.microsoft.com/office/drawing/2010/main" xmlns="" val="0"/>
              </a:ext>
            </a:extLst>
          </a:blip>
          <a:srcRect l="27775" t="-424" r="-740" b="76459"/>
          <a:stretch/>
        </p:blipFill>
        <p:spPr>
          <a:xfrm>
            <a:off x="8702964" y="-47683"/>
            <a:ext cx="3617205" cy="2098934"/>
          </a:xfrm>
          <a:prstGeom prst="rect">
            <a:avLst/>
          </a:prstGeom>
        </p:spPr>
      </p:pic>
      <p:pic>
        <p:nvPicPr>
          <p:cNvPr id="17" name="图片 16">
            <a:extLst>
              <a:ext uri="{FF2B5EF4-FFF2-40B4-BE49-F238E27FC236}">
                <a16:creationId xmlns:a16="http://schemas.microsoft.com/office/drawing/2014/main" xmlns="" id="{EB6DCBD0-E164-481D-A2D5-596DA3EE626C}"/>
              </a:ext>
            </a:extLst>
          </p:cNvPr>
          <p:cNvPicPr>
            <a:picLocks noChangeAspect="1"/>
          </p:cNvPicPr>
          <p:nvPr/>
        </p:nvPicPr>
        <p:blipFill rotWithShape="1">
          <a:blip r:embed="rId5" cstate="screen">
            <a:extLst>
              <a:ext uri="{28A0092B-C50C-407E-A947-70E740481C1C}">
                <a14:useLocalDpi xmlns:a14="http://schemas.microsoft.com/office/drawing/2010/main" xmlns="" val="0"/>
              </a:ext>
            </a:extLst>
          </a:blip>
          <a:srcRect r="57656" b="31562"/>
          <a:stretch/>
        </p:blipFill>
        <p:spPr>
          <a:xfrm>
            <a:off x="-23871" y="-28795"/>
            <a:ext cx="4879949" cy="3943575"/>
          </a:xfrm>
          <a:prstGeom prst="rect">
            <a:avLst/>
          </a:prstGeom>
        </p:spPr>
      </p:pic>
      <p:pic>
        <p:nvPicPr>
          <p:cNvPr id="40" name="图片 39">
            <a:extLst>
              <a:ext uri="{FF2B5EF4-FFF2-40B4-BE49-F238E27FC236}">
                <a16:creationId xmlns:a16="http://schemas.microsoft.com/office/drawing/2014/main" xmlns="" id="{0B3ECC28-B2D0-4523-9686-B914C51EC445}"/>
              </a:ext>
            </a:extLst>
          </p:cNvPr>
          <p:cNvPicPr>
            <a:picLocks noChangeAspect="1"/>
          </p:cNvPicPr>
          <p:nvPr/>
        </p:nvPicPr>
        <p:blipFill rotWithShape="1">
          <a:blip r:embed="rId6" cstate="screen">
            <a:extLst>
              <a:ext uri="{28A0092B-C50C-407E-A947-70E740481C1C}">
                <a14:useLocalDpi xmlns:a14="http://schemas.microsoft.com/office/drawing/2010/main" xmlns="" val="0"/>
              </a:ext>
            </a:extLst>
          </a:blip>
          <a:srcRect l="8437" t="6944" r="58485" b="48964"/>
          <a:stretch/>
        </p:blipFill>
        <p:spPr>
          <a:xfrm>
            <a:off x="9003581" y="1131551"/>
            <a:ext cx="2500887" cy="1666847"/>
          </a:xfrm>
          <a:prstGeom prst="rect">
            <a:avLst/>
          </a:prstGeom>
        </p:spPr>
      </p:pic>
      <p:pic>
        <p:nvPicPr>
          <p:cNvPr id="42" name="图片 41">
            <a:extLst>
              <a:ext uri="{FF2B5EF4-FFF2-40B4-BE49-F238E27FC236}">
                <a16:creationId xmlns:a16="http://schemas.microsoft.com/office/drawing/2014/main" xmlns="" id="{B4C72D6F-9634-455F-8786-E29D63C9EFB8}"/>
              </a:ext>
            </a:extLst>
          </p:cNvPr>
          <p:cNvPicPr>
            <a:picLocks noChangeAspect="1"/>
          </p:cNvPicPr>
          <p:nvPr/>
        </p:nvPicPr>
        <p:blipFill rotWithShape="1">
          <a:blip r:embed="rId7" cstate="screen">
            <a:extLst>
              <a:ext uri="{28A0092B-C50C-407E-A947-70E740481C1C}">
                <a14:useLocalDpi xmlns:a14="http://schemas.microsoft.com/office/drawing/2010/main" xmlns="" val="0"/>
              </a:ext>
            </a:extLst>
          </a:blip>
          <a:srcRect l="80515" t="9679" r="-1742" b="52056"/>
          <a:stretch/>
        </p:blipFill>
        <p:spPr>
          <a:xfrm>
            <a:off x="3977392" y="373369"/>
            <a:ext cx="1801963" cy="1624177"/>
          </a:xfrm>
          <a:prstGeom prst="rect">
            <a:avLst/>
          </a:prstGeom>
        </p:spPr>
      </p:pic>
      <p:sp>
        <p:nvSpPr>
          <p:cNvPr id="23" name="文本框 22">
            <a:extLst>
              <a:ext uri="{FF2B5EF4-FFF2-40B4-BE49-F238E27FC236}">
                <a16:creationId xmlns:a16="http://schemas.microsoft.com/office/drawing/2014/main" xmlns="" id="{7B65CA65-948B-4E0D-8524-4784B644E8C6}"/>
              </a:ext>
            </a:extLst>
          </p:cNvPr>
          <p:cNvSpPr txBox="1"/>
          <p:nvPr/>
        </p:nvSpPr>
        <p:spPr>
          <a:xfrm>
            <a:off x="5170616" y="2941207"/>
            <a:ext cx="5154588" cy="830997"/>
          </a:xfrm>
          <a:prstGeom prst="rect">
            <a:avLst/>
          </a:prstGeom>
          <a:noFill/>
        </p:spPr>
        <p:txBody>
          <a:bodyPr wrap="square" rtlCol="0">
            <a:spAutoFit/>
          </a:bodyPr>
          <a:lstStyle/>
          <a:p>
            <a:r>
              <a:rPr lang="zh-CN" altLang="en-US" sz="4800" b="1" dirty="0">
                <a:ln w="19050">
                  <a:noFill/>
                </a:ln>
                <a:latin typeface="微软雅黑" panose="020B0503020204020204" pitchFamily="34" charset="-122"/>
                <a:ea typeface="微软雅黑" panose="020B0503020204020204" pitchFamily="34" charset="-122"/>
                <a:cs typeface="+mn-ea"/>
                <a:sym typeface="+mn-lt"/>
              </a:rPr>
              <a:t>结核病的基本知识</a:t>
            </a:r>
          </a:p>
        </p:txBody>
      </p:sp>
      <p:sp>
        <p:nvSpPr>
          <p:cNvPr id="36" name="文本框 35">
            <a:extLst>
              <a:ext uri="{FF2B5EF4-FFF2-40B4-BE49-F238E27FC236}">
                <a16:creationId xmlns:a16="http://schemas.microsoft.com/office/drawing/2014/main" xmlns="" id="{4B50F2AA-A787-4E20-B764-9F8EEE7B8318}"/>
              </a:ext>
            </a:extLst>
          </p:cNvPr>
          <p:cNvSpPr txBox="1"/>
          <p:nvPr/>
        </p:nvSpPr>
        <p:spPr>
          <a:xfrm>
            <a:off x="5844707" y="2004731"/>
            <a:ext cx="2385617" cy="830997"/>
          </a:xfrm>
          <a:prstGeom prst="rect">
            <a:avLst/>
          </a:prstGeom>
          <a:noFill/>
        </p:spPr>
        <p:txBody>
          <a:bodyPr wrap="square" rtlCol="0">
            <a:spAutoFit/>
          </a:bodyPr>
          <a:lstStyle/>
          <a:p>
            <a:r>
              <a:rPr lang="en-US" altLang="zh-CN" sz="4800" b="1" i="1" spc="600" dirty="0">
                <a:ln w="19050">
                  <a:noFill/>
                </a:ln>
                <a:latin typeface="微软雅黑" panose="020B0503020204020204" pitchFamily="34" charset="-122"/>
                <a:ea typeface="微软雅黑" panose="020B0503020204020204" pitchFamily="34" charset="-122"/>
                <a:cs typeface="+mn-ea"/>
                <a:sym typeface="+mn-lt"/>
              </a:rPr>
              <a:t>PART</a:t>
            </a:r>
            <a:endParaRPr lang="zh-CN" altLang="en-US" sz="4800" b="1" i="1" spc="600" dirty="0">
              <a:ln w="19050">
                <a:noFill/>
              </a:ln>
              <a:latin typeface="微软雅黑" panose="020B0503020204020204" pitchFamily="34" charset="-122"/>
              <a:ea typeface="微软雅黑" panose="020B0503020204020204" pitchFamily="34" charset="-122"/>
              <a:cs typeface="+mn-ea"/>
              <a:sym typeface="+mn-lt"/>
            </a:endParaRPr>
          </a:p>
        </p:txBody>
      </p:sp>
      <p:sp>
        <p:nvSpPr>
          <p:cNvPr id="5" name="椭圆 4">
            <a:extLst>
              <a:ext uri="{FF2B5EF4-FFF2-40B4-BE49-F238E27FC236}">
                <a16:creationId xmlns:a16="http://schemas.microsoft.com/office/drawing/2014/main" xmlns="" id="{5B331AF2-35F2-4133-BE5A-FFF830524990}"/>
              </a:ext>
            </a:extLst>
          </p:cNvPr>
          <p:cNvSpPr/>
          <p:nvPr/>
        </p:nvSpPr>
        <p:spPr>
          <a:xfrm>
            <a:off x="8230324" y="2085856"/>
            <a:ext cx="715267" cy="715267"/>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01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26" name="图片 25">
            <a:extLst>
              <a:ext uri="{FF2B5EF4-FFF2-40B4-BE49-F238E27FC236}">
                <a16:creationId xmlns:a16="http://schemas.microsoft.com/office/drawing/2014/main" xmlns="" id="{CF92D53F-4046-4462-8422-81916500B90F}"/>
              </a:ext>
            </a:extLst>
          </p:cNvPr>
          <p:cNvPicPr>
            <a:picLocks noChangeAspect="1"/>
          </p:cNvPicPr>
          <p:nvPr/>
        </p:nvPicPr>
        <p:blipFill rotWithShape="1">
          <a:blip r:embed="rId8" cstate="screen">
            <a:extLst>
              <a:ext uri="{28A0092B-C50C-407E-A947-70E740481C1C}">
                <a14:useLocalDpi xmlns:a14="http://schemas.microsoft.com/office/drawing/2010/main" xmlns="" val="0"/>
              </a:ext>
            </a:extLst>
          </a:blip>
          <a:srcRect l="66937" t="57425" r="-6812" b="-1007"/>
          <a:stretch/>
        </p:blipFill>
        <p:spPr>
          <a:xfrm>
            <a:off x="10623121" y="3455012"/>
            <a:ext cx="2043231" cy="3349727"/>
          </a:xfrm>
          <a:prstGeom prst="rect">
            <a:avLst/>
          </a:prstGeom>
        </p:spPr>
      </p:pic>
      <p:pic>
        <p:nvPicPr>
          <p:cNvPr id="27" name="图片 26">
            <a:extLst>
              <a:ext uri="{FF2B5EF4-FFF2-40B4-BE49-F238E27FC236}">
                <a16:creationId xmlns:a16="http://schemas.microsoft.com/office/drawing/2014/main" xmlns="" id="{A063C4A5-D546-422A-A6BF-E29AE9F416A5}"/>
              </a:ext>
            </a:extLst>
          </p:cNvPr>
          <p:cNvPicPr>
            <a:picLocks noChangeAspect="1"/>
          </p:cNvPicPr>
          <p:nvPr/>
        </p:nvPicPr>
        <p:blipFill rotWithShape="1">
          <a:blip r:embed="rId9" cstate="screen">
            <a:extLst>
              <a:ext uri="{28A0092B-C50C-407E-A947-70E740481C1C}">
                <a14:useLocalDpi xmlns:a14="http://schemas.microsoft.com/office/drawing/2010/main" xmlns="" val="0"/>
              </a:ext>
            </a:extLst>
          </a:blip>
          <a:srcRect t="47774" r="42866"/>
          <a:stretch/>
        </p:blipFill>
        <p:spPr>
          <a:xfrm>
            <a:off x="-28957" y="3752620"/>
            <a:ext cx="1657962" cy="2273303"/>
          </a:xfrm>
          <a:prstGeom prst="rect">
            <a:avLst/>
          </a:prstGeom>
        </p:spPr>
      </p:pic>
      <p:pic>
        <p:nvPicPr>
          <p:cNvPr id="28" name="图片 27">
            <a:extLst>
              <a:ext uri="{FF2B5EF4-FFF2-40B4-BE49-F238E27FC236}">
                <a16:creationId xmlns:a16="http://schemas.microsoft.com/office/drawing/2014/main" xmlns="" id="{3558A998-7130-4DE0-B6B8-C25C8BCB3CF2}"/>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l="7927" t="76035" r="10133" b="2590"/>
          <a:stretch/>
        </p:blipFill>
        <p:spPr>
          <a:xfrm>
            <a:off x="-34044" y="4385246"/>
            <a:ext cx="12311769" cy="2481267"/>
          </a:xfrm>
          <a:prstGeom prst="rect">
            <a:avLst/>
          </a:prstGeom>
        </p:spPr>
      </p:pic>
      <p:pic>
        <p:nvPicPr>
          <p:cNvPr id="29" name="图片 28">
            <a:extLst>
              <a:ext uri="{FF2B5EF4-FFF2-40B4-BE49-F238E27FC236}">
                <a16:creationId xmlns:a16="http://schemas.microsoft.com/office/drawing/2014/main" xmlns="" id="{F9CE5556-B490-41B2-9A5C-322819045AD5}"/>
              </a:ext>
            </a:extLst>
          </p:cNvPr>
          <p:cNvPicPr>
            <a:picLocks noChangeAspect="1"/>
          </p:cNvPicPr>
          <p:nvPr/>
        </p:nvPicPr>
        <p:blipFill>
          <a:blip r:embed="rId11" cstate="screen">
            <a:extLst>
              <a:ext uri="{28A0092B-C50C-407E-A947-70E740481C1C}">
                <a14:useLocalDpi xmlns:a14="http://schemas.microsoft.com/office/drawing/2010/main" xmlns="" val="0"/>
              </a:ext>
            </a:extLst>
          </a:blip>
          <a:stretch>
            <a:fillRect/>
          </a:stretch>
        </p:blipFill>
        <p:spPr>
          <a:xfrm>
            <a:off x="1371253" y="1797830"/>
            <a:ext cx="3439114" cy="3439114"/>
          </a:xfrm>
          <a:prstGeom prst="rect">
            <a:avLst/>
          </a:prstGeom>
        </p:spPr>
      </p:pic>
      <p:grpSp>
        <p:nvGrpSpPr>
          <p:cNvPr id="30" name="组合 29">
            <a:extLst>
              <a:ext uri="{FF2B5EF4-FFF2-40B4-BE49-F238E27FC236}">
                <a16:creationId xmlns:a16="http://schemas.microsoft.com/office/drawing/2014/main" xmlns="" id="{C2C6327B-8FC0-455E-837D-47823A9E7798}"/>
              </a:ext>
            </a:extLst>
          </p:cNvPr>
          <p:cNvGrpSpPr/>
          <p:nvPr/>
        </p:nvGrpSpPr>
        <p:grpSpPr>
          <a:xfrm>
            <a:off x="4663430" y="4100058"/>
            <a:ext cx="6057900" cy="369332"/>
            <a:chOff x="2879771" y="3168744"/>
            <a:chExt cx="6057900" cy="369332"/>
          </a:xfrm>
          <a:noFill/>
        </p:grpSpPr>
        <p:sp>
          <p:nvSpPr>
            <p:cNvPr id="31" name="文本框 30">
              <a:extLst>
                <a:ext uri="{FF2B5EF4-FFF2-40B4-BE49-F238E27FC236}">
                  <a16:creationId xmlns:a16="http://schemas.microsoft.com/office/drawing/2014/main" xmlns="" id="{297CBAB3-7433-4B6E-B9B3-6025329C5045}"/>
                </a:ext>
              </a:extLst>
            </p:cNvPr>
            <p:cNvSpPr txBox="1"/>
            <p:nvPr/>
          </p:nvSpPr>
          <p:spPr>
            <a:xfrm>
              <a:off x="3471332" y="3168744"/>
              <a:ext cx="4958285" cy="369332"/>
            </a:xfrm>
            <a:prstGeom prst="rect">
              <a:avLst/>
            </a:prstGeom>
            <a:grpFill/>
            <a:ln>
              <a:noFill/>
            </a:ln>
          </p:spPr>
          <p:txBody>
            <a:bodyPr wrap="square">
              <a:spAutoFit/>
            </a:bodyPr>
            <a:lstStyle/>
            <a:p>
              <a:pPr algn="ctr"/>
              <a:r>
                <a:rPr lang="zh-CN" altLang="en-US" spc="300" dirty="0">
                  <a:solidFill>
                    <a:srgbClr val="F50101"/>
                  </a:solidFill>
                </a:rPr>
                <a:t>关注肺健康  </a:t>
              </a:r>
              <a:r>
                <a:rPr lang="zh-CN" altLang="en-US" spc="300" dirty="0" smtClean="0">
                  <a:solidFill>
                    <a:srgbClr val="F50101"/>
                  </a:solidFill>
                </a:rPr>
                <a:t>预</a:t>
              </a:r>
              <a:r>
                <a:rPr lang="zh-CN" altLang="en-US" spc="300" dirty="0">
                  <a:solidFill>
                    <a:srgbClr val="F50101"/>
                  </a:solidFill>
                </a:rPr>
                <a:t>防肺结核  享受健康生活</a:t>
              </a:r>
            </a:p>
          </p:txBody>
        </p:sp>
        <p:sp>
          <p:nvSpPr>
            <p:cNvPr id="32" name="矩形 31">
              <a:extLst>
                <a:ext uri="{FF2B5EF4-FFF2-40B4-BE49-F238E27FC236}">
                  <a16:creationId xmlns:a16="http://schemas.microsoft.com/office/drawing/2014/main" xmlns="" id="{24927ECB-D01E-448D-B9E5-3718E522E2CD}"/>
                </a:ext>
              </a:extLst>
            </p:cNvPr>
            <p:cNvSpPr/>
            <p:nvPr/>
          </p:nvSpPr>
          <p:spPr>
            <a:xfrm>
              <a:off x="3471332" y="3168744"/>
              <a:ext cx="4958285" cy="369332"/>
            </a:xfrm>
            <a:prstGeom prst="rect">
              <a:avLst/>
            </a:prstGeom>
            <a:grpFill/>
            <a:ln w="19050">
              <a:solidFill>
                <a:srgbClr val="F5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50101"/>
                </a:solidFill>
              </a:endParaRPr>
            </a:p>
          </p:txBody>
        </p:sp>
        <p:cxnSp>
          <p:nvCxnSpPr>
            <p:cNvPr id="33" name="直接连接符 32">
              <a:extLst>
                <a:ext uri="{FF2B5EF4-FFF2-40B4-BE49-F238E27FC236}">
                  <a16:creationId xmlns:a16="http://schemas.microsoft.com/office/drawing/2014/main" xmlns="" id="{6ADE3867-7F9E-4C63-8858-70AF228620E4}"/>
                </a:ext>
              </a:extLst>
            </p:cNvPr>
            <p:cNvCxnSpPr>
              <a:cxnSpLocks/>
            </p:cNvCxnSpPr>
            <p:nvPr/>
          </p:nvCxnSpPr>
          <p:spPr>
            <a:xfrm>
              <a:off x="8429617" y="3354601"/>
              <a:ext cx="508054" cy="0"/>
            </a:xfrm>
            <a:prstGeom prst="line">
              <a:avLst/>
            </a:prstGeom>
            <a:grpFill/>
            <a:ln w="19050">
              <a:solidFill>
                <a:srgbClr val="F5010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B2F5A793-206A-4559-AB3B-23ACFFCCEA45}"/>
                </a:ext>
              </a:extLst>
            </p:cNvPr>
            <p:cNvCxnSpPr>
              <a:cxnSpLocks/>
            </p:cNvCxnSpPr>
            <p:nvPr/>
          </p:nvCxnSpPr>
          <p:spPr>
            <a:xfrm>
              <a:off x="2879771" y="3353410"/>
              <a:ext cx="591561" cy="0"/>
            </a:xfrm>
            <a:prstGeom prst="line">
              <a:avLst/>
            </a:prstGeom>
            <a:grpFill/>
            <a:ln w="19050">
              <a:solidFill>
                <a:srgbClr val="F5010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201518361"/>
      </p:ext>
    </p:extLst>
  </p:cSld>
  <p:clrMapOvr>
    <a:masterClrMapping/>
  </p:clrMapOvr>
  <mc:AlternateContent xmlns:mc="http://schemas.openxmlformats.org/markup-compatibility/2006">
    <mc:Choice xmlns:p14="http://schemas.microsoft.com/office/powerpoint/2010/main" xmlns="" Requires="p14">
      <p:transition spd="slow" p14:dur="1250" advTm="3000">
        <p14:switch dir="r"/>
      </p:transition>
    </mc:Choice>
    <mc:Fallback>
      <p:transition spd="slow"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角 14">
            <a:extLst>
              <a:ext uri="{FF2B5EF4-FFF2-40B4-BE49-F238E27FC236}">
                <a16:creationId xmlns:a16="http://schemas.microsoft.com/office/drawing/2014/main" xmlns="" id="{63AFF056-2009-4510-A009-F6F3A4D2839A}"/>
              </a:ext>
            </a:extLst>
          </p:cNvPr>
          <p:cNvSpPr/>
          <p:nvPr/>
        </p:nvSpPr>
        <p:spPr>
          <a:xfrm>
            <a:off x="9556239" y="2442759"/>
            <a:ext cx="416689" cy="2815596"/>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结核病 </a:t>
            </a:r>
            <a:r>
              <a:rPr lang="en-US" altLang="zh-CN" sz="2000" b="1" dirty="0">
                <a:solidFill>
                  <a:schemeClr val="bg1"/>
                </a:solidFill>
                <a:cs typeface="+mn-ea"/>
                <a:sym typeface="+mn-lt"/>
              </a:rPr>
              <a:t>- </a:t>
            </a:r>
            <a:r>
              <a:rPr lang="zh-CN" altLang="en-US" sz="2000" b="1" dirty="0">
                <a:solidFill>
                  <a:schemeClr val="bg1"/>
                </a:solidFill>
                <a:cs typeface="+mn-ea"/>
                <a:sym typeface="+mn-lt"/>
              </a:rPr>
              <a:t>分类</a:t>
            </a:r>
          </a:p>
        </p:txBody>
      </p:sp>
      <p:sp>
        <p:nvSpPr>
          <p:cNvPr id="39" name="文本框 38">
            <a:extLst>
              <a:ext uri="{FF2B5EF4-FFF2-40B4-BE49-F238E27FC236}">
                <a16:creationId xmlns:a16="http://schemas.microsoft.com/office/drawing/2014/main" xmlns="" id="{308C5ACA-493E-460F-B9BA-490767936799}"/>
              </a:ext>
            </a:extLst>
          </p:cNvPr>
          <p:cNvSpPr txBox="1"/>
          <p:nvPr/>
        </p:nvSpPr>
        <p:spPr>
          <a:xfrm>
            <a:off x="3853775" y="2288871"/>
            <a:ext cx="5612343" cy="307777"/>
          </a:xfrm>
          <a:prstGeom prst="rect">
            <a:avLst/>
          </a:prstGeom>
          <a:noFill/>
        </p:spPr>
        <p:txBody>
          <a:bodyPr wrap="square" rtlCol="0">
            <a:spAutoFit/>
          </a:bodyPr>
          <a:lstStyle/>
          <a:p>
            <a:pPr marL="285750" indent="-285750" algn="just" hangingPunct="0">
              <a:buClr>
                <a:srgbClr val="F50101"/>
              </a:buClr>
              <a:buFont typeface="Wingdings" panose="05000000000000000000" pitchFamily="2" charset="2"/>
              <a:buChar char="Ø"/>
            </a:pPr>
            <a:r>
              <a:rPr lang="zh-CN" altLang="en-US" sz="1400" dirty="0">
                <a:solidFill>
                  <a:schemeClr val="tx1">
                    <a:lumMod val="85000"/>
                    <a:lumOff val="15000"/>
                  </a:schemeClr>
                </a:solidFill>
                <a:cs typeface="+mn-ea"/>
                <a:sym typeface="+mn-lt"/>
              </a:rPr>
              <a:t>原发性肺结核（代号</a:t>
            </a:r>
            <a:r>
              <a:rPr lang="en-US" altLang="zh-CN" sz="1400" dirty="0">
                <a:solidFill>
                  <a:schemeClr val="tx1">
                    <a:lumMod val="85000"/>
                    <a:lumOff val="15000"/>
                  </a:schemeClr>
                </a:solidFill>
                <a:cs typeface="+mn-ea"/>
                <a:sym typeface="+mn-lt"/>
              </a:rPr>
              <a:t>--Ⅰ</a:t>
            </a:r>
            <a:r>
              <a:rPr lang="zh-CN" altLang="en-US" sz="1400" dirty="0">
                <a:solidFill>
                  <a:schemeClr val="tx1">
                    <a:lumMod val="85000"/>
                    <a:lumOff val="15000"/>
                  </a:schemeClr>
                </a:solidFill>
                <a:cs typeface="+mn-ea"/>
                <a:sym typeface="+mn-lt"/>
              </a:rPr>
              <a:t>），包括原发综合症及胸内淋巴结核；</a:t>
            </a:r>
          </a:p>
        </p:txBody>
      </p:sp>
      <p:sp>
        <p:nvSpPr>
          <p:cNvPr id="40" name="文本框 39">
            <a:extLst>
              <a:ext uri="{FF2B5EF4-FFF2-40B4-BE49-F238E27FC236}">
                <a16:creationId xmlns:a16="http://schemas.microsoft.com/office/drawing/2014/main" xmlns="" id="{B13B5958-4B11-4255-8F01-5B72371914B0}"/>
              </a:ext>
            </a:extLst>
          </p:cNvPr>
          <p:cNvSpPr txBox="1"/>
          <p:nvPr/>
        </p:nvSpPr>
        <p:spPr>
          <a:xfrm>
            <a:off x="3853775" y="2784127"/>
            <a:ext cx="5357097" cy="523220"/>
          </a:xfrm>
          <a:prstGeom prst="rect">
            <a:avLst/>
          </a:prstGeom>
          <a:noFill/>
        </p:spPr>
        <p:txBody>
          <a:bodyPr wrap="square" rtlCol="0">
            <a:spAutoFit/>
          </a:bodyPr>
          <a:lstStyle/>
          <a:p>
            <a:pPr marL="285750" indent="-285750" algn="just" hangingPunct="0">
              <a:buClr>
                <a:srgbClr val="F50101"/>
              </a:buClr>
              <a:buFont typeface="Wingdings" panose="05000000000000000000" pitchFamily="2" charset="2"/>
              <a:buChar char="Ø"/>
            </a:pPr>
            <a:r>
              <a:rPr lang="zh-CN" altLang="en-US" sz="1400" dirty="0">
                <a:solidFill>
                  <a:schemeClr val="tx1">
                    <a:lumMod val="85000"/>
                    <a:lumOff val="15000"/>
                  </a:schemeClr>
                </a:solidFill>
                <a:cs typeface="+mn-ea"/>
                <a:sym typeface="+mn-lt"/>
              </a:rPr>
              <a:t>血行播散型肺结核（代号</a:t>
            </a:r>
            <a:r>
              <a:rPr lang="en-US" altLang="zh-CN" sz="1400" dirty="0">
                <a:solidFill>
                  <a:schemeClr val="tx1">
                    <a:lumMod val="85000"/>
                    <a:lumOff val="15000"/>
                  </a:schemeClr>
                </a:solidFill>
                <a:cs typeface="+mn-ea"/>
                <a:sym typeface="+mn-lt"/>
              </a:rPr>
              <a:t>--Ⅱ</a:t>
            </a:r>
            <a:r>
              <a:rPr lang="zh-CN" altLang="en-US" sz="1400" dirty="0">
                <a:solidFill>
                  <a:schemeClr val="tx1">
                    <a:lumMod val="85000"/>
                    <a:lumOff val="15000"/>
                  </a:schemeClr>
                </a:solidFill>
                <a:cs typeface="+mn-ea"/>
                <a:sym typeface="+mn-lt"/>
              </a:rPr>
              <a:t>），包括急性粟粒性、亚急性及慢性血行播散型肺结核；</a:t>
            </a:r>
          </a:p>
        </p:txBody>
      </p:sp>
      <p:sp>
        <p:nvSpPr>
          <p:cNvPr id="41" name="文本框 40">
            <a:extLst>
              <a:ext uri="{FF2B5EF4-FFF2-40B4-BE49-F238E27FC236}">
                <a16:creationId xmlns:a16="http://schemas.microsoft.com/office/drawing/2014/main" xmlns="" id="{518FFD84-309B-4FE6-8705-EB5EA5F347C3}"/>
              </a:ext>
            </a:extLst>
          </p:cNvPr>
          <p:cNvSpPr txBox="1"/>
          <p:nvPr/>
        </p:nvSpPr>
        <p:spPr>
          <a:xfrm>
            <a:off x="3853775" y="3494826"/>
            <a:ext cx="5357097" cy="523220"/>
          </a:xfrm>
          <a:prstGeom prst="rect">
            <a:avLst/>
          </a:prstGeom>
          <a:noFill/>
        </p:spPr>
        <p:txBody>
          <a:bodyPr wrap="square" rtlCol="0">
            <a:spAutoFit/>
          </a:bodyPr>
          <a:lstStyle/>
          <a:p>
            <a:pPr marL="285750" indent="-285750" algn="just" hangingPunct="0">
              <a:buClr>
                <a:srgbClr val="F50101"/>
              </a:buClr>
              <a:buFont typeface="Wingdings" panose="05000000000000000000" pitchFamily="2" charset="2"/>
              <a:buChar char="Ø"/>
            </a:pPr>
            <a:r>
              <a:rPr lang="zh-CN" altLang="en-US" sz="1400" dirty="0">
                <a:solidFill>
                  <a:schemeClr val="tx1">
                    <a:lumMod val="85000"/>
                    <a:lumOff val="15000"/>
                  </a:schemeClr>
                </a:solidFill>
                <a:cs typeface="+mn-ea"/>
                <a:sym typeface="+mn-lt"/>
              </a:rPr>
              <a:t>继发型肺结核（代号</a:t>
            </a:r>
            <a:r>
              <a:rPr lang="en-US" altLang="zh-CN" sz="1400" dirty="0">
                <a:solidFill>
                  <a:schemeClr val="tx1">
                    <a:lumMod val="85000"/>
                    <a:lumOff val="15000"/>
                  </a:schemeClr>
                </a:solidFill>
                <a:cs typeface="+mn-ea"/>
                <a:sym typeface="+mn-lt"/>
              </a:rPr>
              <a:t>--Ⅲ</a:t>
            </a:r>
            <a:r>
              <a:rPr lang="zh-CN" altLang="en-US" sz="1400" dirty="0">
                <a:solidFill>
                  <a:schemeClr val="tx1">
                    <a:lumMod val="85000"/>
                    <a:lumOff val="15000"/>
                  </a:schemeClr>
                </a:solidFill>
                <a:cs typeface="+mn-ea"/>
                <a:sym typeface="+mn-lt"/>
              </a:rPr>
              <a:t>），是肺结核病中的一个主要类型，病变可以含有增殖、浸润、干酪以及空洞等不同的病理改变；</a:t>
            </a:r>
          </a:p>
        </p:txBody>
      </p:sp>
      <p:sp>
        <p:nvSpPr>
          <p:cNvPr id="42" name="文本框 41">
            <a:extLst>
              <a:ext uri="{FF2B5EF4-FFF2-40B4-BE49-F238E27FC236}">
                <a16:creationId xmlns:a16="http://schemas.microsoft.com/office/drawing/2014/main" xmlns="" id="{EEB1929A-13C9-4174-A837-D25BF441C081}"/>
              </a:ext>
            </a:extLst>
          </p:cNvPr>
          <p:cNvSpPr txBox="1"/>
          <p:nvPr/>
        </p:nvSpPr>
        <p:spPr>
          <a:xfrm>
            <a:off x="3853775" y="4205525"/>
            <a:ext cx="5357097" cy="523220"/>
          </a:xfrm>
          <a:prstGeom prst="rect">
            <a:avLst/>
          </a:prstGeom>
          <a:noFill/>
        </p:spPr>
        <p:txBody>
          <a:bodyPr wrap="square" rtlCol="0">
            <a:spAutoFit/>
          </a:bodyPr>
          <a:lstStyle/>
          <a:p>
            <a:pPr marL="285750" indent="-285750" algn="just" hangingPunct="0">
              <a:buClr>
                <a:srgbClr val="F50101"/>
              </a:buClr>
              <a:buFont typeface="Wingdings" panose="05000000000000000000" pitchFamily="2" charset="2"/>
              <a:buChar char="Ø"/>
            </a:pPr>
            <a:r>
              <a:rPr lang="zh-CN" altLang="en-US" sz="1400" dirty="0">
                <a:solidFill>
                  <a:schemeClr val="tx1">
                    <a:lumMod val="85000"/>
                    <a:lumOff val="15000"/>
                  </a:schemeClr>
                </a:solidFill>
                <a:cs typeface="+mn-ea"/>
                <a:sym typeface="+mn-lt"/>
              </a:rPr>
              <a:t>结核性胸膜炎（代号</a:t>
            </a:r>
            <a:r>
              <a:rPr lang="en-US" altLang="zh-CN" sz="1400" dirty="0">
                <a:solidFill>
                  <a:schemeClr val="tx1">
                    <a:lumMod val="85000"/>
                    <a:lumOff val="15000"/>
                  </a:schemeClr>
                </a:solidFill>
                <a:cs typeface="+mn-ea"/>
                <a:sym typeface="+mn-lt"/>
              </a:rPr>
              <a:t>--Ⅳ</a:t>
            </a:r>
            <a:r>
              <a:rPr lang="zh-CN" altLang="en-US" sz="1400" dirty="0">
                <a:solidFill>
                  <a:schemeClr val="tx1">
                    <a:lumMod val="85000"/>
                    <a:lumOff val="15000"/>
                  </a:schemeClr>
                </a:solidFill>
                <a:cs typeface="+mn-ea"/>
                <a:sym typeface="+mn-lt"/>
              </a:rPr>
              <a:t>），包括结核性干性胸膜炎、渗出性胸膜炎和结核性脓胸；</a:t>
            </a:r>
          </a:p>
        </p:txBody>
      </p:sp>
      <p:sp>
        <p:nvSpPr>
          <p:cNvPr id="43" name="文本框 42">
            <a:extLst>
              <a:ext uri="{FF2B5EF4-FFF2-40B4-BE49-F238E27FC236}">
                <a16:creationId xmlns:a16="http://schemas.microsoft.com/office/drawing/2014/main" xmlns="" id="{AC53F853-1AB0-41BB-B1CE-05A0B45BC367}"/>
              </a:ext>
            </a:extLst>
          </p:cNvPr>
          <p:cNvSpPr txBox="1"/>
          <p:nvPr/>
        </p:nvSpPr>
        <p:spPr>
          <a:xfrm>
            <a:off x="3853775" y="4916225"/>
            <a:ext cx="5279834" cy="523220"/>
          </a:xfrm>
          <a:prstGeom prst="rect">
            <a:avLst/>
          </a:prstGeom>
          <a:noFill/>
        </p:spPr>
        <p:txBody>
          <a:bodyPr wrap="square" rtlCol="0">
            <a:spAutoFit/>
          </a:bodyPr>
          <a:lstStyle/>
          <a:p>
            <a:pPr marL="285750" indent="-285750" algn="just" hangingPunct="0">
              <a:buClr>
                <a:srgbClr val="F50101"/>
              </a:buClr>
              <a:buFont typeface="Wingdings" panose="05000000000000000000" pitchFamily="2" charset="2"/>
              <a:buChar char="Ø"/>
            </a:pPr>
            <a:r>
              <a:rPr lang="zh-CN" altLang="en-US" sz="1400" dirty="0">
                <a:solidFill>
                  <a:schemeClr val="tx1">
                    <a:lumMod val="85000"/>
                    <a:lumOff val="15000"/>
                  </a:schemeClr>
                </a:solidFill>
                <a:cs typeface="+mn-ea"/>
                <a:sym typeface="+mn-lt"/>
              </a:rPr>
              <a:t>其他肺外结核（代号</a:t>
            </a:r>
            <a:r>
              <a:rPr lang="en-US" altLang="zh-CN" sz="1400" dirty="0">
                <a:solidFill>
                  <a:schemeClr val="tx1">
                    <a:lumMod val="85000"/>
                    <a:lumOff val="15000"/>
                  </a:schemeClr>
                </a:solidFill>
                <a:cs typeface="+mn-ea"/>
                <a:sym typeface="+mn-lt"/>
              </a:rPr>
              <a:t>--Ⅴ</a:t>
            </a:r>
            <a:r>
              <a:rPr lang="zh-CN" altLang="en-US" sz="1400" dirty="0">
                <a:solidFill>
                  <a:schemeClr val="tx1">
                    <a:lumMod val="85000"/>
                    <a:lumOff val="15000"/>
                  </a:schemeClr>
                </a:solidFill>
                <a:cs typeface="+mn-ea"/>
                <a:sym typeface="+mn-lt"/>
              </a:rPr>
              <a:t>），按部位及脏器命名，如骨结核，结核性脑膜炎，肾结核等。</a:t>
            </a:r>
          </a:p>
        </p:txBody>
      </p:sp>
      <p:sp>
        <p:nvSpPr>
          <p:cNvPr id="19" name="左大括号 18">
            <a:extLst>
              <a:ext uri="{FF2B5EF4-FFF2-40B4-BE49-F238E27FC236}">
                <a16:creationId xmlns:a16="http://schemas.microsoft.com/office/drawing/2014/main" xmlns="" id="{939DCCAA-A7AF-4432-B34B-8B20480757BD}"/>
              </a:ext>
            </a:extLst>
          </p:cNvPr>
          <p:cNvSpPr/>
          <p:nvPr/>
        </p:nvSpPr>
        <p:spPr>
          <a:xfrm>
            <a:off x="2981128" y="2402721"/>
            <a:ext cx="474562" cy="2815596"/>
          </a:xfrm>
          <a:prstGeom prst="leftBrac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3" name="组合 2">
            <a:extLst>
              <a:ext uri="{FF2B5EF4-FFF2-40B4-BE49-F238E27FC236}">
                <a16:creationId xmlns:a16="http://schemas.microsoft.com/office/drawing/2014/main" xmlns="" id="{2E615945-8648-42F9-AED1-00DC058DC14B}"/>
              </a:ext>
            </a:extLst>
          </p:cNvPr>
          <p:cNvGrpSpPr/>
          <p:nvPr/>
        </p:nvGrpSpPr>
        <p:grpSpPr>
          <a:xfrm>
            <a:off x="1242550" y="1162788"/>
            <a:ext cx="3419429" cy="686318"/>
            <a:chOff x="1283842" y="1210514"/>
            <a:chExt cx="3419429" cy="686318"/>
          </a:xfrm>
        </p:grpSpPr>
        <p:sp>
          <p:nvSpPr>
            <p:cNvPr id="24" name="文本框 23">
              <a:extLst>
                <a:ext uri="{FF2B5EF4-FFF2-40B4-BE49-F238E27FC236}">
                  <a16:creationId xmlns:a16="http://schemas.microsoft.com/office/drawing/2014/main" xmlns="" id="{978E828C-36E3-4A9D-BC65-E38B86478430}"/>
                </a:ext>
              </a:extLst>
            </p:cNvPr>
            <p:cNvSpPr txBox="1"/>
            <p:nvPr/>
          </p:nvSpPr>
          <p:spPr>
            <a:xfrm>
              <a:off x="1929205" y="1412196"/>
              <a:ext cx="2774066"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结核病的基本知识</a:t>
              </a:r>
            </a:p>
          </p:txBody>
        </p:sp>
        <p:pic>
          <p:nvPicPr>
            <p:cNvPr id="10" name="图片 9">
              <a:extLst>
                <a:ext uri="{FF2B5EF4-FFF2-40B4-BE49-F238E27FC236}">
                  <a16:creationId xmlns:a16="http://schemas.microsoft.com/office/drawing/2014/main" xmlns="" id="{E37AC602-68F7-430E-A1BB-EA999BFF96C0}"/>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grpSp>
        <p:nvGrpSpPr>
          <p:cNvPr id="7" name="组合 6">
            <a:extLst>
              <a:ext uri="{FF2B5EF4-FFF2-40B4-BE49-F238E27FC236}">
                <a16:creationId xmlns:a16="http://schemas.microsoft.com/office/drawing/2014/main" xmlns="" id="{0036ABE0-B0BC-4829-8986-088B4C308DA5}"/>
              </a:ext>
            </a:extLst>
          </p:cNvPr>
          <p:cNvGrpSpPr/>
          <p:nvPr/>
        </p:nvGrpSpPr>
        <p:grpSpPr>
          <a:xfrm>
            <a:off x="1357583" y="3032110"/>
            <a:ext cx="1412230" cy="1412230"/>
            <a:chOff x="1059873" y="2681931"/>
            <a:chExt cx="2048486" cy="2048486"/>
          </a:xfrm>
        </p:grpSpPr>
        <p:sp>
          <p:nvSpPr>
            <p:cNvPr id="6" name="椭圆 5">
              <a:extLst>
                <a:ext uri="{FF2B5EF4-FFF2-40B4-BE49-F238E27FC236}">
                  <a16:creationId xmlns:a16="http://schemas.microsoft.com/office/drawing/2014/main" xmlns="" id="{E39827C6-8D18-4A1E-B289-2EE522ED357E}"/>
                </a:ext>
              </a:extLst>
            </p:cNvPr>
            <p:cNvSpPr/>
            <p:nvPr/>
          </p:nvSpPr>
          <p:spPr>
            <a:xfrm>
              <a:off x="1059873" y="2681931"/>
              <a:ext cx="2048486" cy="2048486"/>
            </a:xfrm>
            <a:prstGeom prst="ellipse">
              <a:avLst/>
            </a:prstGeom>
            <a:solidFill>
              <a:srgbClr val="F50101"/>
            </a:solidFill>
            <a:ln>
              <a:solidFill>
                <a:srgbClr val="F5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pic>
          <p:nvPicPr>
            <p:cNvPr id="5" name="图片 4">
              <a:extLst>
                <a:ext uri="{FF2B5EF4-FFF2-40B4-BE49-F238E27FC236}">
                  <a16:creationId xmlns:a16="http://schemas.microsoft.com/office/drawing/2014/main" xmlns="" id="{A997817E-3E83-4ACD-AA9A-B02D19CAC385}"/>
                </a:ext>
              </a:extLst>
            </p:cNvPr>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1161043" y="2781621"/>
              <a:ext cx="1846146" cy="1849105"/>
            </a:xfrm>
            <a:prstGeom prst="rect">
              <a:avLst/>
            </a:prstGeom>
          </p:spPr>
        </p:pic>
      </p:grpSp>
    </p:spTree>
    <p:extLst>
      <p:ext uri="{BB962C8B-B14F-4D97-AF65-F5344CB8AC3E}">
        <p14:creationId xmlns:p14="http://schemas.microsoft.com/office/powerpoint/2010/main" xmlns="" val="4197534278"/>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a:extLst>
              <a:ext uri="{FF2B5EF4-FFF2-40B4-BE49-F238E27FC236}">
                <a16:creationId xmlns:a16="http://schemas.microsoft.com/office/drawing/2014/main" xmlns="" id="{F4623A55-099F-4B9F-B00F-6FA77AA109BC}"/>
              </a:ext>
            </a:extLst>
          </p:cNvPr>
          <p:cNvSpPr/>
          <p:nvPr/>
        </p:nvSpPr>
        <p:spPr>
          <a:xfrm>
            <a:off x="1814568" y="2551483"/>
            <a:ext cx="527508" cy="2480383"/>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000" b="1" dirty="0">
                <a:solidFill>
                  <a:schemeClr val="bg1"/>
                </a:solidFill>
                <a:cs typeface="+mn-ea"/>
                <a:sym typeface="+mn-lt"/>
              </a:rPr>
              <a:t>结核病 </a:t>
            </a:r>
            <a:r>
              <a:rPr lang="en-US" altLang="zh-CN" sz="2000" b="1" dirty="0">
                <a:solidFill>
                  <a:schemeClr val="bg1"/>
                </a:solidFill>
                <a:cs typeface="+mn-ea"/>
                <a:sym typeface="+mn-lt"/>
              </a:rPr>
              <a:t>- </a:t>
            </a:r>
            <a:r>
              <a:rPr lang="zh-CN" altLang="en-US" sz="2000" b="1" dirty="0">
                <a:solidFill>
                  <a:schemeClr val="bg1"/>
                </a:solidFill>
                <a:cs typeface="+mn-ea"/>
                <a:sym typeface="+mn-lt"/>
              </a:rPr>
              <a:t>病变</a:t>
            </a:r>
          </a:p>
        </p:txBody>
      </p:sp>
      <p:sp>
        <p:nvSpPr>
          <p:cNvPr id="13" name="文本框 12">
            <a:extLst>
              <a:ext uri="{FF2B5EF4-FFF2-40B4-BE49-F238E27FC236}">
                <a16:creationId xmlns:a16="http://schemas.microsoft.com/office/drawing/2014/main" xmlns="" id="{B44D892A-A8A5-45E3-B800-6CDF2AE50E5F}"/>
              </a:ext>
            </a:extLst>
          </p:cNvPr>
          <p:cNvSpPr txBox="1"/>
          <p:nvPr/>
        </p:nvSpPr>
        <p:spPr>
          <a:xfrm>
            <a:off x="2743479" y="2376348"/>
            <a:ext cx="4956184" cy="2558393"/>
          </a:xfrm>
          <a:prstGeom prst="rect">
            <a:avLst/>
          </a:prstGeom>
          <a:noFill/>
        </p:spPr>
        <p:txBody>
          <a:bodyPr wrap="square" rtlCol="0">
            <a:spAutoFit/>
          </a:bodyPr>
          <a:lstStyle/>
          <a:p>
            <a:pPr algn="just" hangingPunct="0">
              <a:lnSpc>
                <a:spcPct val="300000"/>
              </a:lnSpc>
              <a:buClr>
                <a:srgbClr val="34B8F6"/>
              </a:buClr>
            </a:pPr>
            <a:r>
              <a:rPr lang="zh-CN" altLang="en-US" sz="1400" dirty="0">
                <a:solidFill>
                  <a:schemeClr val="tx1">
                    <a:lumMod val="85000"/>
                    <a:lumOff val="15000"/>
                  </a:schemeClr>
                </a:solidFill>
                <a:cs typeface="+mn-ea"/>
                <a:sym typeface="+mn-lt"/>
              </a:rPr>
              <a:t>结核菌侵入人体所引起的组织反应，基本上与一般细菌、化学或物理性刺激引起的炎性反应一样，主要有渗出性和增生性病变；如机体抵抗力弱或感染大量毒性强的细菌时，病灶边缘肉芽组织很少，以至产生原发性坏死（变质变化）。</a:t>
            </a:r>
          </a:p>
        </p:txBody>
      </p:sp>
      <p:grpSp>
        <p:nvGrpSpPr>
          <p:cNvPr id="5" name="组合 4">
            <a:extLst>
              <a:ext uri="{FF2B5EF4-FFF2-40B4-BE49-F238E27FC236}">
                <a16:creationId xmlns:a16="http://schemas.microsoft.com/office/drawing/2014/main" xmlns="" id="{6279F15A-2D39-42BD-B79D-92E13B8909D7}"/>
              </a:ext>
            </a:extLst>
          </p:cNvPr>
          <p:cNvGrpSpPr/>
          <p:nvPr/>
        </p:nvGrpSpPr>
        <p:grpSpPr>
          <a:xfrm>
            <a:off x="1242550" y="1162788"/>
            <a:ext cx="3419429" cy="686318"/>
            <a:chOff x="1283842" y="1210514"/>
            <a:chExt cx="3419429" cy="686318"/>
          </a:xfrm>
        </p:grpSpPr>
        <p:sp>
          <p:nvSpPr>
            <p:cNvPr id="6" name="文本框 5">
              <a:extLst>
                <a:ext uri="{FF2B5EF4-FFF2-40B4-BE49-F238E27FC236}">
                  <a16:creationId xmlns:a16="http://schemas.microsoft.com/office/drawing/2014/main" xmlns="" id="{D3E7D071-640E-4B3B-973A-B12EFEDD0A62}"/>
                </a:ext>
              </a:extLst>
            </p:cNvPr>
            <p:cNvSpPr txBox="1"/>
            <p:nvPr/>
          </p:nvSpPr>
          <p:spPr>
            <a:xfrm>
              <a:off x="1929205" y="1412196"/>
              <a:ext cx="2774066"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结核病的基本知识</a:t>
              </a:r>
            </a:p>
          </p:txBody>
        </p:sp>
        <p:pic>
          <p:nvPicPr>
            <p:cNvPr id="7" name="图片 6">
              <a:extLst>
                <a:ext uri="{FF2B5EF4-FFF2-40B4-BE49-F238E27FC236}">
                  <a16:creationId xmlns:a16="http://schemas.microsoft.com/office/drawing/2014/main" xmlns="" id="{8E8B04F6-D390-4F05-A151-6FF8974D8703}"/>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pic>
        <p:nvPicPr>
          <p:cNvPr id="3" name="图片 2">
            <a:extLst>
              <a:ext uri="{FF2B5EF4-FFF2-40B4-BE49-F238E27FC236}">
                <a16:creationId xmlns:a16="http://schemas.microsoft.com/office/drawing/2014/main" xmlns="" id="{F9C10F8C-47F6-4517-8A09-579E45C32077}"/>
              </a:ext>
            </a:extLst>
          </p:cNvPr>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7446440" y="1785827"/>
            <a:ext cx="3739433" cy="3739433"/>
          </a:xfrm>
          <a:prstGeom prst="rect">
            <a:avLst/>
          </a:prstGeom>
        </p:spPr>
      </p:pic>
    </p:spTree>
    <p:extLst>
      <p:ext uri="{BB962C8B-B14F-4D97-AF65-F5344CB8AC3E}">
        <p14:creationId xmlns:p14="http://schemas.microsoft.com/office/powerpoint/2010/main" xmlns="" val="2261805402"/>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a:extLst>
              <a:ext uri="{FF2B5EF4-FFF2-40B4-BE49-F238E27FC236}">
                <a16:creationId xmlns:a16="http://schemas.microsoft.com/office/drawing/2014/main" xmlns="" id="{CC8A47E2-86E2-488C-8215-2AD8E47AA85B}"/>
              </a:ext>
            </a:extLst>
          </p:cNvPr>
          <p:cNvSpPr/>
          <p:nvPr/>
        </p:nvSpPr>
        <p:spPr>
          <a:xfrm>
            <a:off x="2077587" y="2053758"/>
            <a:ext cx="2025568" cy="434050"/>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渗出性病变</a:t>
            </a:r>
          </a:p>
        </p:txBody>
      </p:sp>
      <p:sp>
        <p:nvSpPr>
          <p:cNvPr id="13" name="矩形: 圆角 12">
            <a:extLst>
              <a:ext uri="{FF2B5EF4-FFF2-40B4-BE49-F238E27FC236}">
                <a16:creationId xmlns:a16="http://schemas.microsoft.com/office/drawing/2014/main" xmlns="" id="{9FA71669-6B6B-4E4F-8EB3-DAF302C8FB7B}"/>
              </a:ext>
            </a:extLst>
          </p:cNvPr>
          <p:cNvSpPr/>
          <p:nvPr/>
        </p:nvSpPr>
        <p:spPr>
          <a:xfrm>
            <a:off x="2262162" y="3888491"/>
            <a:ext cx="2025568" cy="434050"/>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增生性病变</a:t>
            </a:r>
          </a:p>
        </p:txBody>
      </p:sp>
      <p:sp>
        <p:nvSpPr>
          <p:cNvPr id="28" name="文本框 27">
            <a:extLst>
              <a:ext uri="{FF2B5EF4-FFF2-40B4-BE49-F238E27FC236}">
                <a16:creationId xmlns:a16="http://schemas.microsoft.com/office/drawing/2014/main" xmlns="" id="{88B3A393-B4D9-4949-976E-5653CCDEE825}"/>
              </a:ext>
            </a:extLst>
          </p:cNvPr>
          <p:cNvSpPr txBox="1"/>
          <p:nvPr/>
        </p:nvSpPr>
        <p:spPr>
          <a:xfrm>
            <a:off x="2331604" y="2612237"/>
            <a:ext cx="7528792" cy="523220"/>
          </a:xfrm>
          <a:prstGeom prst="rect">
            <a:avLst/>
          </a:prstGeom>
          <a:noFill/>
        </p:spPr>
        <p:txBody>
          <a:bodyPr wrap="square" rtlCol="0">
            <a:spAutoFit/>
          </a:bodyPr>
          <a:lstStyle/>
          <a:p>
            <a:pPr algn="just" hangingPunct="0">
              <a:buClr>
                <a:srgbClr val="34B8F6"/>
              </a:buClr>
            </a:pPr>
            <a:r>
              <a:rPr lang="zh-CN" altLang="en-US" sz="1400" dirty="0">
                <a:solidFill>
                  <a:schemeClr val="tx1">
                    <a:lumMod val="85000"/>
                    <a:lumOff val="15000"/>
                  </a:schemeClr>
                </a:solidFill>
                <a:cs typeface="+mn-ea"/>
                <a:sym typeface="+mn-lt"/>
              </a:rPr>
              <a:t>肺组织最初有充血、水肿，接着有中性粒细胞、淋巴细胞浸润继而出现大量单核细胞，其中常有结核菌。渗出性病变如发生在浆膜腔，则渗出物以浆液为主，纤维蛋白质和细胞成分较少。</a:t>
            </a:r>
          </a:p>
        </p:txBody>
      </p:sp>
      <p:sp>
        <p:nvSpPr>
          <p:cNvPr id="30" name="文本框 29">
            <a:extLst>
              <a:ext uri="{FF2B5EF4-FFF2-40B4-BE49-F238E27FC236}">
                <a16:creationId xmlns:a16="http://schemas.microsoft.com/office/drawing/2014/main" xmlns="" id="{2755B42E-7388-47F3-B0A5-968D879DD74A}"/>
              </a:ext>
            </a:extLst>
          </p:cNvPr>
          <p:cNvSpPr txBox="1"/>
          <p:nvPr/>
        </p:nvSpPr>
        <p:spPr>
          <a:xfrm>
            <a:off x="2331604" y="3259886"/>
            <a:ext cx="7225897" cy="523220"/>
          </a:xfrm>
          <a:prstGeom prst="rect">
            <a:avLst/>
          </a:prstGeom>
          <a:noFill/>
        </p:spPr>
        <p:txBody>
          <a:bodyPr wrap="square" rtlCol="0">
            <a:spAutoFit/>
          </a:bodyPr>
          <a:lstStyle/>
          <a:p>
            <a:pPr algn="just" hangingPunct="0">
              <a:buClr>
                <a:srgbClr val="34B8F6"/>
              </a:buClr>
            </a:pPr>
            <a:r>
              <a:rPr lang="zh-CN" altLang="en-US" sz="1400" dirty="0">
                <a:solidFill>
                  <a:schemeClr val="tx1">
                    <a:lumMod val="85000"/>
                    <a:lumOff val="15000"/>
                  </a:schemeClr>
                </a:solidFill>
                <a:cs typeface="+mn-ea"/>
                <a:sym typeface="+mn-lt"/>
              </a:rPr>
              <a:t>如病程经过良好，渗出物在早期可被吸收，组织可恢复原状。如抵抗力差，则克引起凝固性坏死，形成干酪样变。</a:t>
            </a:r>
          </a:p>
        </p:txBody>
      </p:sp>
      <p:sp>
        <p:nvSpPr>
          <p:cNvPr id="32" name="文本框 31">
            <a:extLst>
              <a:ext uri="{FF2B5EF4-FFF2-40B4-BE49-F238E27FC236}">
                <a16:creationId xmlns:a16="http://schemas.microsoft.com/office/drawing/2014/main" xmlns="" id="{65C343FA-6C81-4DCA-A638-CE3A2057056C}"/>
              </a:ext>
            </a:extLst>
          </p:cNvPr>
          <p:cNvSpPr txBox="1"/>
          <p:nvPr/>
        </p:nvSpPr>
        <p:spPr>
          <a:xfrm>
            <a:off x="2341054" y="4476443"/>
            <a:ext cx="7665391" cy="523220"/>
          </a:xfrm>
          <a:prstGeom prst="rect">
            <a:avLst/>
          </a:prstGeom>
          <a:noFill/>
        </p:spPr>
        <p:txBody>
          <a:bodyPr wrap="square" rtlCol="0">
            <a:spAutoFit/>
          </a:bodyPr>
          <a:lstStyle/>
          <a:p>
            <a:pPr algn="just" hangingPunct="0">
              <a:buClr>
                <a:srgbClr val="34B8F6"/>
              </a:buClr>
            </a:pPr>
            <a:r>
              <a:rPr lang="zh-CN" altLang="en-US" sz="1400" dirty="0">
                <a:solidFill>
                  <a:schemeClr val="tx1">
                    <a:lumMod val="85000"/>
                    <a:lumOff val="15000"/>
                  </a:schemeClr>
                </a:solidFill>
                <a:cs typeface="+mn-ea"/>
                <a:sym typeface="+mn-lt"/>
              </a:rPr>
              <a:t>其特点是结核结节的形成。结核结节是具有特征行的肉芽组织以多层放射形排列的类上皮细胞为主要成分，其间有多核的结核巨细胞，其外围是淋巴细胞浸润。</a:t>
            </a:r>
          </a:p>
        </p:txBody>
      </p:sp>
      <p:sp>
        <p:nvSpPr>
          <p:cNvPr id="33" name="文本框 32">
            <a:extLst>
              <a:ext uri="{FF2B5EF4-FFF2-40B4-BE49-F238E27FC236}">
                <a16:creationId xmlns:a16="http://schemas.microsoft.com/office/drawing/2014/main" xmlns="" id="{946FDA55-F320-470F-93D4-E4812F9B81A2}"/>
              </a:ext>
            </a:extLst>
          </p:cNvPr>
          <p:cNvSpPr txBox="1"/>
          <p:nvPr/>
        </p:nvSpPr>
        <p:spPr>
          <a:xfrm>
            <a:off x="2341054" y="5166056"/>
            <a:ext cx="7665391" cy="523220"/>
          </a:xfrm>
          <a:prstGeom prst="rect">
            <a:avLst/>
          </a:prstGeom>
          <a:noFill/>
        </p:spPr>
        <p:txBody>
          <a:bodyPr wrap="square" rtlCol="0">
            <a:spAutoFit/>
          </a:bodyPr>
          <a:lstStyle/>
          <a:p>
            <a:pPr algn="just" hangingPunct="0">
              <a:buClr>
                <a:srgbClr val="34B8F6"/>
              </a:buClr>
            </a:pPr>
            <a:r>
              <a:rPr lang="zh-CN" altLang="en-US" sz="1400" dirty="0">
                <a:solidFill>
                  <a:schemeClr val="tx1">
                    <a:lumMod val="85000"/>
                    <a:lumOff val="15000"/>
                  </a:schemeClr>
                </a:solidFill>
                <a:cs typeface="+mn-ea"/>
                <a:sym typeface="+mn-lt"/>
              </a:rPr>
              <a:t>结核结节中结核菌极少。这种单个结核结节的直径约 </a:t>
            </a:r>
            <a:r>
              <a:rPr lang="en-US" altLang="zh-CN" sz="1400" dirty="0">
                <a:solidFill>
                  <a:schemeClr val="tx1">
                    <a:lumMod val="85000"/>
                    <a:lumOff val="15000"/>
                  </a:schemeClr>
                </a:solidFill>
                <a:cs typeface="+mn-ea"/>
                <a:sym typeface="+mn-lt"/>
              </a:rPr>
              <a:t>1/10 </a:t>
            </a:r>
            <a:r>
              <a:rPr lang="zh-CN" altLang="en-US" sz="1400" dirty="0">
                <a:solidFill>
                  <a:schemeClr val="tx1">
                    <a:lumMod val="85000"/>
                    <a:lumOff val="15000"/>
                  </a:schemeClr>
                </a:solidFill>
                <a:cs typeface="+mn-ea"/>
                <a:sym typeface="+mn-lt"/>
              </a:rPr>
              <a:t>毫米。有时单个结节的主要细胞成分是单核细胞和淋巴细胞，而类上皮细胞反而减少，细胞排列稀疏，是人体抵抗力削弱的表现。</a:t>
            </a:r>
          </a:p>
        </p:txBody>
      </p:sp>
      <p:sp>
        <p:nvSpPr>
          <p:cNvPr id="22" name="椭圆 21">
            <a:extLst>
              <a:ext uri="{FF2B5EF4-FFF2-40B4-BE49-F238E27FC236}">
                <a16:creationId xmlns:a16="http://schemas.microsoft.com/office/drawing/2014/main" xmlns="" id="{5D1BDFD0-44AA-4F63-B3F0-CB808E0BCFD7}"/>
              </a:ext>
            </a:extLst>
          </p:cNvPr>
          <p:cNvSpPr/>
          <p:nvPr/>
        </p:nvSpPr>
        <p:spPr>
          <a:xfrm>
            <a:off x="1909947" y="2706207"/>
            <a:ext cx="335280" cy="335280"/>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34" name="椭圆 33">
            <a:extLst>
              <a:ext uri="{FF2B5EF4-FFF2-40B4-BE49-F238E27FC236}">
                <a16:creationId xmlns:a16="http://schemas.microsoft.com/office/drawing/2014/main" xmlns="" id="{81CEA036-CDC9-41FB-B3E9-719C8741712F}"/>
              </a:ext>
            </a:extLst>
          </p:cNvPr>
          <p:cNvSpPr/>
          <p:nvPr/>
        </p:nvSpPr>
        <p:spPr>
          <a:xfrm>
            <a:off x="1909947" y="3399309"/>
            <a:ext cx="335280" cy="335280"/>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2</a:t>
            </a:r>
            <a:endParaRPr lang="zh-CN" altLang="en-US" sz="2000" dirty="0">
              <a:solidFill>
                <a:schemeClr val="bg1"/>
              </a:solidFill>
              <a:cs typeface="+mn-ea"/>
              <a:sym typeface="+mn-lt"/>
            </a:endParaRPr>
          </a:p>
        </p:txBody>
      </p:sp>
      <p:sp>
        <p:nvSpPr>
          <p:cNvPr id="35" name="椭圆 34">
            <a:extLst>
              <a:ext uri="{FF2B5EF4-FFF2-40B4-BE49-F238E27FC236}">
                <a16:creationId xmlns:a16="http://schemas.microsoft.com/office/drawing/2014/main" xmlns="" id="{60C143FB-715B-47D9-A6F3-700099954C4D}"/>
              </a:ext>
            </a:extLst>
          </p:cNvPr>
          <p:cNvSpPr/>
          <p:nvPr/>
        </p:nvSpPr>
        <p:spPr>
          <a:xfrm>
            <a:off x="1926882" y="4599999"/>
            <a:ext cx="335280" cy="335280"/>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36" name="椭圆 35">
            <a:extLst>
              <a:ext uri="{FF2B5EF4-FFF2-40B4-BE49-F238E27FC236}">
                <a16:creationId xmlns:a16="http://schemas.microsoft.com/office/drawing/2014/main" xmlns="" id="{472F4A4A-2B7E-48EC-8612-0E7AD1ECDCE9}"/>
              </a:ext>
            </a:extLst>
          </p:cNvPr>
          <p:cNvSpPr/>
          <p:nvPr/>
        </p:nvSpPr>
        <p:spPr>
          <a:xfrm>
            <a:off x="1909947" y="5260026"/>
            <a:ext cx="335280" cy="335280"/>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2</a:t>
            </a:r>
            <a:endParaRPr lang="zh-CN" altLang="en-US" sz="2000" dirty="0">
              <a:solidFill>
                <a:schemeClr val="bg1"/>
              </a:solidFill>
              <a:cs typeface="+mn-ea"/>
              <a:sym typeface="+mn-lt"/>
            </a:endParaRPr>
          </a:p>
        </p:txBody>
      </p:sp>
      <p:grpSp>
        <p:nvGrpSpPr>
          <p:cNvPr id="14" name="组合 13">
            <a:extLst>
              <a:ext uri="{FF2B5EF4-FFF2-40B4-BE49-F238E27FC236}">
                <a16:creationId xmlns:a16="http://schemas.microsoft.com/office/drawing/2014/main" xmlns="" id="{034F0BD2-8BFF-43B9-8A3B-595A0DD2C3C8}"/>
              </a:ext>
            </a:extLst>
          </p:cNvPr>
          <p:cNvGrpSpPr/>
          <p:nvPr/>
        </p:nvGrpSpPr>
        <p:grpSpPr>
          <a:xfrm>
            <a:off x="1242550" y="1162788"/>
            <a:ext cx="3419429" cy="686318"/>
            <a:chOff x="1283842" y="1210514"/>
            <a:chExt cx="3419429" cy="686318"/>
          </a:xfrm>
        </p:grpSpPr>
        <p:sp>
          <p:nvSpPr>
            <p:cNvPr id="15" name="文本框 14">
              <a:extLst>
                <a:ext uri="{FF2B5EF4-FFF2-40B4-BE49-F238E27FC236}">
                  <a16:creationId xmlns:a16="http://schemas.microsoft.com/office/drawing/2014/main" xmlns="" id="{DC2932D8-FCA1-4CA0-93DD-B9D4772AF829}"/>
                </a:ext>
              </a:extLst>
            </p:cNvPr>
            <p:cNvSpPr txBox="1"/>
            <p:nvPr/>
          </p:nvSpPr>
          <p:spPr>
            <a:xfrm>
              <a:off x="1929205" y="1412196"/>
              <a:ext cx="2774066"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结核病的基本知识</a:t>
              </a:r>
            </a:p>
          </p:txBody>
        </p:sp>
        <p:pic>
          <p:nvPicPr>
            <p:cNvPr id="16" name="图片 15">
              <a:extLst>
                <a:ext uri="{FF2B5EF4-FFF2-40B4-BE49-F238E27FC236}">
                  <a16:creationId xmlns:a16="http://schemas.microsoft.com/office/drawing/2014/main" xmlns="" id="{4324302B-F17F-4802-B8C2-8C6FD1968BE7}"/>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spTree>
    <p:extLst>
      <p:ext uri="{BB962C8B-B14F-4D97-AF65-F5344CB8AC3E}">
        <p14:creationId xmlns:p14="http://schemas.microsoft.com/office/powerpoint/2010/main" xmlns="" val="2126931772"/>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a:extLst>
              <a:ext uri="{FF2B5EF4-FFF2-40B4-BE49-F238E27FC236}">
                <a16:creationId xmlns:a16="http://schemas.microsoft.com/office/drawing/2014/main" xmlns="" id="{978E828C-36E3-4A9D-BC65-E38B86478430}"/>
              </a:ext>
            </a:extLst>
          </p:cNvPr>
          <p:cNvSpPr txBox="1"/>
          <p:nvPr/>
        </p:nvSpPr>
        <p:spPr>
          <a:xfrm>
            <a:off x="1504166" y="2233096"/>
            <a:ext cx="800219" cy="1323439"/>
          </a:xfrm>
          <a:prstGeom prst="rect">
            <a:avLst/>
          </a:prstGeom>
          <a:noFill/>
          <a:ln>
            <a:noFill/>
          </a:ln>
        </p:spPr>
        <p:txBody>
          <a:bodyPr vert="eaVert" wrap="square" rtlCol="0">
            <a:spAutoFit/>
          </a:bodyPr>
          <a:lstStyle/>
          <a:p>
            <a:pPr algn="ctr"/>
            <a:r>
              <a:rPr lang="zh-CN" altLang="en-US" sz="2000" b="1" dirty="0">
                <a:solidFill>
                  <a:schemeClr val="tx1">
                    <a:lumMod val="85000"/>
                    <a:lumOff val="15000"/>
                  </a:schemeClr>
                </a:solidFill>
                <a:cs typeface="+mn-ea"/>
                <a:sym typeface="+mn-lt"/>
              </a:rPr>
              <a:t>病因及发病机制</a:t>
            </a:r>
          </a:p>
        </p:txBody>
      </p:sp>
      <p:sp>
        <p:nvSpPr>
          <p:cNvPr id="12" name="文本框 11">
            <a:extLst>
              <a:ext uri="{FF2B5EF4-FFF2-40B4-BE49-F238E27FC236}">
                <a16:creationId xmlns:a16="http://schemas.microsoft.com/office/drawing/2014/main" xmlns="" id="{B31BD4F1-C63C-4F6E-957C-70123E1488BE}"/>
              </a:ext>
            </a:extLst>
          </p:cNvPr>
          <p:cNvSpPr txBox="1"/>
          <p:nvPr/>
        </p:nvSpPr>
        <p:spPr>
          <a:xfrm>
            <a:off x="1778000" y="5158707"/>
            <a:ext cx="8315938" cy="705834"/>
          </a:xfrm>
          <a:prstGeom prst="rect">
            <a:avLst/>
          </a:prstGeom>
          <a:noFill/>
          <a:ln>
            <a:noFill/>
          </a:ln>
        </p:spPr>
        <p:txBody>
          <a:bodyPr wrap="square" rtlCol="0">
            <a:spAutoFit/>
          </a:bodyPr>
          <a:lstStyle/>
          <a:p>
            <a:pPr algn="just" hangingPunct="0">
              <a:lnSpc>
                <a:spcPct val="150000"/>
              </a:lnSpc>
              <a:buClr>
                <a:srgbClr val="34B8F6"/>
              </a:buClr>
            </a:pPr>
            <a:r>
              <a:rPr lang="zh-CN" altLang="en-US" sz="1400" b="1" dirty="0">
                <a:solidFill>
                  <a:schemeClr val="tx1">
                    <a:lumMod val="85000"/>
                    <a:lumOff val="15000"/>
                  </a:schemeClr>
                </a:solidFill>
                <a:cs typeface="+mn-ea"/>
                <a:sym typeface="+mn-lt"/>
              </a:rPr>
              <a:t>结核杆菌引起的免疫反应和变态反应结核病的病原菌是结核分枝杆菌 </a:t>
            </a:r>
            <a:r>
              <a:rPr lang="en-US" altLang="zh-CN" sz="1400" b="1" dirty="0">
                <a:solidFill>
                  <a:schemeClr val="tx1">
                    <a:lumMod val="85000"/>
                    <a:lumOff val="15000"/>
                  </a:schemeClr>
                </a:solidFill>
                <a:cs typeface="+mn-ea"/>
                <a:sym typeface="+mn-lt"/>
              </a:rPr>
              <a:t>(</a:t>
            </a:r>
            <a:r>
              <a:rPr lang="en-US" altLang="zh-CN" sz="1400" b="1" dirty="0" err="1">
                <a:solidFill>
                  <a:schemeClr val="tx1">
                    <a:lumMod val="85000"/>
                    <a:lumOff val="15000"/>
                  </a:schemeClr>
                </a:solidFill>
                <a:cs typeface="+mn-ea"/>
                <a:sym typeface="+mn-lt"/>
              </a:rPr>
              <a:t>Mycobacteriumtuberculosis</a:t>
            </a:r>
            <a:r>
              <a:rPr lang="en-US" altLang="zh-CN" sz="1400" b="1" dirty="0">
                <a:solidFill>
                  <a:schemeClr val="tx1">
                    <a:lumMod val="85000"/>
                    <a:lumOff val="15000"/>
                  </a:schemeClr>
                </a:solidFill>
                <a:cs typeface="+mn-ea"/>
                <a:sym typeface="+mn-lt"/>
              </a:rPr>
              <a:t>)</a:t>
            </a:r>
            <a:r>
              <a:rPr lang="zh-CN" altLang="en-US" sz="1400" b="1" dirty="0">
                <a:solidFill>
                  <a:schemeClr val="tx1">
                    <a:lumMod val="85000"/>
                    <a:lumOff val="15000"/>
                  </a:schemeClr>
                </a:solidFill>
                <a:cs typeface="+mn-ea"/>
                <a:sym typeface="+mn-lt"/>
              </a:rPr>
              <a:t>，主要是人型和牛型。人型结核杆菌感染的发病率最高。临床上所指的结核病多由上述两型引起。</a:t>
            </a:r>
          </a:p>
        </p:txBody>
      </p:sp>
      <p:sp>
        <p:nvSpPr>
          <p:cNvPr id="13" name="矩形: 圆角 12">
            <a:extLst>
              <a:ext uri="{FF2B5EF4-FFF2-40B4-BE49-F238E27FC236}">
                <a16:creationId xmlns:a16="http://schemas.microsoft.com/office/drawing/2014/main" xmlns="" id="{C2CDA0D0-9B28-4046-9C48-327FCFFCAD80}"/>
              </a:ext>
            </a:extLst>
          </p:cNvPr>
          <p:cNvSpPr/>
          <p:nvPr/>
        </p:nvSpPr>
        <p:spPr>
          <a:xfrm>
            <a:off x="2484597" y="2234046"/>
            <a:ext cx="1537989" cy="261366"/>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cs typeface="+mn-ea"/>
                <a:sym typeface="+mn-lt"/>
              </a:rPr>
              <a:t>免疫反应</a:t>
            </a:r>
          </a:p>
        </p:txBody>
      </p:sp>
      <p:sp>
        <p:nvSpPr>
          <p:cNvPr id="21" name="矩形: 圆角 20">
            <a:extLst>
              <a:ext uri="{FF2B5EF4-FFF2-40B4-BE49-F238E27FC236}">
                <a16:creationId xmlns:a16="http://schemas.microsoft.com/office/drawing/2014/main" xmlns="" id="{DF095858-7691-4F18-B606-76DB2CA4B997}"/>
              </a:ext>
            </a:extLst>
          </p:cNvPr>
          <p:cNvSpPr/>
          <p:nvPr/>
        </p:nvSpPr>
        <p:spPr>
          <a:xfrm>
            <a:off x="2484597" y="2605573"/>
            <a:ext cx="1537989" cy="261366"/>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cs typeface="+mn-ea"/>
                <a:sym typeface="+mn-lt"/>
              </a:rPr>
              <a:t>变态反应</a:t>
            </a:r>
          </a:p>
        </p:txBody>
      </p:sp>
      <p:sp>
        <p:nvSpPr>
          <p:cNvPr id="22" name="矩形: 圆角 21">
            <a:extLst>
              <a:ext uri="{FF2B5EF4-FFF2-40B4-BE49-F238E27FC236}">
                <a16:creationId xmlns:a16="http://schemas.microsoft.com/office/drawing/2014/main" xmlns="" id="{1F02A04E-5755-4D95-80D9-DE48CD704B61}"/>
              </a:ext>
            </a:extLst>
          </p:cNvPr>
          <p:cNvSpPr/>
          <p:nvPr/>
        </p:nvSpPr>
        <p:spPr>
          <a:xfrm>
            <a:off x="2484597" y="2977100"/>
            <a:ext cx="1537989" cy="261366"/>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cs typeface="+mn-ea"/>
                <a:sym typeface="+mn-lt"/>
              </a:rPr>
              <a:t>人型</a:t>
            </a:r>
          </a:p>
        </p:txBody>
      </p:sp>
      <p:sp>
        <p:nvSpPr>
          <p:cNvPr id="23" name="矩形: 圆角 22">
            <a:extLst>
              <a:ext uri="{FF2B5EF4-FFF2-40B4-BE49-F238E27FC236}">
                <a16:creationId xmlns:a16="http://schemas.microsoft.com/office/drawing/2014/main" xmlns="" id="{38E0F92B-C564-4B3F-BE58-3657A3F23D8D}"/>
              </a:ext>
            </a:extLst>
          </p:cNvPr>
          <p:cNvSpPr/>
          <p:nvPr/>
        </p:nvSpPr>
        <p:spPr>
          <a:xfrm>
            <a:off x="2484597" y="3348628"/>
            <a:ext cx="1537989" cy="261366"/>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cs typeface="+mn-ea"/>
                <a:sym typeface="+mn-lt"/>
              </a:rPr>
              <a:t>牛型</a:t>
            </a:r>
          </a:p>
        </p:txBody>
      </p:sp>
      <p:sp>
        <p:nvSpPr>
          <p:cNvPr id="25" name="矩形: 圆角 24">
            <a:extLst>
              <a:ext uri="{FF2B5EF4-FFF2-40B4-BE49-F238E27FC236}">
                <a16:creationId xmlns:a16="http://schemas.microsoft.com/office/drawing/2014/main" xmlns="" id="{F280233C-3637-4AD3-8F19-6DCC61B169A3}"/>
              </a:ext>
            </a:extLst>
          </p:cNvPr>
          <p:cNvSpPr/>
          <p:nvPr/>
        </p:nvSpPr>
        <p:spPr>
          <a:xfrm>
            <a:off x="1487304" y="3940525"/>
            <a:ext cx="692468" cy="1091340"/>
          </a:xfrm>
          <a:prstGeom prst="roundRect">
            <a:avLst>
              <a:gd name="adj" fmla="val 50000"/>
            </a:avLst>
          </a:prstGeom>
          <a:noFill/>
          <a:ln>
            <a:noFill/>
          </a:ln>
        </p:spPr>
        <p:txBody>
          <a:bodyPr vert="eaVert" wrap="square" rtlCol="0">
            <a:spAutoFit/>
          </a:bodyPr>
          <a:lstStyle/>
          <a:p>
            <a:pPr algn="ctr"/>
            <a:r>
              <a:rPr lang="zh-CN" altLang="en-US" sz="2000" b="1" dirty="0">
                <a:solidFill>
                  <a:schemeClr val="tx1">
                    <a:lumMod val="85000"/>
                    <a:lumOff val="15000"/>
                  </a:schemeClr>
                </a:solidFill>
                <a:cs typeface="+mn-ea"/>
                <a:sym typeface="+mn-lt"/>
              </a:rPr>
              <a:t>途径</a:t>
            </a:r>
          </a:p>
        </p:txBody>
      </p:sp>
      <p:sp>
        <p:nvSpPr>
          <p:cNvPr id="28" name="矩形: 圆角 27">
            <a:extLst>
              <a:ext uri="{FF2B5EF4-FFF2-40B4-BE49-F238E27FC236}">
                <a16:creationId xmlns:a16="http://schemas.microsoft.com/office/drawing/2014/main" xmlns="" id="{4C208E95-91D1-461D-BF03-514535E5FC66}"/>
              </a:ext>
            </a:extLst>
          </p:cNvPr>
          <p:cNvSpPr/>
          <p:nvPr/>
        </p:nvSpPr>
        <p:spPr>
          <a:xfrm>
            <a:off x="2484596" y="3940525"/>
            <a:ext cx="1537990" cy="261366"/>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cs typeface="+mn-ea"/>
                <a:sym typeface="+mn-lt"/>
              </a:rPr>
              <a:t>呼吸道传染</a:t>
            </a:r>
          </a:p>
        </p:txBody>
      </p:sp>
      <p:sp>
        <p:nvSpPr>
          <p:cNvPr id="29" name="矩形: 圆角 28">
            <a:extLst>
              <a:ext uri="{FF2B5EF4-FFF2-40B4-BE49-F238E27FC236}">
                <a16:creationId xmlns:a16="http://schemas.microsoft.com/office/drawing/2014/main" xmlns="" id="{FE2C96B5-CD07-4553-828A-CE8A9408B071}"/>
              </a:ext>
            </a:extLst>
          </p:cNvPr>
          <p:cNvSpPr/>
          <p:nvPr/>
        </p:nvSpPr>
        <p:spPr>
          <a:xfrm>
            <a:off x="2484596" y="4281200"/>
            <a:ext cx="1537990" cy="261366"/>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cs typeface="+mn-ea"/>
                <a:sym typeface="+mn-lt"/>
              </a:rPr>
              <a:t>消化道感染</a:t>
            </a:r>
          </a:p>
        </p:txBody>
      </p:sp>
      <p:sp>
        <p:nvSpPr>
          <p:cNvPr id="30" name="矩形: 圆角 29">
            <a:extLst>
              <a:ext uri="{FF2B5EF4-FFF2-40B4-BE49-F238E27FC236}">
                <a16:creationId xmlns:a16="http://schemas.microsoft.com/office/drawing/2014/main" xmlns="" id="{26F2764F-AAE5-4EF3-977D-4D4C87368415}"/>
              </a:ext>
            </a:extLst>
          </p:cNvPr>
          <p:cNvSpPr/>
          <p:nvPr/>
        </p:nvSpPr>
        <p:spPr>
          <a:xfrm>
            <a:off x="2484596" y="4637589"/>
            <a:ext cx="1537990" cy="286005"/>
          </a:xfrm>
          <a:prstGeom prst="roundRect">
            <a:avLst>
              <a:gd name="adj" fmla="val 50000"/>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cs typeface="+mn-ea"/>
                <a:sym typeface="+mn-lt"/>
              </a:rPr>
              <a:t>经皮肤伤口感染</a:t>
            </a:r>
          </a:p>
        </p:txBody>
      </p:sp>
      <p:grpSp>
        <p:nvGrpSpPr>
          <p:cNvPr id="32" name="组合 31">
            <a:extLst>
              <a:ext uri="{FF2B5EF4-FFF2-40B4-BE49-F238E27FC236}">
                <a16:creationId xmlns:a16="http://schemas.microsoft.com/office/drawing/2014/main" xmlns="" id="{E39AB070-5920-4BA9-891D-69BB72DC705D}"/>
              </a:ext>
            </a:extLst>
          </p:cNvPr>
          <p:cNvGrpSpPr/>
          <p:nvPr/>
        </p:nvGrpSpPr>
        <p:grpSpPr>
          <a:xfrm>
            <a:off x="1666425" y="4236548"/>
            <a:ext cx="223150" cy="1030654"/>
            <a:chOff x="1678521" y="4290646"/>
            <a:chExt cx="223150" cy="1030654"/>
          </a:xfrm>
          <a:noFill/>
        </p:grpSpPr>
        <p:sp>
          <p:nvSpPr>
            <p:cNvPr id="20" name="箭头: 右 19">
              <a:extLst>
                <a:ext uri="{FF2B5EF4-FFF2-40B4-BE49-F238E27FC236}">
                  <a16:creationId xmlns:a16="http://schemas.microsoft.com/office/drawing/2014/main" xmlns="" id="{591778A9-A738-414F-86CF-F10EFC778382}"/>
                </a:ext>
              </a:extLst>
            </p:cNvPr>
            <p:cNvSpPr/>
            <p:nvPr/>
          </p:nvSpPr>
          <p:spPr>
            <a:xfrm>
              <a:off x="1678521" y="4290646"/>
              <a:ext cx="223150" cy="230554"/>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cs typeface="+mn-ea"/>
                <a:sym typeface="+mn-lt"/>
              </a:endParaRPr>
            </a:p>
          </p:txBody>
        </p:sp>
        <p:sp>
          <p:nvSpPr>
            <p:cNvPr id="31" name="箭头: 右 30">
              <a:extLst>
                <a:ext uri="{FF2B5EF4-FFF2-40B4-BE49-F238E27FC236}">
                  <a16:creationId xmlns:a16="http://schemas.microsoft.com/office/drawing/2014/main" xmlns="" id="{F08B5247-37A8-4DAA-A202-AC78B595DF34}"/>
                </a:ext>
              </a:extLst>
            </p:cNvPr>
            <p:cNvSpPr/>
            <p:nvPr/>
          </p:nvSpPr>
          <p:spPr>
            <a:xfrm>
              <a:off x="1678521" y="5090746"/>
              <a:ext cx="223150" cy="230554"/>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cs typeface="+mn-ea"/>
                <a:sym typeface="+mn-lt"/>
              </a:endParaRPr>
            </a:p>
          </p:txBody>
        </p:sp>
      </p:grpSp>
      <p:sp>
        <p:nvSpPr>
          <p:cNvPr id="34" name="文本框 33">
            <a:extLst>
              <a:ext uri="{FF2B5EF4-FFF2-40B4-BE49-F238E27FC236}">
                <a16:creationId xmlns:a16="http://schemas.microsoft.com/office/drawing/2014/main" xmlns="" id="{DAB834FB-4381-492F-9F19-983E1B4C8DA0}"/>
              </a:ext>
            </a:extLst>
          </p:cNvPr>
          <p:cNvSpPr txBox="1"/>
          <p:nvPr/>
        </p:nvSpPr>
        <p:spPr>
          <a:xfrm>
            <a:off x="4383009" y="2261436"/>
            <a:ext cx="5851240" cy="1346522"/>
          </a:xfrm>
          <a:prstGeom prst="rect">
            <a:avLst/>
          </a:prstGeom>
          <a:noFill/>
          <a:ln>
            <a:noFill/>
          </a:ln>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肺结核病人 </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主要是空洞型肺结核</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从呼吸道排出大量带菌微滴。吸入这些带菌微滴即可造成感染。直径小于 </a:t>
            </a:r>
            <a:r>
              <a:rPr lang="en-US" altLang="zh-CN" sz="1400" dirty="0">
                <a:solidFill>
                  <a:schemeClr val="tx1">
                    <a:lumMod val="85000"/>
                    <a:lumOff val="15000"/>
                  </a:schemeClr>
                </a:solidFill>
                <a:cs typeface="+mn-ea"/>
                <a:sym typeface="+mn-lt"/>
              </a:rPr>
              <a:t>5μm </a:t>
            </a:r>
            <a:r>
              <a:rPr lang="zh-CN" altLang="en-US" sz="1400" dirty="0">
                <a:solidFill>
                  <a:schemeClr val="tx1">
                    <a:lumMod val="85000"/>
                    <a:lumOff val="15000"/>
                  </a:schemeClr>
                </a:solidFill>
                <a:cs typeface="+mn-ea"/>
                <a:sym typeface="+mn-lt"/>
              </a:rPr>
              <a:t>的微滴能到达肺泡，因此其致病性最强。到达肺泡的结核杆菌趋化和吸引巨噬细胞，并为巨噬细胞所吞噬。</a:t>
            </a:r>
          </a:p>
        </p:txBody>
      </p:sp>
      <p:sp>
        <p:nvSpPr>
          <p:cNvPr id="35" name="文本框 34">
            <a:extLst>
              <a:ext uri="{FF2B5EF4-FFF2-40B4-BE49-F238E27FC236}">
                <a16:creationId xmlns:a16="http://schemas.microsoft.com/office/drawing/2014/main" xmlns="" id="{7F40F3C2-9C65-43CC-97AF-A9DEB2CEBC82}"/>
              </a:ext>
            </a:extLst>
          </p:cNvPr>
          <p:cNvSpPr txBox="1"/>
          <p:nvPr/>
        </p:nvSpPr>
        <p:spPr>
          <a:xfrm>
            <a:off x="4383009" y="3856210"/>
            <a:ext cx="5623436" cy="1023357"/>
          </a:xfrm>
          <a:prstGeom prst="rect">
            <a:avLst/>
          </a:prstGeom>
          <a:noFill/>
          <a:ln>
            <a:noFill/>
          </a:ln>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在有效细胞免疫建立以前，巨细胞将其杀灭的能力很有限，结核杆菌在细胞内繁殖，一方面可引起局部炎症，另一方面可发生全身性血源性播散，成为以后肺外结核病发生的根源。</a:t>
            </a:r>
          </a:p>
        </p:txBody>
      </p:sp>
      <p:grpSp>
        <p:nvGrpSpPr>
          <p:cNvPr id="26" name="组合 25">
            <a:extLst>
              <a:ext uri="{FF2B5EF4-FFF2-40B4-BE49-F238E27FC236}">
                <a16:creationId xmlns:a16="http://schemas.microsoft.com/office/drawing/2014/main" xmlns="" id="{7749C611-CA85-4059-A417-B1E831AC2D4B}"/>
              </a:ext>
            </a:extLst>
          </p:cNvPr>
          <p:cNvGrpSpPr/>
          <p:nvPr/>
        </p:nvGrpSpPr>
        <p:grpSpPr>
          <a:xfrm>
            <a:off x="1242550" y="1162788"/>
            <a:ext cx="3419429" cy="686318"/>
            <a:chOff x="1283842" y="1210514"/>
            <a:chExt cx="3419429" cy="686318"/>
          </a:xfrm>
        </p:grpSpPr>
        <p:sp>
          <p:nvSpPr>
            <p:cNvPr id="27" name="文本框 26">
              <a:extLst>
                <a:ext uri="{FF2B5EF4-FFF2-40B4-BE49-F238E27FC236}">
                  <a16:creationId xmlns:a16="http://schemas.microsoft.com/office/drawing/2014/main" xmlns="" id="{AEFD6B1E-8F0C-49BE-827A-56C17DB063AF}"/>
                </a:ext>
              </a:extLst>
            </p:cNvPr>
            <p:cNvSpPr txBox="1"/>
            <p:nvPr/>
          </p:nvSpPr>
          <p:spPr>
            <a:xfrm>
              <a:off x="1929205" y="1412196"/>
              <a:ext cx="2774066"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结核病的基本知识</a:t>
              </a:r>
            </a:p>
          </p:txBody>
        </p:sp>
        <p:pic>
          <p:nvPicPr>
            <p:cNvPr id="33" name="图片 32">
              <a:extLst>
                <a:ext uri="{FF2B5EF4-FFF2-40B4-BE49-F238E27FC236}">
                  <a16:creationId xmlns:a16="http://schemas.microsoft.com/office/drawing/2014/main" xmlns="" id="{7F5D6725-3021-4D15-A69E-9B5EC017DD1A}"/>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cxnSp>
        <p:nvCxnSpPr>
          <p:cNvPr id="3" name="直接连接符 2">
            <a:extLst>
              <a:ext uri="{FF2B5EF4-FFF2-40B4-BE49-F238E27FC236}">
                <a16:creationId xmlns:a16="http://schemas.microsoft.com/office/drawing/2014/main" xmlns="" id="{12287004-96B9-45FF-AEBB-37101D8255A5}"/>
              </a:ext>
            </a:extLst>
          </p:cNvPr>
          <p:cNvCxnSpPr/>
          <p:nvPr/>
        </p:nvCxnSpPr>
        <p:spPr>
          <a:xfrm>
            <a:off x="1303737" y="3733180"/>
            <a:ext cx="958477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94174752"/>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47CF9C20-1FA1-49F7-9A84-538BA038A14E}"/>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23870" y="-20338"/>
            <a:ext cx="12301595" cy="6878337"/>
          </a:xfrm>
          <a:prstGeom prst="rect">
            <a:avLst/>
          </a:prstGeom>
        </p:spPr>
      </p:pic>
      <p:pic>
        <p:nvPicPr>
          <p:cNvPr id="16" name="图片 15">
            <a:extLst>
              <a:ext uri="{FF2B5EF4-FFF2-40B4-BE49-F238E27FC236}">
                <a16:creationId xmlns:a16="http://schemas.microsoft.com/office/drawing/2014/main" xmlns="" id="{2B3A15E5-3B6A-4B37-9BA0-C7681220D0DE}"/>
              </a:ext>
            </a:extLst>
          </p:cNvPr>
          <p:cNvPicPr>
            <a:picLocks noChangeAspect="1"/>
          </p:cNvPicPr>
          <p:nvPr/>
        </p:nvPicPr>
        <p:blipFill rotWithShape="1">
          <a:blip r:embed="rId4" cstate="screen">
            <a:extLst>
              <a:ext uri="{28A0092B-C50C-407E-A947-70E740481C1C}">
                <a14:useLocalDpi xmlns:a14="http://schemas.microsoft.com/office/drawing/2010/main" xmlns="" val="0"/>
              </a:ext>
            </a:extLst>
          </a:blip>
          <a:srcRect l="27775" t="-424" r="-740" b="76459"/>
          <a:stretch/>
        </p:blipFill>
        <p:spPr>
          <a:xfrm>
            <a:off x="8702964" y="-47683"/>
            <a:ext cx="3617205" cy="2098934"/>
          </a:xfrm>
          <a:prstGeom prst="rect">
            <a:avLst/>
          </a:prstGeom>
        </p:spPr>
      </p:pic>
      <p:pic>
        <p:nvPicPr>
          <p:cNvPr id="17" name="图片 16">
            <a:extLst>
              <a:ext uri="{FF2B5EF4-FFF2-40B4-BE49-F238E27FC236}">
                <a16:creationId xmlns:a16="http://schemas.microsoft.com/office/drawing/2014/main" xmlns="" id="{EB6DCBD0-E164-481D-A2D5-596DA3EE626C}"/>
              </a:ext>
            </a:extLst>
          </p:cNvPr>
          <p:cNvPicPr>
            <a:picLocks noChangeAspect="1"/>
          </p:cNvPicPr>
          <p:nvPr/>
        </p:nvPicPr>
        <p:blipFill rotWithShape="1">
          <a:blip r:embed="rId5" cstate="screen">
            <a:extLst>
              <a:ext uri="{28A0092B-C50C-407E-A947-70E740481C1C}">
                <a14:useLocalDpi xmlns:a14="http://schemas.microsoft.com/office/drawing/2010/main" xmlns="" val="0"/>
              </a:ext>
            </a:extLst>
          </a:blip>
          <a:srcRect r="57656" b="31562"/>
          <a:stretch/>
        </p:blipFill>
        <p:spPr>
          <a:xfrm>
            <a:off x="-23871" y="-28795"/>
            <a:ext cx="4879949" cy="3943575"/>
          </a:xfrm>
          <a:prstGeom prst="rect">
            <a:avLst/>
          </a:prstGeom>
        </p:spPr>
      </p:pic>
      <p:pic>
        <p:nvPicPr>
          <p:cNvPr id="40" name="图片 39">
            <a:extLst>
              <a:ext uri="{FF2B5EF4-FFF2-40B4-BE49-F238E27FC236}">
                <a16:creationId xmlns:a16="http://schemas.microsoft.com/office/drawing/2014/main" xmlns="" id="{0B3ECC28-B2D0-4523-9686-B914C51EC445}"/>
              </a:ext>
            </a:extLst>
          </p:cNvPr>
          <p:cNvPicPr>
            <a:picLocks noChangeAspect="1"/>
          </p:cNvPicPr>
          <p:nvPr/>
        </p:nvPicPr>
        <p:blipFill rotWithShape="1">
          <a:blip r:embed="rId6" cstate="screen">
            <a:extLst>
              <a:ext uri="{28A0092B-C50C-407E-A947-70E740481C1C}">
                <a14:useLocalDpi xmlns:a14="http://schemas.microsoft.com/office/drawing/2010/main" xmlns="" val="0"/>
              </a:ext>
            </a:extLst>
          </a:blip>
          <a:srcRect l="8437" t="6944" r="58485" b="48964"/>
          <a:stretch/>
        </p:blipFill>
        <p:spPr>
          <a:xfrm>
            <a:off x="9003581" y="1131551"/>
            <a:ext cx="2500887" cy="1666847"/>
          </a:xfrm>
          <a:prstGeom prst="rect">
            <a:avLst/>
          </a:prstGeom>
        </p:spPr>
      </p:pic>
      <p:pic>
        <p:nvPicPr>
          <p:cNvPr id="42" name="图片 41">
            <a:extLst>
              <a:ext uri="{FF2B5EF4-FFF2-40B4-BE49-F238E27FC236}">
                <a16:creationId xmlns:a16="http://schemas.microsoft.com/office/drawing/2014/main" xmlns="" id="{B4C72D6F-9634-455F-8786-E29D63C9EFB8}"/>
              </a:ext>
            </a:extLst>
          </p:cNvPr>
          <p:cNvPicPr>
            <a:picLocks noChangeAspect="1"/>
          </p:cNvPicPr>
          <p:nvPr/>
        </p:nvPicPr>
        <p:blipFill rotWithShape="1">
          <a:blip r:embed="rId7" cstate="screen">
            <a:extLst>
              <a:ext uri="{28A0092B-C50C-407E-A947-70E740481C1C}">
                <a14:useLocalDpi xmlns:a14="http://schemas.microsoft.com/office/drawing/2010/main" xmlns="" val="0"/>
              </a:ext>
            </a:extLst>
          </a:blip>
          <a:srcRect l="80515" t="9679" r="-1742" b="52056"/>
          <a:stretch/>
        </p:blipFill>
        <p:spPr>
          <a:xfrm>
            <a:off x="3977392" y="373369"/>
            <a:ext cx="1801963" cy="1624177"/>
          </a:xfrm>
          <a:prstGeom prst="rect">
            <a:avLst/>
          </a:prstGeom>
        </p:spPr>
      </p:pic>
      <p:sp>
        <p:nvSpPr>
          <p:cNvPr id="23" name="文本框 22">
            <a:extLst>
              <a:ext uri="{FF2B5EF4-FFF2-40B4-BE49-F238E27FC236}">
                <a16:creationId xmlns:a16="http://schemas.microsoft.com/office/drawing/2014/main" xmlns="" id="{7B65CA65-948B-4E0D-8524-4784B644E8C6}"/>
              </a:ext>
            </a:extLst>
          </p:cNvPr>
          <p:cNvSpPr txBox="1"/>
          <p:nvPr/>
        </p:nvSpPr>
        <p:spPr>
          <a:xfrm>
            <a:off x="5170616" y="2941207"/>
            <a:ext cx="5154588" cy="830997"/>
          </a:xfrm>
          <a:prstGeom prst="rect">
            <a:avLst/>
          </a:prstGeom>
          <a:noFill/>
        </p:spPr>
        <p:txBody>
          <a:bodyPr wrap="square" rtlCol="0">
            <a:spAutoFit/>
          </a:bodyPr>
          <a:lstStyle/>
          <a:p>
            <a:r>
              <a:rPr lang="zh-CN" altLang="en-US" sz="4800" b="1" dirty="0">
                <a:ln w="19050">
                  <a:noFill/>
                </a:ln>
                <a:latin typeface="微软雅黑" panose="020B0503020204020204" pitchFamily="34" charset="-122"/>
                <a:ea typeface="微软雅黑" panose="020B0503020204020204" pitchFamily="34" charset="-122"/>
                <a:cs typeface="+mn-ea"/>
                <a:sym typeface="+mn-lt"/>
              </a:rPr>
              <a:t>结核病的传染性</a:t>
            </a:r>
          </a:p>
        </p:txBody>
      </p:sp>
      <p:sp>
        <p:nvSpPr>
          <p:cNvPr id="36" name="文本框 35">
            <a:extLst>
              <a:ext uri="{FF2B5EF4-FFF2-40B4-BE49-F238E27FC236}">
                <a16:creationId xmlns:a16="http://schemas.microsoft.com/office/drawing/2014/main" xmlns="" id="{4B50F2AA-A787-4E20-B764-9F8EEE7B8318}"/>
              </a:ext>
            </a:extLst>
          </p:cNvPr>
          <p:cNvSpPr txBox="1"/>
          <p:nvPr/>
        </p:nvSpPr>
        <p:spPr>
          <a:xfrm>
            <a:off x="5844707" y="2004731"/>
            <a:ext cx="2385617" cy="830997"/>
          </a:xfrm>
          <a:prstGeom prst="rect">
            <a:avLst/>
          </a:prstGeom>
          <a:noFill/>
        </p:spPr>
        <p:txBody>
          <a:bodyPr wrap="square" rtlCol="0">
            <a:spAutoFit/>
          </a:bodyPr>
          <a:lstStyle/>
          <a:p>
            <a:r>
              <a:rPr lang="en-US" altLang="zh-CN" sz="4800" b="1" i="1" spc="600" dirty="0">
                <a:ln w="19050">
                  <a:noFill/>
                </a:ln>
                <a:latin typeface="微软雅黑" panose="020B0503020204020204" pitchFamily="34" charset="-122"/>
                <a:ea typeface="微软雅黑" panose="020B0503020204020204" pitchFamily="34" charset="-122"/>
                <a:cs typeface="+mn-ea"/>
                <a:sym typeface="+mn-lt"/>
              </a:rPr>
              <a:t>PART</a:t>
            </a:r>
            <a:endParaRPr lang="zh-CN" altLang="en-US" sz="4800" b="1" i="1" spc="600" dirty="0">
              <a:ln w="19050">
                <a:noFill/>
              </a:ln>
              <a:latin typeface="微软雅黑" panose="020B0503020204020204" pitchFamily="34" charset="-122"/>
              <a:ea typeface="微软雅黑" panose="020B0503020204020204" pitchFamily="34" charset="-122"/>
              <a:cs typeface="+mn-ea"/>
              <a:sym typeface="+mn-lt"/>
            </a:endParaRPr>
          </a:p>
        </p:txBody>
      </p:sp>
      <p:sp>
        <p:nvSpPr>
          <p:cNvPr id="5" name="椭圆 4">
            <a:extLst>
              <a:ext uri="{FF2B5EF4-FFF2-40B4-BE49-F238E27FC236}">
                <a16:creationId xmlns:a16="http://schemas.microsoft.com/office/drawing/2014/main" xmlns="" id="{5B331AF2-35F2-4133-BE5A-FFF830524990}"/>
              </a:ext>
            </a:extLst>
          </p:cNvPr>
          <p:cNvSpPr/>
          <p:nvPr/>
        </p:nvSpPr>
        <p:spPr>
          <a:xfrm>
            <a:off x="8230324" y="2085856"/>
            <a:ext cx="715267" cy="715267"/>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02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26" name="图片 25">
            <a:extLst>
              <a:ext uri="{FF2B5EF4-FFF2-40B4-BE49-F238E27FC236}">
                <a16:creationId xmlns:a16="http://schemas.microsoft.com/office/drawing/2014/main" xmlns="" id="{CF92D53F-4046-4462-8422-81916500B90F}"/>
              </a:ext>
            </a:extLst>
          </p:cNvPr>
          <p:cNvPicPr>
            <a:picLocks noChangeAspect="1"/>
          </p:cNvPicPr>
          <p:nvPr/>
        </p:nvPicPr>
        <p:blipFill rotWithShape="1">
          <a:blip r:embed="rId8" cstate="screen">
            <a:extLst>
              <a:ext uri="{28A0092B-C50C-407E-A947-70E740481C1C}">
                <a14:useLocalDpi xmlns:a14="http://schemas.microsoft.com/office/drawing/2010/main" xmlns="" val="0"/>
              </a:ext>
            </a:extLst>
          </a:blip>
          <a:srcRect l="66937" t="57425" r="-6812" b="-1007"/>
          <a:stretch/>
        </p:blipFill>
        <p:spPr>
          <a:xfrm>
            <a:off x="10623121" y="3455012"/>
            <a:ext cx="2043231" cy="3349727"/>
          </a:xfrm>
          <a:prstGeom prst="rect">
            <a:avLst/>
          </a:prstGeom>
        </p:spPr>
      </p:pic>
      <p:pic>
        <p:nvPicPr>
          <p:cNvPr id="27" name="图片 26">
            <a:extLst>
              <a:ext uri="{FF2B5EF4-FFF2-40B4-BE49-F238E27FC236}">
                <a16:creationId xmlns:a16="http://schemas.microsoft.com/office/drawing/2014/main" xmlns="" id="{A063C4A5-D546-422A-A6BF-E29AE9F416A5}"/>
              </a:ext>
            </a:extLst>
          </p:cNvPr>
          <p:cNvPicPr>
            <a:picLocks noChangeAspect="1"/>
          </p:cNvPicPr>
          <p:nvPr/>
        </p:nvPicPr>
        <p:blipFill rotWithShape="1">
          <a:blip r:embed="rId9" cstate="screen">
            <a:extLst>
              <a:ext uri="{28A0092B-C50C-407E-A947-70E740481C1C}">
                <a14:useLocalDpi xmlns:a14="http://schemas.microsoft.com/office/drawing/2010/main" xmlns="" val="0"/>
              </a:ext>
            </a:extLst>
          </a:blip>
          <a:srcRect t="47774" r="42866"/>
          <a:stretch/>
        </p:blipFill>
        <p:spPr>
          <a:xfrm>
            <a:off x="-28957" y="3752620"/>
            <a:ext cx="1657962" cy="2273303"/>
          </a:xfrm>
          <a:prstGeom prst="rect">
            <a:avLst/>
          </a:prstGeom>
        </p:spPr>
      </p:pic>
      <p:pic>
        <p:nvPicPr>
          <p:cNvPr id="28" name="图片 27">
            <a:extLst>
              <a:ext uri="{FF2B5EF4-FFF2-40B4-BE49-F238E27FC236}">
                <a16:creationId xmlns:a16="http://schemas.microsoft.com/office/drawing/2014/main" xmlns="" id="{3558A998-7130-4DE0-B6B8-C25C8BCB3CF2}"/>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l="7927" t="76035" r="10133" b="2590"/>
          <a:stretch/>
        </p:blipFill>
        <p:spPr>
          <a:xfrm>
            <a:off x="-34044" y="4385246"/>
            <a:ext cx="12311769" cy="2481267"/>
          </a:xfrm>
          <a:prstGeom prst="rect">
            <a:avLst/>
          </a:prstGeom>
        </p:spPr>
      </p:pic>
      <p:pic>
        <p:nvPicPr>
          <p:cNvPr id="29" name="图片 28">
            <a:extLst>
              <a:ext uri="{FF2B5EF4-FFF2-40B4-BE49-F238E27FC236}">
                <a16:creationId xmlns:a16="http://schemas.microsoft.com/office/drawing/2014/main" xmlns="" id="{F9CE5556-B490-41B2-9A5C-322819045AD5}"/>
              </a:ext>
            </a:extLst>
          </p:cNvPr>
          <p:cNvPicPr>
            <a:picLocks noChangeAspect="1"/>
          </p:cNvPicPr>
          <p:nvPr/>
        </p:nvPicPr>
        <p:blipFill>
          <a:blip r:embed="rId11" cstate="screen">
            <a:extLst>
              <a:ext uri="{28A0092B-C50C-407E-A947-70E740481C1C}">
                <a14:useLocalDpi xmlns:a14="http://schemas.microsoft.com/office/drawing/2010/main" xmlns="" val="0"/>
              </a:ext>
            </a:extLst>
          </a:blip>
          <a:stretch>
            <a:fillRect/>
          </a:stretch>
        </p:blipFill>
        <p:spPr>
          <a:xfrm>
            <a:off x="1371253" y="1797830"/>
            <a:ext cx="3439114" cy="3439114"/>
          </a:xfrm>
          <a:prstGeom prst="rect">
            <a:avLst/>
          </a:prstGeom>
        </p:spPr>
      </p:pic>
      <p:grpSp>
        <p:nvGrpSpPr>
          <p:cNvPr id="30" name="组合 29">
            <a:extLst>
              <a:ext uri="{FF2B5EF4-FFF2-40B4-BE49-F238E27FC236}">
                <a16:creationId xmlns:a16="http://schemas.microsoft.com/office/drawing/2014/main" xmlns="" id="{C2C6327B-8FC0-455E-837D-47823A9E7798}"/>
              </a:ext>
            </a:extLst>
          </p:cNvPr>
          <p:cNvGrpSpPr/>
          <p:nvPr/>
        </p:nvGrpSpPr>
        <p:grpSpPr>
          <a:xfrm>
            <a:off x="4663430" y="4100058"/>
            <a:ext cx="6057900" cy="369332"/>
            <a:chOff x="2879771" y="3168744"/>
            <a:chExt cx="6057900" cy="369332"/>
          </a:xfrm>
          <a:noFill/>
        </p:grpSpPr>
        <p:sp>
          <p:nvSpPr>
            <p:cNvPr id="31" name="文本框 30">
              <a:extLst>
                <a:ext uri="{FF2B5EF4-FFF2-40B4-BE49-F238E27FC236}">
                  <a16:creationId xmlns:a16="http://schemas.microsoft.com/office/drawing/2014/main" xmlns="" id="{297CBAB3-7433-4B6E-B9B3-6025329C5045}"/>
                </a:ext>
              </a:extLst>
            </p:cNvPr>
            <p:cNvSpPr txBox="1"/>
            <p:nvPr/>
          </p:nvSpPr>
          <p:spPr>
            <a:xfrm>
              <a:off x="3471332" y="3168744"/>
              <a:ext cx="4958285" cy="369332"/>
            </a:xfrm>
            <a:prstGeom prst="rect">
              <a:avLst/>
            </a:prstGeom>
            <a:grpFill/>
            <a:ln>
              <a:noFill/>
            </a:ln>
          </p:spPr>
          <p:txBody>
            <a:bodyPr wrap="square">
              <a:spAutoFit/>
            </a:bodyPr>
            <a:lstStyle/>
            <a:p>
              <a:pPr algn="ctr"/>
              <a:r>
                <a:rPr lang="zh-CN" altLang="en-US" spc="300" dirty="0">
                  <a:solidFill>
                    <a:srgbClr val="F50101"/>
                  </a:solidFill>
                </a:rPr>
                <a:t>关注肺健康  </a:t>
              </a:r>
              <a:r>
                <a:rPr lang="zh-CN" altLang="en-US" spc="300" dirty="0" smtClean="0">
                  <a:solidFill>
                    <a:srgbClr val="F50101"/>
                  </a:solidFill>
                </a:rPr>
                <a:t>预</a:t>
              </a:r>
              <a:r>
                <a:rPr lang="zh-CN" altLang="en-US" spc="300" dirty="0">
                  <a:solidFill>
                    <a:srgbClr val="F50101"/>
                  </a:solidFill>
                </a:rPr>
                <a:t>防肺结核  享受健康生活</a:t>
              </a:r>
            </a:p>
          </p:txBody>
        </p:sp>
        <p:sp>
          <p:nvSpPr>
            <p:cNvPr id="32" name="矩形 31">
              <a:extLst>
                <a:ext uri="{FF2B5EF4-FFF2-40B4-BE49-F238E27FC236}">
                  <a16:creationId xmlns:a16="http://schemas.microsoft.com/office/drawing/2014/main" xmlns="" id="{24927ECB-D01E-448D-B9E5-3718E522E2CD}"/>
                </a:ext>
              </a:extLst>
            </p:cNvPr>
            <p:cNvSpPr/>
            <p:nvPr/>
          </p:nvSpPr>
          <p:spPr>
            <a:xfrm>
              <a:off x="3471332" y="3168744"/>
              <a:ext cx="4958285" cy="369332"/>
            </a:xfrm>
            <a:prstGeom prst="rect">
              <a:avLst/>
            </a:prstGeom>
            <a:grpFill/>
            <a:ln w="19050">
              <a:solidFill>
                <a:srgbClr val="F5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50101"/>
                </a:solidFill>
              </a:endParaRPr>
            </a:p>
          </p:txBody>
        </p:sp>
        <p:cxnSp>
          <p:nvCxnSpPr>
            <p:cNvPr id="33" name="直接连接符 32">
              <a:extLst>
                <a:ext uri="{FF2B5EF4-FFF2-40B4-BE49-F238E27FC236}">
                  <a16:creationId xmlns:a16="http://schemas.microsoft.com/office/drawing/2014/main" xmlns="" id="{6ADE3867-7F9E-4C63-8858-70AF228620E4}"/>
                </a:ext>
              </a:extLst>
            </p:cNvPr>
            <p:cNvCxnSpPr>
              <a:cxnSpLocks/>
            </p:cNvCxnSpPr>
            <p:nvPr/>
          </p:nvCxnSpPr>
          <p:spPr>
            <a:xfrm>
              <a:off x="8429617" y="3354601"/>
              <a:ext cx="508054" cy="0"/>
            </a:xfrm>
            <a:prstGeom prst="line">
              <a:avLst/>
            </a:prstGeom>
            <a:grpFill/>
            <a:ln w="19050">
              <a:solidFill>
                <a:srgbClr val="F5010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B2F5A793-206A-4559-AB3B-23ACFFCCEA45}"/>
                </a:ext>
              </a:extLst>
            </p:cNvPr>
            <p:cNvCxnSpPr>
              <a:cxnSpLocks/>
            </p:cNvCxnSpPr>
            <p:nvPr/>
          </p:nvCxnSpPr>
          <p:spPr>
            <a:xfrm>
              <a:off x="2879771" y="3353410"/>
              <a:ext cx="591561" cy="0"/>
            </a:xfrm>
            <a:prstGeom prst="line">
              <a:avLst/>
            </a:prstGeom>
            <a:grpFill/>
            <a:ln w="19050">
              <a:solidFill>
                <a:srgbClr val="F5010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508162328"/>
      </p:ext>
    </p:extLst>
  </p:cSld>
  <p:clrMapOvr>
    <a:masterClrMapping/>
  </p:clrMapOvr>
  <mc:AlternateContent xmlns:mc="http://schemas.openxmlformats.org/markup-compatibility/2006">
    <mc:Choice xmlns:p14="http://schemas.microsoft.com/office/powerpoint/2010/main" xmlns="" Requires="p14">
      <p:transition spd="slow" p14:dur="125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1+#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0-#ppt_w/2"/>
                                          </p:val>
                                        </p:tav>
                                        <p:tav tm="100000">
                                          <p:val>
                                            <p:strVal val="#ppt_x"/>
                                          </p:val>
                                        </p:tav>
                                      </p:tavLst>
                                    </p:anim>
                                    <p:anim calcmode="lin" valueType="num">
                                      <p:cBhvr additive="base">
                                        <p:cTn id="3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20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par>
                          <p:cTn id="64" fill="hold">
                            <p:stCondLst>
                              <p:cond delay="500"/>
                            </p:stCondLst>
                            <p:childTnLst>
                              <p:par>
                                <p:cTn id="65" presetID="16" presetClass="entr" presetSubtype="37"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outVertical)">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6"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xmlns="" id="{96E763B1-7021-4B26-898D-DEE184F285D4}"/>
              </a:ext>
            </a:extLst>
          </p:cNvPr>
          <p:cNvSpPr txBox="1"/>
          <p:nvPr/>
        </p:nvSpPr>
        <p:spPr>
          <a:xfrm>
            <a:off x="1928868" y="2061306"/>
            <a:ext cx="8481559" cy="584775"/>
          </a:xfrm>
          <a:prstGeom prst="rect">
            <a:avLst/>
          </a:prstGeom>
          <a:noFill/>
        </p:spPr>
        <p:txBody>
          <a:bodyPr wrap="square" rtlCol="0">
            <a:spAutoFit/>
          </a:bodyPr>
          <a:lstStyle/>
          <a:p>
            <a:r>
              <a:rPr lang="zh-CN" altLang="en-US" sz="1600" b="1" dirty="0">
                <a:solidFill>
                  <a:schemeClr val="tx1">
                    <a:lumMod val="85000"/>
                    <a:lumOff val="15000"/>
                  </a:schemeClr>
                </a:solidFill>
                <a:cs typeface="+mn-ea"/>
                <a:sym typeface="+mn-lt"/>
              </a:rPr>
              <a:t>不是所有类型的结核病都具有传染性。也不是任何一个结核病人在其患病期间的住何时候都具有传染性。</a:t>
            </a:r>
          </a:p>
        </p:txBody>
      </p:sp>
      <p:grpSp>
        <p:nvGrpSpPr>
          <p:cNvPr id="3" name="组合 2">
            <a:extLst>
              <a:ext uri="{FF2B5EF4-FFF2-40B4-BE49-F238E27FC236}">
                <a16:creationId xmlns:a16="http://schemas.microsoft.com/office/drawing/2014/main" xmlns="" id="{09E863AA-480F-4AAD-A368-107E3007B4F5}"/>
              </a:ext>
            </a:extLst>
          </p:cNvPr>
          <p:cNvGrpSpPr/>
          <p:nvPr/>
        </p:nvGrpSpPr>
        <p:grpSpPr>
          <a:xfrm>
            <a:off x="1869759" y="2974942"/>
            <a:ext cx="2463250" cy="2720270"/>
            <a:chOff x="1869759" y="2974942"/>
            <a:chExt cx="2463250" cy="2720270"/>
          </a:xfrm>
        </p:grpSpPr>
        <p:sp>
          <p:nvSpPr>
            <p:cNvPr id="2" name="矩形 1">
              <a:extLst>
                <a:ext uri="{FF2B5EF4-FFF2-40B4-BE49-F238E27FC236}">
                  <a16:creationId xmlns:a16="http://schemas.microsoft.com/office/drawing/2014/main" xmlns="" id="{501BBE41-E9B9-48CC-91B7-1ED177C87A29}"/>
                </a:ext>
              </a:extLst>
            </p:cNvPr>
            <p:cNvSpPr/>
            <p:nvPr/>
          </p:nvSpPr>
          <p:spPr>
            <a:xfrm>
              <a:off x="1869759" y="3117273"/>
              <a:ext cx="2463250" cy="257793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14" name="椭圆 13">
              <a:extLst>
                <a:ext uri="{FF2B5EF4-FFF2-40B4-BE49-F238E27FC236}">
                  <a16:creationId xmlns:a16="http://schemas.microsoft.com/office/drawing/2014/main" xmlns="" id="{1F9B0761-D4ED-4EE2-B533-AA1E3FBC88C6}"/>
                </a:ext>
              </a:extLst>
            </p:cNvPr>
            <p:cNvSpPr/>
            <p:nvPr/>
          </p:nvSpPr>
          <p:spPr>
            <a:xfrm>
              <a:off x="2794827" y="2974942"/>
              <a:ext cx="335280" cy="353984"/>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grpSp>
      <p:grpSp>
        <p:nvGrpSpPr>
          <p:cNvPr id="4" name="组合 3">
            <a:extLst>
              <a:ext uri="{FF2B5EF4-FFF2-40B4-BE49-F238E27FC236}">
                <a16:creationId xmlns:a16="http://schemas.microsoft.com/office/drawing/2014/main" xmlns="" id="{C9FB9F28-7142-4153-832F-B7EA579C6636}"/>
              </a:ext>
            </a:extLst>
          </p:cNvPr>
          <p:cNvGrpSpPr/>
          <p:nvPr/>
        </p:nvGrpSpPr>
        <p:grpSpPr>
          <a:xfrm>
            <a:off x="4915657" y="2993646"/>
            <a:ext cx="2463250" cy="2701566"/>
            <a:chOff x="4915657" y="2993646"/>
            <a:chExt cx="2463250" cy="2701566"/>
          </a:xfrm>
        </p:grpSpPr>
        <p:sp>
          <p:nvSpPr>
            <p:cNvPr id="20" name="矩形 19">
              <a:extLst>
                <a:ext uri="{FF2B5EF4-FFF2-40B4-BE49-F238E27FC236}">
                  <a16:creationId xmlns:a16="http://schemas.microsoft.com/office/drawing/2014/main" xmlns="" id="{F16D1CDC-6709-4312-91EE-7779515D16F3}"/>
                </a:ext>
              </a:extLst>
            </p:cNvPr>
            <p:cNvSpPr/>
            <p:nvPr/>
          </p:nvSpPr>
          <p:spPr>
            <a:xfrm>
              <a:off x="4915657" y="3117273"/>
              <a:ext cx="2463250" cy="257793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17" name="椭圆 16">
              <a:extLst>
                <a:ext uri="{FF2B5EF4-FFF2-40B4-BE49-F238E27FC236}">
                  <a16:creationId xmlns:a16="http://schemas.microsoft.com/office/drawing/2014/main" xmlns="" id="{6088D364-42EC-44F6-8C92-390EDE1E52CE}"/>
                </a:ext>
              </a:extLst>
            </p:cNvPr>
            <p:cNvSpPr/>
            <p:nvPr/>
          </p:nvSpPr>
          <p:spPr>
            <a:xfrm>
              <a:off x="5943992" y="2993646"/>
              <a:ext cx="335280" cy="335280"/>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2</a:t>
              </a:r>
              <a:endParaRPr lang="zh-CN" altLang="en-US" sz="2000" dirty="0">
                <a:solidFill>
                  <a:schemeClr val="bg1"/>
                </a:solidFill>
                <a:cs typeface="+mn-ea"/>
                <a:sym typeface="+mn-lt"/>
              </a:endParaRPr>
            </a:p>
          </p:txBody>
        </p:sp>
      </p:grpSp>
      <p:grpSp>
        <p:nvGrpSpPr>
          <p:cNvPr id="5" name="组合 4">
            <a:extLst>
              <a:ext uri="{FF2B5EF4-FFF2-40B4-BE49-F238E27FC236}">
                <a16:creationId xmlns:a16="http://schemas.microsoft.com/office/drawing/2014/main" xmlns="" id="{A3EEC9CA-9C37-4EB6-8548-D2D7357FE2A7}"/>
              </a:ext>
            </a:extLst>
          </p:cNvPr>
          <p:cNvGrpSpPr/>
          <p:nvPr/>
        </p:nvGrpSpPr>
        <p:grpSpPr>
          <a:xfrm>
            <a:off x="7858991" y="3002998"/>
            <a:ext cx="2463250" cy="2692214"/>
            <a:chOff x="7858991" y="3002998"/>
            <a:chExt cx="2463250" cy="2692214"/>
          </a:xfrm>
        </p:grpSpPr>
        <p:sp>
          <p:nvSpPr>
            <p:cNvPr id="21" name="矩形 20">
              <a:extLst>
                <a:ext uri="{FF2B5EF4-FFF2-40B4-BE49-F238E27FC236}">
                  <a16:creationId xmlns:a16="http://schemas.microsoft.com/office/drawing/2014/main" xmlns="" id="{B77B0E04-4C47-487A-86A9-E3FF5D0120D6}"/>
                </a:ext>
              </a:extLst>
            </p:cNvPr>
            <p:cNvSpPr/>
            <p:nvPr/>
          </p:nvSpPr>
          <p:spPr>
            <a:xfrm>
              <a:off x="7858991" y="3117273"/>
              <a:ext cx="2463250" cy="257793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Medium" panose="020B0600000000000000" pitchFamily="34" charset="-122"/>
                <a:ea typeface="思源黑体 CN Medium" panose="020B0600000000000000" pitchFamily="34" charset="-122"/>
              </a:endParaRPr>
            </a:p>
          </p:txBody>
        </p:sp>
        <p:sp>
          <p:nvSpPr>
            <p:cNvPr id="30" name="椭圆 29">
              <a:extLst>
                <a:ext uri="{FF2B5EF4-FFF2-40B4-BE49-F238E27FC236}">
                  <a16:creationId xmlns:a16="http://schemas.microsoft.com/office/drawing/2014/main" xmlns="" id="{62A5B6FF-A229-4FFF-9A14-A74D65A2A2DC}"/>
                </a:ext>
              </a:extLst>
            </p:cNvPr>
            <p:cNvSpPr/>
            <p:nvPr/>
          </p:nvSpPr>
          <p:spPr>
            <a:xfrm>
              <a:off x="8822250" y="3002998"/>
              <a:ext cx="335280" cy="335280"/>
            </a:xfrm>
            <a:prstGeom prst="ellipse">
              <a:avLst/>
            </a:prstGeom>
            <a:solidFill>
              <a:srgbClr val="F5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3</a:t>
              </a:r>
              <a:endParaRPr lang="zh-CN" altLang="en-US" sz="2000" dirty="0">
                <a:solidFill>
                  <a:schemeClr val="bg1"/>
                </a:solidFill>
                <a:cs typeface="+mn-ea"/>
                <a:sym typeface="+mn-lt"/>
              </a:endParaRPr>
            </a:p>
          </p:txBody>
        </p:sp>
      </p:grpSp>
      <p:sp>
        <p:nvSpPr>
          <p:cNvPr id="12" name="îŝļiďe">
            <a:extLst>
              <a:ext uri="{FF2B5EF4-FFF2-40B4-BE49-F238E27FC236}">
                <a16:creationId xmlns:a16="http://schemas.microsoft.com/office/drawing/2014/main" xmlns="" id="{29AB6314-7FA7-449F-BC29-5A9EBDF53AA3}"/>
              </a:ext>
            </a:extLst>
          </p:cNvPr>
          <p:cNvSpPr/>
          <p:nvPr/>
        </p:nvSpPr>
        <p:spPr>
          <a:xfrm>
            <a:off x="1668361" y="2142956"/>
            <a:ext cx="201398" cy="174460"/>
          </a:xfrm>
          <a:custGeom>
            <a:avLst/>
            <a:gdLst/>
            <a:ahLst/>
            <a:cxnLst/>
            <a:rect l="l" t="t" r="r" b="b"/>
            <a:pathLst>
              <a:path w="512592" h="444029">
                <a:moveTo>
                  <a:pt x="461442" y="0"/>
                </a:moveTo>
                <a:lnTo>
                  <a:pt x="512592" y="96860"/>
                </a:lnTo>
                <a:cubicBezTo>
                  <a:pt x="470874" y="116449"/>
                  <a:pt x="442034" y="135948"/>
                  <a:pt x="426072" y="155356"/>
                </a:cubicBezTo>
                <a:cubicBezTo>
                  <a:pt x="410110" y="174764"/>
                  <a:pt x="401222" y="197709"/>
                  <a:pt x="399409" y="224191"/>
                </a:cubicBezTo>
                <a:lnTo>
                  <a:pt x="512592" y="224191"/>
                </a:lnTo>
                <a:lnTo>
                  <a:pt x="512592" y="444029"/>
                </a:lnTo>
                <a:lnTo>
                  <a:pt x="275886" y="444029"/>
                </a:lnTo>
                <a:lnTo>
                  <a:pt x="275886" y="261738"/>
                </a:lnTo>
                <a:cubicBezTo>
                  <a:pt x="275886" y="194626"/>
                  <a:pt x="289853" y="141661"/>
                  <a:pt x="317786" y="102845"/>
                </a:cubicBezTo>
                <a:cubicBezTo>
                  <a:pt x="345719" y="64029"/>
                  <a:pt x="393604" y="29747"/>
                  <a:pt x="461442" y="0"/>
                </a:cubicBezTo>
                <a:close/>
                <a:moveTo>
                  <a:pt x="185557" y="0"/>
                </a:moveTo>
                <a:lnTo>
                  <a:pt x="236707" y="96860"/>
                </a:lnTo>
                <a:cubicBezTo>
                  <a:pt x="194989" y="116449"/>
                  <a:pt x="166149" y="135948"/>
                  <a:pt x="150187" y="155356"/>
                </a:cubicBezTo>
                <a:cubicBezTo>
                  <a:pt x="134225" y="174764"/>
                  <a:pt x="125337" y="197709"/>
                  <a:pt x="123523" y="224191"/>
                </a:cubicBezTo>
                <a:lnTo>
                  <a:pt x="236707" y="224191"/>
                </a:lnTo>
                <a:lnTo>
                  <a:pt x="236707" y="444029"/>
                </a:lnTo>
                <a:lnTo>
                  <a:pt x="0" y="444029"/>
                </a:lnTo>
                <a:lnTo>
                  <a:pt x="0" y="261738"/>
                </a:lnTo>
                <a:cubicBezTo>
                  <a:pt x="0" y="194626"/>
                  <a:pt x="13967" y="141661"/>
                  <a:pt x="41900" y="102845"/>
                </a:cubicBezTo>
                <a:cubicBezTo>
                  <a:pt x="69833" y="64029"/>
                  <a:pt x="117719" y="29747"/>
                  <a:pt x="185557" y="0"/>
                </a:cubicBezTo>
                <a:close/>
              </a:path>
            </a:pathLst>
          </a:custGeom>
          <a:noFill/>
          <a:ln>
            <a:noFill/>
          </a:ln>
        </p:spPr>
        <p:txBody>
          <a:bodyPr wrap="square" lIns="91440" tIns="45720" rIns="91440" bIns="45720" anchor="ctr">
            <a:normAutofit fontScale="32500" lnSpcReduction="20000"/>
          </a:bodyPr>
          <a:lstStyle/>
          <a:p>
            <a:pPr algn="ctr"/>
            <a:endParaRPr>
              <a:solidFill>
                <a:schemeClr val="tx1">
                  <a:lumMod val="85000"/>
                  <a:lumOff val="15000"/>
                </a:schemeClr>
              </a:solidFill>
              <a:cs typeface="+mn-ea"/>
              <a:sym typeface="+mn-lt"/>
            </a:endParaRPr>
          </a:p>
        </p:txBody>
      </p:sp>
      <p:sp>
        <p:nvSpPr>
          <p:cNvPr id="18" name="îŝļiďe">
            <a:extLst>
              <a:ext uri="{FF2B5EF4-FFF2-40B4-BE49-F238E27FC236}">
                <a16:creationId xmlns:a16="http://schemas.microsoft.com/office/drawing/2014/main" xmlns="" id="{2D70A0DE-6B9F-4608-BC83-7800C1706D53}"/>
              </a:ext>
            </a:extLst>
          </p:cNvPr>
          <p:cNvSpPr/>
          <p:nvPr/>
        </p:nvSpPr>
        <p:spPr>
          <a:xfrm flipH="1" flipV="1">
            <a:off x="10410427" y="2142956"/>
            <a:ext cx="201398" cy="174460"/>
          </a:xfrm>
          <a:custGeom>
            <a:avLst/>
            <a:gdLst/>
            <a:ahLst/>
            <a:cxnLst/>
            <a:rect l="l" t="t" r="r" b="b"/>
            <a:pathLst>
              <a:path w="512592" h="444029">
                <a:moveTo>
                  <a:pt x="461442" y="0"/>
                </a:moveTo>
                <a:lnTo>
                  <a:pt x="512592" y="96860"/>
                </a:lnTo>
                <a:cubicBezTo>
                  <a:pt x="470874" y="116449"/>
                  <a:pt x="442034" y="135948"/>
                  <a:pt x="426072" y="155356"/>
                </a:cubicBezTo>
                <a:cubicBezTo>
                  <a:pt x="410110" y="174764"/>
                  <a:pt x="401222" y="197709"/>
                  <a:pt x="399409" y="224191"/>
                </a:cubicBezTo>
                <a:lnTo>
                  <a:pt x="512592" y="224191"/>
                </a:lnTo>
                <a:lnTo>
                  <a:pt x="512592" y="444029"/>
                </a:lnTo>
                <a:lnTo>
                  <a:pt x="275886" y="444029"/>
                </a:lnTo>
                <a:lnTo>
                  <a:pt x="275886" y="261738"/>
                </a:lnTo>
                <a:cubicBezTo>
                  <a:pt x="275886" y="194626"/>
                  <a:pt x="289853" y="141661"/>
                  <a:pt x="317786" y="102845"/>
                </a:cubicBezTo>
                <a:cubicBezTo>
                  <a:pt x="345719" y="64029"/>
                  <a:pt x="393604" y="29747"/>
                  <a:pt x="461442" y="0"/>
                </a:cubicBezTo>
                <a:close/>
                <a:moveTo>
                  <a:pt x="185557" y="0"/>
                </a:moveTo>
                <a:lnTo>
                  <a:pt x="236707" y="96860"/>
                </a:lnTo>
                <a:cubicBezTo>
                  <a:pt x="194989" y="116449"/>
                  <a:pt x="166149" y="135948"/>
                  <a:pt x="150187" y="155356"/>
                </a:cubicBezTo>
                <a:cubicBezTo>
                  <a:pt x="134225" y="174764"/>
                  <a:pt x="125337" y="197709"/>
                  <a:pt x="123523" y="224191"/>
                </a:cubicBezTo>
                <a:lnTo>
                  <a:pt x="236707" y="224191"/>
                </a:lnTo>
                <a:lnTo>
                  <a:pt x="236707" y="444029"/>
                </a:lnTo>
                <a:lnTo>
                  <a:pt x="0" y="444029"/>
                </a:lnTo>
                <a:lnTo>
                  <a:pt x="0" y="261738"/>
                </a:lnTo>
                <a:cubicBezTo>
                  <a:pt x="0" y="194626"/>
                  <a:pt x="13967" y="141661"/>
                  <a:pt x="41900" y="102845"/>
                </a:cubicBezTo>
                <a:cubicBezTo>
                  <a:pt x="69833" y="64029"/>
                  <a:pt x="117719" y="29747"/>
                  <a:pt x="185557" y="0"/>
                </a:cubicBezTo>
                <a:close/>
              </a:path>
            </a:pathLst>
          </a:custGeom>
          <a:noFill/>
          <a:ln>
            <a:noFill/>
          </a:ln>
        </p:spPr>
        <p:txBody>
          <a:bodyPr wrap="square" lIns="91440" tIns="45720" rIns="91440" bIns="45720" anchor="ctr">
            <a:normAutofit fontScale="32500" lnSpcReduction="20000"/>
          </a:bodyPr>
          <a:lstStyle/>
          <a:p>
            <a:pPr algn="ctr"/>
            <a:endParaRPr>
              <a:solidFill>
                <a:schemeClr val="tx1">
                  <a:lumMod val="85000"/>
                  <a:lumOff val="15000"/>
                </a:schemeClr>
              </a:solidFill>
              <a:cs typeface="+mn-ea"/>
              <a:sym typeface="+mn-lt"/>
            </a:endParaRPr>
          </a:p>
        </p:txBody>
      </p:sp>
      <p:sp>
        <p:nvSpPr>
          <p:cNvPr id="22" name="文本框 21">
            <a:extLst>
              <a:ext uri="{FF2B5EF4-FFF2-40B4-BE49-F238E27FC236}">
                <a16:creationId xmlns:a16="http://schemas.microsoft.com/office/drawing/2014/main" xmlns="" id="{E3CA809D-4157-46C9-9F42-55EDDA101738}"/>
              </a:ext>
            </a:extLst>
          </p:cNvPr>
          <p:cNvSpPr txBox="1"/>
          <p:nvPr/>
        </p:nvSpPr>
        <p:spPr>
          <a:xfrm>
            <a:off x="2158255" y="3500677"/>
            <a:ext cx="1886257" cy="1992853"/>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相对来看，肺结核病中的一些类型常常具有传染性，而肺外结核病（如骨结核病、脑膜结核等）则不具有传染性。</a:t>
            </a:r>
          </a:p>
        </p:txBody>
      </p:sp>
      <p:sp>
        <p:nvSpPr>
          <p:cNvPr id="23" name="文本框 22">
            <a:extLst>
              <a:ext uri="{FF2B5EF4-FFF2-40B4-BE49-F238E27FC236}">
                <a16:creationId xmlns:a16="http://schemas.microsoft.com/office/drawing/2014/main" xmlns="" id="{80CE4601-898F-4B8C-893E-DECD6735F3C5}"/>
              </a:ext>
            </a:extLst>
          </p:cNvPr>
          <p:cNvSpPr txBox="1"/>
          <p:nvPr/>
        </p:nvSpPr>
        <p:spPr>
          <a:xfrm>
            <a:off x="5175283" y="3529075"/>
            <a:ext cx="1988727" cy="1992853"/>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由于肺脏与外界相通，在肺结核病发展、恶化或形成空洞时，病变中的结核菌大量繁殖，通过支气管排出体外，造成结核菌传播。</a:t>
            </a:r>
          </a:p>
        </p:txBody>
      </p:sp>
      <p:sp>
        <p:nvSpPr>
          <p:cNvPr id="25" name="文本框 24">
            <a:extLst>
              <a:ext uri="{FF2B5EF4-FFF2-40B4-BE49-F238E27FC236}">
                <a16:creationId xmlns:a16="http://schemas.microsoft.com/office/drawing/2014/main" xmlns="" id="{7ED94307-3E14-49BC-B332-F7B7139ED58D}"/>
              </a:ext>
            </a:extLst>
          </p:cNvPr>
          <p:cNvSpPr txBox="1"/>
          <p:nvPr/>
        </p:nvSpPr>
        <p:spPr>
          <a:xfrm>
            <a:off x="8314135" y="3673261"/>
            <a:ext cx="1686789" cy="1346522"/>
          </a:xfrm>
          <a:prstGeom prst="rect">
            <a:avLst/>
          </a:prstGeom>
          <a:noFill/>
        </p:spPr>
        <p:txBody>
          <a:bodyPr wrap="square" rtlCol="0">
            <a:spAutoFit/>
          </a:bodyPr>
          <a:lstStyle/>
          <a:p>
            <a:pPr algn="just" hangingPunct="0">
              <a:lnSpc>
                <a:spcPct val="150000"/>
              </a:lnSpc>
              <a:buClr>
                <a:srgbClr val="34B8F6"/>
              </a:buClr>
            </a:pPr>
            <a:r>
              <a:rPr lang="zh-CN" altLang="en-US" sz="1400" dirty="0">
                <a:solidFill>
                  <a:schemeClr val="tx1">
                    <a:lumMod val="85000"/>
                    <a:lumOff val="15000"/>
                  </a:schemeClr>
                </a:solidFill>
                <a:cs typeface="+mn-ea"/>
                <a:sym typeface="+mn-lt"/>
              </a:rPr>
              <a:t>这样的肺结核病人才具有传染性。但当病人治愈了，就不再成为传染源。</a:t>
            </a:r>
          </a:p>
        </p:txBody>
      </p:sp>
      <p:grpSp>
        <p:nvGrpSpPr>
          <p:cNvPr id="13" name="组合 12">
            <a:extLst>
              <a:ext uri="{FF2B5EF4-FFF2-40B4-BE49-F238E27FC236}">
                <a16:creationId xmlns:a16="http://schemas.microsoft.com/office/drawing/2014/main" xmlns="" id="{EE050830-C636-4953-9130-9031F0980DE4}"/>
              </a:ext>
            </a:extLst>
          </p:cNvPr>
          <p:cNvGrpSpPr/>
          <p:nvPr/>
        </p:nvGrpSpPr>
        <p:grpSpPr>
          <a:xfrm>
            <a:off x="1242550" y="1162788"/>
            <a:ext cx="3419429" cy="686318"/>
            <a:chOff x="1283842" y="1210514"/>
            <a:chExt cx="3419429" cy="686318"/>
          </a:xfrm>
        </p:grpSpPr>
        <p:sp>
          <p:nvSpPr>
            <p:cNvPr id="16" name="文本框 15">
              <a:extLst>
                <a:ext uri="{FF2B5EF4-FFF2-40B4-BE49-F238E27FC236}">
                  <a16:creationId xmlns:a16="http://schemas.microsoft.com/office/drawing/2014/main" xmlns="" id="{163E2C00-B197-4DC0-B906-DDE97C03D3D4}"/>
                </a:ext>
              </a:extLst>
            </p:cNvPr>
            <p:cNvSpPr txBox="1"/>
            <p:nvPr/>
          </p:nvSpPr>
          <p:spPr>
            <a:xfrm>
              <a:off x="1929205" y="1412196"/>
              <a:ext cx="2774066"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结核病的传染性</a:t>
              </a:r>
            </a:p>
          </p:txBody>
        </p:sp>
        <p:pic>
          <p:nvPicPr>
            <p:cNvPr id="19" name="图片 18">
              <a:extLst>
                <a:ext uri="{FF2B5EF4-FFF2-40B4-BE49-F238E27FC236}">
                  <a16:creationId xmlns:a16="http://schemas.microsoft.com/office/drawing/2014/main" xmlns="" id="{E4A99D3E-E0BE-4AD1-AB25-FB08DDD0CE65}"/>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283842" y="1210514"/>
              <a:ext cx="686318" cy="686318"/>
            </a:xfrm>
            <a:prstGeom prst="rect">
              <a:avLst/>
            </a:prstGeom>
          </p:spPr>
        </p:pic>
      </p:grpSp>
    </p:spTree>
    <p:extLst>
      <p:ext uri="{BB962C8B-B14F-4D97-AF65-F5344CB8AC3E}">
        <p14:creationId xmlns:p14="http://schemas.microsoft.com/office/powerpoint/2010/main" xmlns="" val="2186532123"/>
      </p:ext>
    </p:extLst>
  </p:cSld>
  <p:clrMapOvr>
    <a:masterClrMapping/>
  </p:clrMapOvr>
  <mc:AlternateContent xmlns:mc="http://schemas.openxmlformats.org/markup-compatibility/2006">
    <mc:Choice xmlns:p14="http://schemas.microsoft.com/office/powerpoint/2010/main" xmlns="" Requires="p14">
      <p:transition spd="slow" p14:dur="1400" advTm="3000">
        <p14:doors dir="vert"/>
      </p:transition>
    </mc:Choice>
    <mc:Fallback>
      <p:transition spd="slow" advTm="3000">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3349</Words>
  <Application>Microsoft Office PowerPoint</Application>
  <PresentationFormat>自定义</PresentationFormat>
  <Paragraphs>173</Paragraphs>
  <Slides>24</Slides>
  <Notes>24</Notes>
  <HiddenSlides>0</HiddenSlides>
  <MMClips>1</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10</cp:revision>
  <dcterms:created xsi:type="dcterms:W3CDTF">2020-09-30T02:18:01Z</dcterms:created>
  <dcterms:modified xsi:type="dcterms:W3CDTF">2020-10-19T06:37:36Z</dcterms:modified>
</cp:coreProperties>
</file>