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Default Extension="wdp" ContentType="image/vnd.ms-photo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notesMasterIdLst>
    <p:notesMasterId r:id="rId25"/>
  </p:notesMasterIdLst>
  <p:sldIdLst>
    <p:sldId id="484" r:id="rId2"/>
    <p:sldId id="507" r:id="rId3"/>
    <p:sldId id="508" r:id="rId4"/>
    <p:sldId id="487" r:id="rId5"/>
    <p:sldId id="488" r:id="rId6"/>
    <p:sldId id="489" r:id="rId7"/>
    <p:sldId id="509" r:id="rId8"/>
    <p:sldId id="492" r:id="rId9"/>
    <p:sldId id="493" r:id="rId10"/>
    <p:sldId id="510" r:id="rId11"/>
    <p:sldId id="495" r:id="rId12"/>
    <p:sldId id="496" r:id="rId13"/>
    <p:sldId id="511" r:id="rId14"/>
    <p:sldId id="498" r:id="rId15"/>
    <p:sldId id="499" r:id="rId16"/>
    <p:sldId id="500" r:id="rId17"/>
    <p:sldId id="501" r:id="rId18"/>
    <p:sldId id="502" r:id="rId19"/>
    <p:sldId id="512" r:id="rId20"/>
    <p:sldId id="504" r:id="rId21"/>
    <p:sldId id="505" r:id="rId22"/>
    <p:sldId id="506" r:id="rId23"/>
    <p:sldId id="513" r:id="rId24"/>
  </p:sldIdLst>
  <p:sldSz cx="9144000" cy="5143500" type="screen16x9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374DD6"/>
    <a:srgbClr val="ED0000"/>
    <a:srgbClr val="1593FA"/>
    <a:srgbClr val="2936F1"/>
    <a:srgbClr val="E3EBFE"/>
    <a:srgbClr val="FF8685"/>
    <a:srgbClr val="EDF5F0"/>
    <a:srgbClr val="39F7DB"/>
    <a:srgbClr val="F73964"/>
    <a:srgbClr val="D8D8D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00" autoAdjust="0"/>
  </p:normalViewPr>
  <p:slideViewPr>
    <p:cSldViewPr>
      <p:cViewPr>
        <p:scale>
          <a:sx n="150" d="100"/>
          <a:sy n="150" d="100"/>
        </p:scale>
        <p:origin x="-1768" y="-10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2778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DD754-F49E-4351-AAFE-19D83F43501C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6036-E835-44CB-A25A-34C755DFD5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4133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7340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03537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65866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38456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03901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21438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7754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11131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71268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99026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8550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88309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25633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67840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76983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3968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9113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9618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4665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1212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1878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0698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1645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76"/>
            <a:ext cx="9144000" cy="514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7589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76"/>
            <a:ext cx="9144000" cy="5142824"/>
          </a:xfrm>
          <a:prstGeom prst="rect">
            <a:avLst/>
          </a:prstGeom>
        </p:spPr>
      </p:pic>
      <p:sp>
        <p:nvSpPr>
          <p:cNvPr id="2" name="圆角矩形 1"/>
          <p:cNvSpPr/>
          <p:nvPr userDrawn="1"/>
        </p:nvSpPr>
        <p:spPr>
          <a:xfrm>
            <a:off x="149088" y="695739"/>
            <a:ext cx="8835886" cy="4303644"/>
          </a:xfrm>
          <a:prstGeom prst="roundRect">
            <a:avLst>
              <a:gd name="adj" fmla="val 40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904461" y="263347"/>
            <a:ext cx="29055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</a:rPr>
              <a:t>认识眼睛</a:t>
            </a:r>
          </a:p>
        </p:txBody>
      </p:sp>
      <p:pic>
        <p:nvPicPr>
          <p:cNvPr id="30" name="图片 29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 flipH="1">
            <a:off x="152400" y="133350"/>
            <a:ext cx="842458" cy="59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20493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76"/>
            <a:ext cx="9144000" cy="5142824"/>
          </a:xfrm>
          <a:prstGeom prst="rect">
            <a:avLst/>
          </a:prstGeom>
        </p:spPr>
      </p:pic>
      <p:sp>
        <p:nvSpPr>
          <p:cNvPr id="2" name="圆角矩形 1"/>
          <p:cNvSpPr/>
          <p:nvPr userDrawn="1"/>
        </p:nvSpPr>
        <p:spPr>
          <a:xfrm>
            <a:off x="149088" y="695739"/>
            <a:ext cx="8835886" cy="4303644"/>
          </a:xfrm>
          <a:prstGeom prst="roundRect">
            <a:avLst>
              <a:gd name="adj" fmla="val 40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904461" y="263347"/>
            <a:ext cx="29055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</a:rPr>
              <a:t>近视形成的原因</a:t>
            </a:r>
          </a:p>
        </p:txBody>
      </p:sp>
      <p:pic>
        <p:nvPicPr>
          <p:cNvPr id="30" name="图片 29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 flipH="1">
            <a:off x="152400" y="133350"/>
            <a:ext cx="842458" cy="59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87047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76"/>
            <a:ext cx="9144000" cy="5142824"/>
          </a:xfrm>
          <a:prstGeom prst="rect">
            <a:avLst/>
          </a:prstGeom>
        </p:spPr>
      </p:pic>
      <p:sp>
        <p:nvSpPr>
          <p:cNvPr id="2" name="圆角矩形 1"/>
          <p:cNvSpPr/>
          <p:nvPr userDrawn="1"/>
        </p:nvSpPr>
        <p:spPr>
          <a:xfrm>
            <a:off x="149088" y="695739"/>
            <a:ext cx="8835886" cy="4303644"/>
          </a:xfrm>
          <a:prstGeom prst="roundRect">
            <a:avLst>
              <a:gd name="adj" fmla="val 40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904461" y="263347"/>
            <a:ext cx="29055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</a:rPr>
              <a:t>近视产生的影响</a:t>
            </a:r>
          </a:p>
        </p:txBody>
      </p:sp>
      <p:pic>
        <p:nvPicPr>
          <p:cNvPr id="30" name="图片 29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 flipH="1">
            <a:off x="152400" y="133350"/>
            <a:ext cx="842458" cy="59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15348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76"/>
            <a:ext cx="9144000" cy="5142824"/>
          </a:xfrm>
          <a:prstGeom prst="rect">
            <a:avLst/>
          </a:prstGeom>
        </p:spPr>
      </p:pic>
      <p:sp>
        <p:nvSpPr>
          <p:cNvPr id="2" name="圆角矩形 1"/>
          <p:cNvSpPr/>
          <p:nvPr userDrawn="1"/>
        </p:nvSpPr>
        <p:spPr>
          <a:xfrm>
            <a:off x="149088" y="695739"/>
            <a:ext cx="8835886" cy="4303644"/>
          </a:xfrm>
          <a:prstGeom prst="roundRect">
            <a:avLst>
              <a:gd name="adj" fmla="val 40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904461" y="263347"/>
            <a:ext cx="29055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</a:rPr>
              <a:t>预防近视</a:t>
            </a:r>
          </a:p>
        </p:txBody>
      </p:sp>
      <p:pic>
        <p:nvPicPr>
          <p:cNvPr id="30" name="图片 29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 flipH="1">
            <a:off x="152400" y="133350"/>
            <a:ext cx="842458" cy="59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50132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76"/>
            <a:ext cx="9144000" cy="5142824"/>
          </a:xfrm>
          <a:prstGeom prst="rect">
            <a:avLst/>
          </a:prstGeom>
        </p:spPr>
      </p:pic>
      <p:sp>
        <p:nvSpPr>
          <p:cNvPr id="2" name="圆角矩形 1"/>
          <p:cNvSpPr/>
          <p:nvPr userDrawn="1"/>
        </p:nvSpPr>
        <p:spPr>
          <a:xfrm>
            <a:off x="149088" y="695739"/>
            <a:ext cx="8835886" cy="4303644"/>
          </a:xfrm>
          <a:prstGeom prst="roundRect">
            <a:avLst>
              <a:gd name="adj" fmla="val 40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396220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B1B6A-AEF1-4ACD-BD61-958570690F55}" type="datetimeFigureOut">
              <a:rPr lang="zh-CN" altLang="en-US" smtClean="0"/>
              <a:pPr/>
              <a:t>2020/10/13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B991-6BD3-42F2-8A94-1903E94254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20558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17" r:id="rId2"/>
    <p:sldLayoutId id="2147483744" r:id="rId3"/>
    <p:sldLayoutId id="2147483745" r:id="rId4"/>
    <p:sldLayoutId id="2147483746" r:id="rId5"/>
    <p:sldLayoutId id="2147483747" r:id="rId6"/>
  </p:sldLayoutIdLst>
  <p:transition/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video" Target="NULL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11" Type="http://schemas.microsoft.com/office/2007/relationships/media" Target="../media/media1.mp3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5" cstate="print"/>
          <a:srcRect t="255"/>
          <a:stretch/>
        </p:blipFill>
        <p:spPr>
          <a:xfrm>
            <a:off x="-3314" y="4141"/>
            <a:ext cx="1876547" cy="262690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361950"/>
            <a:ext cx="8534400" cy="44958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7800" y="1047750"/>
            <a:ext cx="3810000" cy="18464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6400" y="133350"/>
            <a:ext cx="3417349" cy="501015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1692057" y="2860481"/>
            <a:ext cx="3162300" cy="338554"/>
            <a:chOff x="1752600" y="2964418"/>
            <a:chExt cx="3162300" cy="338554"/>
          </a:xfrm>
        </p:grpSpPr>
        <p:sp>
          <p:nvSpPr>
            <p:cNvPr id="5" name="文本框 4"/>
            <p:cNvSpPr txBox="1"/>
            <p:nvPr/>
          </p:nvSpPr>
          <p:spPr>
            <a:xfrm>
              <a:off x="2270025" y="2964418"/>
              <a:ext cx="21339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00" b="1" spc="300" dirty="0" smtClean="0"/>
                <a:t>预防近视呵护眼</a:t>
              </a:r>
              <a:r>
                <a:rPr lang="zh-CN" altLang="en-US" sz="1600" b="1" spc="300" dirty="0" smtClean="0"/>
                <a:t>睛</a:t>
              </a:r>
              <a:endParaRPr lang="zh-CN" altLang="en-US" sz="1600" b="1" spc="300" dirty="0"/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1752600" y="2987159"/>
              <a:ext cx="3162300" cy="298966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矩形 11"/>
          <p:cNvSpPr/>
          <p:nvPr/>
        </p:nvSpPr>
        <p:spPr>
          <a:xfrm>
            <a:off x="1828800" y="3257550"/>
            <a:ext cx="2971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/>
              <a:t>常州市新北区魏村中心小学        </a:t>
            </a:r>
            <a:r>
              <a:rPr lang="en-US" altLang="zh-CN" sz="1200" dirty="0" smtClean="0"/>
              <a:t>2020.10</a:t>
            </a:r>
            <a:endParaRPr lang="zh-CN" altLang="en-US" sz="1200" dirty="0"/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1066800" y="3736062"/>
            <a:ext cx="1849941" cy="1309424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31141" y="2343150"/>
            <a:ext cx="2331634" cy="2245030"/>
          </a:xfrm>
          <a:prstGeom prst="rect">
            <a:avLst/>
          </a:prstGeom>
        </p:spPr>
      </p:pic>
      <p:pic>
        <p:nvPicPr>
          <p:cNvPr id="29" name="pd-5b766da9b2def527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1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934959" y="5392779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9000303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vide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145891" y="1460172"/>
            <a:ext cx="3352800" cy="3950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4" name="矩形 13"/>
          <p:cNvSpPr/>
          <p:nvPr/>
        </p:nvSpPr>
        <p:spPr>
          <a:xfrm>
            <a:off x="1200322" y="3294511"/>
            <a:ext cx="3298369" cy="3950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5" name="矩形 14"/>
          <p:cNvSpPr/>
          <p:nvPr/>
        </p:nvSpPr>
        <p:spPr>
          <a:xfrm>
            <a:off x="1318624" y="1480375"/>
            <a:ext cx="2468166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>
                <a:rot lat="0" lon="0" rev="0"/>
              </a:lightRig>
            </a:scene3d>
            <a:sp3d contourW="12700"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Century Gothic" panose="020B0502020202020204" pitchFamily="34" charset="0"/>
                <a:ea typeface="微软雅黑" pitchFamily="34" charset="-122"/>
              </a:rPr>
              <a:t> 营养不良</a:t>
            </a:r>
          </a:p>
        </p:txBody>
      </p:sp>
      <p:sp>
        <p:nvSpPr>
          <p:cNvPr id="16" name="矩形 15"/>
          <p:cNvSpPr/>
          <p:nvPr/>
        </p:nvSpPr>
        <p:spPr>
          <a:xfrm>
            <a:off x="1405882" y="3318899"/>
            <a:ext cx="2468166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>
                <a:rot lat="0" lon="0" rev="0"/>
              </a:lightRig>
            </a:scene3d>
            <a:sp3d contourW="12700"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Century Gothic" panose="020B0502020202020204" pitchFamily="34" charset="0"/>
                <a:ea typeface="微软雅黑" pitchFamily="34" charset="-122"/>
              </a:rPr>
              <a:t> 疾  病</a:t>
            </a:r>
          </a:p>
        </p:txBody>
      </p:sp>
      <p:sp>
        <p:nvSpPr>
          <p:cNvPr id="17" name="矩形 16"/>
          <p:cNvSpPr/>
          <p:nvPr/>
        </p:nvSpPr>
        <p:spPr>
          <a:xfrm>
            <a:off x="1143000" y="1952376"/>
            <a:ext cx="3429001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>
                <a:rot lat="0" lon="0" rev="0"/>
              </a:lightRig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微软雅黑" pitchFamily="34" charset="-122"/>
              </a:rPr>
              <a:t>营养缺乏，特别是蛋白质和维生素摄入不足也可成为近视发生，发展的诱发因素之一</a:t>
            </a:r>
            <a:r>
              <a:rPr lang="zh-CN" alt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微软雅黑" pitchFamily="34" charset="-122"/>
              </a:rPr>
              <a:t>。营养缺乏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微软雅黑" pitchFamily="34" charset="-122"/>
              </a:rPr>
              <a:t>可使眼球巩膜组织发育受到影响而变得软弱无力，经不起正常眼内压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微软雅黑" pitchFamily="34" charset="-122"/>
              </a:rPr>
              <a:t>,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微软雅黑" pitchFamily="34" charset="-122"/>
              </a:rPr>
              <a:t>进而导致眼轴拉长，引起近视。 </a:t>
            </a:r>
          </a:p>
        </p:txBody>
      </p:sp>
      <p:sp>
        <p:nvSpPr>
          <p:cNvPr id="18" name="矩形 17"/>
          <p:cNvSpPr/>
          <p:nvPr/>
        </p:nvSpPr>
        <p:spPr>
          <a:xfrm>
            <a:off x="1145891" y="3751452"/>
            <a:ext cx="3578509" cy="85408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>
                <a:rot lat="0" lon="0" rev="0"/>
              </a:lightRig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微软雅黑" pitchFamily="34" charset="-122"/>
              </a:rPr>
              <a:t> 一些全身传染性疾病，如结核，麻疹，猩红热等也都与近视的发生与发展有关。另外，胃、肾下垂、扁平足的患者近视发病率也较高 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7800" y="1056578"/>
            <a:ext cx="2743200" cy="371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8264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19200" y="1504950"/>
            <a:ext cx="1523891" cy="3950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" name="矩形 4"/>
          <p:cNvSpPr/>
          <p:nvPr/>
        </p:nvSpPr>
        <p:spPr>
          <a:xfrm>
            <a:off x="1641290" y="1525153"/>
            <a:ext cx="720235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>
                <a:rot lat="0" lon="0" rev="0"/>
              </a:lightRig>
            </a:scene3d>
            <a:sp3d contourW="12700"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itchFamily="34" charset="-122"/>
              </a:rPr>
              <a:t>噪音</a:t>
            </a:r>
            <a:endParaRPr lang="en-US" altLang="zh-CN" b="1" dirty="0">
              <a:solidFill>
                <a:schemeClr val="bg1"/>
              </a:solidFill>
              <a:latin typeface="Century Gothic" panose="020B0502020202020204" pitchFamily="34" charset="0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74534" y="2098655"/>
            <a:ext cx="1329466" cy="203132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>
                <a:rot lat="0" lon="0" rev="0"/>
              </a:lightRig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长时间处于噪音环境中容易发生眼疲劳，眼痛，眼花和视物流泪等眼损伤现象。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微软雅黑" pitchFamily="34" charset="-122"/>
              </a:rPr>
              <a:t> </a:t>
            </a:r>
          </a:p>
        </p:txBody>
      </p:sp>
      <p:sp>
        <p:nvSpPr>
          <p:cNvPr id="7" name="矩形 6"/>
          <p:cNvSpPr/>
          <p:nvPr/>
        </p:nvSpPr>
        <p:spPr>
          <a:xfrm>
            <a:off x="3636168" y="1525153"/>
            <a:ext cx="1523891" cy="3950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矩形 7"/>
          <p:cNvSpPr/>
          <p:nvPr/>
        </p:nvSpPr>
        <p:spPr>
          <a:xfrm>
            <a:off x="3902548" y="1545356"/>
            <a:ext cx="949510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>
                <a:rot lat="0" lon="0" rev="0"/>
              </a:lightRig>
            </a:scene3d>
            <a:sp3d contourW="12700"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Century Gothic" panose="020B0502020202020204" pitchFamily="34" charset="0"/>
                <a:ea typeface="微软雅黑" pitchFamily="34" charset="-122"/>
              </a:rPr>
              <a:t>印刷品</a:t>
            </a:r>
            <a:endParaRPr lang="en-US" altLang="zh-CN" b="1" dirty="0">
              <a:solidFill>
                <a:schemeClr val="bg1"/>
              </a:solidFill>
              <a:latin typeface="Century Gothic" panose="020B0502020202020204" pitchFamily="34" charset="0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747000" y="2168983"/>
            <a:ext cx="1427099" cy="17081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>
                <a:rot lat="0" lon="0" rev="0"/>
              </a:lightRig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微软雅黑" pitchFamily="34" charset="-122"/>
              </a:rPr>
              <a:t>黑白印刷品不利于视力</a:t>
            </a: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微软雅黑" pitchFamily="34" charset="-122"/>
              </a:rPr>
              <a:t>保健</a:t>
            </a:r>
            <a:endParaRPr lang="en-US" altLang="zh-CN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微软雅黑" pitchFamily="34" charset="-122"/>
              </a:rPr>
              <a:t>有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微软雅黑" pitchFamily="34" charset="-122"/>
              </a:rPr>
              <a:t>反射光的</a:t>
            </a: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微软雅黑" pitchFamily="34" charset="-122"/>
              </a:rPr>
              <a:t>铜版纸不宜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微软雅黑" pitchFamily="34" charset="-122"/>
              </a:rPr>
              <a:t>作课本用</a:t>
            </a: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微软雅黑" pitchFamily="34" charset="-122"/>
              </a:rPr>
              <a:t>纸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956800" y="1525153"/>
            <a:ext cx="1523891" cy="3950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1" name="矩形 10"/>
          <p:cNvSpPr/>
          <p:nvPr/>
        </p:nvSpPr>
        <p:spPr>
          <a:xfrm>
            <a:off x="6378890" y="1545356"/>
            <a:ext cx="720235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>
                <a:rot lat="0" lon="0" rev="0"/>
              </a:lightRig>
            </a:scene3d>
            <a:sp3d contourW="12700"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Century Gothic" panose="020B0502020202020204" pitchFamily="34" charset="0"/>
                <a:ea typeface="微软雅黑" pitchFamily="34" charset="-122"/>
              </a:rPr>
              <a:t>铅笔</a:t>
            </a:r>
            <a:endParaRPr lang="en-US" altLang="zh-CN" b="1" dirty="0">
              <a:solidFill>
                <a:schemeClr val="bg1"/>
              </a:solidFill>
              <a:latin typeface="Century Gothic" panose="020B0502020202020204" pitchFamily="34" charset="0"/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033000" y="2148780"/>
            <a:ext cx="1543293" cy="203132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>
                <a:rot lat="0" lon="0" rev="0"/>
              </a:lightRig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微软雅黑" pitchFamily="34" charset="-122"/>
              </a:rPr>
              <a:t>自动铅笔因色</a:t>
            </a: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微软雅黑" pitchFamily="34" charset="-122"/>
              </a:rPr>
              <a:t>淡不利于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微软雅黑" pitchFamily="34" charset="-122"/>
              </a:rPr>
              <a:t>视力保健</a:t>
            </a: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微软雅黑" pitchFamily="34" charset="-122"/>
              </a:rPr>
              <a:t>铅笔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微软雅黑" pitchFamily="34" charset="-122"/>
              </a:rPr>
              <a:t>太短，太</a:t>
            </a: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微软雅黑" pitchFamily="34" charset="-122"/>
              </a:rPr>
              <a:t>尖太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微软雅黑" pitchFamily="34" charset="-122"/>
              </a:rPr>
              <a:t>淡，因费力而使头位变低，不利于视力保健。 </a:t>
            </a:r>
          </a:p>
        </p:txBody>
      </p:sp>
      <p:sp>
        <p:nvSpPr>
          <p:cNvPr id="2" name="矩形 1"/>
          <p:cNvSpPr/>
          <p:nvPr/>
        </p:nvSpPr>
        <p:spPr>
          <a:xfrm>
            <a:off x="1219200" y="1996380"/>
            <a:ext cx="1523891" cy="23622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3624534" y="2003545"/>
            <a:ext cx="1523891" cy="23622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955336" y="1996380"/>
            <a:ext cx="1523891" cy="23622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19758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8"/>
          <p:cNvSpPr txBox="1"/>
          <p:nvPr/>
        </p:nvSpPr>
        <p:spPr>
          <a:xfrm>
            <a:off x="4119563" y="1798082"/>
            <a:ext cx="4038600" cy="24929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4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假性近视是相对真性近视而言，青少年常见：</a:t>
            </a: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由于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经常不正确的用眼，睫状肌持续收缩、痉挛，得不到应有的休息，晶状体也随之处于变厚的状态。这样平行光线进入眼内，经过变厚的晶状体屈折后，焦点落到了视网膜前面，看远处的东西自然就不清楚了。 </a:t>
            </a: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这个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时期由于眼球还没有变长，如果能够适当地休息和治疗，注意用眼卫生，合理使用眼睛，还有希望恢复正常视力，所以叫假性近视。如果在假性近视阶段不及时纠正和治疗，久而久之就会发展成真性近视。</a:t>
            </a:r>
          </a:p>
        </p:txBody>
      </p:sp>
      <p:sp>
        <p:nvSpPr>
          <p:cNvPr id="4" name="TextBox 39"/>
          <p:cNvSpPr txBox="1"/>
          <p:nvPr/>
        </p:nvSpPr>
        <p:spPr>
          <a:xfrm>
            <a:off x="4038600" y="142875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假性近视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971550"/>
            <a:ext cx="37338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8314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3" cstate="print"/>
          <a:srcRect t="255"/>
          <a:stretch/>
        </p:blipFill>
        <p:spPr>
          <a:xfrm>
            <a:off x="-3314" y="4141"/>
            <a:ext cx="1876547" cy="262690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361950"/>
            <a:ext cx="8534400" cy="449580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753599">
            <a:off x="1299535" y="2446333"/>
            <a:ext cx="2092932" cy="201519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676400" y="1657350"/>
            <a:ext cx="14058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0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6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3325" y="2114549"/>
            <a:ext cx="2792075" cy="279207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1475854" y="2447389"/>
            <a:ext cx="1399510" cy="990600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2970860" y="1773019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近视产生的影响</a:t>
            </a: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8846401" flipV="1">
            <a:off x="3660281" y="2984141"/>
            <a:ext cx="1587525" cy="152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0879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38200" y="1047750"/>
            <a:ext cx="3412355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组合 8"/>
          <p:cNvGrpSpPr/>
          <p:nvPr/>
        </p:nvGrpSpPr>
        <p:grpSpPr>
          <a:xfrm>
            <a:off x="4355423" y="1962150"/>
            <a:ext cx="3340777" cy="1993686"/>
            <a:chOff x="766353" y="758471"/>
            <a:chExt cx="3341227" cy="1993955"/>
          </a:xfrm>
        </p:grpSpPr>
        <p:sp>
          <p:nvSpPr>
            <p:cNvPr id="10" name="矩形 9"/>
            <p:cNvSpPr/>
            <p:nvPr/>
          </p:nvSpPr>
          <p:spPr>
            <a:xfrm>
              <a:off x="766354" y="783771"/>
              <a:ext cx="3200831" cy="28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766353" y="758471"/>
              <a:ext cx="3262871" cy="338600"/>
            </a:xfrm>
            <a:prstGeom prst="rect">
              <a:avLst/>
            </a:prstGeom>
            <a:solidFill>
              <a:schemeClr val="accent2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latin typeface="+mn-ea"/>
                </a:rPr>
                <a:t>近视会对我们造成哪些不便和影响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766353" y="1182554"/>
              <a:ext cx="3341227" cy="15698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戴上眼镜，出入温差较大的环境（如空调房或冬天从室外进入温度湿度较高的房间），镜片上会立即蒙上一层雾气，严重阻挡了视线。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1414182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34030" y="1414580"/>
            <a:ext cx="3290770" cy="3290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3"/>
          <p:cNvGrpSpPr/>
          <p:nvPr/>
        </p:nvGrpSpPr>
        <p:grpSpPr>
          <a:xfrm>
            <a:off x="1143000" y="1827805"/>
            <a:ext cx="3429000" cy="1963145"/>
            <a:chOff x="766353" y="758471"/>
            <a:chExt cx="3429463" cy="1963410"/>
          </a:xfrm>
        </p:grpSpPr>
        <p:sp>
          <p:nvSpPr>
            <p:cNvPr id="5" name="矩形 4"/>
            <p:cNvSpPr/>
            <p:nvPr/>
          </p:nvSpPr>
          <p:spPr>
            <a:xfrm>
              <a:off x="766354" y="783771"/>
              <a:ext cx="3200831" cy="28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766353" y="758471"/>
              <a:ext cx="3262871" cy="33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latin typeface="+mn-ea"/>
                </a:rPr>
                <a:t>近视会对我们造成哪些不便和影响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766353" y="1152010"/>
              <a:ext cx="3429463" cy="15698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戴上眼镜做各种运动极为不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方便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摘下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眼镜又看不清楚，不知如何是好。而这些都将伴随一辈子，到时肯定会后悔：要是不近视就好了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849539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09600" y="819150"/>
            <a:ext cx="403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3"/>
          <p:cNvGrpSpPr/>
          <p:nvPr/>
        </p:nvGrpSpPr>
        <p:grpSpPr>
          <a:xfrm>
            <a:off x="4412064" y="1885950"/>
            <a:ext cx="3436536" cy="2057400"/>
            <a:chOff x="758816" y="758471"/>
            <a:chExt cx="3436999" cy="2057679"/>
          </a:xfrm>
        </p:grpSpPr>
        <p:sp>
          <p:nvSpPr>
            <p:cNvPr id="5" name="矩形 4"/>
            <p:cNvSpPr/>
            <p:nvPr/>
          </p:nvSpPr>
          <p:spPr>
            <a:xfrm>
              <a:off x="766354" y="783771"/>
              <a:ext cx="3200831" cy="28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766353" y="758471"/>
              <a:ext cx="3262871" cy="338600"/>
            </a:xfrm>
            <a:prstGeom prst="rect">
              <a:avLst/>
            </a:prstGeom>
            <a:solidFill>
              <a:schemeClr val="accent2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latin typeface="+mn-ea"/>
                </a:rPr>
                <a:t>近视会对我们造成哪些不便和影响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758816" y="1246278"/>
              <a:ext cx="3436999" cy="15698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配戴隐形眼镜，天天得清洗。如果忘了买清洗药水，第二天再戴上，很可能会让眼睛红彤彤的，又是一件让人心烦的事。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4804845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191000" y="590550"/>
            <a:ext cx="411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3"/>
          <p:cNvGrpSpPr/>
          <p:nvPr/>
        </p:nvGrpSpPr>
        <p:grpSpPr>
          <a:xfrm>
            <a:off x="990600" y="1797264"/>
            <a:ext cx="3324462" cy="2039346"/>
            <a:chOff x="704314" y="758471"/>
            <a:chExt cx="3324910" cy="2039622"/>
          </a:xfrm>
        </p:grpSpPr>
        <p:sp>
          <p:nvSpPr>
            <p:cNvPr id="5" name="矩形 4"/>
            <p:cNvSpPr/>
            <p:nvPr/>
          </p:nvSpPr>
          <p:spPr>
            <a:xfrm>
              <a:off x="766354" y="783771"/>
              <a:ext cx="3200831" cy="28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766353" y="758471"/>
              <a:ext cx="3262871" cy="33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latin typeface="+mn-ea"/>
                </a:rPr>
                <a:t>近视会对我们造成哪些不便和影响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704314" y="1228221"/>
              <a:ext cx="3262871" cy="15698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高考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升学受到限制：根据高招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制度一旦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近视超过 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500 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度，诸如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航天航海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、心理学、医药学等热门专业都将向近视孩子关上大门。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293056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295400" y="1276350"/>
            <a:ext cx="2590800" cy="3399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3"/>
          <p:cNvGrpSpPr/>
          <p:nvPr/>
        </p:nvGrpSpPr>
        <p:grpSpPr>
          <a:xfrm>
            <a:off x="4267200" y="1951495"/>
            <a:ext cx="3581400" cy="1991855"/>
            <a:chOff x="690143" y="758471"/>
            <a:chExt cx="3581884" cy="1992124"/>
          </a:xfrm>
        </p:grpSpPr>
        <p:sp>
          <p:nvSpPr>
            <p:cNvPr id="5" name="矩形 4"/>
            <p:cNvSpPr/>
            <p:nvPr/>
          </p:nvSpPr>
          <p:spPr>
            <a:xfrm>
              <a:off x="766354" y="783771"/>
              <a:ext cx="3200831" cy="28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766353" y="758471"/>
              <a:ext cx="3262871" cy="338600"/>
            </a:xfrm>
            <a:prstGeom prst="rect">
              <a:avLst/>
            </a:prstGeom>
            <a:solidFill>
              <a:schemeClr val="accent2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latin typeface="+mn-ea"/>
                </a:rPr>
                <a:t>近视会对我们造成哪些不便和影响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690143" y="1180723"/>
              <a:ext cx="3581884" cy="15698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权威机构统计：老年性眼底疾病，有很大一部分是由高度近视演化而来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的另外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还有近三分之一致盲的病人，也是由高度近视演化而来的。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704786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3" cstate="print"/>
          <a:srcRect t="255"/>
          <a:stretch/>
        </p:blipFill>
        <p:spPr>
          <a:xfrm>
            <a:off x="-3314" y="4141"/>
            <a:ext cx="1876547" cy="262690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361950"/>
            <a:ext cx="8534400" cy="449580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753599">
            <a:off x="1299535" y="2446333"/>
            <a:ext cx="2092932" cy="201519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676400" y="1657350"/>
            <a:ext cx="14058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0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6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3325" y="2114549"/>
            <a:ext cx="2792075" cy="279207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1475854" y="2447389"/>
            <a:ext cx="1399510" cy="990600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2971800" y="1657350"/>
            <a:ext cx="34515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预  防  近  视</a:t>
            </a:r>
            <a:endParaRPr lang="zh-CN" altLang="en-US" sz="4400" b="1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8846401" flipV="1">
            <a:off x="3660281" y="2984141"/>
            <a:ext cx="1587525" cy="152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14276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3" cstate="print"/>
          <a:srcRect t="255"/>
          <a:stretch/>
        </p:blipFill>
        <p:spPr>
          <a:xfrm>
            <a:off x="-3314" y="4141"/>
            <a:ext cx="1876547" cy="262690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361950"/>
            <a:ext cx="8534400" cy="449580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753599">
            <a:off x="1258681" y="2542829"/>
            <a:ext cx="1882002" cy="1812099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853866" y="1428750"/>
            <a:ext cx="6955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</a:t>
            </a:r>
            <a:endParaRPr lang="en-US" altLang="zh-CN" sz="4000" b="1" dirty="0" smtClean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40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</a:t>
            </a:r>
            <a:endParaRPr lang="zh-CN" altLang="en-US" sz="4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048000" y="1504950"/>
            <a:ext cx="471924" cy="1516797"/>
            <a:chOff x="3187174" y="1123950"/>
            <a:chExt cx="471924" cy="1516797"/>
          </a:xfrm>
        </p:grpSpPr>
        <p:grpSp>
          <p:nvGrpSpPr>
            <p:cNvPr id="15" name="组合 14"/>
            <p:cNvGrpSpPr/>
            <p:nvPr/>
          </p:nvGrpSpPr>
          <p:grpSpPr>
            <a:xfrm>
              <a:off x="3200400" y="1123950"/>
              <a:ext cx="458698" cy="457200"/>
              <a:chOff x="4944973" y="2146816"/>
              <a:chExt cx="458698" cy="457200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4944973" y="2146816"/>
                <a:ext cx="457200" cy="4572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4962525" y="219075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/>
                  <a:t>01</a:t>
                </a:r>
                <a:endParaRPr lang="zh-CN" altLang="en-US" dirty="0"/>
              </a:p>
            </p:txBody>
          </p:sp>
        </p:grpSp>
        <p:sp>
          <p:nvSpPr>
            <p:cNvPr id="16" name="文本框 15"/>
            <p:cNvSpPr txBox="1"/>
            <p:nvPr/>
          </p:nvSpPr>
          <p:spPr>
            <a:xfrm>
              <a:off x="3187174" y="1625084"/>
              <a:ext cx="461665" cy="101566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dirty="0"/>
                <a:t>认识眼睛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035576" y="1504950"/>
            <a:ext cx="471924" cy="2209294"/>
            <a:chOff x="3187174" y="1123950"/>
            <a:chExt cx="471924" cy="2209294"/>
          </a:xfrm>
        </p:grpSpPr>
        <p:grpSp>
          <p:nvGrpSpPr>
            <p:cNvPr id="20" name="组合 19"/>
            <p:cNvGrpSpPr/>
            <p:nvPr/>
          </p:nvGrpSpPr>
          <p:grpSpPr>
            <a:xfrm>
              <a:off x="3200400" y="1123950"/>
              <a:ext cx="458698" cy="457200"/>
              <a:chOff x="4944973" y="2146816"/>
              <a:chExt cx="458698" cy="457200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4944973" y="2146816"/>
                <a:ext cx="457200" cy="4572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4962525" y="219075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/>
                  <a:t>02</a:t>
                </a:r>
                <a:endParaRPr lang="zh-CN" altLang="en-US" dirty="0"/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3187174" y="1625084"/>
              <a:ext cx="461665" cy="170816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dirty="0"/>
                <a:t>近视形成的原因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047077" y="1504950"/>
            <a:ext cx="471924" cy="2209294"/>
            <a:chOff x="3187174" y="1123950"/>
            <a:chExt cx="471924" cy="2209294"/>
          </a:xfrm>
        </p:grpSpPr>
        <p:grpSp>
          <p:nvGrpSpPr>
            <p:cNvPr id="25" name="组合 24"/>
            <p:cNvGrpSpPr/>
            <p:nvPr/>
          </p:nvGrpSpPr>
          <p:grpSpPr>
            <a:xfrm>
              <a:off x="3200400" y="1123950"/>
              <a:ext cx="458698" cy="457200"/>
              <a:chOff x="4944973" y="2146816"/>
              <a:chExt cx="458698" cy="457200"/>
            </a:xfrm>
          </p:grpSpPr>
          <p:sp>
            <p:nvSpPr>
              <p:cNvPr id="27" name="椭圆 26"/>
              <p:cNvSpPr/>
              <p:nvPr/>
            </p:nvSpPr>
            <p:spPr>
              <a:xfrm>
                <a:off x="4944973" y="2146816"/>
                <a:ext cx="457200" cy="4572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4962525" y="219075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/>
                  <a:t>03</a:t>
                </a:r>
                <a:endParaRPr lang="zh-CN" altLang="en-US" dirty="0"/>
              </a:p>
            </p:txBody>
          </p:sp>
        </p:grpSp>
        <p:sp>
          <p:nvSpPr>
            <p:cNvPr id="26" name="文本框 25"/>
            <p:cNvSpPr txBox="1"/>
            <p:nvPr/>
          </p:nvSpPr>
          <p:spPr>
            <a:xfrm>
              <a:off x="3187174" y="1625084"/>
              <a:ext cx="461665" cy="170816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dirty="0"/>
                <a:t>近视产生的影响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058578" y="1504950"/>
            <a:ext cx="471924" cy="1516797"/>
            <a:chOff x="3187174" y="1123950"/>
            <a:chExt cx="471924" cy="1516797"/>
          </a:xfrm>
        </p:grpSpPr>
        <p:grpSp>
          <p:nvGrpSpPr>
            <p:cNvPr id="31" name="组合 30"/>
            <p:cNvGrpSpPr/>
            <p:nvPr/>
          </p:nvGrpSpPr>
          <p:grpSpPr>
            <a:xfrm>
              <a:off x="3200400" y="1123950"/>
              <a:ext cx="458698" cy="457200"/>
              <a:chOff x="4944973" y="2146816"/>
              <a:chExt cx="458698" cy="457200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4944973" y="2146816"/>
                <a:ext cx="457200" cy="4572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4962525" y="219075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/>
                  <a:t>04</a:t>
                </a:r>
                <a:endParaRPr lang="zh-CN" altLang="en-US" dirty="0"/>
              </a:p>
            </p:txBody>
          </p:sp>
        </p:grpSp>
        <p:sp>
          <p:nvSpPr>
            <p:cNvPr id="32" name="文本框 31"/>
            <p:cNvSpPr txBox="1"/>
            <p:nvPr/>
          </p:nvSpPr>
          <p:spPr>
            <a:xfrm>
              <a:off x="3187174" y="1625084"/>
              <a:ext cx="461665" cy="101566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dirty="0"/>
                <a:t>预防近视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5214" y="2025407"/>
            <a:ext cx="2510186" cy="3049097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1475854" y="2447389"/>
            <a:ext cx="139951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9451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14"/>
          <p:cNvSpPr txBox="1"/>
          <p:nvPr/>
        </p:nvSpPr>
        <p:spPr>
          <a:xfrm>
            <a:off x="5149498" y="1362005"/>
            <a:ext cx="30147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三要</a:t>
            </a:r>
            <a:endParaRPr lang="en-US" altLang="zh-CN" sz="1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读书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、写字姿势要端正，眼睛和书 本的距离要保持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33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厘米左右；</a:t>
            </a:r>
          </a:p>
        </p:txBody>
      </p:sp>
      <p:sp>
        <p:nvSpPr>
          <p:cNvPr id="4" name="TextBox 115"/>
          <p:cNvSpPr txBox="1"/>
          <p:nvPr/>
        </p:nvSpPr>
        <p:spPr>
          <a:xfrm>
            <a:off x="5149498" y="2265487"/>
            <a:ext cx="30147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三要</a:t>
            </a: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连续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看书、写字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30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分钟～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小时左右要休息片刻或者向远处眺望一会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116"/>
          <p:cNvSpPr txBox="1"/>
          <p:nvPr/>
        </p:nvSpPr>
        <p:spPr>
          <a:xfrm>
            <a:off x="5149499" y="3217198"/>
            <a:ext cx="1822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三要</a:t>
            </a: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要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认真做眼保健操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Footer Text"/>
          <p:cNvSpPr txBox="1"/>
          <p:nvPr/>
        </p:nvSpPr>
        <p:spPr>
          <a:xfrm>
            <a:off x="692058" y="4140652"/>
            <a:ext cx="7759889" cy="2033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近视的预防并不容易，经由以下各项努力，也许有助于预防近视的发生，对于已发生近视者</a:t>
            </a:r>
            <a:r>
              <a: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也有助于减缓度数的加重。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" name="Straight Line buttom"/>
          <p:cNvCxnSpPr/>
          <p:nvPr/>
        </p:nvCxnSpPr>
        <p:spPr>
          <a:xfrm>
            <a:off x="586986" y="4007201"/>
            <a:ext cx="7871214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46"/>
          <p:cNvSpPr>
            <a:spLocks noEditPoints="1"/>
          </p:cNvSpPr>
          <p:nvPr/>
        </p:nvSpPr>
        <p:spPr bwMode="auto">
          <a:xfrm>
            <a:off x="4648200" y="1435944"/>
            <a:ext cx="496350" cy="496350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Freeform 46"/>
          <p:cNvSpPr>
            <a:spLocks noEditPoints="1"/>
          </p:cNvSpPr>
          <p:nvPr/>
        </p:nvSpPr>
        <p:spPr bwMode="auto">
          <a:xfrm>
            <a:off x="4648200" y="2311888"/>
            <a:ext cx="496350" cy="496350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Freeform 46"/>
          <p:cNvSpPr>
            <a:spLocks noEditPoints="1"/>
          </p:cNvSpPr>
          <p:nvPr/>
        </p:nvSpPr>
        <p:spPr bwMode="auto">
          <a:xfrm>
            <a:off x="4648200" y="3305621"/>
            <a:ext cx="496350" cy="496350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1004455"/>
            <a:ext cx="3048000" cy="290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88976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 Box 7"/>
          <p:cNvSpPr txBox="1">
            <a:spLocks noChangeArrowheads="1"/>
          </p:cNvSpPr>
          <p:nvPr/>
        </p:nvSpPr>
        <p:spPr bwMode="auto">
          <a:xfrm>
            <a:off x="903715" y="1591783"/>
            <a:ext cx="1114726" cy="89639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34290" tIns="17145" rIns="34290" bIns="17145">
            <a:spAutoFit/>
          </a:bodyPr>
          <a:lstStyle/>
          <a:p>
            <a:pPr algn="ctr" defTabSz="816154"/>
            <a:r>
              <a:rPr lang="zh-CN" altLang="en-US" sz="2800" b="1" spc="-113" dirty="0" smtClean="0">
                <a:solidFill>
                  <a:schemeClr val="accent1"/>
                </a:solidFill>
                <a:latin typeface="+mj-lt"/>
                <a:ea typeface="Open Sans Light" pitchFamily="34" charset="0"/>
                <a:cs typeface="Open Sans Light" pitchFamily="34" charset="0"/>
              </a:rPr>
              <a:t>四</a:t>
            </a:r>
            <a:endParaRPr lang="en-US" altLang="zh-CN" sz="2800" b="1" spc="-113" dirty="0" smtClean="0">
              <a:solidFill>
                <a:schemeClr val="accent1"/>
              </a:solidFill>
              <a:latin typeface="+mj-lt"/>
              <a:ea typeface="Open Sans Light" pitchFamily="34" charset="0"/>
              <a:cs typeface="Open Sans Light" pitchFamily="34" charset="0"/>
            </a:endParaRPr>
          </a:p>
          <a:p>
            <a:pPr algn="ctr" defTabSz="816154"/>
            <a:r>
              <a:rPr lang="zh-CN" altLang="en-US" sz="2800" b="1" spc="-113" dirty="0" smtClean="0">
                <a:solidFill>
                  <a:schemeClr val="accent1"/>
                </a:solidFill>
                <a:latin typeface="+mj-lt"/>
                <a:ea typeface="Open Sans Light" pitchFamily="34" charset="0"/>
                <a:cs typeface="Open Sans Light" pitchFamily="34" charset="0"/>
              </a:rPr>
              <a:t>不要</a:t>
            </a:r>
            <a:endParaRPr lang="en-US" altLang="zh-CN" sz="2800" b="1" spc="-113" dirty="0">
              <a:solidFill>
                <a:schemeClr val="accent1"/>
              </a:solidFill>
              <a:latin typeface="+mj-lt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76" name="Text Box 7"/>
          <p:cNvSpPr txBox="1">
            <a:spLocks noChangeArrowheads="1"/>
          </p:cNvSpPr>
          <p:nvPr/>
        </p:nvSpPr>
        <p:spPr bwMode="auto">
          <a:xfrm>
            <a:off x="2936500" y="1602449"/>
            <a:ext cx="1114726" cy="89639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34290" tIns="17145" rIns="34290" bIns="17145">
            <a:spAutoFit/>
          </a:bodyPr>
          <a:lstStyle/>
          <a:p>
            <a:pPr algn="ctr" defTabSz="816154"/>
            <a:r>
              <a:rPr lang="zh-CN" altLang="en-US" sz="2800" b="1" spc="-113" dirty="0">
                <a:solidFill>
                  <a:schemeClr val="accent1"/>
                </a:solidFill>
                <a:ea typeface="Open Sans Light" pitchFamily="34" charset="0"/>
                <a:cs typeface="Open Sans Light" pitchFamily="34" charset="0"/>
              </a:rPr>
              <a:t>四</a:t>
            </a:r>
            <a:endParaRPr lang="en-US" altLang="zh-CN" sz="2800" b="1" spc="-113" dirty="0">
              <a:solidFill>
                <a:schemeClr val="accent1"/>
              </a:solidFill>
              <a:ea typeface="Open Sans Light" pitchFamily="34" charset="0"/>
              <a:cs typeface="Open Sans Light" pitchFamily="34" charset="0"/>
            </a:endParaRPr>
          </a:p>
          <a:p>
            <a:pPr algn="ctr" defTabSz="816154"/>
            <a:r>
              <a:rPr lang="zh-CN" altLang="en-US" sz="2800" b="1" spc="-113" dirty="0">
                <a:solidFill>
                  <a:schemeClr val="accent1"/>
                </a:solidFill>
                <a:ea typeface="Open Sans Light" pitchFamily="34" charset="0"/>
                <a:cs typeface="Open Sans Light" pitchFamily="34" charset="0"/>
              </a:rPr>
              <a:t>不要</a:t>
            </a:r>
            <a:endParaRPr lang="en-US" altLang="zh-CN" sz="2800" b="1" spc="-113" dirty="0">
              <a:solidFill>
                <a:schemeClr val="accent1"/>
              </a:solidFill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77" name="Text Box 7"/>
          <p:cNvSpPr txBox="1">
            <a:spLocks noChangeArrowheads="1"/>
          </p:cNvSpPr>
          <p:nvPr/>
        </p:nvSpPr>
        <p:spPr bwMode="auto">
          <a:xfrm>
            <a:off x="4986993" y="1581401"/>
            <a:ext cx="1114726" cy="89639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34290" tIns="17145" rIns="34290" bIns="17145">
            <a:spAutoFit/>
          </a:bodyPr>
          <a:lstStyle/>
          <a:p>
            <a:pPr algn="ctr" defTabSz="816154"/>
            <a:r>
              <a:rPr lang="zh-CN" altLang="en-US" sz="2800" b="1" spc="-113" dirty="0">
                <a:solidFill>
                  <a:schemeClr val="accent1"/>
                </a:solidFill>
                <a:ea typeface="Open Sans Light" pitchFamily="34" charset="0"/>
                <a:cs typeface="Open Sans Light" pitchFamily="34" charset="0"/>
              </a:rPr>
              <a:t>四</a:t>
            </a:r>
            <a:endParaRPr lang="en-US" altLang="zh-CN" sz="2800" b="1" spc="-113" dirty="0">
              <a:solidFill>
                <a:schemeClr val="accent1"/>
              </a:solidFill>
              <a:ea typeface="Open Sans Light" pitchFamily="34" charset="0"/>
              <a:cs typeface="Open Sans Light" pitchFamily="34" charset="0"/>
            </a:endParaRPr>
          </a:p>
          <a:p>
            <a:pPr algn="ctr" defTabSz="816154"/>
            <a:r>
              <a:rPr lang="zh-CN" altLang="en-US" sz="2800" b="1" spc="-113" dirty="0">
                <a:solidFill>
                  <a:schemeClr val="accent1"/>
                </a:solidFill>
                <a:ea typeface="Open Sans Light" pitchFamily="34" charset="0"/>
                <a:cs typeface="Open Sans Light" pitchFamily="34" charset="0"/>
              </a:rPr>
              <a:t>不要</a:t>
            </a:r>
            <a:endParaRPr lang="en-US" altLang="zh-CN" sz="2800" b="1" spc="-113" dirty="0">
              <a:solidFill>
                <a:schemeClr val="accent1"/>
              </a:solidFill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78" name="Text Box 7"/>
          <p:cNvSpPr txBox="1">
            <a:spLocks noChangeArrowheads="1"/>
          </p:cNvSpPr>
          <p:nvPr/>
        </p:nvSpPr>
        <p:spPr bwMode="auto">
          <a:xfrm>
            <a:off x="6945541" y="1581150"/>
            <a:ext cx="1114726" cy="89639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34290" tIns="17145" rIns="34290" bIns="17145">
            <a:spAutoFit/>
          </a:bodyPr>
          <a:lstStyle/>
          <a:p>
            <a:pPr algn="ctr" defTabSz="816154"/>
            <a:r>
              <a:rPr lang="zh-CN" altLang="en-US" sz="2800" b="1" spc="-113" dirty="0">
                <a:solidFill>
                  <a:schemeClr val="accent1"/>
                </a:solidFill>
                <a:ea typeface="Open Sans Light" pitchFamily="34" charset="0"/>
                <a:cs typeface="Open Sans Light" pitchFamily="34" charset="0"/>
              </a:rPr>
              <a:t>四</a:t>
            </a:r>
            <a:endParaRPr lang="en-US" altLang="zh-CN" sz="2800" b="1" spc="-113" dirty="0">
              <a:solidFill>
                <a:schemeClr val="accent1"/>
              </a:solidFill>
              <a:ea typeface="Open Sans Light" pitchFamily="34" charset="0"/>
              <a:cs typeface="Open Sans Light" pitchFamily="34" charset="0"/>
            </a:endParaRPr>
          </a:p>
          <a:p>
            <a:pPr algn="ctr" defTabSz="816154"/>
            <a:r>
              <a:rPr lang="zh-CN" altLang="en-US" sz="2800" b="1" spc="-113" dirty="0">
                <a:solidFill>
                  <a:schemeClr val="accent1"/>
                </a:solidFill>
                <a:ea typeface="Open Sans Light" pitchFamily="34" charset="0"/>
                <a:cs typeface="Open Sans Light" pitchFamily="34" charset="0"/>
              </a:rPr>
              <a:t>不要</a:t>
            </a:r>
            <a:endParaRPr lang="en-US" altLang="zh-CN" sz="2800" b="1" spc="-113" dirty="0">
              <a:solidFill>
                <a:schemeClr val="accent1"/>
              </a:solidFill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83" name="TextBox 114"/>
          <p:cNvSpPr txBox="1"/>
          <p:nvPr/>
        </p:nvSpPr>
        <p:spPr>
          <a:xfrm>
            <a:off x="685801" y="261275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不要在光线暗弱和直射阳光下看书、写字</a:t>
            </a:r>
          </a:p>
        </p:txBody>
      </p:sp>
      <p:sp>
        <p:nvSpPr>
          <p:cNvPr id="84" name="TextBox 114"/>
          <p:cNvSpPr txBox="1"/>
          <p:nvPr/>
        </p:nvSpPr>
        <p:spPr>
          <a:xfrm>
            <a:off x="2789245" y="2612750"/>
            <a:ext cx="1409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不要在卧床和走路时或者在动荡的车厢内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看书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5" name="TextBox 114"/>
          <p:cNvSpPr txBox="1"/>
          <p:nvPr/>
        </p:nvSpPr>
        <p:spPr>
          <a:xfrm>
            <a:off x="4839738" y="2575048"/>
            <a:ext cx="1561062" cy="613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不要看字体过小过密，字迹不清的读物</a:t>
            </a:r>
          </a:p>
        </p:txBody>
      </p:sp>
      <p:sp>
        <p:nvSpPr>
          <p:cNvPr id="86" name="TextBox 114"/>
          <p:cNvSpPr txBox="1"/>
          <p:nvPr/>
        </p:nvSpPr>
        <p:spPr>
          <a:xfrm>
            <a:off x="6794979" y="2615053"/>
            <a:ext cx="1587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不要用淡色铅笔写字 </a:t>
            </a:r>
          </a:p>
        </p:txBody>
      </p:sp>
      <p:sp>
        <p:nvSpPr>
          <p:cNvPr id="87" name="Footer Text"/>
          <p:cNvSpPr txBox="1"/>
          <p:nvPr/>
        </p:nvSpPr>
        <p:spPr>
          <a:xfrm>
            <a:off x="762000" y="3854660"/>
            <a:ext cx="739140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近视的预防并不容易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，有些行为尽量避免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88" name="Straight Line buttom"/>
          <p:cNvCxnSpPr/>
          <p:nvPr/>
        </p:nvCxnSpPr>
        <p:spPr>
          <a:xfrm>
            <a:off x="791623" y="3714750"/>
            <a:ext cx="7437977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862426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A55BDDC7-C24C-44B4-9E18-CB35904D31DD}"/>
              </a:ext>
            </a:extLst>
          </p:cNvPr>
          <p:cNvSpPr/>
          <p:nvPr/>
        </p:nvSpPr>
        <p:spPr>
          <a:xfrm>
            <a:off x="4119861" y="1693430"/>
            <a:ext cx="3886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加强体育锻炼，保证睡眠充足，减少视近的环境，多看远处，增加户外活动的时间尤其现在实施双休日，更可利用假日到郊外踏青；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02258406-6134-43F1-B603-11D4ECFFE11F}"/>
              </a:ext>
            </a:extLst>
          </p:cNvPr>
          <p:cNvSpPr/>
          <p:nvPr/>
        </p:nvSpPr>
        <p:spPr>
          <a:xfrm>
            <a:off x="1910061" y="3302560"/>
            <a:ext cx="358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加强饮食营养，多吃富含维生素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、钙、锌的食物。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E61D779C-298E-4982-A106-E11A71283F66}"/>
              </a:ext>
            </a:extLst>
          </p:cNvPr>
          <p:cNvGrpSpPr/>
          <p:nvPr/>
        </p:nvGrpSpPr>
        <p:grpSpPr>
          <a:xfrm>
            <a:off x="3498557" y="1988217"/>
            <a:ext cx="526849" cy="201503"/>
            <a:chOff x="2296577" y="5189316"/>
            <a:chExt cx="328926" cy="125804"/>
          </a:xfrm>
          <a:solidFill>
            <a:schemeClr val="accent1"/>
          </a:solidFill>
        </p:grpSpPr>
        <p:sp>
          <p:nvSpPr>
            <p:cNvPr id="16" name="Freeform 105">
              <a:extLst>
                <a:ext uri="{FF2B5EF4-FFF2-40B4-BE49-F238E27FC236}">
                  <a16:creationId xmlns="" xmlns:a16="http://schemas.microsoft.com/office/drawing/2014/main" id="{F01BA563-478F-4B59-BDD0-C0EF917B2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6577" y="5189316"/>
              <a:ext cx="70765" cy="125804"/>
            </a:xfrm>
            <a:custGeom>
              <a:avLst/>
              <a:gdLst>
                <a:gd name="T0" fmla="*/ 0 w 54"/>
                <a:gd name="T1" fmla="*/ 96 h 96"/>
                <a:gd name="T2" fmla="*/ 0 w 54"/>
                <a:gd name="T3" fmla="*/ 0 h 96"/>
                <a:gd name="T4" fmla="*/ 54 w 54"/>
                <a:gd name="T5" fmla="*/ 48 h 96"/>
                <a:gd name="T6" fmla="*/ 0 w 54"/>
                <a:gd name="T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96">
                  <a:moveTo>
                    <a:pt x="0" y="96"/>
                  </a:moveTo>
                  <a:lnTo>
                    <a:pt x="0" y="0"/>
                  </a:lnTo>
                  <a:lnTo>
                    <a:pt x="54" y="48"/>
                  </a:lnTo>
                  <a:lnTo>
                    <a:pt x="0" y="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Freeform 106">
              <a:extLst>
                <a:ext uri="{FF2B5EF4-FFF2-40B4-BE49-F238E27FC236}">
                  <a16:creationId xmlns="" xmlns:a16="http://schemas.microsoft.com/office/drawing/2014/main" id="{D3E88AD0-BCF6-4A17-97F9-C1AE31EFD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6313" y="5189316"/>
              <a:ext cx="69455" cy="125804"/>
            </a:xfrm>
            <a:custGeom>
              <a:avLst/>
              <a:gdLst>
                <a:gd name="T0" fmla="*/ 0 w 53"/>
                <a:gd name="T1" fmla="*/ 96 h 96"/>
                <a:gd name="T2" fmla="*/ 0 w 53"/>
                <a:gd name="T3" fmla="*/ 0 h 96"/>
                <a:gd name="T4" fmla="*/ 53 w 53"/>
                <a:gd name="T5" fmla="*/ 48 h 96"/>
                <a:gd name="T6" fmla="*/ 0 w 53"/>
                <a:gd name="T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96">
                  <a:moveTo>
                    <a:pt x="0" y="96"/>
                  </a:moveTo>
                  <a:lnTo>
                    <a:pt x="0" y="0"/>
                  </a:lnTo>
                  <a:lnTo>
                    <a:pt x="53" y="48"/>
                  </a:lnTo>
                  <a:lnTo>
                    <a:pt x="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Freeform 107">
              <a:extLst>
                <a:ext uri="{FF2B5EF4-FFF2-40B4-BE49-F238E27FC236}">
                  <a16:creationId xmlns="" xmlns:a16="http://schemas.microsoft.com/office/drawing/2014/main" id="{EA85F532-A498-4F02-9416-93EB78851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738" y="5189316"/>
              <a:ext cx="70765" cy="125804"/>
            </a:xfrm>
            <a:custGeom>
              <a:avLst/>
              <a:gdLst>
                <a:gd name="T0" fmla="*/ 0 w 54"/>
                <a:gd name="T1" fmla="*/ 96 h 96"/>
                <a:gd name="T2" fmla="*/ 0 w 54"/>
                <a:gd name="T3" fmla="*/ 0 h 96"/>
                <a:gd name="T4" fmla="*/ 54 w 54"/>
                <a:gd name="T5" fmla="*/ 48 h 96"/>
                <a:gd name="T6" fmla="*/ 0 w 54"/>
                <a:gd name="T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96">
                  <a:moveTo>
                    <a:pt x="0" y="96"/>
                  </a:moveTo>
                  <a:lnTo>
                    <a:pt x="0" y="0"/>
                  </a:lnTo>
                  <a:lnTo>
                    <a:pt x="54" y="48"/>
                  </a:lnTo>
                  <a:lnTo>
                    <a:pt x="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="" xmlns:a16="http://schemas.microsoft.com/office/drawing/2014/main" id="{14DE4BAC-7656-4CD8-9625-B6D34F9EEF96}"/>
              </a:ext>
            </a:extLst>
          </p:cNvPr>
          <p:cNvGrpSpPr/>
          <p:nvPr/>
        </p:nvGrpSpPr>
        <p:grpSpPr>
          <a:xfrm>
            <a:off x="1276454" y="3405857"/>
            <a:ext cx="526849" cy="201503"/>
            <a:chOff x="2296577" y="5189316"/>
            <a:chExt cx="328926" cy="125804"/>
          </a:xfrm>
          <a:solidFill>
            <a:schemeClr val="accent2"/>
          </a:solidFill>
        </p:grpSpPr>
        <p:sp>
          <p:nvSpPr>
            <p:cNvPr id="20" name="Freeform 105">
              <a:extLst>
                <a:ext uri="{FF2B5EF4-FFF2-40B4-BE49-F238E27FC236}">
                  <a16:creationId xmlns="" xmlns:a16="http://schemas.microsoft.com/office/drawing/2014/main" id="{9D0BC75D-8A9B-48F9-A12C-CBFF10234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6577" y="5189316"/>
              <a:ext cx="70765" cy="125804"/>
            </a:xfrm>
            <a:custGeom>
              <a:avLst/>
              <a:gdLst>
                <a:gd name="T0" fmla="*/ 0 w 54"/>
                <a:gd name="T1" fmla="*/ 96 h 96"/>
                <a:gd name="T2" fmla="*/ 0 w 54"/>
                <a:gd name="T3" fmla="*/ 0 h 96"/>
                <a:gd name="T4" fmla="*/ 54 w 54"/>
                <a:gd name="T5" fmla="*/ 48 h 96"/>
                <a:gd name="T6" fmla="*/ 0 w 54"/>
                <a:gd name="T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96">
                  <a:moveTo>
                    <a:pt x="0" y="96"/>
                  </a:moveTo>
                  <a:lnTo>
                    <a:pt x="0" y="0"/>
                  </a:lnTo>
                  <a:lnTo>
                    <a:pt x="54" y="48"/>
                  </a:lnTo>
                  <a:lnTo>
                    <a:pt x="0" y="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Freeform 106">
              <a:extLst>
                <a:ext uri="{FF2B5EF4-FFF2-40B4-BE49-F238E27FC236}">
                  <a16:creationId xmlns="" xmlns:a16="http://schemas.microsoft.com/office/drawing/2014/main" id="{1B40C62A-8580-4D2E-8293-C0C35BED4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6313" y="5189316"/>
              <a:ext cx="69455" cy="125804"/>
            </a:xfrm>
            <a:custGeom>
              <a:avLst/>
              <a:gdLst>
                <a:gd name="T0" fmla="*/ 0 w 53"/>
                <a:gd name="T1" fmla="*/ 96 h 96"/>
                <a:gd name="T2" fmla="*/ 0 w 53"/>
                <a:gd name="T3" fmla="*/ 0 h 96"/>
                <a:gd name="T4" fmla="*/ 53 w 53"/>
                <a:gd name="T5" fmla="*/ 48 h 96"/>
                <a:gd name="T6" fmla="*/ 0 w 53"/>
                <a:gd name="T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96">
                  <a:moveTo>
                    <a:pt x="0" y="96"/>
                  </a:moveTo>
                  <a:lnTo>
                    <a:pt x="0" y="0"/>
                  </a:lnTo>
                  <a:lnTo>
                    <a:pt x="53" y="48"/>
                  </a:lnTo>
                  <a:lnTo>
                    <a:pt x="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Freeform 107">
              <a:extLst>
                <a:ext uri="{FF2B5EF4-FFF2-40B4-BE49-F238E27FC236}">
                  <a16:creationId xmlns="" xmlns:a16="http://schemas.microsoft.com/office/drawing/2014/main" id="{FE5ED404-18B1-4ADC-B88B-95994D5DA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738" y="5189316"/>
              <a:ext cx="70765" cy="125804"/>
            </a:xfrm>
            <a:custGeom>
              <a:avLst/>
              <a:gdLst>
                <a:gd name="T0" fmla="*/ 0 w 54"/>
                <a:gd name="T1" fmla="*/ 96 h 96"/>
                <a:gd name="T2" fmla="*/ 0 w 54"/>
                <a:gd name="T3" fmla="*/ 0 h 96"/>
                <a:gd name="T4" fmla="*/ 54 w 54"/>
                <a:gd name="T5" fmla="*/ 48 h 96"/>
                <a:gd name="T6" fmla="*/ 0 w 54"/>
                <a:gd name="T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96">
                  <a:moveTo>
                    <a:pt x="0" y="96"/>
                  </a:moveTo>
                  <a:lnTo>
                    <a:pt x="0" y="0"/>
                  </a:lnTo>
                  <a:lnTo>
                    <a:pt x="54" y="48"/>
                  </a:lnTo>
                  <a:lnTo>
                    <a:pt x="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1123950"/>
            <a:ext cx="2460729" cy="20622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9901" y="2266950"/>
            <a:ext cx="242616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3522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3" cstate="print"/>
          <a:srcRect t="255"/>
          <a:stretch/>
        </p:blipFill>
        <p:spPr>
          <a:xfrm>
            <a:off x="-3314" y="4141"/>
            <a:ext cx="1876547" cy="262690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361950"/>
            <a:ext cx="8534400" cy="44958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7800" y="1563465"/>
            <a:ext cx="3810000" cy="18464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6400" y="133350"/>
            <a:ext cx="3417349" cy="501015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1066800" y="3736062"/>
            <a:ext cx="1849941" cy="1309424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31141" y="2343150"/>
            <a:ext cx="2331634" cy="224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6251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3" cstate="print"/>
          <a:srcRect t="255"/>
          <a:stretch/>
        </p:blipFill>
        <p:spPr>
          <a:xfrm>
            <a:off x="-3314" y="4141"/>
            <a:ext cx="1876547" cy="262690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361950"/>
            <a:ext cx="8534400" cy="449580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753599">
            <a:off x="1299535" y="2446333"/>
            <a:ext cx="2092932" cy="201519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676400" y="1657350"/>
            <a:ext cx="14058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0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6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3325" y="2114549"/>
            <a:ext cx="2792075" cy="279207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1475854" y="2447389"/>
            <a:ext cx="1399510" cy="990600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2971800" y="1581150"/>
            <a:ext cx="37753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spc="16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认识眼睛</a:t>
            </a: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8846401" flipV="1">
            <a:off x="3660281" y="2984141"/>
            <a:ext cx="1587525" cy="152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19705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Box 38"/>
          <p:cNvSpPr txBox="1"/>
          <p:nvPr/>
        </p:nvSpPr>
        <p:spPr>
          <a:xfrm>
            <a:off x="4577788" y="2124031"/>
            <a:ext cx="3503150" cy="18955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4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20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是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指通过几何排列、视觉成像规律等手段，制作有视觉欺骗成分的图像进行眼球欺骗，引起的视觉上的错觉，达到艺术或者类似魔术般的效果。</a:t>
            </a:r>
          </a:p>
        </p:txBody>
      </p:sp>
      <p:sp>
        <p:nvSpPr>
          <p:cNvPr id="98" name="TextBox 39"/>
          <p:cNvSpPr txBox="1"/>
          <p:nvPr/>
        </p:nvSpPr>
        <p:spPr>
          <a:xfrm>
            <a:off x="4415862" y="1652885"/>
            <a:ext cx="1603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视觉假象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983292"/>
            <a:ext cx="2895600" cy="387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8449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8"/>
          <p:cNvSpPr txBox="1"/>
          <p:nvPr/>
        </p:nvSpPr>
        <p:spPr>
          <a:xfrm>
            <a:off x="1456901" y="1923187"/>
            <a:ext cx="3194613" cy="8771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4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2"/>
                </a:solidFill>
              </a:rPr>
              <a:t> 通过视觉，我们能够感知外界物体的大小、明暗、颜色、动静等，至少有</a:t>
            </a:r>
            <a:r>
              <a:rPr lang="en-US" altLang="zh-CN" sz="1400" b="1" dirty="0">
                <a:solidFill>
                  <a:schemeClr val="tx2"/>
                </a:solidFill>
              </a:rPr>
              <a:t>80</a:t>
            </a:r>
            <a:r>
              <a:rPr lang="zh-CN" altLang="en-US" sz="1400" b="1" dirty="0">
                <a:solidFill>
                  <a:schemeClr val="tx2"/>
                </a:solidFill>
              </a:rPr>
              <a:t>％</a:t>
            </a:r>
            <a:r>
              <a:rPr lang="zh-CN" altLang="en-US" sz="1200" dirty="0">
                <a:solidFill>
                  <a:schemeClr val="tx2"/>
                </a:solidFill>
              </a:rPr>
              <a:t>以上的外界信息经视觉获得。</a:t>
            </a:r>
          </a:p>
        </p:txBody>
      </p:sp>
      <p:sp>
        <p:nvSpPr>
          <p:cNvPr id="5" name="TextBox 39"/>
          <p:cNvSpPr txBox="1"/>
          <p:nvPr/>
        </p:nvSpPr>
        <p:spPr>
          <a:xfrm>
            <a:off x="1298713" y="1518266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视觉是人最重要的</a:t>
            </a:r>
            <a:r>
              <a:rPr lang="zh-CN" altLang="en-US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感觉</a:t>
            </a:r>
            <a:endParaRPr lang="zh-CN" altLang="en-US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38"/>
          <p:cNvSpPr txBox="1"/>
          <p:nvPr/>
        </p:nvSpPr>
        <p:spPr>
          <a:xfrm>
            <a:off x="1456902" y="3639907"/>
            <a:ext cx="3194612" cy="6082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4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2"/>
                </a:solidFill>
              </a:rPr>
              <a:t>眼睛</a:t>
            </a:r>
            <a:r>
              <a:rPr lang="zh-CN" altLang="en-US" sz="1200" dirty="0">
                <a:solidFill>
                  <a:schemeClr val="tx2"/>
                </a:solidFill>
              </a:rPr>
              <a:t>是人体重要的器官，是心灵的窗口，是人们生活、学习、工作的</a:t>
            </a:r>
            <a:r>
              <a:rPr lang="zh-CN" altLang="en-US" sz="1400" b="1" dirty="0">
                <a:solidFill>
                  <a:schemeClr val="tx2"/>
                </a:solidFill>
              </a:rPr>
              <a:t>第一要素</a:t>
            </a:r>
            <a:r>
              <a:rPr lang="zh-CN" altLang="en-US" sz="1200" dirty="0">
                <a:solidFill>
                  <a:schemeClr val="tx2"/>
                </a:solidFill>
              </a:rPr>
              <a:t>。</a:t>
            </a:r>
          </a:p>
        </p:txBody>
      </p:sp>
      <p:sp>
        <p:nvSpPr>
          <p:cNvPr id="13" name="TextBox 39"/>
          <p:cNvSpPr txBox="1"/>
          <p:nvPr/>
        </p:nvSpPr>
        <p:spPr>
          <a:xfrm>
            <a:off x="1295400" y="325755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视觉</a:t>
            </a:r>
            <a:r>
              <a:rPr lang="zh-CN" altLang="en-US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的产生离不开眼睛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7200" y="590550"/>
            <a:ext cx="4535557" cy="453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18499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8"/>
          <p:cNvSpPr txBox="1"/>
          <p:nvPr/>
        </p:nvSpPr>
        <p:spPr>
          <a:xfrm>
            <a:off x="1325099" y="1657350"/>
            <a:ext cx="2846851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4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眼球的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构造与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照相机相似，整个眼球完全封闭有如照相机的暗箱</a:t>
            </a:r>
          </a:p>
        </p:txBody>
      </p:sp>
      <p:sp>
        <p:nvSpPr>
          <p:cNvPr id="5" name="TextBox 39"/>
          <p:cNvSpPr txBox="1"/>
          <p:nvPr/>
        </p:nvSpPr>
        <p:spPr>
          <a:xfrm>
            <a:off x="1249788" y="1276350"/>
            <a:ext cx="1474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眼球的构造</a:t>
            </a:r>
            <a:endParaRPr lang="zh-CN" altLang="en-US" b="1" dirty="0">
              <a:solidFill>
                <a:schemeClr val="accent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5124450" y="1378966"/>
            <a:ext cx="2684775" cy="2543620"/>
            <a:chOff x="5214822" y="1378966"/>
            <a:chExt cx="2684775" cy="2543620"/>
          </a:xfrm>
        </p:grpSpPr>
        <p:sp>
          <p:nvSpPr>
            <p:cNvPr id="9" name="Freeform 96"/>
            <p:cNvSpPr/>
            <p:nvPr/>
          </p:nvSpPr>
          <p:spPr>
            <a:xfrm>
              <a:off x="6162559" y="1378966"/>
              <a:ext cx="789304" cy="805768"/>
            </a:xfrm>
            <a:custGeom>
              <a:avLst/>
              <a:gdLst>
                <a:gd name="connsiteX0" fmla="*/ 0 w 2032000"/>
                <a:gd name="connsiteY0" fmla="*/ 1354666 h 1354666"/>
                <a:gd name="connsiteX1" fmla="*/ 1016000 w 2032000"/>
                <a:gd name="connsiteY1" fmla="*/ 0 h 1354666"/>
                <a:gd name="connsiteX2" fmla="*/ 1016000 w 2032000"/>
                <a:gd name="connsiteY2" fmla="*/ 0 h 1354666"/>
                <a:gd name="connsiteX3" fmla="*/ 2032000 w 2032000"/>
                <a:gd name="connsiteY3" fmla="*/ 1354666 h 1354666"/>
                <a:gd name="connsiteX4" fmla="*/ 0 w 2032000"/>
                <a:gd name="connsiteY4" fmla="*/ 1354666 h 135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2000" h="1354666">
                  <a:moveTo>
                    <a:pt x="0" y="1354666"/>
                  </a:moveTo>
                  <a:lnTo>
                    <a:pt x="1016000" y="0"/>
                  </a:lnTo>
                  <a:lnTo>
                    <a:pt x="1016000" y="0"/>
                  </a:lnTo>
                  <a:lnTo>
                    <a:pt x="2032000" y="1354666"/>
                  </a:lnTo>
                  <a:lnTo>
                    <a:pt x="0" y="135466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7470" tIns="77470" rIns="77470" bIns="77470" numCol="1" spcCol="1270" anchor="ctr" anchorCtr="0">
              <a:noAutofit/>
            </a:bodyPr>
            <a:lstStyle/>
            <a:p>
              <a:pPr algn="ctr" defTabSz="271131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dirty="0"/>
            </a:p>
          </p:txBody>
        </p:sp>
        <p:sp>
          <p:nvSpPr>
            <p:cNvPr id="10" name="Freeform 97"/>
            <p:cNvSpPr/>
            <p:nvPr/>
          </p:nvSpPr>
          <p:spPr>
            <a:xfrm>
              <a:off x="5701723" y="2246203"/>
              <a:ext cx="1710972" cy="805768"/>
            </a:xfrm>
            <a:custGeom>
              <a:avLst/>
              <a:gdLst>
                <a:gd name="connsiteX0" fmla="*/ 0 w 4064000"/>
                <a:gd name="connsiteY0" fmla="*/ 1354666 h 1354666"/>
                <a:gd name="connsiteX1" fmla="*/ 1016000 w 4064000"/>
                <a:gd name="connsiteY1" fmla="*/ 0 h 1354666"/>
                <a:gd name="connsiteX2" fmla="*/ 3048000 w 4064000"/>
                <a:gd name="connsiteY2" fmla="*/ 0 h 1354666"/>
                <a:gd name="connsiteX3" fmla="*/ 4064000 w 4064000"/>
                <a:gd name="connsiteY3" fmla="*/ 1354666 h 1354666"/>
                <a:gd name="connsiteX4" fmla="*/ 0 w 4064000"/>
                <a:gd name="connsiteY4" fmla="*/ 1354666 h 135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4000" h="1354666">
                  <a:moveTo>
                    <a:pt x="0" y="1354666"/>
                  </a:moveTo>
                  <a:lnTo>
                    <a:pt x="1016000" y="0"/>
                  </a:lnTo>
                  <a:lnTo>
                    <a:pt x="3048000" y="0"/>
                  </a:lnTo>
                  <a:lnTo>
                    <a:pt x="4064000" y="1354666"/>
                  </a:lnTo>
                  <a:lnTo>
                    <a:pt x="0" y="13546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93750" tIns="82550" rIns="793750" bIns="82550" numCol="1" spcCol="1270" anchor="ctr" anchorCtr="0">
              <a:noAutofit/>
            </a:bodyPr>
            <a:lstStyle/>
            <a:p>
              <a:pPr algn="ctr" defTabSz="288910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dirty="0"/>
            </a:p>
          </p:txBody>
        </p:sp>
        <p:sp>
          <p:nvSpPr>
            <p:cNvPr id="11" name="Freeform 99"/>
            <p:cNvSpPr/>
            <p:nvPr/>
          </p:nvSpPr>
          <p:spPr>
            <a:xfrm>
              <a:off x="5214822" y="3116818"/>
              <a:ext cx="2684775" cy="805768"/>
            </a:xfrm>
            <a:custGeom>
              <a:avLst/>
              <a:gdLst>
                <a:gd name="connsiteX0" fmla="*/ 0 w 6096000"/>
                <a:gd name="connsiteY0" fmla="*/ 1354666 h 1354666"/>
                <a:gd name="connsiteX1" fmla="*/ 1016000 w 6096000"/>
                <a:gd name="connsiteY1" fmla="*/ 0 h 1354666"/>
                <a:gd name="connsiteX2" fmla="*/ 5080000 w 6096000"/>
                <a:gd name="connsiteY2" fmla="*/ 0 h 1354666"/>
                <a:gd name="connsiteX3" fmla="*/ 6096000 w 6096000"/>
                <a:gd name="connsiteY3" fmla="*/ 1354666 h 1354666"/>
                <a:gd name="connsiteX4" fmla="*/ 0 w 6096000"/>
                <a:gd name="connsiteY4" fmla="*/ 1354666 h 135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0" h="1354666">
                  <a:moveTo>
                    <a:pt x="0" y="1354666"/>
                  </a:moveTo>
                  <a:lnTo>
                    <a:pt x="1016000" y="0"/>
                  </a:lnTo>
                  <a:lnTo>
                    <a:pt x="5080000" y="0"/>
                  </a:lnTo>
                  <a:lnTo>
                    <a:pt x="6096000" y="1354666"/>
                  </a:lnTo>
                  <a:lnTo>
                    <a:pt x="0" y="13546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9349" tIns="82550" rIns="1149351" bIns="82550" numCol="1" spcCol="1270" anchor="ctr" anchorCtr="0">
              <a:noAutofit/>
            </a:bodyPr>
            <a:lstStyle/>
            <a:p>
              <a:pPr algn="ctr" defTabSz="288910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dirty="0"/>
            </a:p>
          </p:txBody>
        </p:sp>
        <p:sp>
          <p:nvSpPr>
            <p:cNvPr id="12" name="Text Placeholder 3"/>
            <p:cNvSpPr txBox="1">
              <a:spLocks/>
            </p:cNvSpPr>
            <p:nvPr/>
          </p:nvSpPr>
          <p:spPr>
            <a:xfrm>
              <a:off x="6262260" y="3384943"/>
              <a:ext cx="589906" cy="276999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355">
                <a:spcBef>
                  <a:spcPct val="20000"/>
                </a:spcBef>
                <a:defRPr/>
              </a:pPr>
              <a:r>
                <a:rPr lang="zh-CN" altLang="en-US" sz="1800" dirty="0">
                  <a:solidFill>
                    <a:schemeClr val="bg1"/>
                  </a:solidFill>
                </a:rPr>
                <a:t>近  视</a:t>
              </a:r>
            </a:p>
          </p:txBody>
        </p:sp>
        <p:sp>
          <p:nvSpPr>
            <p:cNvPr id="13" name="Text Placeholder 3"/>
            <p:cNvSpPr txBox="1">
              <a:spLocks/>
            </p:cNvSpPr>
            <p:nvPr/>
          </p:nvSpPr>
          <p:spPr>
            <a:xfrm>
              <a:off x="6262260" y="2573557"/>
              <a:ext cx="589906" cy="276999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355">
                <a:spcBef>
                  <a:spcPct val="20000"/>
                </a:spcBef>
                <a:defRPr/>
              </a:pPr>
              <a:r>
                <a:rPr lang="zh-CN" altLang="en-US" sz="1800" dirty="0">
                  <a:solidFill>
                    <a:schemeClr val="bg1"/>
                  </a:solidFill>
                </a:rPr>
                <a:t>远  视</a:t>
              </a:r>
            </a:p>
          </p:txBody>
        </p:sp>
        <p:sp>
          <p:nvSpPr>
            <p:cNvPr id="14" name="Text Placeholder 3"/>
            <p:cNvSpPr txBox="1">
              <a:spLocks/>
            </p:cNvSpPr>
            <p:nvPr/>
          </p:nvSpPr>
          <p:spPr>
            <a:xfrm>
              <a:off x="6294321" y="1866840"/>
              <a:ext cx="525786" cy="246221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355">
                <a:spcBef>
                  <a:spcPct val="20000"/>
                </a:spcBef>
                <a:defRPr/>
              </a:pPr>
              <a:r>
                <a:rPr lang="zh-CN" altLang="en-US" sz="1600" dirty="0">
                  <a:solidFill>
                    <a:schemeClr val="bg1"/>
                  </a:solidFill>
                </a:rPr>
                <a:t>散  光</a:t>
              </a:r>
            </a:p>
          </p:txBody>
        </p:sp>
      </p:grpSp>
      <p:cxnSp>
        <p:nvCxnSpPr>
          <p:cNvPr id="15" name="Straight Connector 112"/>
          <p:cNvCxnSpPr/>
          <p:nvPr/>
        </p:nvCxnSpPr>
        <p:spPr>
          <a:xfrm>
            <a:off x="4572000" y="1400070"/>
            <a:ext cx="0" cy="2900972"/>
          </a:xfrm>
          <a:prstGeom prst="line">
            <a:avLst/>
          </a:prstGeom>
          <a:ln w="12700">
            <a:solidFill>
              <a:schemeClr val="tx2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39"/>
          <p:cNvSpPr txBox="1"/>
          <p:nvPr/>
        </p:nvSpPr>
        <p:spPr>
          <a:xfrm>
            <a:off x="5319828" y="403121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青少年常见的视力问题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143000" y="2190750"/>
            <a:ext cx="249555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316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3" cstate="print"/>
          <a:srcRect t="255"/>
          <a:stretch/>
        </p:blipFill>
        <p:spPr>
          <a:xfrm>
            <a:off x="-3314" y="4141"/>
            <a:ext cx="1876547" cy="262690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361950"/>
            <a:ext cx="8534400" cy="449580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753599">
            <a:off x="1299535" y="2446333"/>
            <a:ext cx="2092932" cy="201519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676400" y="1657350"/>
            <a:ext cx="14058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0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6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3325" y="2114549"/>
            <a:ext cx="2792075" cy="279207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1475854" y="2447389"/>
            <a:ext cx="1399510" cy="990600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2970860" y="1773019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近视形成的原因</a:t>
            </a: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8846401" flipV="1">
            <a:off x="3660281" y="2984141"/>
            <a:ext cx="1587525" cy="152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74603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8"/>
          <p:cNvSpPr txBox="1"/>
          <p:nvPr/>
        </p:nvSpPr>
        <p:spPr>
          <a:xfrm>
            <a:off x="1143000" y="1885950"/>
            <a:ext cx="3276600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4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近视是眼睛看不清远物、却看清近物的症状。在屈光静止的前提下，远处的物体不能在视网膜汇聚，而在视网膜之前形成焦点，因而造成视觉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变形导致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远方的物体模糊不清。近视分屈光和轴性两类。</a:t>
            </a:r>
          </a:p>
        </p:txBody>
      </p:sp>
      <p:sp>
        <p:nvSpPr>
          <p:cNvPr id="5" name="TextBox 39"/>
          <p:cNvSpPr txBox="1"/>
          <p:nvPr/>
        </p:nvSpPr>
        <p:spPr>
          <a:xfrm>
            <a:off x="1066800" y="135255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什么是近视？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004770"/>
            <a:ext cx="3542083" cy="354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10494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4498691" y="1276350"/>
            <a:ext cx="3352800" cy="3950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4" name="矩形 13"/>
          <p:cNvSpPr/>
          <p:nvPr/>
        </p:nvSpPr>
        <p:spPr>
          <a:xfrm>
            <a:off x="4553122" y="3296253"/>
            <a:ext cx="3298369" cy="3950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5" name="矩形 14"/>
          <p:cNvSpPr/>
          <p:nvPr/>
        </p:nvSpPr>
        <p:spPr>
          <a:xfrm>
            <a:off x="4671424" y="1296553"/>
            <a:ext cx="2468166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>
                <a:rot lat="0" lon="0" rev="0"/>
              </a:lightRig>
            </a:scene3d>
            <a:sp3d contourW="12700"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Century Gothic" panose="020B0502020202020204" pitchFamily="34" charset="0"/>
                <a:ea typeface="微软雅黑" pitchFamily="34" charset="-122"/>
              </a:rPr>
              <a:t> 近眼工作</a:t>
            </a:r>
            <a:endParaRPr lang="zh-CN" altLang="en-US" dirty="0">
              <a:solidFill>
                <a:schemeClr val="bg1"/>
              </a:solidFill>
              <a:latin typeface="Century Gothic" panose="020B0502020202020204" pitchFamily="34" charset="0"/>
              <a:ea typeface="微软雅黑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758682" y="3320641"/>
            <a:ext cx="2468166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>
                <a:rot lat="0" lon="0" rev="0"/>
              </a:lightRig>
            </a:scene3d>
            <a:sp3d contourW="12700"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Century Gothic" panose="020B0502020202020204" pitchFamily="34" charset="0"/>
                <a:ea typeface="微软雅黑" pitchFamily="34" charset="-122"/>
              </a:rPr>
              <a:t> 高危体质</a:t>
            </a:r>
            <a:endParaRPr lang="zh-CN" altLang="en-US" dirty="0">
              <a:solidFill>
                <a:schemeClr val="bg1"/>
              </a:solidFill>
              <a:latin typeface="Century Gothic" panose="020B0502020202020204" pitchFamily="34" charset="0"/>
              <a:ea typeface="微软雅黑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498690" y="1671638"/>
            <a:ext cx="3730909" cy="136191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  <a:scene3d>
              <a:camera prst="orthographicFront"/>
              <a:lightRig rig="threePt" dir="t">
                <a:rot lat="0" lon="0" rev="0"/>
              </a:lightRig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微软雅黑" pitchFamily="34" charset="-122"/>
              </a:rPr>
              <a:t>◆ 视近负荷大，用眼过近，目标过小，不清晰</a:t>
            </a:r>
          </a:p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微软雅黑" pitchFamily="34" charset="-122"/>
              </a:rPr>
              <a:t>◆ 在动荡的车厢内阅读，边走边读</a:t>
            </a:r>
          </a:p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微软雅黑" pitchFamily="34" charset="-122"/>
              </a:rPr>
              <a:t>◆ 在阳光直射或昏暗的光线下阅读，躺在床上阅读</a:t>
            </a:r>
          </a:p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微软雅黑" pitchFamily="34" charset="-122"/>
              </a:rPr>
              <a:t>◆ 阅读书写姿势不正，握笔姿势错误 </a:t>
            </a:r>
          </a:p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微软雅黑" pitchFamily="34" charset="-122"/>
              </a:rPr>
              <a:t>◆ 玩电脑游戏，电子游戏等</a:t>
            </a:r>
          </a:p>
        </p:txBody>
      </p:sp>
      <p:sp>
        <p:nvSpPr>
          <p:cNvPr id="18" name="矩形 17"/>
          <p:cNvSpPr/>
          <p:nvPr/>
        </p:nvSpPr>
        <p:spPr>
          <a:xfrm>
            <a:off x="4498691" y="3753194"/>
            <a:ext cx="3730909" cy="8329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>
                <a:rot lat="0" lon="0" rev="0"/>
              </a:lightRig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微软雅黑" pitchFamily="34" charset="-122"/>
              </a:rPr>
              <a:t>◆ 生长发育期：</a:t>
            </a:r>
            <a:r>
              <a:rPr lang="zh-CN" alt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微软雅黑" pitchFamily="34" charset="-122"/>
              </a:rPr>
              <a:t>早产儿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微软雅黑" pitchFamily="34" charset="-122"/>
              </a:rPr>
              <a:t>、</a:t>
            </a:r>
            <a:r>
              <a:rPr lang="zh-CN" alt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微软雅黑" pitchFamily="34" charset="-122"/>
              </a:rPr>
              <a:t>低体重儿</a:t>
            </a: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微软雅黑" pitchFamily="34" charset="-122"/>
              </a:rPr>
              <a:t>◆ 生病发热期</a:t>
            </a:r>
          </a:p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微软雅黑" pitchFamily="34" charset="-122"/>
              </a:rPr>
              <a:t>◆ 女性月经期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050" y="590550"/>
            <a:ext cx="417195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89008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82ADB108-2F67-4B4E-A97E-19ABB6FAC58E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JCuo0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kK6jSAh+CyMpAwAAhgwAACcAAAB1bml2ZXJzYWwvZmxhc2hfcHVibGlzaGluZ19zZXR0aW5ncy54bWzVV91u2jAUvucpLE+9LGk7unYooaoKaNVaQIVt7VVlYkOsOnYW21B6tafZg+1JdhwDBbXr0h+kTQgRn5/v/J+Y8Og2FWjCcs2VjPBudQcjJmNFuRxH+MugvX2IkTZEUiKUZBGWCqOjRiXM7FBwnfSZMSCqEcBIXc9MhBNjsnoQTKfTKtdZ7rhKWAP4uhqrNMhyppk0LA8yQWbwY2YZ03iOUAIAvqmSc7VGpYJQ6JHOFbWCIU7Bc8ldUES0BdEJDrzYkMQ341xZSU+UUDnKx8MIvzs8dp+FjIdq8pRJlxPdAKIjmzqhlDsviOjzO4YSxscJuHtQw2jKqUkivFdzKCAdPEQpsH3oxKGcKMiBNHP4lBlCiSH+6O0Zdmv0guBJdCZJyuMBcJCLP8LNwfWnq17r4uy08/l60O2eDU573olCJ1jHCYN1QyE4pGwes6WdkBhD4gT8Bp0REZqFwSppITZScs05d0ZDJSD3hRa0UTpktENStlKN/g2XbZDcxWgEgYhZhI9zTgRG3BDB46WytkNtuCmq3l6VRIAF7cnQeR/fm/fZiROSa7bq1oKjXc7jxjdlBUUzZZHgNwwZhSB+m8JTwtBqcdAoV2lBhfYxSAsOFiecTRk9KnI6B/yToSswkVrQhF7NBDPewnfL79CQjVQOuIxMoLOBzrXHrz4LOCNa34OShY9b/bPTZuv6tNNsXW65AAmdEBk/ExwKztLMbASfzJBUZqEH6YiJ1awoCuW04JWJrfryMmieWuHL/NbFWIHeYEk2Y+U5hfmrB6XNJmRSDKIbrgIaRpBDSTwmMGJYF1xaVhYwJhIpKWaIxLDWtBvrCVdWA8UPsIfWL/fQ6yMui9MYVhtYzCnLS0Hu7O69r+1/ODj8WK8Gv3783H5Sab7we4I4c37jnzy58pdr/+E2DAO3pR9f2ia3/+bO7l20vpbJa6d1OShV0la/FFy3jFT3cxmpC/+S6a28YEq5AEtp7IcM1pLgKTeMvmWLvaBNXvVu9z22mTbZYMyvGY3/JmR/Wl4T1+6FYfDoxdVxUi55ColwK3F5223s13bgpvkoq1IBtPX/Do3Kb1BLAwQUAAIACACQrqNItfwJZLoCAABVCgAAIQAAAHVuaXZlcnNhbC9mbGFzaF9za2luX3NldHRpbmdzLnhtbJVWbW/iMAz+fr8Ccd/p7pWd1CExxkmTdrfpNu172po2Ik2qJGXHv784TdYEKPSwJhH7eWzHsc1StaV88WEySXPBhHwGrSkvFWq8bkKLm2nWai34LBdcA9czLmRN2HTx8af9pIlFXmKJHcixnA3JoQ8zt58xFBfj2xxliJCLuiF8/yBKMctIvi2laHlxMbVq34BklG8N8urHfLUeDMCo0vca6iin9TXKOEojQSnAlL6vUS6yGMmA+UhX9jOS04c6f/sD2o4qqi1t+QlliNaQEuIiXy9RhvHceI9fZY5ynqDhrzbQL59RBqGM7EHGzu++ogwyRNM2/9MjjRQlFjTmnH/Edw4TpDDjh1ldoVwk4IUw0MVXcOWxd70LQO5rOPcpjqsU7AnrerAQ8NEzBgstW0gTf+psqhJvj6028wGLDWHKAEJVD3oyST+RVnk3sa7H/YE3yovQl9P0kFfB2hpWXcKBu1jf41erW7srQqfvuiBDCTunDFLslT3yt6nrETJQ9shnRgt45Gx/nMGhqSP5R74l7jnP199YgRNzLJzVn7wVIz3g6KogVafwmFoUsFCYzgutAd8tTayuSyk5yinlZEdLoqngvxCX7e1lVJocGFyvne6sVFPN4FTD2RzNmg7LZc9xPzpr3JDdz0J/ue480WaL30yJ1iSvavOzpKYTxzNjYgozTU4zcE8aOMh7vhEBx8YeItVEbkG+CMHGhuFCgxrrXnTDNQRPk6AGaXK6yqlzcqr8vK0zkGvzahSUr3Ks7IAVLStm/vQrhTcoDhgD1o6qK+OPE/rel4HCNQEQmVe+a7tDZ6lbpimDHfjhDxT2ykN3S5Xp0qGGW+oH2Oiw5ZxmVE+6XdH3SrxDAv0J/KtJK3J8YBnR9ppkyt4smny/hvtcosXs1xk2X7jJ7Nn1UuTY2I8raJT47+Q/UEsDBBQAAgAIAJCuo0g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JCuo0hocVKRmgEAAB8GAAAfAAAAdW5pdmVyc2FsL2h0bWxfc2tpbl9zZXR0aW5ncy5qc42UTW/CMAyG7/wKlF0nxD5hu6HBpEkcJo3btEMoplSkSZWkHR3iv68OX03qjsUX8vLkdewq3na61WIR6z53t+6327/7e6cBalbncO3rokVPUWdGJAuYJSmIRAILkOJ49CTvzgRlzKQznZcfaGtqfkzhP0suTB3PCAtNaIY6XBDgN6FtqMM/J7FTq2tfU63R89xaJXuRkhak7UmlU+4YdvXqVr3EAFYF6AvokkfgmQ7caiPPjg8DjDoXqTTjspyqWPXmPFrHWuVy0ZZ/VWagq0++3gP9p8HLxLMTibFvFtIw8WSI0U5mGoyBQ97HCQYJCz4HUfPtu/UH6hk3CwroIjGJPdKjG4w6nfEYGl0ajjB8TFZejW4OMJqchY3dE3e3GB4heAm6YTW+x/BAleXZPz5gplWMHWmgzZ6fUKH4IpHxIXUfg+Twsmjb1r1zoe76Y+Y9IRU8oRX1/NK22RGChgCtN5aOeU2Qd0rZCUqURA5FaNS0Kug5YsM5gvvPLuPW8miVVuOhGo5VG7heg54pJarbf126Z5irs/sFUEsDBBQAAgAIAJCuo0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JCuo0izv7NQbQAAAHIAAAAcAAAAdW5pdmVyc2FsL2xvY2FsX3NldHRpbmdzLnhtbA3MPQ6DMAxA4Z1TWJ7K0L+NgcDGWFUqPYAVLITk2CixqnJ7sr3h0+vHfxL4cS6bacDn7YHAGm3ZdA34nadrh1CcdCEx5YBqCOPQ9GKR5MPuFRbYhQ7OM6cazi9KVb4zF1Ynr2e4RNuPFu9DcwJ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K6jSIyYS/o+CAAAjyAAACkAAAB1bml2ZXJzYWwvc2tpbl9jdXN0b21pemF0aW9uX3NldHRpbmdzLnhtbLVa627iShL+v0/RYnWks9IqXMwtK4aVL01iDTEc7CQzu1qhBneCFdvNsRtmOOLHPs0+2D7JVrftYBMgdmYWT6JxddVX1XXrCxnEL16ob2LOAu8Pwj0W2pRzL3yOh39CaLBkPoumEY0pj+sHyqMXuuybGT4xQQNqzEnoksjVxWg8bKCR/KB+T+0bfXhra+0W6rVxC/eRgTs6jF0rxrWiw5jRauqD+hFEghvRJQ35adRBvTD6VsAMYxpxM3Tp96FS5M4PFWdwExHXA7542G2LZ59p3Rtt8aB2s9Pr4H1LVRSli/SO0TQa+17vuqc2EW60Ow1lr/VbSktBzU6ned3dN3utjgJvo+suoLTxdRe1e+12y9i3cAukkapqRkvf95TrZlMFbbh/re9HI63XaKBms6m0jX2nq4y0BgJuBTBUpS8cqBiKpnT3qqY2+woa6SNt1N5jA3f1Duq3cLfR2Lc1TWk0Ds49zC7vrgO19HQyd74DeDIEJ0dFbtVPJNdguYkiYHZosPYJpygkAf1UkzkZcpmx6NclW+/+UksTVCZzxp7ZVaQmRCALsOEJrEFdjmRs0q58YeTpyHM/1RYbzll4tWQhB6irkEUB8WvDPye5k86sjCTb0qiK3BNZ0oO6nvyUFUt1QT7Dc0loyYI1CXdj9syuFmT58hyxTeiWMnO1W9PI98IX4G5c93R8UZHvxdzkNCjYh/viKS+2hnjGVJjXxeIpJemTBfUzjQ35qSB3UPm+R45Et17scSmqNsVzSXRNnmkxAH1VPJdlQtBSjFpPPO8LcfqdA7siyr91kd0nOxoVlSTt8qIUW2/WVfNpHbFn4eyi3PuBfpXzGXSf8FlY2BBPKSExQaGwVJRSt8n5G0eM6etxLxkEoAWCm28uKUlCTrW5PrmbqtbX+XhyM5lr5k1tqCdViURZ/trq9r83O13oXKlcSST7Th2Pi1hIgnUa5bAsZzYZzwEQj+cW/uLUhuJ3ZdHJvTM2LVwbpv+pDDCd4YfaUPwuI3o/m2HLmdtj08Bz055bE0f6ZYwdbNSGX9kGrciWIs7Q1qPfEF9RBO3ZiyiKfc+VA6Jle+GGltBnTO5U05rPsO3MTN0xJ1ZtaLMo2v1VIpMNX0HyrEiMXC8mC5+6Ui2kiBxf51co+MdXHnCygHjhVRntM/XRtG7mzmQytufYMjJKbYhDFxkREZqqA81UG88AIyKwjn9MfC6zTyIg1fcrg9yaN7dj+HGEIbfe88qHH/4Ba6YYQjKlYQlBSBw8g6yz7cfJzBA+BIWIoDWJ428scgtJkw9dCWzT0ieQmrqTw3cETIYNgffCJaQOXfISeHfYttUbPNcmXyDHoTYnFYUmn6EkP1cU+optqCFslxCz1AfzRhUVIcowK5CsBpdE5Lu/Q2S5BDnhza3HNjFQhIehTGQ1xleVNdn4t3sIpKmOz1R7AgzOlm/P3paCKZELy1wJXdCGdGyI7Prt3vzHfKSaY2zMId2MyePckV1SKA3IDoWMI+JuSbikaEGXZAOVsIMx13PlmIi8NOH3jfcHIjztP7+krcsy8JdfPmBSoeGdsAz2y6AMtilr/p524bZ0Bh80ROT6WSvKOODDJtg6ttSZOfk5IYq9YOMnXfpnBOrVuKrBeteOH/dX+bD9H4yxkxasmdDRNI9VEsKwEoslBxZPv5KgaY1AXXpYhIYvTqiVAKxJimEx9AMwD+C5giEP4NFqEI9Ys00HNluPdCFOHyWEZa0mUTsdb3FG9Ckc0F9LdUGfGOyXfEq2yUYG1i4Z/jJRzm2VCkuLYzpjMNwCzOckqQDV9wJxhioHe3+HM1ckq0FhPo9s47uyun3vRa4I4OdNQN/uw54iFkiqT+Isr5NF6e8/aEgyxVmid1ptA/FaoKVjlavPH4qYjdWZfjvXVUvH4kQh6tkvLwfVIXwyduz5WNUEApRJQPhyBavwkzjnlcdKTgQGHqmAl07epiRarv777/+UhzmyJ6GilPq3qjhQ/KJr4le8f1qM0/hfJXAcVSuKypeSgumBKhMtf75yTEjQn3JkIcmyFLBAXHGVUg0lkIZRdRxVv72DKrFlUbBNBHvBiiB36uwzND65168N70j0Ao3TYcyvCiQ9L3KTV7bhcMTdcN8LaUXxH16JxOQdczpXDUOe/aFGfW/5kiy/Lhxg0ms+5LPnKnj6rWpBdz6CpK7Hq2PKxS3rWtASkvdDQ9ieXOteCYcLFZ9AD+eF+5mQR8yfiputt1e5wCAu4iCNhzwSR/rsLc8Rr9i3NHbDJ+LHwJYnHbNOwYap2CymkEXaMfdM1I6bx00px4wPzId1QU+mk4Mu0o+ldF2TN795Ba+0N5bDMSsdypl+IB7zW/Q7f8OfIx7z22JNmcC57q1Nx0N50ew6TiNRnl4mdsBDQ9mlUp7srcgjLBiLa9k4N5GUUOQMmEuHcm10vICm5SxoeYPrZywehK/blzshs9jJacfia4fCwCF965fzd8A97tPzyS3nASWYd7V8P1UBKc+pEki+Pjh2RkJFfLemn2pwECHLlej0cQ2lGJ9qwp3JNzTn5NZZPxPtLCcprbksGsh+Ltt5JZWh6OLVVLGk2C8LDepv/DSoX4rQIIU9H8BwEyxohCEHPOhyaYSKxDz7KrsKe5A70iO5M6N5AL4C7BDOSFkl5AiFxJLbqqxakpf8OOwtuefTLc1aVY6Qc87l+Q9iqI7Lya3yMX3i+fROKZWrIO11h1ws9sAc/ayUPJHllRyNVCw6ThaxnP2JbpUtPgcbTyxHWZsW6Z7v0IwfRb1+QhXwnvP+oJ5fZqFHvfmW9ZgGooB39m8O/gdQSwMEFAACAAgAkK6jSCqKN+aHEQAA8GEAABcAAAB1bml2ZXJzYWwvdW5pdmVyc2FsLnBuZ+3d+VeS2f8AcEszJ2eizcwsbZq0xQXUGjMXWmzSkXKd1FLR1GwzNTMUWVKnsUUldcpdmlzaJW3S3MAlJdSgCZXSlAqFEJUQkR0+9J2az4x+5g/4nvNwDni49znPva/73NUf3lzyOrDvm0WrF2lpaX3j7ubqo6WlA9PS0o7T09WkqHZb7tP8mRfvs2+3VhV1DVfzRSdq1/5dWlrVOH1F2ALN969i3QLjtbQWt396zyPH3I7Q0gq74O66yy8xZGIIfuVBpJIsUOajtJzPH9AGteV+tHya9SNk04+uznrL59ssmXgGKf/ouv5F2jL9+Xt0Lnl5KrRTkJWBFJlobZNiSH7uQT2fdujRUcI2JuOX/fUcWml9FaOnNIlP6yE+LlBIpume9vxm8TC7BDFcL5Gyi2Jk3K9XhZ6fp/v3j7c/rF6lLDvkti2bizvMgrpI3qYZS7uuuNw01P4a0qL194/7Nl7REYoneuamWEV1wM2Vtv/MhrTsTNbucxsjP6BB1U3KsPt3YCb7MiNmlXcjPeWEWd0Y72xQIk4fQZss+Gf2+ZRI7b4fTyuVfKwhDFY1p7rnU8Df+FnUV1ha5ZlFjWTMzv8QuRPivcTAVXd2Rr7REliTd2LZnPvNay1n/PwsogdtN0tz1fghxHvpT3Nv9RBCuZezjNMzt+yWNte9fkuNZpfR0lbuv9R355D97Batn6e/3MB7b8ScOunnNm3ZHEfNmG0P0bWE+bkaZM++XpOMNLBZ0AsgAASAABAAAkAACAABIAAEgAAQAAJAAAgAASAABIAAEAACQAAIAAEgAASAABAAAkAACAABIAAEgAAQAAJAAAgAASAABIAAEAACQAAIAAEgAASAABAAAkAACAABIAAEgAAQAAJAAAgAASAABIAAEAACQAAIAAEgAASAABAA4v8RIkXaNvKI5jIo+R/RAs+nqO1ju8MS0+bG0dM9bb8uP+BVwCqb2WEBW3rOh77PbDNeMCeioJ750YNHD85OhcT+e/v+W/I12ObIOXV9dh5MmWc+v2zn3RezylirKTr1Umib1uwq+QucYS7SkdznHuDm35OmKBvtcU5Tz9gpC0221+NFZ/q6/cFRzU1rx/IY3qP/LNDaHqJEzayA5gXLbfs4jSJhHUkZPe0Q06wSbWVxGSrMLUkiWVUMDclHSd6lF5mqJeSNhm7WjU3IJN7oTFa7qck/YynCtflE+SRFVaH+dtdNF84DRjTlnDO1Hu1CYgedgFSzRfAdeGk7K3TqTTyt5CdLo/TDYARy+0kT9QXDkFe9tG04ebupKlZIdeSjJuLgaFHfczBGcOUKnuYiH7/LecwWC7d3Y5c0CTqN4SVKPlYtH6RikGBRYiP10eSpN0yoWkobNAE3M4J/qHovDkAGmqCn/3geSeD8VlqFLDi6t3Zc/sJROE3N//L0c1JkHtO+ykWXtnmHcuNKk9gFHTQzXtz1Ulq9S9PkzN30ZXEQB8bqn8Din0jVjI3ViKEERsfG7pOl4mbxsPwx+d4rH1IIvphBi8EIiwzVjWxpUnG7WuveI4KXT5SqmY/mv1cz6g9KViG8QY3yyUZEZxWyAVmMHEA2xYFHb65/qgcWqfMmTxVlC2rWTiUHzdT08g4R9gS6XG8OB9PvP1uMPRxQw333V4Wpr3cqR4dYOCgmPLz14hoPxNkqm4iJ7mAE6hoz57vF5ifhL3xRTWZOlHbe8h7ZyBMVYj/kTiSl1jP/pDdEuSHhvlZOXgdrUpzO0PuWpTgR7J1drkrW+UXw8HJ4gr+IaVDfWZL51taE4JTR4b3gIvf9iDFT0tn/wbb0XF42GotDru28ya3JqwjhvJMGtI7suH6cfCg7ST7An+iud7D/3K+2m2mLmq08BfG99zAF16mKu1iSLwqTwPDgPJx5l0opZX6VhOK2DbR442NppJHwQbPA/CCmqSWrO6hS7BX2myrZpGbLhgzRvguEpXu3pMLwmMTbXjbwKxlmf1TZU4N/mFE6j4ktbnmAuy9u8QAzBxBbBk34n2oSkL12akfyAC/58Ll+auGXDm7nxRx8vwJaDe3s/n26NjaDKewt5QzwOTVnD4piWyNoobaLEdGQO6RWPBZ7RbqgbyM3vOMhe8qJGoaFnGpsXApjC0JXw2oXXK9Pj8aRVmw4Z2QEphNJ5IG8SO6o49PBhOblziOR07+nNzs7QDnkz2Ph1rEbRCeWOZaZIyW/9kDEBpvmMbnMW8StUVzLfqcgSH1laM1Esm+G/t2rPiBDjyoxqMBX37wxQ8+cp349tY0/7UQVEUscYjjPP98Q8bJlv8r81uDNpy8DmdyrcSUkrJJO8eBUT8e2jqxOdUdvplbx432qy4mGXYUxeg1nC0xKlWF+8IN2mX50fpgPyUXJwFUy2yOQVJGZHx0rPYYC5coeC5RenSz4jDPM2u7MB371TGQ1hKJITI4P+WsaPG6cOPGYMYDanBUja1CCA+FYpSjtJmWtvnnRa9zx4w3jYekr7oQ37TksNHPIU8Y/EF1KWpArIIz0qk/Lb6XjBDUIbGkC1cCmU1xWgHH368hpyFt06LsTmedtlZUE+q07HLvM9QY7Kj3tQJvoQritbduBqWQYicsrzBvtTaWYqj6mP8C29MnTg/kLG4pmZPiZhdGTZOXnKRetm6UkbDWZSuLa4M9RXtlg+b6o4XTVycJUSop+ruznxAbXV7pnGXmHMsAdd9I9sdbOpAr7+SC4OusJtYE4UoHJ2mlLJazvSAyw2tdJ8NQUe3EzS1CJsH//g/P93V2R6vnPX+ad6uu+rjJhFRH7u5vZkfWWA2tObEniBPJ7hzHyiSunGya4OrkiIqjZ3pN///NC9jbomzVTnnoM+JvnWNWYP0k2Fk6XPUmSfTSEo+KEvb6e0RiVEM+cEfBqOb6kGYWQBkddaJWohbgkXlJf+xg2F1fGi8ubtEBjRBKRZk7Yjh4Q2PbzvEkhBHoVo84khOMPwpeGK5HOTJlItiaUQecnr2SNOo/IC/TMF+rmml01mQQZ6bocVmYRhwUYGfcWPLOH3f1IFtP6dPDXus1/BdK11YxVi5mvtFnH2XABRJXsmibLT2Dg7Jko4T1mMoPVC1/cz9/mMlmivpLDJ6lVHblZq7KbrD1ijCnCQjx561u/p7dNWYxOeOLp5BKe1A9211S0A8eoe++uXMWpFnqpxeeDecLHBBqRSXOFLIWttBh5aVySLtc+SWmJ5D+zTiZvyn/4OKK73Sjs8/p3J6VuGMm7EWCrSj2NWgY9uITuOb4PUoBZBo9jaSY+otVZGP7oILkdq+TBwSbYhuHbHF/olsL7mfPo5MPI5FecpCwcgycy9iRZ5AfNKMj0Xl7wHxE6ZUmrVnMcm9PQIZNS+q+ZFcICaJCmPke2brbF8UHVe1IpAb/2qBGDwojMbX+F/a1LuSfxj6u9kFUtu43bVbcgVyaCqgS4ugfW1zXXB8NYbh25Mm/4+xrPDQFTJJqwWLWAc9FVrpMrayY7ZO3tqh19Vp3q/jpgh2mr67pL2eW3nTB8aHntECm07Wex/l9jLGHVq416Pfijlk5jy8Uyh91uVusrW8tduKZMRLhqe/idmuj9zpk64ddsiWqK3iIhmB4oR1qVCAY4dnAkg3cIfLikVaKyEDVYod2pKDPb9d7OE2erbZXKLAPYmPhT4Rv0zDUrN/R7kmIUDN4Jw/YT+tpfts9IVFc/nNgJCSPdQxPs5X9WJ4iQgk5tqQ2tsTqbEROww+U30+oyk7rdu9HqHG5eXgaccAyidAjGZbzwUTsS19wiRkQyGeGUQRcawjKykxdM4FRdoCgSHjBOypIPkFZEMfLe6JnDMazOzW1JrQOih2jrRKfny0oFHy9/e0GkkvOZTjOvwos2lia+r8WDoIqP7EamcrKDpbeRIV8cO7EW2URvMGwd+X2yfTBd/mWHVHTibfY+k9eO32fgAjn6uVLSQTt1TvFSEDsulOtxZkxchLHrFYxuF2LdzaVrErkhuZxtzril9p3iYCO4jx0839JZfdkqPNhWrbJiHccZwLo6X0oD8i0tYS6yD2XPxSS1cv/e7NQGHofuCUULtoueiLZyW5NRWLcE21g3SAGxzITeGUwj0AuQwc2gsC9bKeLpt9f8Q+pzQs+8tl8zpJlSO/Ne9qivFW9jPjnb4PdaFLnF49sjE26hE8LXM2YOopP0C89qwZT6cSmj5qhr+fFNher4HvIi88jv0EWC/fCoeRX9G0AukrcV1RGrvcfieMdfpoklqvO8iNAJR7Y3h9x2SpV1CCI4R+dOdPK6HP9cJeRGiZrdH+iyuUf31WD1j1TJqnP3rc9peoXTzYxId2cVqqJmhvWBt8hcJM/ALk48DCnAuh9QIhZky8YyZDUVAmevMWkGI1kFnr/2u/xfL6GHS3Vy3SFJrEx7a2Ivu0azkUgfiqc5F2meEaKIpJyIwZS+NlKw7Un1kpcWUAR+V3PaIKeke/p4DmJatPiMYnn4YGnVsM3h/HFxa/tv4g/cks8V/bo4LcVTs2U98lU26usd6DeyDeqaWG9TUwarR21WtEiLZdzaLxxcCeok7MeSLn/FYnDUT0/LdlgOecoUnTwbKE72snjpnrG4sXeNIcwdBNmVP5CSabxX1S1jWpQs0o2FAmXuYyVY6Uce4Z6qdQ6CFGiG5NEqkbMH27vcWuyJldE7aDK1MB06/WJPEV4xsvEIpaAjZ+mTpzmjob/THPPQaZR82UQheJG5i5djb9mtqIufu17M2wd1wwOO+ePLDQ6MHr9+Ct/VnVQCJvMIJKK/5Z1HTeGaXRHo2IQTV7MNbpREZVfuKl/0CuXgQ/oeXVwoRskHmSthOrnGjX6BSHLj9EceMhmOdHBSsLGxI1lDNp8b52ttcPO0T+OxmhF1g4s19BqTU88pHXS8rmf+iA8/w28WY6Kda3jdp9gWuTFo3mHNmWB9/riksoshWhzPBemBxPNWfNmSv+hu0Uyaw1sKLaXEKly35zvxHaxBFBPcYcQ5FmYr1fGEcKXOASh3KlfTS4j80DzV+Y8fQ0zX1ceIv2w9TDGSd7uYtAgmzoPfS7cqIPmCGSUSNBMtHkrrN1tp/oj0DfNTj9Y0rkWuVGwjMHPgrD2kk8tamLuHyO0fQFSJki2V8969czl25MtgkRnd5odVz4R3xWObzJgclewBWgpPnnhsIX3T0haxbP8YfuHwzH44HCMdJdx0V6qjmdOPVUlhmi6d9Mvy1hFJaznxXOyEYx3alP+C4Bkka+9ol6NjR6lDDn/W2Z7ckoByauCTq/2lZz2OEqbEO/o4Cdfwhk81z0dVKVm1kMSOwasVHCgcBbo8jTdQURHER1IRAWuVX/xODJF2w1Vnwkn8Zz9duGGqeLtwIeN1uOe3vIlGDK4Cuk7zvFAvWNZDZp9buVx3zEI7S1DPvuNEk5Wu9YjywcVvAfNtQrIaWBV2biYmC3PjreJPWtBxmOmy5+0gaNOOwl5WP31D+mRcczxfs1f85eMqrFufsOkywXM8cWNIFP/KlyUoNyVcbTZsM3/nlBMDRU2uwtMIDunhCrMTa2DUpYFnYj8Fy68k5lE+9WmPMsp/p6yS4T8Sg5WtXX8/KHKO3VDdnAginXhfc+zhTPxwvAKFibZ06ITf7GwtH96UJbLvOLl4PboYrZqpn++GhubKfH6WMaV5HxTjUdBGiW0WMj/gPehyvCKtrbvH6r/HPn9tzrR0vJCGpdOSGkmqS/LmVPcp42IhizjVZVG0zxR91lf95uN0lPKQ83gx3B7cCF03+8j/KnonpEBJb3uYmN4654Cr6eFHNrfPSbbTZNgvilkx5ywOAZmrZQzSmsv2X+vO/fEAj/8L1i9nqs+tG970b8H6RR2G8O1L/se9W1rydO9eezOg4Kdfu8RX8Rx32s25IsowsxwTpJlzBJo+ts/dZ/mcf3DceJBy4jsW2b+1HPNOs+Dw2UIaNCYZ8mNhYdfs3yeAavftvnsJhlWYFhB7mn9T60K1NC/3vQdcq3aHpv4HUEsDBBQAAgAIAJCuo0iV7pF+SwAAAGsAAAAbAAAAdW5pdmVyc2FsL3VuaXZlcnNhbC5wbmcueG1ss7GvyM1RKEstKs7Mz7NVMtQzULK34+WyKShKLctMLVeoAIoBBSFASaESyDVCcMszU0oygEIG5mYIwYzUzPSMElslCwNzuKA+0EwAUEsBAgAAFAACAAgAkK6jSA5qJE5iBAAABREAAB0AAAAAAAAAAQAAAAAAAAAAAHVuaXZlcnNhbC9jb21tb25fbWVzc2FnZXMubG5nUEsBAgAAFAACAAgAkK6jSAh+CyMpAwAAhgwAACcAAAAAAAAAAQAAAAAAnQQAAHVuaXZlcnNhbC9mbGFzaF9wdWJsaXNoaW5nX3NldHRpbmdzLnhtbFBLAQIAABQAAgAIAJCuo0i1/AlkugIAAFUKAAAhAAAAAAAAAAEAAAAAAAsIAAB1bml2ZXJzYWwvZmxhc2hfc2tpbl9zZXR0aW5ncy54bWxQSwECAAAUAAIACACQrqNIKpYPZ/4CAACXCwAAJgAAAAAAAAABAAAAAAAECwAAdW5pdmVyc2FsL2h0bWxfcHVibGlzaGluZ19zZXR0aW5ncy54bWxQSwECAAAUAAIACACQrqNIaHFSkZoBAAAfBgAAHwAAAAAAAAABAAAAAABGDgAAdW5pdmVyc2FsL2h0bWxfc2tpbl9zZXR0aW5ncy5qc1BLAQIAABQAAgAIAJCuo0g9PC/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/o+CAAAjyAAACkAAAAAAAAAAQAAAAAA6hQAAHVuaXZlcnNhbC9za2luX2N1c3RvbWl6YXRpb25fc2V0dGluZ3MueG1sUEsBAgAAFAACAAgAkK6jSCqKN+aHEQAA8GEAABcAAAAAAAAAAAAAAAAAbx0AAHVuaXZlcnNhbC91bml2ZXJzYWwucG5nUEsBAgAAFAACAAgAkK6jSJXukX5LAAAAawAAABsAAAAAAAAAAQAAAAAAKy8AAHVuaXZlcnNhbC91bml2ZXJzYWwucG5nLnhtbFBLBQYAAAAACwALAEkDAACvLwAAAAA="/>
  <p:tag name="ISPRING_PRESENTATION_TITLE" val="1"/>
  <p:tag name="ISPRING_SCORM_RATE_QUIZZES" val="0"/>
  <p:tag name="ISPRING_SCORM_PASSING_SCORE" val="100.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F:\我图VIP设计PPT上传\10月份上传文件\298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heme/theme1.xml><?xml version="1.0" encoding="utf-8"?>
<a:theme xmlns:a="http://schemas.openxmlformats.org/drawingml/2006/main" name="Office 主题">
  <a:themeElements>
    <a:clrScheme name="自定义 10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374DD7"/>
      </a:accent1>
      <a:accent2>
        <a:srgbClr val="ED0000"/>
      </a:accent2>
      <a:accent3>
        <a:srgbClr val="374DD7"/>
      </a:accent3>
      <a:accent4>
        <a:srgbClr val="ED0000"/>
      </a:accent4>
      <a:accent5>
        <a:srgbClr val="374DD7"/>
      </a:accent5>
      <a:accent6>
        <a:srgbClr val="ED0000"/>
      </a:accent6>
      <a:hlink>
        <a:srgbClr val="374DD7"/>
      </a:hlink>
      <a:folHlink>
        <a:srgbClr val="ED0000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1670</Words>
  <Application>Microsoft Office PowerPoint</Application>
  <PresentationFormat>全屏显示(16:9)</PresentationFormat>
  <Paragraphs>116</Paragraphs>
  <Slides>23</Slides>
  <Notes>23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2019-05-13T21:35:27Z</dcterms:created>
  <dcterms:modified xsi:type="dcterms:W3CDTF">2020-10-13T03:54:56Z</dcterms:modified>
</cp:coreProperties>
</file>