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1" r:id="rId5"/>
    <p:sldId id="262" r:id="rId6"/>
    <p:sldId id="263" r:id="rId7"/>
    <p:sldId id="264" r:id="rId8"/>
    <p:sldId id="342" r:id="rId9"/>
    <p:sldId id="344" r:id="rId10"/>
    <p:sldId id="343" r:id="rId11"/>
    <p:sldId id="272" r:id="rId12"/>
    <p:sldId id="345" r:id="rId13"/>
    <p:sldId id="346" r:id="rId14"/>
    <p:sldId id="274" r:id="rId15"/>
    <p:sldId id="275" r:id="rId16"/>
    <p:sldId id="276" r:id="rId17"/>
    <p:sldId id="277" r:id="rId18"/>
    <p:sldId id="278" r:id="rId19"/>
    <p:sldId id="280" r:id="rId20"/>
    <p:sldId id="284" r:id="rId21"/>
    <p:sldId id="310" r:id="rId22"/>
    <p:sldId id="298" r:id="rId23"/>
    <p:sldId id="347" r:id="rId24"/>
    <p:sldId id="299" r:id="rId25"/>
    <p:sldId id="300" r:id="rId26"/>
    <p:sldId id="301" r:id="rId2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CC00"/>
    <a:srgbClr val="000099"/>
    <a:srgbClr val="FF0000"/>
    <a:srgbClr val="F5A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336" y="-96"/>
      </p:cViewPr>
      <p:guideLst>
        <p:guide orient="horz" pos="2198"/>
        <p:guide pos="29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28650" y="4076700"/>
            <a:ext cx="78867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hyperlink" Target="../../&#33521;&#35821;&#20844;&#24320;&#35838;/&#33521;&#25991;&#29256;&#12298;&#29240;&#29240;&#21435;&#21738;&#20799;&#12299;&#39640;&#31471;&#27915;&#27668;&#19978;&#26723;&#27425;_320x208_2.00M_h.264.avi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U5Read.sw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U5Read.sw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矩形 3073"/>
          <p:cNvSpPr/>
          <p:nvPr/>
        </p:nvSpPr>
        <p:spPr>
          <a:xfrm>
            <a:off x="971550" y="1484313"/>
            <a:ext cx="7381875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60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Unit 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5  Good manners</a:t>
            </a:r>
            <a:endParaRPr lang="zh-CN" altLang="en-US" sz="60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/>
          <p:nvPr/>
        </p:nvSpPr>
        <p:spPr>
          <a:xfrm>
            <a:off x="3132138" y="2349500"/>
            <a:ext cx="4067175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6000" b="1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Reading Ⅰ</a:t>
            </a:r>
            <a:endParaRPr lang="zh-CN" altLang="en-US" sz="6000" b="1" dirty="0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3076" name="图片 3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333375"/>
            <a:ext cx="6840537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goodManners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42031">
            <a:off x="7019925" y="333375"/>
            <a:ext cx="2003425" cy="134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raising-your-child-to-have-good-manners-360x2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62556">
            <a:off x="611188" y="4292600"/>
            <a:ext cx="3289300" cy="2195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图片 3078" descr="good manner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25" y="4149725"/>
            <a:ext cx="32004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Rectangle 3"/>
          <p:cNvSpPr/>
          <p:nvPr/>
        </p:nvSpPr>
        <p:spPr>
          <a:xfrm>
            <a:off x="990600" y="3200400"/>
            <a:ext cx="87487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00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常州市实验初中天宁分校     严玉萍</a:t>
            </a:r>
            <a:endParaRPr lang="zh-CN" altLang="en-US" sz="3200" b="1">
              <a:solidFill>
                <a:srgbClr val="00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WordArt 9"/>
          <p:cNvSpPr>
            <a:spLocks noTextEdit="1"/>
          </p:cNvSpPr>
          <p:nvPr/>
        </p:nvSpPr>
        <p:spPr>
          <a:xfrm>
            <a:off x="3276600" y="838200"/>
            <a:ext cx="2667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8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 Skimming</a:t>
            </a:r>
            <a:endParaRPr lang="zh-CN" altLang="en-US" sz="28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685800" y="1905000"/>
            <a:ext cx="752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1.</a:t>
            </a:r>
            <a:r>
              <a:rPr lang="en-US" altLang="zh-CN" sz="3600" b="1">
                <a:latin typeface="Times New Roman" panose="02020603050405020304" pitchFamily="18" charset="0"/>
              </a:rPr>
              <a:t>What </a:t>
            </a:r>
            <a:r>
              <a:rPr lang="zh-CN" altLang="en-US" sz="3600" b="1" dirty="0">
                <a:latin typeface="Times New Roman" panose="02020603050405020304" pitchFamily="18" charset="0"/>
              </a:rPr>
              <a:t>is the </a:t>
            </a:r>
            <a:r>
              <a:rPr lang="en-US" altLang="zh-CN" sz="3600" b="1">
                <a:latin typeface="Times New Roman" panose="02020603050405020304" pitchFamily="18" charset="0"/>
              </a:rPr>
              <a:t>passage mainly </a:t>
            </a:r>
            <a:r>
              <a:rPr lang="zh-CN" altLang="en-US" sz="3600" b="1" dirty="0">
                <a:latin typeface="Times New Roman" panose="02020603050405020304" pitchFamily="18" charset="0"/>
              </a:rPr>
              <a:t> about?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1219200" y="2667000"/>
            <a:ext cx="5199063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Good manners in the UK</a:t>
            </a:r>
            <a:endParaRPr lang="zh-CN" altLang="en-US" sz="3600" b="1" dirty="0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762000" y="3505200"/>
            <a:ext cx="7702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latin typeface="Times New Roman" panose="02020603050405020304" pitchFamily="18" charset="0"/>
              </a:rPr>
              <a:t>What is the last sentence and what’s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</a:rPr>
              <a:t>the Chinese meaning</a:t>
            </a:r>
            <a:r>
              <a:rPr lang="zh-CN" altLang="en-US" sz="3600" b="1" dirty="0">
                <a:latin typeface="Times New Roman" panose="02020603050405020304" pitchFamily="18" charset="0"/>
              </a:rPr>
              <a:t> of it?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2294" name="文本框 12293"/>
          <p:cNvSpPr txBox="1"/>
          <p:nvPr/>
        </p:nvSpPr>
        <p:spPr>
          <a:xfrm>
            <a:off x="611188" y="4724400"/>
            <a:ext cx="8058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</a:rPr>
              <a:t>“When in Rome, do as  the Romans do.”</a:t>
            </a:r>
            <a:endParaRPr lang="en-US" altLang="zh-CN" sz="3600" b="1">
              <a:solidFill>
                <a:srgbClr val="FF00FF"/>
              </a:solidFill>
              <a:latin typeface="Arial" panose="020B0604020202020204" pitchFamily="34" charset="0"/>
            </a:endParaRPr>
          </a:p>
        </p:txBody>
      </p:sp>
      <p:sp>
        <p:nvSpPr>
          <p:cNvPr id="12295" name="Text Box 39">
            <a:hlinkClick r:id="rId1" action="ppaction://hlinkfile"/>
          </p:cNvPr>
          <p:cNvSpPr txBox="1"/>
          <p:nvPr/>
        </p:nvSpPr>
        <p:spPr>
          <a:xfrm>
            <a:off x="-25400" y="117475"/>
            <a:ext cx="3949700" cy="639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3600" b="1" dirty="0">
                <a:latin typeface="Georgia" panose="02040502050405020303" pitchFamily="18" charset="0"/>
                <a:sym typeface="Arial" panose="020B0604020202020204" pitchFamily="34" charset="0"/>
              </a:rPr>
              <a:t>While</a:t>
            </a:r>
            <a:r>
              <a:rPr lang="en-US" altLang="zh-CN" sz="3600" b="1">
                <a:latin typeface="Georgia" panose="02040502050405020303" pitchFamily="18" charset="0"/>
                <a:sym typeface="Arial" panose="020B0604020202020204" pitchFamily="34" charset="0"/>
              </a:rPr>
              <a:t>-reading</a:t>
            </a:r>
            <a:endParaRPr lang="en-US" altLang="zh-CN" sz="3600" b="1">
              <a:latin typeface="Georgia" panose="02040502050405020303" pitchFamily="18" charset="0"/>
              <a:sym typeface="Arial" panose="020B0604020202020204" pitchFamily="34" charset="0"/>
            </a:endParaRPr>
          </a:p>
        </p:txBody>
      </p:sp>
      <p:sp>
        <p:nvSpPr>
          <p:cNvPr id="12296" name="文本框 12295"/>
          <p:cNvSpPr txBox="1"/>
          <p:nvPr/>
        </p:nvSpPr>
        <p:spPr>
          <a:xfrm>
            <a:off x="971550" y="5300663"/>
            <a:ext cx="27368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CC00"/>
                </a:solidFill>
                <a:latin typeface="Arial" panose="020B0604020202020204" pitchFamily="34" charset="0"/>
              </a:rPr>
              <a:t>入乡随俗</a:t>
            </a:r>
            <a:endParaRPr lang="zh-CN" altLang="en-US" sz="3600" b="1">
              <a:solidFill>
                <a:srgbClr val="00CC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2296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/>
      <p:bldP spid="12292" grpId="0" bldLvl="0"/>
      <p:bldP spid="12293" grpId="0" bldLvl="0"/>
      <p:bldP spid="12294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内容占位符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58175" cy="1154112"/>
          </a:xfrm>
          <a:ln/>
        </p:spPr>
        <p:txBody>
          <a:bodyPr vert="horz" wrap="square" lIns="91440" tIns="45720" rIns="91440" bIns="45720" anchor="ctr"/>
          <a:p>
            <a:r>
              <a:rPr lang="en-US" altLang="zh-CN" b="1">
                <a:solidFill>
                  <a:schemeClr val="tx1"/>
                </a:solidFill>
                <a:latin typeface="Comic Sans MS" panose="030F0702030302020204" pitchFamily="66" charset="0"/>
                <a:hlinkClick r:id="rId1" action="ppaction://hlinkfile"/>
              </a:rPr>
              <a:t>Skimming</a:t>
            </a:r>
            <a:b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  <a:hlinkClick r:id="rId1" action="ppaction://hlinkfile"/>
              </a:rPr>
            </a:br>
            <a:r>
              <a:rPr lang="en-US" altLang="zh-CN" sz="3600">
                <a:solidFill>
                  <a:schemeClr val="tx1"/>
                </a:solidFill>
                <a:latin typeface="Comic Sans MS" panose="030F0702030302020204" pitchFamily="66" charset="0"/>
                <a:hlinkClick r:id="rId1" action="ppaction://hlinkfile"/>
              </a:rPr>
              <a:t> some new words for you.</a:t>
            </a:r>
            <a:endParaRPr lang="zh-CN" altLang="en-US" sz="3600" dirty="0">
              <a:solidFill>
                <a:schemeClr val="tx1"/>
              </a:solidFill>
              <a:latin typeface="Comic Sans MS" panose="030F0702030302020204" pitchFamily="66" charset="0"/>
              <a:hlinkClick r:id="rId1" action="ppaction://hlinkfile"/>
            </a:endParaRPr>
          </a:p>
        </p:txBody>
      </p:sp>
      <p:sp>
        <p:nvSpPr>
          <p:cNvPr id="5" name="TextBox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1182350"/>
          </a:xfrm>
          <a:ln/>
        </p:spPr>
        <p:txBody>
          <a:bodyPr vert="horz" wrap="square" lIns="91440" tIns="45720" rIns="91440" bIns="45720" anchor="t">
            <a:spAutoFit/>
          </a:bodyPr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avoid doing </a:t>
            </a:r>
            <a:r>
              <a:rPr lang="en-US" altLang="zh-CN" sz="3600" b="1" err="1">
                <a:latin typeface="Comic Sans MS" panose="030F0702030302020204" pitchFamily="66" charset="0"/>
              </a:rPr>
              <a:t>sth</a:t>
            </a:r>
            <a:r>
              <a:rPr lang="en-US" altLang="zh-CN" sz="3600" b="1">
                <a:latin typeface="Comic Sans MS" panose="030F0702030302020204" pitchFamily="66" charset="0"/>
              </a:rPr>
              <a:t>./ </a:t>
            </a:r>
            <a:r>
              <a:rPr lang="en-US" altLang="zh-CN" sz="3600" b="1" err="1">
                <a:latin typeface="Comic Sans MS" panose="030F0702030302020204" pitchFamily="66" charset="0"/>
              </a:rPr>
              <a:t>sth</a:t>
            </a:r>
            <a:r>
              <a:rPr lang="en-US" altLang="zh-CN" sz="3600" b="1">
                <a:latin typeface="Comic Sans MS" panose="030F0702030302020204" pitchFamily="66" charset="0"/>
              </a:rPr>
              <a:t>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push in before sb.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bump into 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in one’s way </a:t>
            </a:r>
            <a:endParaRPr lang="en-US" altLang="zh-CN" sz="3600" b="1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sz="3600" b="1">
                <a:latin typeface="Comic Sans MS" panose="030F0702030302020204" pitchFamily="66" charset="0"/>
              </a:rPr>
              <a:t>push past sb.                       </a:t>
            </a:r>
            <a:endParaRPr lang="en-US" altLang="zh-CN" sz="3600" b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en-US" altLang="zh-CN" sz="3600" b="1">
              <a:latin typeface="Comic Sans MS" panose="030F0702030302020204" pitchFamily="66" charset="0"/>
            </a:endParaRPr>
          </a:p>
          <a:p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10200" y="1828800"/>
            <a:ext cx="28638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避免做某事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</a:rPr>
              <a:t>某事</a:t>
            </a:r>
            <a:endParaRPr lang="zh-CN" altLang="en-US" sz="2800" dirty="0">
              <a:latin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8200" y="2438400"/>
            <a:ext cx="9064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插队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95600" y="3048000"/>
            <a:ext cx="12557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碰，撞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2800" y="3733800"/>
            <a:ext cx="8985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挡路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05200" y="4419600"/>
            <a:ext cx="30416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buFontTx/>
            </a:pPr>
            <a:r>
              <a:rPr lang="zh-CN" alt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从某人身边挤过去</a:t>
            </a:r>
            <a:endParaRPr lang="zh-CN" altLang="en-US" sz="28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5" grpId="1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标题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00188"/>
          </a:xfrm>
          <a:ln/>
        </p:spPr>
        <p:txBody>
          <a:bodyPr vert="horz" wrap="square" lIns="91440" tIns="45720" rIns="91440" bIns="45720" anchor="ctr"/>
          <a:p>
            <a:b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zh-CN" altLang="en-U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4066" name="表格 44065"/>
          <p:cNvGraphicFramePr/>
          <p:nvPr/>
        </p:nvGraphicFramePr>
        <p:xfrm>
          <a:off x="0" y="1905000"/>
          <a:ext cx="9001125" cy="4792663"/>
        </p:xfrm>
        <a:graphic>
          <a:graphicData uri="http://schemas.openxmlformats.org/drawingml/2006/table">
            <a:tbl>
              <a:tblPr/>
              <a:tblGrid>
                <a:gridCol w="2819400"/>
                <a:gridCol w="3074988"/>
                <a:gridCol w="3106737"/>
              </a:tblGrid>
              <a:tr h="700088">
                <a:tc grid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4000" b="1">
                          <a:latin typeface="Comic Sans MS" panose="030F0702030302020204" pitchFamily="66" charset="0"/>
                        </a:rPr>
                        <a:t>Good manners in the UK</a:t>
                      </a:r>
                      <a:endParaRPr lang="zh-CN" altLang="en-US" sz="40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ACC6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639762">
                <a:tc rowSpan="2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How to greet people</a:t>
                      </a:r>
                      <a:endParaRPr lang="en-US" altLang="zh-CN" sz="320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Do (s)</a:t>
                      </a:r>
                      <a:endParaRPr lang="zh-CN" altLang="en-US" sz="360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Don’t (s)</a:t>
                      </a:r>
                      <a:endParaRPr lang="zh-CN" altLang="en-US" sz="3600" dirty="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1412875">
                <a:tc vMerge="1"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0399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>
                          <a:solidFill>
                            <a:srgbClr val="000000"/>
                          </a:solidFill>
                          <a:latin typeface="Comic Sans MS" panose="030F0702030302020204" pitchFamily="66" charset="0"/>
                        </a:rPr>
                        <a:t>How to start a conversation</a:t>
                      </a:r>
                      <a:endParaRPr lang="en-US" altLang="zh-CN" sz="3200">
                        <a:solidFill>
                          <a:srgbClr val="0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95600" y="3276600"/>
            <a:ext cx="3000375" cy="16144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400">
                <a:latin typeface="Comic Sans MS" panose="030F0702030302020204" pitchFamily="66" charset="0"/>
              </a:rPr>
              <a:t>say “hello” or “nice to meet you” and shake hands</a:t>
            </a:r>
            <a:endParaRPr lang="zh-CN" alt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buFontTx/>
            </a:pP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3581400"/>
            <a:ext cx="2679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400">
                <a:latin typeface="Comic Sans MS" panose="030F0702030302020204" pitchFamily="66" charset="0"/>
              </a:rPr>
              <a:t>greet with a kiss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181600"/>
            <a:ext cx="2928938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400">
                <a:latin typeface="Comic Sans MS" panose="030F0702030302020204" pitchFamily="66" charset="0"/>
              </a:rPr>
              <a:t>weather, holidays, music, books …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5334000"/>
            <a:ext cx="3071813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Tx/>
            </a:pPr>
            <a:r>
              <a:rPr lang="en-US" altLang="zh-CN" sz="2400">
                <a:latin typeface="Comic Sans MS" panose="030F0702030302020204" pitchFamily="66" charset="0"/>
              </a:rPr>
              <a:t>age, weight, money</a:t>
            </a:r>
            <a:endParaRPr lang="zh-CN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44067" name="矩形 44066"/>
          <p:cNvSpPr/>
          <p:nvPr/>
        </p:nvSpPr>
        <p:spPr>
          <a:xfrm>
            <a:off x="6400800" y="5791200"/>
            <a:ext cx="15843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Why?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4068" name="矩形 44067"/>
          <p:cNvSpPr/>
          <p:nvPr/>
        </p:nvSpPr>
        <p:spPr>
          <a:xfrm>
            <a:off x="457200" y="533400"/>
            <a:ext cx="8074025" cy="576263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chemeClr val="bg1"/>
                </a:solidFill>
              </a:rPr>
              <a:t>Read </a:t>
            </a:r>
            <a:r>
              <a:rPr lang="en-US" altLang="zh-CN" sz="3200">
                <a:solidFill>
                  <a:schemeClr val="bg1"/>
                </a:solidFill>
              </a:rPr>
              <a:t>line 1-9 </a:t>
            </a:r>
            <a:r>
              <a:rPr lang="en-US" altLang="zh-CN" sz="3200">
                <a:solidFill>
                  <a:schemeClr val="bg1"/>
                </a:solidFill>
              </a:rPr>
              <a:t>and </a:t>
            </a:r>
            <a:r>
              <a:rPr lang="en-US" altLang="zh-CN" sz="3200" dirty="0">
                <a:solidFill>
                  <a:schemeClr val="bg1"/>
                </a:solidFill>
              </a:rPr>
              <a:t>finish the table</a:t>
            </a:r>
            <a:endParaRPr lang="en-US" altLang="zh-CN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图片 14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7400" y="1143000"/>
            <a:ext cx="2695575" cy="1905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9" name="文本框 14338"/>
          <p:cNvSpPr txBox="1"/>
          <p:nvPr/>
        </p:nvSpPr>
        <p:spPr>
          <a:xfrm>
            <a:off x="1930400" y="2846388"/>
            <a:ext cx="3505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250825" y="1628775"/>
            <a:ext cx="5256213" cy="1373188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Chinese people often begin with:  Have you eaten yet?</a:t>
            </a:r>
            <a:endParaRPr lang="en-US" altLang="zh-CN" sz="2800">
              <a:latin typeface="Comic Sans MS" panose="030F0702030302020204" pitchFamily="66" charset="0"/>
            </a:endParaRPr>
          </a:p>
          <a:p>
            <a:r>
              <a:rPr lang="en-US" altLang="zh-CN" sz="2800">
                <a:latin typeface="Comic Sans MS" panose="030F0702030302020204" pitchFamily="66" charset="0"/>
              </a:rPr>
              <a:t>     </a:t>
            </a:r>
            <a:r>
              <a:rPr lang="en-US" altLang="zh-CN" sz="2800" dirty="0">
                <a:latin typeface="Comic Sans MS" panose="030F0702030302020204" pitchFamily="66" charset="0"/>
              </a:rPr>
              <a:t>    Where</a:t>
            </a:r>
            <a:r>
              <a:rPr lang="en-US" altLang="zh-CN" sz="2800">
                <a:latin typeface="Comic Sans MS" panose="030F0702030302020204" pitchFamily="66" charset="0"/>
              </a:rPr>
              <a:t> are you going? 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14341" name="标题 14340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  <a:ln/>
        </p:spPr>
        <p:txBody>
          <a:bodyPr vert="horz" wrap="square" anchor="ctr"/>
          <a:p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differences between China and the UK </a:t>
            </a:r>
            <a:endParaRPr lang="en-US" altLang="zh-CN" sz="36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342" name="图片 14341" descr="会话气泡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2374">
            <a:off x="1692275" y="3048000"/>
            <a:ext cx="7451725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文本框 14342"/>
          <p:cNvSpPr txBox="1"/>
          <p:nvPr/>
        </p:nvSpPr>
        <p:spPr>
          <a:xfrm>
            <a:off x="250825" y="5661025"/>
            <a:ext cx="619125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000099"/>
                </a:solidFill>
                <a:latin typeface="Times New Roman" panose="02020603050405020304" pitchFamily="18" charset="0"/>
              </a:rPr>
              <a:t>What does the Englishman often begin with?</a:t>
            </a:r>
            <a:endParaRPr lang="en-US" altLang="zh-CN" sz="28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4" name="Rectangle 4"/>
          <p:cNvSpPr/>
          <p:nvPr/>
        </p:nvSpPr>
        <p:spPr>
          <a:xfrm rot="326020">
            <a:off x="2468563" y="4291013"/>
            <a:ext cx="6270625" cy="1249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latin typeface="Arial" panose="020B0604020202020204" pitchFamily="34" charset="0"/>
              </a:rPr>
              <a:t>You look beautiful today!</a:t>
            </a:r>
            <a:endParaRPr lang="en-US" altLang="zh-CN" sz="2400" b="1">
              <a:latin typeface="Arial" panose="020B0604020202020204" pitchFamily="34" charset="0"/>
            </a:endParaRPr>
          </a:p>
          <a:p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               ...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Rectangle 4"/>
          <p:cNvSpPr/>
          <p:nvPr/>
        </p:nvSpPr>
        <p:spPr>
          <a:xfrm rot="326020">
            <a:off x="3419475" y="3716338"/>
            <a:ext cx="62738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latin typeface="Arial" panose="020B0604020202020204" pitchFamily="34" charset="0"/>
              </a:rPr>
              <a:t>It is a nice day, isn’t it?</a:t>
            </a:r>
            <a:endParaRPr lang="zh-CN" altLang="en-US" sz="2400" b="1" dirty="0">
              <a:latin typeface="Arial" panose="020B0604020202020204" pitchFamily="34" charset="0"/>
            </a:endParaRPr>
          </a:p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nimBg="1"/>
      <p:bldP spid="14343" grpId="0" bldLvl="0"/>
      <p:bldP spid="14344" grpId="0" bldLvl="0"/>
      <p:bldP spid="1434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标题 1536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576263"/>
          </a:xfrm>
          <a:solidFill>
            <a:srgbClr val="000099">
              <a:alpha val="100000"/>
            </a:srgbClr>
          </a:solidFill>
          <a:ln/>
        </p:spPr>
        <p:txBody>
          <a:bodyPr anchor="ctr"/>
          <a:p>
            <a:r>
              <a:rPr lang="en-US" altLang="zh-CN" sz="3200">
                <a:solidFill>
                  <a:schemeClr val="bg1"/>
                </a:solidFill>
              </a:rPr>
              <a:t>Read line10-17 and fill in the blanks</a:t>
            </a:r>
            <a:endParaRPr lang="en-US" altLang="zh-CN" sz="3200">
              <a:solidFill>
                <a:schemeClr val="bg1"/>
              </a:solidFill>
            </a:endParaRPr>
          </a:p>
        </p:txBody>
      </p:sp>
      <p:graphicFrame>
        <p:nvGraphicFramePr>
          <p:cNvPr id="15390" name="表格 15389"/>
          <p:cNvGraphicFramePr/>
          <p:nvPr/>
        </p:nvGraphicFramePr>
        <p:xfrm>
          <a:off x="228600" y="990600"/>
          <a:ext cx="8515350" cy="5187950"/>
        </p:xfrm>
        <a:graphic>
          <a:graphicData uri="http://schemas.openxmlformats.org/drawingml/2006/table">
            <a:tbl>
              <a:tblPr/>
              <a:tblGrid>
                <a:gridCol w="1897063"/>
                <a:gridCol w="3273425"/>
                <a:gridCol w="3344862"/>
              </a:tblGrid>
              <a:tr h="812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/>
                    </a:p>
                  </a:txBody>
                  <a:tcPr marL="90170" marR="90170" marT="46990" marB="469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do</a:t>
                      </a:r>
                      <a:endParaRPr lang="en-US" altLang="zh-CN" b="1"/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b="1"/>
                        <a:t>don’t</a:t>
                      </a:r>
                      <a:endParaRPr lang="en-US" altLang="zh-CN" b="1"/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975">
                <a:tc rowSpan="3"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lang="en-US" altLang="zh-CN" sz="3200" b="1">
                          <a:latin typeface="Times New Roman" panose="02020603050405020304" pitchFamily="18" charset="0"/>
                        </a:rPr>
                        <a:t>In public</a:t>
                      </a:r>
                      <a:endParaRPr lang="en-US" altLang="zh-CN" sz="3200" b="1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always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_________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before others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0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say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____________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if bumping into someone</a:t>
                      </a:r>
                      <a:r>
                        <a:rPr lang="zh-CN" altLang="en-US" sz="3200" b="1" dirty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endParaRPr lang="zh-CN" altLang="en-US" sz="3200" b="1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9425">
                <a:tc vMerge="1"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say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_________________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if someone is in their way.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or</a:t>
                      </a: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______</a:t>
                      </a:r>
                      <a:endParaRPr lang="zh-CN" altLang="en-US" sz="3200" b="1" dirty="0"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3200" b="1" dirty="0">
                          <a:latin typeface="Times New Roman" panose="02020603050405020304" pitchFamily="18" charset="0"/>
                        </a:rPr>
                        <a:t>past.</a:t>
                      </a:r>
                      <a:endParaRPr lang="en-US" altLang="zh-CN" sz="3200" b="1">
                        <a:latin typeface="Times New Roman" panose="02020603050405020304" pitchFamily="18" charset="0"/>
                      </a:endParaRPr>
                    </a:p>
                    <a:p>
                      <a:pPr marL="0" lvl="0" indent="0">
                        <a:buNone/>
                      </a:pPr>
                      <a:endParaRPr lang="zh-CN" altLang="en-US" sz="3200" b="1" u="sng" dirty="0">
                        <a:latin typeface="Times New Roman" panose="02020603050405020304" pitchFamily="18" charset="0"/>
                      </a:endParaRPr>
                    </a:p>
                  </a:txBody>
                  <a:tcPr marL="90170" marR="90170" marT="46990" marB="4699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83" name="文本框 15382"/>
          <p:cNvSpPr txBox="1"/>
          <p:nvPr/>
        </p:nvSpPr>
        <p:spPr>
          <a:xfrm>
            <a:off x="5867400" y="18288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push in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84" name="文本框 15383"/>
          <p:cNvSpPr txBox="1"/>
          <p:nvPr/>
        </p:nvSpPr>
        <p:spPr>
          <a:xfrm>
            <a:off x="3429000" y="1828800"/>
            <a:ext cx="167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queue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85" name="文本框 15384"/>
          <p:cNvSpPr txBox="1"/>
          <p:nvPr/>
        </p:nvSpPr>
        <p:spPr>
          <a:xfrm>
            <a:off x="3048000" y="2895600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sorry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86" name="文本框 15385"/>
          <p:cNvSpPr txBox="1"/>
          <p:nvPr/>
        </p:nvSpPr>
        <p:spPr>
          <a:xfrm>
            <a:off x="2819400" y="4495800"/>
            <a:ext cx="2438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66"/>
                </a:solidFill>
                <a:latin typeface="Arial" panose="020B0604020202020204" pitchFamily="34" charset="0"/>
              </a:rPr>
              <a:t>“</a:t>
            </a: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excuse me”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87" name="文本框 15386"/>
          <p:cNvSpPr txBox="1"/>
          <p:nvPr/>
        </p:nvSpPr>
        <p:spPr>
          <a:xfrm>
            <a:off x="5486400" y="4419600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touch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5388" name="文本框 15387"/>
          <p:cNvSpPr txBox="1"/>
          <p:nvPr/>
        </p:nvSpPr>
        <p:spPr>
          <a:xfrm>
            <a:off x="7086600" y="4419600"/>
            <a:ext cx="1136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Arial" panose="020B0604020202020204" pitchFamily="34" charset="0"/>
              </a:rPr>
              <a:t>push</a:t>
            </a:r>
            <a:endParaRPr lang="en-US" altLang="zh-CN" sz="28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8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84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8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83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8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8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8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86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8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88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381000" y="1524000"/>
            <a:ext cx="8305800" cy="9461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One day, a man from the UK me</a:t>
            </a:r>
            <a:r>
              <a:rPr lang="zh-CN" altLang="en-US" sz="2800" dirty="0">
                <a:latin typeface="Comic Sans MS" panose="030F0702030302020204" pitchFamily="66" charset="0"/>
              </a:rPr>
              <a:t>e</a:t>
            </a:r>
            <a:r>
              <a:rPr lang="en-US" altLang="zh-CN" sz="2800">
                <a:latin typeface="Comic Sans MS" panose="030F0702030302020204" pitchFamily="66" charset="0"/>
              </a:rPr>
              <a:t>t</a:t>
            </a:r>
            <a:r>
              <a:rPr lang="zh-CN" altLang="en-US" sz="2800" dirty="0">
                <a:latin typeface="Comic Sans MS" panose="030F0702030302020204" pitchFamily="66" charset="0"/>
              </a:rPr>
              <a:t>s</a:t>
            </a:r>
            <a:r>
              <a:rPr lang="en-US" altLang="zh-CN" sz="2800">
                <a:latin typeface="Comic Sans MS" panose="030F0702030302020204" pitchFamily="66" charset="0"/>
              </a:rPr>
              <a:t> a Chinese couple</a:t>
            </a:r>
            <a:r>
              <a:rPr lang="zh-CN" altLang="en-US" sz="2800" dirty="0">
                <a:latin typeface="Comic Sans MS" panose="030F0702030302020204" pitchFamily="66" charset="0"/>
              </a:rPr>
              <a:t>.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6387" name="矩形 16386"/>
          <p:cNvSpPr/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differences</a:t>
            </a:r>
            <a:r>
              <a:rPr lang="en-US" altLang="zh-CN" sz="3600" b="1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between China and the UK 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9" name="文本框 16398"/>
          <p:cNvSpPr txBox="1"/>
          <p:nvPr/>
        </p:nvSpPr>
        <p:spPr>
          <a:xfrm>
            <a:off x="457200" y="2743200"/>
            <a:ext cx="6911975" cy="51752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He said, “How beautiful your wife is!”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6400" name="文本框 16399"/>
          <p:cNvSpPr txBox="1"/>
          <p:nvPr/>
        </p:nvSpPr>
        <p:spPr>
          <a:xfrm>
            <a:off x="457200" y="3581400"/>
            <a:ext cx="6911975" cy="9461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The husband thought for a while and answered, “Where! Where!”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  <p:sp>
        <p:nvSpPr>
          <p:cNvPr id="16401" name="文本框 16400"/>
          <p:cNvSpPr txBox="1"/>
          <p:nvPr/>
        </p:nvSpPr>
        <p:spPr>
          <a:xfrm>
            <a:off x="457200" y="4876800"/>
            <a:ext cx="6911975" cy="9461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The Englishman was very puzzled, and then he said politely, “Everywhere!”</a:t>
            </a:r>
            <a:endParaRPr lang="en-US" altLang="zh-CN" sz="2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ldLvl="0" animBg="1"/>
      <p:bldP spid="16399" grpId="0" bldLvl="0" animBg="1"/>
      <p:bldP spid="16400" grpId="0" bldLvl="0" animBg="1"/>
      <p:bldP spid="1640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539750" y="261938"/>
            <a:ext cx="8074025" cy="576262"/>
          </a:xfrm>
          <a:solidFill>
            <a:srgbClr val="000099">
              <a:alpha val="100000"/>
            </a:srgbClr>
          </a:solidFill>
          <a:ln/>
        </p:spPr>
        <p:txBody>
          <a:bodyPr anchor="ctr"/>
          <a:p>
            <a:r>
              <a:rPr lang="en-US" altLang="zh-CN" sz="3200">
                <a:solidFill>
                  <a:schemeClr val="bg1"/>
                </a:solidFill>
              </a:rPr>
              <a:t>Read line 18-26 and answer the questions</a:t>
            </a:r>
            <a:r>
              <a:rPr lang="en-US" altLang="zh-CN" sz="3200"/>
              <a:t>:</a:t>
            </a:r>
            <a:endParaRPr lang="en-US" altLang="zh-CN" sz="3200"/>
          </a:p>
        </p:txBody>
      </p:sp>
      <p:sp>
        <p:nvSpPr>
          <p:cNvPr id="17411" name="文本占位符 17410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80400" cy="1008063"/>
          </a:xfrm>
          <a:ln/>
        </p:spPr>
        <p:txBody>
          <a:bodyPr/>
          <a:p>
            <a:pPr marL="0" indent="0">
              <a:buClrTx/>
              <a:buSzTx/>
              <a:buFontTx/>
              <a:buNone/>
            </a:pPr>
            <a:r>
              <a:rPr lang="en-US" altLang="zh-CN" sz="2800" b="1">
                <a:latin typeface="Times New Roman" panose="02020603050405020304" pitchFamily="18" charset="0"/>
                <a:sym typeface="Arial" panose="020B0604020202020204" pitchFamily="34" charset="0"/>
              </a:rPr>
              <a:t>(1)  Are British people polite at home?</a:t>
            </a:r>
            <a:endParaRPr lang="en-US" altLang="zh-CN" sz="28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412" name="矩形 17411"/>
          <p:cNvSpPr/>
          <p:nvPr/>
        </p:nvSpPr>
        <p:spPr>
          <a:xfrm>
            <a:off x="838200" y="1828800"/>
            <a:ext cx="7847013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FF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Yes, they are.</a:t>
            </a:r>
            <a:endParaRPr lang="en-US" altLang="zh-CN" sz="2400" b="1">
              <a:solidFill>
                <a:srgbClr val="FF00FF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413" name="文本框 17412"/>
          <p:cNvSpPr txBox="1"/>
          <p:nvPr/>
        </p:nvSpPr>
        <p:spPr>
          <a:xfrm>
            <a:off x="533400" y="2667000"/>
            <a:ext cx="7848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latin typeface="Times New Roman" panose="02020603050405020304" pitchFamily="18" charset="0"/>
                <a:sym typeface="Arial" panose="020B0604020202020204" pitchFamily="34" charset="0"/>
              </a:rPr>
              <a:t>(2) What else should we pay attention to in public?</a:t>
            </a:r>
            <a:endParaRPr lang="en-US" altLang="zh-CN" sz="2800" b="1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414" name="文本框 17413"/>
          <p:cNvSpPr txBox="1"/>
          <p:nvPr/>
        </p:nvSpPr>
        <p:spPr>
          <a:xfrm>
            <a:off x="755650" y="3644900"/>
            <a:ext cx="67691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We should keep our voice down in public.</a:t>
            </a:r>
            <a:endParaRPr lang="en-US" altLang="zh-CN" sz="2800" b="1">
              <a:solidFill>
                <a:srgbClr val="FF00FF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17415" name="图片 174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6013" y="4581525"/>
            <a:ext cx="1562100" cy="1181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17412" grpId="0" bldLvl="0"/>
      <p:bldP spid="17413" grpId="0" bldLvl="0"/>
      <p:bldP spid="17414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文本框 18433"/>
          <p:cNvSpPr txBox="1"/>
          <p:nvPr/>
        </p:nvSpPr>
        <p:spPr>
          <a:xfrm>
            <a:off x="1930400" y="2846388"/>
            <a:ext cx="3505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8435" name="文本框 18434"/>
          <p:cNvSpPr txBox="1"/>
          <p:nvPr/>
        </p:nvSpPr>
        <p:spPr>
          <a:xfrm>
            <a:off x="381000" y="1524000"/>
            <a:ext cx="5257800" cy="9461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>
                <a:latin typeface="Comic Sans MS" panose="030F0702030302020204" pitchFamily="66" charset="0"/>
              </a:rPr>
              <a:t>Do you always say “please” and “ thank you” </a:t>
            </a:r>
            <a:r>
              <a:rPr lang="en-US" altLang="zh-CN" sz="2800">
                <a:solidFill>
                  <a:srgbClr val="FF0000"/>
                </a:solidFill>
                <a:latin typeface="Comic Sans MS" panose="030F0702030302020204" pitchFamily="66" charset="0"/>
              </a:rPr>
              <a:t>at home</a:t>
            </a:r>
            <a:r>
              <a:rPr lang="en-US" altLang="zh-CN" sz="2800">
                <a:latin typeface="Comic Sans MS" panose="030F0702030302020204" pitchFamily="66" charset="0"/>
              </a:rPr>
              <a:t>?  How?</a:t>
            </a:r>
            <a:endParaRPr lang="zh-CN" alt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8436" name="图片 18435" descr="会话气泡0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762374">
            <a:off x="1692275" y="3048000"/>
            <a:ext cx="7451725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Rectangle 4"/>
          <p:cNvSpPr/>
          <p:nvPr/>
        </p:nvSpPr>
        <p:spPr>
          <a:xfrm rot="326020">
            <a:off x="2214563" y="4175125"/>
            <a:ext cx="657542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400" b="1">
                <a:latin typeface="Arial" panose="020B0604020202020204" pitchFamily="34" charset="0"/>
              </a:rPr>
              <a:t>Dad, would you please turn off the TV?</a:t>
            </a:r>
            <a:endParaRPr lang="en-US" altLang="zh-CN" sz="2400" b="1">
              <a:latin typeface="Arial" panose="020B0604020202020204" pitchFamily="34" charset="0"/>
            </a:endParaRPr>
          </a:p>
          <a:p>
            <a:r>
              <a:rPr lang="en-US" altLang="zh-CN" sz="2400" b="1">
                <a:latin typeface="Arial" panose="020B0604020202020204" pitchFamily="34" charset="0"/>
              </a:rPr>
              <a:t>                    …</a:t>
            </a:r>
            <a:endParaRPr lang="en-US" altLang="zh-CN" sz="2400" b="1">
              <a:latin typeface="Arial" panose="020B0604020202020204" pitchFamily="34" charset="0"/>
            </a:endParaRPr>
          </a:p>
          <a:p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439" name="Rectangle 4"/>
          <p:cNvSpPr/>
          <p:nvPr/>
        </p:nvSpPr>
        <p:spPr>
          <a:xfrm rot="326020">
            <a:off x="3462338" y="3582988"/>
            <a:ext cx="6273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Arial" panose="020B0604020202020204" pitchFamily="34" charset="0"/>
              </a:rPr>
              <a:t> </a:t>
            </a:r>
            <a:r>
              <a:rPr lang="en-US" altLang="zh-CN" sz="2400" b="1">
                <a:latin typeface="Arial" panose="020B0604020202020204" pitchFamily="34" charset="0"/>
              </a:rPr>
              <a:t>Mum, please give me my coat.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8440" name="矩形 18439"/>
          <p:cNvSpPr/>
          <p:nvPr/>
        </p:nvSpPr>
        <p:spPr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/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differences</a:t>
            </a:r>
            <a:r>
              <a:rPr lang="en-US" altLang="zh-CN" sz="3200" b="1">
                <a:solidFill>
                  <a:srgbClr val="000099"/>
                </a:solidFill>
                <a:latin typeface="Times New Roman" panose="02020603050405020304" pitchFamily="18" charset="0"/>
              </a:rPr>
              <a:t> between China and the UK </a:t>
            </a:r>
            <a:endParaRPr lang="en-US" altLang="zh-CN" sz="3200" b="1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1" name="图片 18440" descr="u=3007792299,4016524085&amp;fm=0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800600"/>
            <a:ext cx="16129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2" name="图片 184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1125538"/>
            <a:ext cx="3024187" cy="21224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 animBg="1"/>
      <p:bldP spid="18438" grpId="0" bldLvl="0"/>
      <p:bldP spid="18439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图片 194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文本框 19458"/>
          <p:cNvSpPr txBox="1"/>
          <p:nvPr/>
        </p:nvSpPr>
        <p:spPr>
          <a:xfrm>
            <a:off x="381000" y="9906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shake your hand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文本框 19459"/>
          <p:cNvSpPr txBox="1"/>
          <p:nvPr/>
        </p:nvSpPr>
        <p:spPr>
          <a:xfrm>
            <a:off x="1403350" y="1341438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relatives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文本框 19460"/>
          <p:cNvSpPr txBox="1"/>
          <p:nvPr/>
        </p:nvSpPr>
        <p:spPr>
          <a:xfrm>
            <a:off x="1403350" y="1773238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conversation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文本框 19461"/>
          <p:cNvSpPr txBox="1"/>
          <p:nvPr/>
        </p:nvSpPr>
        <p:spPr>
          <a:xfrm>
            <a:off x="3203575" y="21336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avoid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文本框 19462"/>
          <p:cNvSpPr txBox="1"/>
          <p:nvPr/>
        </p:nvSpPr>
        <p:spPr>
          <a:xfrm>
            <a:off x="4495800" y="30480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push in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文本框 19463"/>
          <p:cNvSpPr txBox="1"/>
          <p:nvPr/>
        </p:nvSpPr>
        <p:spPr>
          <a:xfrm>
            <a:off x="2195513" y="3500438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queue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5" name="文本框 19464"/>
          <p:cNvSpPr txBox="1"/>
          <p:nvPr/>
        </p:nvSpPr>
        <p:spPr>
          <a:xfrm>
            <a:off x="827088" y="3789363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bump into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6" name="文本框 19465"/>
          <p:cNvSpPr txBox="1"/>
          <p:nvPr/>
        </p:nvSpPr>
        <p:spPr>
          <a:xfrm>
            <a:off x="1042988" y="429260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move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文本框 19466"/>
          <p:cNvSpPr txBox="1"/>
          <p:nvPr/>
        </p:nvSpPr>
        <p:spPr>
          <a:xfrm>
            <a:off x="2339975" y="4652963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in public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8" name="文本框 19467"/>
          <p:cNvSpPr txBox="1"/>
          <p:nvPr/>
        </p:nvSpPr>
        <p:spPr>
          <a:xfrm>
            <a:off x="900113" y="5084763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polite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文本框 19468"/>
          <p:cNvSpPr txBox="1"/>
          <p:nvPr/>
        </p:nvSpPr>
        <p:spPr>
          <a:xfrm>
            <a:off x="827088" y="5445125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all the time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19470" name="文本框 19469"/>
          <p:cNvSpPr txBox="1"/>
          <p:nvPr/>
        </p:nvSpPr>
        <p:spPr>
          <a:xfrm>
            <a:off x="3419475" y="5949950"/>
            <a:ext cx="22320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Romans</a:t>
            </a:r>
            <a:endParaRPr lang="en-US" altLang="zh-CN" sz="24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ldLvl="0"/>
      <p:bldP spid="19460" grpId="0" bldLvl="0"/>
      <p:bldP spid="19461" grpId="0" bldLvl="0"/>
      <p:bldP spid="19462" grpId="0" bldLvl="0"/>
      <p:bldP spid="19463" grpId="0" bldLvl="0"/>
      <p:bldP spid="19464" grpId="0" bldLvl="0"/>
      <p:bldP spid="19465" grpId="0" bldLvl="0"/>
      <p:bldP spid="19466" grpId="0" bldLvl="0"/>
      <p:bldP spid="19467" grpId="0" bldLvl="0"/>
      <p:bldP spid="19468" grpId="0" bldLvl="0"/>
      <p:bldP spid="19469" grpId="0" bldLvl="0"/>
      <p:bldP spid="19470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文本框 21505"/>
          <p:cNvSpPr txBox="1"/>
          <p:nvPr/>
        </p:nvSpPr>
        <p:spPr>
          <a:xfrm>
            <a:off x="533400" y="1828800"/>
            <a:ext cx="929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sz="3600" b="1" i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7" name="图片 21506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35713" y="0"/>
            <a:ext cx="2808287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文本框 21507"/>
          <p:cNvSpPr txBox="1"/>
          <p:nvPr/>
        </p:nvSpPr>
        <p:spPr>
          <a:xfrm>
            <a:off x="914400" y="2362200"/>
            <a:ext cx="7162800" cy="1371600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</a:rPr>
              <a:t>excuse me     push me    why    in my way     queue    buy a ticket    be late for the film       push in       sorry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sp>
        <p:nvSpPr>
          <p:cNvPr id="21509" name="文本框 21508"/>
          <p:cNvSpPr txBox="1"/>
          <p:nvPr/>
        </p:nvSpPr>
        <p:spPr>
          <a:xfrm>
            <a:off x="2743200" y="381000"/>
            <a:ext cx="2971800" cy="641350"/>
          </a:xfrm>
          <a:prstGeom prst="rect">
            <a:avLst/>
          </a:prstGeom>
          <a:solidFill>
            <a:srgbClr val="0000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In the cinema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0" name="文本框 21509"/>
          <p:cNvSpPr txBox="1"/>
          <p:nvPr/>
        </p:nvSpPr>
        <p:spPr>
          <a:xfrm>
            <a:off x="304800" y="1295400"/>
            <a:ext cx="60960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dirty="0">
                <a:latin typeface="Times New Roman" panose="02020603050405020304" pitchFamily="18" charset="0"/>
              </a:rPr>
              <a:t>Make a dialogue using these  phrases as much as possible. 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21511" name="文本框 21510"/>
          <p:cNvSpPr txBox="1"/>
          <p:nvPr/>
        </p:nvSpPr>
        <p:spPr>
          <a:xfrm>
            <a:off x="1219200" y="3733800"/>
            <a:ext cx="4676775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dirty="0">
                <a:latin typeface="Times New Roman" panose="02020603050405020304" pitchFamily="18" charset="0"/>
              </a:rPr>
              <a:t>A:_______________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</a:rPr>
              <a:t>B:_______________ A:_______________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r>
              <a:rPr lang="zh-CN" altLang="en-US" sz="3600" dirty="0">
                <a:latin typeface="Times New Roman" panose="02020603050405020304" pitchFamily="18" charset="0"/>
              </a:rPr>
              <a:t>B:_______________</a:t>
            </a:r>
            <a:endParaRPr lang="zh-CN" altLang="en-US" sz="3600" dirty="0">
              <a:latin typeface="Times New Roman" panose="02020603050405020304" pitchFamily="18" charset="0"/>
            </a:endParaRPr>
          </a:p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…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文本框 4097"/>
          <p:cNvSpPr txBox="1"/>
          <p:nvPr/>
        </p:nvSpPr>
        <p:spPr>
          <a:xfrm>
            <a:off x="2209800" y="1219200"/>
            <a:ext cx="66294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Garamond" panose="02020404030301010803" pitchFamily="18" charset="0"/>
                <a:sym typeface="Times New Roman" panose="02020603050405020304" pitchFamily="18" charset="0"/>
              </a:rPr>
              <a:t> ▪</a:t>
            </a:r>
            <a:r>
              <a:rPr lang="zh-CN" altLang="en-US" sz="3600" b="1">
                <a:latin typeface="Garamond" panose="02020404030301010803" pitchFamily="18" charset="0"/>
              </a:rPr>
              <a:t> </a:t>
            </a:r>
            <a:r>
              <a:rPr lang="en-US" altLang="zh-CN" sz="3600" b="1">
                <a:latin typeface="Garamond" panose="02020404030301010803" pitchFamily="18" charset="0"/>
              </a:rPr>
              <a:t>I often ask my daughter Coco</a:t>
            </a:r>
            <a:endParaRPr lang="en-US" altLang="zh-CN" sz="3600" b="1">
              <a:latin typeface="Garamond" panose="02020404030301010803" pitchFamily="18" charset="0"/>
            </a:endParaRPr>
          </a:p>
          <a:p>
            <a:r>
              <a:rPr lang="en-US" altLang="zh-CN" sz="3600" b="1">
                <a:latin typeface="Garamond" panose="02020404030301010803" pitchFamily="18" charset="0"/>
              </a:rPr>
              <a:t>    to have </a:t>
            </a:r>
            <a:r>
              <a:rPr lang="en-US" altLang="zh-CN" sz="3600" b="1">
                <a:solidFill>
                  <a:srgbClr val="FF0066"/>
                </a:solidFill>
                <a:latin typeface="Garamond" panose="02020404030301010803" pitchFamily="18" charset="0"/>
              </a:rPr>
              <a:t>good manners</a:t>
            </a:r>
            <a:r>
              <a:rPr lang="en-US" altLang="zh-CN" sz="3600" b="1">
                <a:latin typeface="Garamond" panose="02020404030301010803" pitchFamily="18" charset="0"/>
              </a:rPr>
              <a:t>.</a:t>
            </a:r>
            <a:endParaRPr lang="en-US" altLang="zh-CN" sz="3600" b="1">
              <a:latin typeface="Garamond" panose="02020404030301010803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99" name="图片 4098" descr="IMG_32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9000" y="1905000"/>
            <a:ext cx="1704975" cy="2816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图片 40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309813" cy="2865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矩形 7"/>
          <p:cNvPicPr/>
          <p:nvPr/>
        </p:nvPicPr>
        <p:blipFill>
          <a:blip r:embed="rId3"/>
          <a:stretch>
            <a:fillRect/>
          </a:stretch>
        </p:blipFill>
        <p:spPr>
          <a:xfrm>
            <a:off x="2438400" y="304800"/>
            <a:ext cx="17526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文本框 4101"/>
          <p:cNvSpPr txBox="1"/>
          <p:nvPr/>
        </p:nvSpPr>
        <p:spPr>
          <a:xfrm>
            <a:off x="533400" y="3048000"/>
            <a:ext cx="6284913" cy="1738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600" b="1">
                <a:latin typeface="Garamond" panose="02020404030301010803" pitchFamily="18" charset="0"/>
                <a:sym typeface="Times New Roman" panose="02020603050405020304" pitchFamily="18" charset="0"/>
              </a:rPr>
              <a:t>▪</a:t>
            </a:r>
            <a:r>
              <a:rPr lang="en-US" altLang="zh-CN" sz="3600" b="1">
                <a:latin typeface="Garamond" panose="02020404030301010803" pitchFamily="18" charset="0"/>
                <a:sym typeface="Times New Roman" panose="02020603050405020304" pitchFamily="18" charset="0"/>
              </a:rPr>
              <a:t>Can you help her find out the good manners or bad</a:t>
            </a:r>
            <a:r>
              <a:rPr lang="en-US" altLang="zh-CN" sz="3600" b="1">
                <a:solidFill>
                  <a:srgbClr val="FF0000"/>
                </a:solidFill>
                <a:latin typeface="Garamond" panose="02020404030301010803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600" b="1">
                <a:latin typeface="Garamond" panose="02020404030301010803" pitchFamily="18" charset="0"/>
                <a:sym typeface="Times New Roman" panose="02020603050405020304" pitchFamily="18" charset="0"/>
              </a:rPr>
              <a:t>manners?</a:t>
            </a:r>
            <a:endParaRPr lang="en-US" altLang="zh-CN" sz="3600" b="1">
              <a:latin typeface="Garamond" panose="02020404030301010803" pitchFamily="18" charset="0"/>
            </a:endParaRPr>
          </a:p>
          <a:p>
            <a:endParaRPr lang="zh-CN" altLang="en-US" sz="3600" b="1">
              <a:latin typeface="Garamond" panose="02020404030301010803" pitchFamily="18" charset="0"/>
            </a:endParaRPr>
          </a:p>
        </p:txBody>
      </p:sp>
      <p:pic>
        <p:nvPicPr>
          <p:cNvPr id="4103" name="图片 4102" descr="不关水龙头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181600"/>
            <a:ext cx="1997075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4" name="图片 4103" descr="插队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5181600"/>
            <a:ext cx="1771650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5" name="图片 4104" descr="乱丢垃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5181600"/>
            <a:ext cx="1436688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6" name="图片 4105" descr="图书馆制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400" y="5181600"/>
            <a:ext cx="1627188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7" name="图片 410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181600"/>
            <a:ext cx="1460500" cy="10795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/>
      <p:bldP spid="4098" grpId="1" bldLvl="0"/>
      <p:bldP spid="4098" grpId="2" bldLvl="0"/>
      <p:bldP spid="4098" grpId="3" bldLvl="0"/>
      <p:bldP spid="4098" grpId="4" bldLvl="0"/>
      <p:bldP spid="4098" grpId="5" bldLvl="0"/>
      <p:bldP spid="4098" grpId="6" bldLvl="0"/>
      <p:bldP spid="4098" grpId="7" bldLvl="0"/>
      <p:bldP spid="4098" grpId="8" bldLvl="0"/>
      <p:bldP spid="4098" grpId="9" bldLvl="0"/>
      <p:bldP spid="4098" grpId="10" bldLvl="0"/>
      <p:bldP spid="4098" grpId="11" bldLvl="0"/>
      <p:bldP spid="4098" grpId="12" bldLvl="0"/>
      <p:bldP spid="4098" grpId="13" bldLvl="0"/>
      <p:bldP spid="4098" grpId="14" bldLvl="0"/>
      <p:bldP spid="4098" grpId="15" bldLvl="0"/>
      <p:bldP spid="4098" grpId="16"/>
      <p:bldP spid="4102" grpId="0" bldLvl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文本占位符 37889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1. In Europe, standing very close to the person with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    whom you are talking is quite common.  (      )       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2. Talking loudly in public is allowed in China. (      )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3. It is better to keep your voice down in public .  (     )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4. A guest(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</a:rPr>
              <a:t>客人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) in a Chinese house never finishes a drink. He leaves a little to show that he has enough. (      )  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5. In England, a guest always finishes a drink to show that he enjoys it. (      )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6. </a:t>
            </a:r>
            <a:r>
              <a:rPr lang="en-US" altLang="zh-CN" sz="2400" b="1">
                <a:latin typeface="Times New Roman" panose="02020603050405020304" pitchFamily="18" charset="0"/>
              </a:rPr>
              <a:t>If you want to go across the bridge ,</a:t>
            </a:r>
            <a:r>
              <a:rPr lang="en-US" altLang="zh-CN" sz="2400">
                <a:latin typeface="Times New Roman" panose="02020603050405020304" pitchFamily="18" charset="0"/>
              </a:rPr>
              <a:t>  </a:t>
            </a:r>
            <a:r>
              <a:rPr lang="en-US" altLang="zh-CN" sz="2400" b="1">
                <a:latin typeface="Times New Roman" panose="02020603050405020304" pitchFamily="18" charset="0"/>
              </a:rPr>
              <a:t>someone is in your way, you should say “excuse me” and push past him or her. </a:t>
            </a: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     )              </a:t>
            </a:r>
            <a:endParaRPr lang="en-US" altLang="zh-CN" sz="24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zh-C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7. </a:t>
            </a:r>
            <a:r>
              <a:rPr lang="en-US" altLang="zh-CN" sz="2400" b="1">
                <a:latin typeface="Times New Roman" panose="02020603050405020304" pitchFamily="18" charset="0"/>
              </a:rPr>
              <a:t>If you want your mother to  get a coat for you  at home</a:t>
            </a:r>
            <a:r>
              <a:rPr lang="en-US" altLang="zh-CN" sz="2400">
                <a:latin typeface="Times New Roman" panose="02020603050405020304" pitchFamily="18" charset="0"/>
              </a:rPr>
              <a:t> , </a:t>
            </a:r>
            <a:r>
              <a:rPr lang="en-US" altLang="zh-CN" sz="2400" b="1">
                <a:latin typeface="Times New Roman" panose="02020603050405020304" pitchFamily="18" charset="0"/>
              </a:rPr>
              <a:t>you may say “Mum, get a coat for me.”(      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37891" name="矩形 37890"/>
          <p:cNvSpPr/>
          <p:nvPr/>
        </p:nvSpPr>
        <p:spPr>
          <a:xfrm>
            <a:off x="228600" y="304800"/>
            <a:ext cx="4095750" cy="68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Mr know all万事通先生</a:t>
            </a:r>
            <a:endParaRPr lang="zh-CN" altLang="en-US" sz="32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文本框 37891"/>
          <p:cNvSpPr txBox="1"/>
          <p:nvPr/>
        </p:nvSpPr>
        <p:spPr>
          <a:xfrm>
            <a:off x="3505200" y="762000"/>
            <a:ext cx="34559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en-US" altLang="zh-CN" sz="3600" b="1">
                <a:solidFill>
                  <a:srgbClr val="000099"/>
                </a:solidFill>
                <a:latin typeface="Arial" panose="020B0604020202020204" pitchFamily="34" charset="0"/>
              </a:rPr>
              <a:t>True or False </a:t>
            </a:r>
            <a:endParaRPr lang="en-US" altLang="zh-CN" sz="3600" b="1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sp>
        <p:nvSpPr>
          <p:cNvPr id="37893" name="文本框 37892"/>
          <p:cNvSpPr txBox="1"/>
          <p:nvPr/>
        </p:nvSpPr>
        <p:spPr>
          <a:xfrm>
            <a:off x="2286000" y="38862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文本框 37893"/>
          <p:cNvSpPr txBox="1"/>
          <p:nvPr/>
        </p:nvSpPr>
        <p:spPr>
          <a:xfrm>
            <a:off x="7010400" y="25908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5" name="文本框 37894"/>
          <p:cNvSpPr txBox="1"/>
          <p:nvPr/>
        </p:nvSpPr>
        <p:spPr>
          <a:xfrm>
            <a:off x="6400800" y="32004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文本框 37895"/>
          <p:cNvSpPr txBox="1"/>
          <p:nvPr/>
        </p:nvSpPr>
        <p:spPr>
          <a:xfrm>
            <a:off x="6781800" y="22098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7" name="文本框 37896"/>
          <p:cNvSpPr txBox="1"/>
          <p:nvPr/>
        </p:nvSpPr>
        <p:spPr>
          <a:xfrm>
            <a:off x="914400" y="48768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文本框 37897"/>
          <p:cNvSpPr txBox="1"/>
          <p:nvPr/>
        </p:nvSpPr>
        <p:spPr>
          <a:xfrm>
            <a:off x="6096000" y="55626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899" name="文本框 37898"/>
          <p:cNvSpPr txBox="1"/>
          <p:nvPr/>
        </p:nvSpPr>
        <p:spPr>
          <a:xfrm>
            <a:off x="6248400" y="1905000"/>
            <a:ext cx="8382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7" grpId="0"/>
      <p:bldP spid="378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文本占位符 38913"/>
          <p:cNvSpPr>
            <a:spLocks noGrp="1"/>
          </p:cNvSpPr>
          <p:nvPr>
            <p:ph type="body" idx="4294967295"/>
          </p:nvPr>
        </p:nvSpPr>
        <p:spPr>
          <a:xfrm>
            <a:off x="0" y="1752600"/>
            <a:ext cx="8891588" cy="4967288"/>
          </a:xfrm>
          <a:ln/>
        </p:spPr>
        <p:txBody>
          <a:bodyPr/>
          <a:p>
            <a:pPr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1. In which country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people bow when they meet?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2. In which country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“nodding” mean “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“shaking”  mean “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3. In which country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people 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hardly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 shake hands when they meet for the first time.</a:t>
            </a:r>
            <a:endParaRPr lang="en-US" altLang="zh-C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4. In which Asian country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mustn’t 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people touch others’ head?</a:t>
            </a:r>
            <a:endParaRPr lang="en-US" altLang="zh-CN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5" name="矩形 38914"/>
          <p:cNvSpPr/>
          <p:nvPr/>
        </p:nvSpPr>
        <p:spPr>
          <a:xfrm>
            <a:off x="0" y="0"/>
            <a:ext cx="4095750" cy="6873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2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Mr know all万事通先生</a:t>
            </a:r>
            <a:endParaRPr lang="zh-CN" altLang="en-US" sz="32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6" name="文本框 38915"/>
          <p:cNvSpPr txBox="1"/>
          <p:nvPr/>
        </p:nvSpPr>
        <p:spPr>
          <a:xfrm>
            <a:off x="0" y="762000"/>
            <a:ext cx="8748713" cy="1006475"/>
          </a:xfrm>
          <a:prstGeom prst="rect">
            <a:avLst/>
          </a:prstGeom>
          <a:solidFill>
            <a:srgbClr val="FF99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solidFill>
                  <a:srgbClr val="000099"/>
                </a:solidFill>
                <a:latin typeface="Comic Sans MS" panose="030F0702030302020204" pitchFamily="66" charset="0"/>
              </a:rPr>
              <a:t>A: India </a:t>
            </a:r>
            <a:r>
              <a:rPr lang="en-US" altLang="zh-CN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B</a:t>
            </a:r>
            <a:r>
              <a:rPr lang="en-US" altLang="zh-CN" sz="2400" b="1">
                <a:solidFill>
                  <a:srgbClr val="000099"/>
                </a:solidFill>
                <a:latin typeface="Comic Sans MS" panose="030F0702030302020204" pitchFamily="66" charset="0"/>
              </a:rPr>
              <a:t>: Japan  C: China </a:t>
            </a:r>
            <a:r>
              <a:rPr lang="zh-CN" altLang="en-US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2400" b="1">
                <a:solidFill>
                  <a:srgbClr val="000099"/>
                </a:solidFill>
                <a:latin typeface="Comic Sans MS" panose="030F0702030302020204" pitchFamily="66" charset="0"/>
              </a:rPr>
              <a:t>D: America and Europe</a:t>
            </a:r>
            <a:endParaRPr lang="en-US" altLang="zh-CN" sz="2400" b="1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99"/>
                </a:solidFill>
                <a:latin typeface="Comic Sans MS" panose="030F0702030302020204" pitchFamily="66" charset="0"/>
              </a:rPr>
              <a:t> E: Thailand  F: Germany  G: England</a:t>
            </a:r>
            <a:endParaRPr lang="en-US" altLang="zh-CN" sz="24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8" name="文本框 38917"/>
          <p:cNvSpPr txBox="1"/>
          <p:nvPr/>
        </p:nvSpPr>
        <p:spPr>
          <a:xfrm>
            <a:off x="1752600" y="2286000"/>
            <a:ext cx="863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9" name="文本框 38918"/>
          <p:cNvSpPr txBox="1"/>
          <p:nvPr/>
        </p:nvSpPr>
        <p:spPr>
          <a:xfrm>
            <a:off x="5410200" y="3276600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20" name="文本框 38919"/>
          <p:cNvSpPr txBox="1"/>
          <p:nvPr/>
        </p:nvSpPr>
        <p:spPr>
          <a:xfrm>
            <a:off x="6553200" y="4419600"/>
            <a:ext cx="10080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en-US" altLang="zh-CN" sz="32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8921" name="文本框 38920"/>
          <p:cNvSpPr txBox="1"/>
          <p:nvPr/>
        </p:nvSpPr>
        <p:spPr>
          <a:xfrm>
            <a:off x="3048000" y="5638800"/>
            <a:ext cx="792163" cy="57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altLang="zh-CN" sz="32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charRg st="0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charRg st="53" end="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6">
                                            <p:txEl>
                                              <p:charRg st="53" end="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  <p:bldP spid="38920" grpId="0"/>
      <p:bldP spid="389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6082" name="组合 46081"/>
          <p:cNvGrpSpPr/>
          <p:nvPr/>
        </p:nvGrpSpPr>
        <p:grpSpPr>
          <a:xfrm>
            <a:off x="0" y="409575"/>
            <a:ext cx="8382000" cy="1489075"/>
            <a:chOff x="144" y="0"/>
            <a:chExt cx="4080" cy="336"/>
          </a:xfrm>
        </p:grpSpPr>
        <p:sp>
          <p:nvSpPr>
            <p:cNvPr id="46083" name="矩形 46082"/>
            <p:cNvSpPr/>
            <p:nvPr/>
          </p:nvSpPr>
          <p:spPr>
            <a:xfrm>
              <a:off x="144" y="0"/>
              <a:ext cx="4080" cy="3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6084" name="文本框 46083"/>
            <p:cNvSpPr txBox="1"/>
            <p:nvPr/>
          </p:nvSpPr>
          <p:spPr>
            <a:xfrm>
              <a:off x="240" y="0"/>
              <a:ext cx="3840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  <a:buFontTx/>
              </a:pPr>
              <a:r>
                <a:rPr lang="en-US" altLang="zh-CN" sz="2400" b="1">
                  <a:latin typeface="Comic Sans MS" panose="030F0702030302020204" pitchFamily="66" charset="0"/>
                </a:rPr>
                <a:t>Discussion in your group :</a:t>
              </a:r>
              <a:endParaRPr lang="en-US" altLang="zh-CN" sz="2400" b="1">
                <a:latin typeface="Comic Sans MS" panose="030F0702030302020204" pitchFamily="66" charset="0"/>
              </a:endParaRPr>
            </a:p>
            <a:p>
              <a:pPr eaLnBrk="0" hangingPunct="0">
                <a:spcBef>
                  <a:spcPct val="50000"/>
                </a:spcBef>
                <a:buFontTx/>
              </a:pPr>
              <a:r>
                <a:rPr lang="en-US" altLang="zh-CN" sz="2400" b="1">
                  <a:latin typeface="Comic Sans MS" panose="030F0702030302020204" pitchFamily="66" charset="0"/>
                </a:rPr>
                <a:t>Please discuss with your group members about how to behave politely in different occasions :</a:t>
              </a:r>
              <a:endParaRPr lang="en-US" altLang="zh-CN" sz="2400" b="1">
                <a:latin typeface="Comic Sans MS" panose="030F0702030302020204" pitchFamily="66" charset="0"/>
              </a:endParaRPr>
            </a:p>
          </p:txBody>
        </p:sp>
      </p:grpSp>
      <p:sp>
        <p:nvSpPr>
          <p:cNvPr id="46085" name="文本框 46084"/>
          <p:cNvSpPr txBox="1"/>
          <p:nvPr/>
        </p:nvSpPr>
        <p:spPr>
          <a:xfrm>
            <a:off x="609600" y="2009775"/>
            <a:ext cx="7534275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want to buy a ticket in a cinema , what should you do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86" name="文本框 46085"/>
          <p:cNvSpPr txBox="1"/>
          <p:nvPr/>
        </p:nvSpPr>
        <p:spPr>
          <a:xfrm>
            <a:off x="685800" y="2847975"/>
            <a:ext cx="8610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bump into an old man  in the street , what should you do or say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87" name="文本框 46086"/>
          <p:cNvSpPr txBox="1"/>
          <p:nvPr/>
        </p:nvSpPr>
        <p:spPr>
          <a:xfrm>
            <a:off x="609600" y="3702050"/>
            <a:ext cx="836295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want to go across the bridge , what should you do or say to the people in your way 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88" name="文本框 46087"/>
          <p:cNvSpPr txBox="1"/>
          <p:nvPr/>
        </p:nvSpPr>
        <p:spPr>
          <a:xfrm>
            <a:off x="685800" y="4495800"/>
            <a:ext cx="8610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want your mother to  get a coat for you  at home  , what should you say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89" name="文本框 46088"/>
          <p:cNvSpPr txBox="1"/>
          <p:nvPr/>
        </p:nvSpPr>
        <p:spPr>
          <a:xfrm>
            <a:off x="685800" y="5165725"/>
            <a:ext cx="9107488" cy="1004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are visiting the Oxford University in the UK  , </a:t>
            </a:r>
            <a:endParaRPr lang="en-US" altLang="zh-CN" sz="2400" b="1">
              <a:latin typeface="Comic Sans MS" panose="030F0702030302020204" pitchFamily="66" charset="0"/>
            </a:endParaRPr>
          </a:p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what should you do 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90" name="文本框 46089"/>
          <p:cNvSpPr txBox="1"/>
          <p:nvPr/>
        </p:nvSpPr>
        <p:spPr>
          <a:xfrm>
            <a:off x="533400" y="6035675"/>
            <a:ext cx="86106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  <a:buFontTx/>
            </a:pPr>
            <a:r>
              <a:rPr lang="en-US" altLang="zh-CN" sz="2400" b="1">
                <a:latin typeface="Comic Sans MS" panose="030F0702030302020204" pitchFamily="66" charset="0"/>
              </a:rPr>
              <a:t>If you are visiting the Oxford University , what should you do  ?</a:t>
            </a:r>
            <a:endParaRPr lang="en-US" altLang="zh-CN" sz="2400" b="1">
              <a:latin typeface="Comic Sans MS" panose="030F0702030302020204" pitchFamily="66" charset="0"/>
            </a:endParaRPr>
          </a:p>
        </p:txBody>
      </p:sp>
      <p:sp>
        <p:nvSpPr>
          <p:cNvPr id="46091" name="太阳形 46090"/>
          <p:cNvSpPr/>
          <p:nvPr/>
        </p:nvSpPr>
        <p:spPr>
          <a:xfrm>
            <a:off x="381000" y="21336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2" name="太阳形 46091"/>
          <p:cNvSpPr/>
          <p:nvPr/>
        </p:nvSpPr>
        <p:spPr>
          <a:xfrm>
            <a:off x="457200" y="28956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3" name="太阳形 46092"/>
          <p:cNvSpPr/>
          <p:nvPr/>
        </p:nvSpPr>
        <p:spPr>
          <a:xfrm>
            <a:off x="457200" y="38100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4" name="太阳形 46093"/>
          <p:cNvSpPr/>
          <p:nvPr/>
        </p:nvSpPr>
        <p:spPr>
          <a:xfrm>
            <a:off x="457200" y="46482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5" name="太阳形 46094"/>
          <p:cNvSpPr/>
          <p:nvPr/>
        </p:nvSpPr>
        <p:spPr>
          <a:xfrm>
            <a:off x="533400" y="51816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46096" name="太阳形 46095"/>
          <p:cNvSpPr/>
          <p:nvPr/>
        </p:nvSpPr>
        <p:spPr>
          <a:xfrm>
            <a:off x="381000" y="6096000"/>
            <a:ext cx="228600" cy="30480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/>
      <p:bldP spid="46087" grpId="0"/>
      <p:bldP spid="46088" grpId="0"/>
      <p:bldP spid="46089" grpId="0"/>
      <p:bldP spid="4609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399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2200" y="533400"/>
            <a:ext cx="4132263" cy="4824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9" name="图片 399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549275"/>
            <a:ext cx="2119313" cy="1512888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40" name="图片 399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549275"/>
            <a:ext cx="1933575" cy="150495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41" name="图片 399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025" y="2205038"/>
            <a:ext cx="2168525" cy="151288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42" name="图片 399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5" y="2133600"/>
            <a:ext cx="1944688" cy="16541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43" name="图片 399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3933825"/>
            <a:ext cx="1944688" cy="15144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9944" name="图片 3994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025" y="3860800"/>
            <a:ext cx="2190750" cy="16002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9945" name="文本框 39944"/>
          <p:cNvSpPr txBox="1"/>
          <p:nvPr/>
        </p:nvSpPr>
        <p:spPr>
          <a:xfrm>
            <a:off x="574675" y="5303838"/>
            <a:ext cx="8569325" cy="155416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When in China, do as the Chinese do. When in the UK, do as the British do. When in Rome, do as the Romans do.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5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0961" descr="2BF_manne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451000">
            <a:off x="755650" y="1701800"/>
            <a:ext cx="3013075" cy="22606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3" name="文本框 40962"/>
          <p:cNvSpPr txBox="1"/>
          <p:nvPr/>
        </p:nvSpPr>
        <p:spPr>
          <a:xfrm>
            <a:off x="1917700" y="277813"/>
            <a:ext cx="48863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4" name="文本框 40963"/>
          <p:cNvSpPr txBox="1"/>
          <p:nvPr/>
        </p:nvSpPr>
        <p:spPr>
          <a:xfrm>
            <a:off x="381000" y="4800600"/>
            <a:ext cx="8569325" cy="10668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>
                <a:latin typeface="Times New Roman" panose="02020603050405020304" pitchFamily="18" charset="0"/>
              </a:rPr>
              <a:t>I hope each girl can behave </a:t>
            </a:r>
            <a:r>
              <a:rPr lang="en-US" altLang="zh-CN" sz="3200">
                <a:solidFill>
                  <a:srgbClr val="FF0066"/>
                </a:solidFill>
                <a:latin typeface="Times New Roman" panose="02020603050405020304" pitchFamily="18" charset="0"/>
              </a:rPr>
              <a:t>like a lady</a:t>
            </a:r>
            <a:r>
              <a:rPr lang="en-US" altLang="zh-CN" sz="3200">
                <a:latin typeface="Times New Roman" panose="02020603050405020304" pitchFamily="18" charset="0"/>
              </a:rPr>
              <a:t> and each boy can behave </a:t>
            </a:r>
            <a:r>
              <a:rPr lang="en-US" altLang="zh-CN" sz="3200">
                <a:solidFill>
                  <a:srgbClr val="FF0066"/>
                </a:solidFill>
                <a:latin typeface="Times New Roman" panose="02020603050405020304" pitchFamily="18" charset="0"/>
              </a:rPr>
              <a:t>like a gentleman</a:t>
            </a:r>
            <a:r>
              <a:rPr lang="en-US" altLang="zh-CN" sz="3200">
                <a:latin typeface="Times New Roman" panose="02020603050405020304" pitchFamily="18" charset="0"/>
              </a:rPr>
              <a:t> after class</a:t>
            </a:r>
            <a:endParaRPr lang="en-US" altLang="zh-CN" sz="3200">
              <a:latin typeface="Times New Roman" panose="02020603050405020304" pitchFamily="18" charset="0"/>
            </a:endParaRPr>
          </a:p>
        </p:txBody>
      </p:sp>
      <p:pic>
        <p:nvPicPr>
          <p:cNvPr id="40965" name="图片 409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0">
            <a:off x="5292725" y="1701800"/>
            <a:ext cx="2890838" cy="22701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6" name="文本框 40965">
            <a:hlinkClick r:id="rId3" action="ppaction://hlinksldjump"/>
          </p:cNvPr>
          <p:cNvSpPr txBox="1"/>
          <p:nvPr/>
        </p:nvSpPr>
        <p:spPr>
          <a:xfrm>
            <a:off x="2287588" y="188913"/>
            <a:ext cx="4913312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Manners make the man</a:t>
            </a:r>
            <a:r>
              <a:rPr lang="en-US" altLang="zh-CN" sz="3200" b="1">
                <a:latin typeface="Comic Sans MS" panose="030F0702030302020204" pitchFamily="66" charset="0"/>
              </a:rPr>
              <a:t>.</a:t>
            </a:r>
            <a:endParaRPr lang="en-US" altLang="zh-CN" sz="3200" b="1">
              <a:latin typeface="Comic Sans MS" panose="030F0702030302020204" pitchFamily="66" charset="0"/>
            </a:endParaRPr>
          </a:p>
          <a:p>
            <a:pPr algn="ctr"/>
            <a:r>
              <a:rPr lang="zh-CN" altLang="en-US" sz="3200" b="1" dirty="0">
                <a:latin typeface="Comic Sans MS" panose="030F0702030302020204" pitchFamily="66" charset="0"/>
              </a:rPr>
              <a:t>礼貌造就人。</a:t>
            </a:r>
            <a:endParaRPr lang="zh-CN" altLang="en-US" sz="32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ldLvl="0" animBg="1"/>
      <p:bldP spid="40966" grpId="0" bldLvl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1985" descr="bo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73025"/>
            <a:ext cx="8208963" cy="678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文本框 41986"/>
          <p:cNvSpPr txBox="1"/>
          <p:nvPr/>
        </p:nvSpPr>
        <p:spPr>
          <a:xfrm>
            <a:off x="971550" y="2852738"/>
            <a:ext cx="5545138" cy="2865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Read the text frequently  after class.</a:t>
            </a:r>
            <a:endParaRPr lang="en-US" altLang="zh-CN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  <a:p>
            <a:pPr marL="342900" indent="-342900"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Comic Sans MS" panose="030F0702030302020204" pitchFamily="66" charset="0"/>
              </a:rPr>
              <a:t>2. Try to find out more differences about good manners between the UK and China.</a:t>
            </a:r>
            <a:endParaRPr lang="en-US" altLang="zh-CN" sz="2800" b="1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8" name="矩形 41987"/>
          <p:cNvSpPr/>
          <p:nvPr/>
        </p:nvSpPr>
        <p:spPr>
          <a:xfrm>
            <a:off x="2195513" y="1052513"/>
            <a:ext cx="281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不关水龙头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66800"/>
            <a:ext cx="5638800" cy="30480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23" name="文本框 5122"/>
          <p:cNvSpPr txBox="1"/>
          <p:nvPr/>
        </p:nvSpPr>
        <p:spPr>
          <a:xfrm>
            <a:off x="2590800" y="4267200"/>
            <a:ext cx="449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leave the tap running 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pic>
        <p:nvPicPr>
          <p:cNvPr id="5124" name="图片 5123" descr="叉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524000"/>
            <a:ext cx="1790700" cy="192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文本框 5124"/>
          <p:cNvSpPr txBox="1"/>
          <p:nvPr/>
        </p:nvSpPr>
        <p:spPr>
          <a:xfrm>
            <a:off x="838200" y="4191000"/>
            <a:ext cx="1752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Don’t</a:t>
            </a:r>
            <a:r>
              <a:rPr lang="en-US" altLang="zh-CN" sz="3600">
                <a:latin typeface="Comic Sans MS" panose="030F0702030302020204" pitchFamily="66" charset="0"/>
              </a:rPr>
              <a:t> </a:t>
            </a:r>
            <a:endParaRPr lang="en-US" altLang="zh-CN" sz="3600">
              <a:latin typeface="Comic Sans MS" panose="030F0702030302020204" pitchFamily="66" charset="0"/>
            </a:endParaRPr>
          </a:p>
        </p:txBody>
      </p:sp>
      <p:sp>
        <p:nvSpPr>
          <p:cNvPr id="5126" name="椭圆 5125"/>
          <p:cNvSpPr/>
          <p:nvPr/>
        </p:nvSpPr>
        <p:spPr>
          <a:xfrm>
            <a:off x="533400" y="1600200"/>
            <a:ext cx="1295400" cy="1295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5127" name="直接连接符 5126"/>
          <p:cNvSpPr/>
          <p:nvPr/>
        </p:nvSpPr>
        <p:spPr>
          <a:xfrm>
            <a:off x="1752600" y="2514600"/>
            <a:ext cx="3276600" cy="1905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5128" name="组合 5127"/>
          <p:cNvGrpSpPr/>
          <p:nvPr/>
        </p:nvGrpSpPr>
        <p:grpSpPr>
          <a:xfrm>
            <a:off x="1066800" y="381000"/>
            <a:ext cx="7315200" cy="533400"/>
            <a:chOff x="0" y="0"/>
            <a:chExt cx="4080" cy="336"/>
          </a:xfrm>
        </p:grpSpPr>
        <p:sp>
          <p:nvSpPr>
            <p:cNvPr id="5129" name="矩形 5128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5130" name="文本框 5129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Garamond" panose="02020404030301010803" pitchFamily="18" charset="0"/>
                  <a:sym typeface="Times New Roman" panose="02020603050405020304" pitchFamily="18" charset="0"/>
                </a:rPr>
                <a:t>Find out the good manners or bad manners</a:t>
              </a:r>
              <a:endPara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插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990600"/>
            <a:ext cx="4648200" cy="2832100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6147" name="椭圆 6146"/>
          <p:cNvSpPr/>
          <p:nvPr/>
        </p:nvSpPr>
        <p:spPr>
          <a:xfrm>
            <a:off x="1066800" y="1828800"/>
            <a:ext cx="1295400" cy="1295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6148" name="直接连接符 6147"/>
          <p:cNvSpPr/>
          <p:nvPr/>
        </p:nvSpPr>
        <p:spPr>
          <a:xfrm>
            <a:off x="2286000" y="2743200"/>
            <a:ext cx="1905000" cy="1905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149" name="文本框 6148"/>
          <p:cNvSpPr txBox="1"/>
          <p:nvPr/>
        </p:nvSpPr>
        <p:spPr>
          <a:xfrm>
            <a:off x="1752600" y="3886200"/>
            <a:ext cx="4495800" cy="581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push in \cut in . 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6151" name="文本框 6150"/>
          <p:cNvSpPr txBox="1"/>
          <p:nvPr/>
        </p:nvSpPr>
        <p:spPr>
          <a:xfrm>
            <a:off x="304800" y="3810000"/>
            <a:ext cx="3505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Comic Sans MS" panose="030F0702030302020204" pitchFamily="66" charset="0"/>
              </a:rPr>
              <a:t>Don’t</a:t>
            </a:r>
            <a:r>
              <a:rPr lang="en-US" altLang="zh-CN" sz="3600">
                <a:latin typeface="Comic Sans MS" panose="030F0702030302020204" pitchFamily="66" charset="0"/>
              </a:rPr>
              <a:t> </a:t>
            </a:r>
            <a:endParaRPr lang="en-US" altLang="zh-CN" sz="3600">
              <a:latin typeface="Comic Sans MS" panose="030F0702030302020204" pitchFamily="66" charset="0"/>
            </a:endParaRPr>
          </a:p>
        </p:txBody>
      </p:sp>
      <p:sp>
        <p:nvSpPr>
          <p:cNvPr id="6152" name="文本框 6151"/>
          <p:cNvSpPr txBox="1"/>
          <p:nvPr/>
        </p:nvSpPr>
        <p:spPr>
          <a:xfrm>
            <a:off x="0" y="5562600"/>
            <a:ext cx="5486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3600" b="1">
                <a:solidFill>
                  <a:srgbClr val="000099"/>
                </a:solidFill>
                <a:latin typeface="Comic Sans MS" panose="030F0702030302020204" pitchFamily="66" charset="0"/>
              </a:rPr>
              <a:t> </a:t>
            </a: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queue for our turn</a:t>
            </a:r>
            <a:r>
              <a:rPr lang="en-US" altLang="zh-CN" sz="3600">
                <a:solidFill>
                  <a:schemeClr val="accent1"/>
                </a:solidFill>
                <a:latin typeface="Comic Sans MS" panose="030F0702030302020204" pitchFamily="66" charset="0"/>
              </a:rPr>
              <a:t> .</a:t>
            </a:r>
            <a:endParaRPr lang="en-US" altLang="zh-CN" sz="3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53" name="图片 6152" descr="排队照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267200"/>
            <a:ext cx="3810000" cy="242887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6156" name="组合 6155"/>
          <p:cNvGrpSpPr/>
          <p:nvPr/>
        </p:nvGrpSpPr>
        <p:grpSpPr>
          <a:xfrm>
            <a:off x="1066800" y="381000"/>
            <a:ext cx="7315200" cy="533400"/>
            <a:chOff x="0" y="0"/>
            <a:chExt cx="4080" cy="336"/>
          </a:xfrm>
        </p:grpSpPr>
        <p:sp>
          <p:nvSpPr>
            <p:cNvPr id="6157" name="矩形 6156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6158" name="文本框 6157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Garamond" panose="02020404030301010803" pitchFamily="18" charset="0"/>
                  <a:sym typeface="Times New Roman" panose="02020603050405020304" pitchFamily="18" charset="0"/>
                </a:rPr>
                <a:t>Find out the good manners or bad manners</a:t>
              </a:r>
              <a:endPara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159" name="文本框 6158"/>
          <p:cNvSpPr txBox="1"/>
          <p:nvPr/>
        </p:nvSpPr>
        <p:spPr>
          <a:xfrm>
            <a:off x="609600" y="1219200"/>
            <a:ext cx="8382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</a:rPr>
              <a:t>插队</a:t>
            </a:r>
            <a:endParaRPr lang="zh-CN" altLang="en-US" sz="24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乱丢垃圾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990600"/>
            <a:ext cx="4573588" cy="343376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7171" name="文本框 7170"/>
          <p:cNvSpPr txBox="1"/>
          <p:nvPr/>
        </p:nvSpPr>
        <p:spPr>
          <a:xfrm>
            <a:off x="3581400" y="4648200"/>
            <a:ext cx="579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drop litter everywhere 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7173" name="椭圆 7172"/>
          <p:cNvSpPr/>
          <p:nvPr/>
        </p:nvSpPr>
        <p:spPr>
          <a:xfrm>
            <a:off x="1905000" y="1752600"/>
            <a:ext cx="1295400" cy="12954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7174" name="直接连接符 7173"/>
          <p:cNvSpPr/>
          <p:nvPr/>
        </p:nvSpPr>
        <p:spPr>
          <a:xfrm>
            <a:off x="3124200" y="2667000"/>
            <a:ext cx="1295400" cy="21336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75" name="文本框 7174"/>
          <p:cNvSpPr txBox="1"/>
          <p:nvPr/>
        </p:nvSpPr>
        <p:spPr>
          <a:xfrm>
            <a:off x="0" y="4648200"/>
            <a:ext cx="3581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They should not</a:t>
            </a:r>
            <a:endParaRPr lang="en-US" altLang="zh-CN" sz="36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176" name="组合 7175"/>
          <p:cNvGrpSpPr/>
          <p:nvPr/>
        </p:nvGrpSpPr>
        <p:grpSpPr>
          <a:xfrm>
            <a:off x="1066800" y="381000"/>
            <a:ext cx="7315200" cy="533400"/>
            <a:chOff x="0" y="0"/>
            <a:chExt cx="4080" cy="336"/>
          </a:xfrm>
        </p:grpSpPr>
        <p:sp>
          <p:nvSpPr>
            <p:cNvPr id="7177" name="矩形 7176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7178" name="文本框 7177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Garamond" panose="02020404030301010803" pitchFamily="18" charset="0"/>
                  <a:sym typeface="Times New Roman" panose="02020603050405020304" pitchFamily="18" charset="0"/>
                </a:rPr>
                <a:t>Find out the good manners or bad manners</a:t>
              </a:r>
              <a:endPara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图书馆制造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066800"/>
            <a:ext cx="4572000" cy="3032125"/>
          </a:xfrm>
          <a:prstGeom prst="rect">
            <a:avLst/>
          </a:prstGeom>
          <a:solidFill>
            <a:srgbClr val="0000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195" name="文本框 8194"/>
          <p:cNvSpPr txBox="1"/>
          <p:nvPr/>
        </p:nvSpPr>
        <p:spPr>
          <a:xfrm>
            <a:off x="3886200" y="4343400"/>
            <a:ext cx="5791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latin typeface="Comic Sans MS" panose="030F0702030302020204" pitchFamily="66" charset="0"/>
              </a:rPr>
              <a:t>talk loudly in the library .</a:t>
            </a:r>
            <a:endParaRPr lang="en-US" altLang="zh-CN" sz="3200" b="1">
              <a:latin typeface="Comic Sans MS" panose="030F0702030302020204" pitchFamily="66" charset="0"/>
            </a:endParaRPr>
          </a:p>
        </p:txBody>
      </p:sp>
      <p:sp>
        <p:nvSpPr>
          <p:cNvPr id="8197" name="文本框 8196"/>
          <p:cNvSpPr txBox="1"/>
          <p:nvPr/>
        </p:nvSpPr>
        <p:spPr>
          <a:xfrm>
            <a:off x="685800" y="4343400"/>
            <a:ext cx="6705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Comic Sans MS" panose="030F0702030302020204" pitchFamily="66" charset="0"/>
              </a:rPr>
              <a:t>They should not</a:t>
            </a:r>
            <a:endParaRPr lang="en-US" altLang="zh-CN" sz="3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8" name="文本框 8197"/>
          <p:cNvSpPr txBox="1"/>
          <p:nvPr/>
        </p:nvSpPr>
        <p:spPr>
          <a:xfrm>
            <a:off x="914400" y="5105400"/>
            <a:ext cx="80010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600" b="1">
                <a:latin typeface="Comic Sans MS" panose="030F0702030302020204" pitchFamily="66" charset="0"/>
              </a:rPr>
              <a:t>Keep quiet </a:t>
            </a:r>
            <a:r>
              <a:rPr lang="en-US" altLang="zh-CN" sz="3600" b="1">
                <a:solidFill>
                  <a:srgbClr val="000099"/>
                </a:solidFill>
                <a:latin typeface="Comic Sans MS" panose="030F0702030302020204" pitchFamily="66" charset="0"/>
              </a:rPr>
              <a:t>in public ( in the park ,in the library …)</a:t>
            </a:r>
            <a:endParaRPr lang="en-US" altLang="zh-CN" sz="3600" b="1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199" name="组合 8198"/>
          <p:cNvGrpSpPr/>
          <p:nvPr/>
        </p:nvGrpSpPr>
        <p:grpSpPr>
          <a:xfrm>
            <a:off x="1066800" y="381000"/>
            <a:ext cx="7315200" cy="533400"/>
            <a:chOff x="0" y="0"/>
            <a:chExt cx="4080" cy="336"/>
          </a:xfrm>
        </p:grpSpPr>
        <p:sp>
          <p:nvSpPr>
            <p:cNvPr id="8200" name="矩形 8199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8201" name="文本框 8200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lIns="90170" tIns="46990" rIns="90170" bIns="46990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Garamond" panose="02020404030301010803" pitchFamily="18" charset="0"/>
                  <a:sym typeface="Times New Roman" panose="02020603050405020304" pitchFamily="18" charset="0"/>
                </a:rPr>
                <a:t>Find out the good manners or bad manners</a:t>
              </a:r>
              <a:endPara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218" name="组合 9217"/>
          <p:cNvGrpSpPr/>
          <p:nvPr/>
        </p:nvGrpSpPr>
        <p:grpSpPr>
          <a:xfrm>
            <a:off x="1752600" y="3352800"/>
            <a:ext cx="5832475" cy="933450"/>
            <a:chOff x="0" y="0"/>
            <a:chExt cx="3576" cy="318"/>
          </a:xfrm>
        </p:grpSpPr>
        <p:sp>
          <p:nvSpPr>
            <p:cNvPr id="9219" name="AutoShape 22"/>
            <p:cNvSpPr/>
            <p:nvPr/>
          </p:nvSpPr>
          <p:spPr>
            <a:xfrm>
              <a:off x="176" y="38"/>
              <a:ext cx="3400" cy="2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50000">
                  <a:srgbClr val="FFCCFF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9525">
              <a:noFill/>
            </a:ln>
            <a:effectLst>
              <a:prstShdw prst="shdw17" dist="53882" dir="2699999">
                <a:srgbClr val="FF99FF">
                  <a:alpha val="50000"/>
                </a:srgbClr>
              </a:prstShdw>
            </a:effectLst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9220" name="组合 9219"/>
            <p:cNvGrpSpPr/>
            <p:nvPr/>
          </p:nvGrpSpPr>
          <p:grpSpPr>
            <a:xfrm>
              <a:off x="0" y="68"/>
              <a:ext cx="392" cy="228"/>
              <a:chOff x="0" y="0"/>
              <a:chExt cx="648" cy="377"/>
            </a:xfrm>
          </p:grpSpPr>
          <p:sp>
            <p:nvSpPr>
              <p:cNvPr id="9221" name="AutoShape 24"/>
              <p:cNvSpPr/>
              <p:nvPr/>
            </p:nvSpPr>
            <p:spPr>
              <a:xfrm rot="5400000">
                <a:off x="268" y="24"/>
                <a:ext cx="373" cy="325"/>
              </a:xfrm>
              <a:custGeom>
                <a:avLst/>
                <a:gdLst>
                  <a:gd name="txL" fmla="*/ 5038 w 21600"/>
                  <a:gd name="txT" fmla="*/ 2260 h 21600"/>
                  <a:gd name="txR" fmla="*/ 16562 w 21600"/>
                  <a:gd name="txB" fmla="*/ 13691 h 21600"/>
                </a:gdLst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99CC">
                  <a:alpha val="100000"/>
                </a:srgbClr>
              </a:solidFill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22" name="AutoShape 25"/>
              <p:cNvSpPr/>
              <p:nvPr/>
            </p:nvSpPr>
            <p:spPr>
              <a:xfrm rot="16200000">
                <a:off x="35" y="25"/>
                <a:ext cx="373" cy="325"/>
              </a:xfrm>
              <a:custGeom>
                <a:avLst/>
                <a:gdLst>
                  <a:gd name="txL" fmla="*/ 5038 w 21600"/>
                  <a:gd name="txT" fmla="*/ 2260 h 21600"/>
                  <a:gd name="txR" fmla="*/ 16562 w 21600"/>
                  <a:gd name="txB" fmla="*/ 13691 h 21600"/>
                </a:gdLst>
                <a:ahLst/>
                <a:cxnLst>
                  <a:cxn ang="17694720">
                    <a:pos x="0" y="0"/>
                  </a:cxn>
                  <a:cxn ang="11796480">
                    <a:pos x="0" y="0"/>
                  </a:cxn>
                  <a:cxn ang="589824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21600">
                    <a:moveTo>
                      <a:pt x="10860" y="2187"/>
                    </a:moveTo>
                    <a:cubicBezTo>
                      <a:pt x="10451" y="1746"/>
                      <a:pt x="9529" y="1018"/>
                      <a:pt x="9015" y="730"/>
                    </a:cubicBezTo>
                    <a:cubicBezTo>
                      <a:pt x="7865" y="152"/>
                      <a:pt x="6685" y="0"/>
                      <a:pt x="5415" y="0"/>
                    </a:cubicBezTo>
                    <a:cubicBezTo>
                      <a:pt x="4175" y="152"/>
                      <a:pt x="2995" y="575"/>
                      <a:pt x="1967" y="1305"/>
                    </a:cubicBezTo>
                    <a:cubicBezTo>
                      <a:pt x="1150" y="2187"/>
                      <a:pt x="575" y="3222"/>
                      <a:pt x="242" y="4220"/>
                    </a:cubicBezTo>
                    <a:cubicBezTo>
                      <a:pt x="0" y="5410"/>
                      <a:pt x="242" y="6560"/>
                      <a:pt x="575" y="7597"/>
                    </a:cubicBezTo>
                    <a:lnTo>
                      <a:pt x="10860" y="21600"/>
                    </a:lnTo>
                    <a:lnTo>
                      <a:pt x="20995" y="7597"/>
                    </a:lnTo>
                    <a:cubicBezTo>
                      <a:pt x="21480" y="6560"/>
                      <a:pt x="21600" y="5410"/>
                      <a:pt x="21480" y="4220"/>
                    </a:cubicBezTo>
                    <a:cubicBezTo>
                      <a:pt x="21115" y="3222"/>
                      <a:pt x="20420" y="2187"/>
                      <a:pt x="19632" y="1305"/>
                    </a:cubicBezTo>
                    <a:cubicBezTo>
                      <a:pt x="18575" y="575"/>
                      <a:pt x="17425" y="152"/>
                      <a:pt x="16275" y="0"/>
                    </a:cubicBezTo>
                    <a:cubicBezTo>
                      <a:pt x="15005" y="0"/>
                      <a:pt x="13735" y="152"/>
                      <a:pt x="12705" y="730"/>
                    </a:cubicBezTo>
                    <a:cubicBezTo>
                      <a:pt x="12176" y="1018"/>
                      <a:pt x="11254" y="1746"/>
                      <a:pt x="10860" y="2187"/>
                    </a:cubicBezTo>
                    <a:close/>
                  </a:path>
                </a:pathLst>
              </a:custGeom>
              <a:solidFill>
                <a:srgbClr val="FFCCFF">
                  <a:alpha val="100000"/>
                </a:srgbClr>
              </a:solidFill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9223" name="Oval 26"/>
              <p:cNvSpPr/>
              <p:nvPr/>
            </p:nvSpPr>
            <p:spPr>
              <a:xfrm>
                <a:off x="371" y="152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4" name="Oval 27"/>
              <p:cNvSpPr/>
              <p:nvPr/>
            </p:nvSpPr>
            <p:spPr>
              <a:xfrm>
                <a:off x="115" y="55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5" name="Oval 28"/>
              <p:cNvSpPr/>
              <p:nvPr/>
            </p:nvSpPr>
            <p:spPr>
              <a:xfrm>
                <a:off x="151" y="210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6" name="Oval 29"/>
              <p:cNvSpPr/>
              <p:nvPr/>
            </p:nvSpPr>
            <p:spPr>
              <a:xfrm>
                <a:off x="475" y="12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7" name="Oval 30"/>
              <p:cNvSpPr/>
              <p:nvPr/>
            </p:nvSpPr>
            <p:spPr>
              <a:xfrm>
                <a:off x="558" y="228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8" name="Oval 31"/>
              <p:cNvSpPr/>
              <p:nvPr/>
            </p:nvSpPr>
            <p:spPr>
              <a:xfrm>
                <a:off x="250" y="82"/>
                <a:ext cx="173" cy="228"/>
              </a:xfrm>
              <a:prstGeom prst="ellipse">
                <a:avLst/>
              </a:prstGeom>
              <a:solidFill>
                <a:srgbClr val="FFCCFF"/>
              </a:solidFill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29" name="Oval 32"/>
              <p:cNvSpPr/>
              <p:nvPr/>
            </p:nvSpPr>
            <p:spPr>
              <a:xfrm>
                <a:off x="0" y="192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9230" name="Oval 33"/>
              <p:cNvSpPr/>
              <p:nvPr/>
            </p:nvSpPr>
            <p:spPr>
              <a:xfrm>
                <a:off x="246" y="108"/>
                <a:ext cx="90" cy="90"/>
              </a:xfrm>
              <a:prstGeom prst="ellipse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</a:ln>
            </p:spPr>
            <p:txBody>
              <a:bodyPr wrap="none" anchor="ctr"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31" name="Rectangle 34"/>
            <p:cNvSpPr/>
            <p:nvPr/>
          </p:nvSpPr>
          <p:spPr>
            <a:xfrm>
              <a:off x="495" y="0"/>
              <a:ext cx="3012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lnSpc>
                  <a:spcPct val="150000"/>
                </a:lnSpc>
              </a:pPr>
              <a:endParaRPr lang="en-US" altLang="x-none" sz="32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232" name="图片 9231" descr="u=1486935660,2255438794&amp;fm=21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7239000" y="76200"/>
            <a:ext cx="2562225" cy="4176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3" name="文本框 9232"/>
          <p:cNvSpPr txBox="1"/>
          <p:nvPr/>
        </p:nvSpPr>
        <p:spPr>
          <a:xfrm>
            <a:off x="2667000" y="35814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  <a:ea typeface="PMingLiU" pitchFamily="18" charset="-120"/>
              </a:rPr>
              <a:t>bump into </a:t>
            </a:r>
            <a:r>
              <a:rPr lang="en-US" altLang="zh-CN" sz="2400" b="1">
                <a:latin typeface="Arial" panose="020B0604020202020204" pitchFamily="34" charset="0"/>
                <a:ea typeface="PMingLiU" pitchFamily="18" charset="-120"/>
              </a:rPr>
              <a:t>each other</a:t>
            </a:r>
            <a:endParaRPr lang="en-US" altLang="zh-CN" sz="2400" b="1">
              <a:latin typeface="Arial" panose="020B0604020202020204" pitchFamily="34" charset="0"/>
              <a:ea typeface="PMingLiU" pitchFamily="18" charset="-120"/>
            </a:endParaRPr>
          </a:p>
        </p:txBody>
      </p:sp>
      <p:sp>
        <p:nvSpPr>
          <p:cNvPr id="9234" name="文本框 9233"/>
          <p:cNvSpPr txBox="1"/>
          <p:nvPr/>
        </p:nvSpPr>
        <p:spPr>
          <a:xfrm>
            <a:off x="2667000" y="3581400"/>
            <a:ext cx="1800225" cy="4572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</a:rPr>
              <a:t>hit</a:t>
            </a:r>
            <a:endParaRPr lang="en-US" altLang="zh-CN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35" name="Line 5"/>
          <p:cNvSpPr/>
          <p:nvPr/>
        </p:nvSpPr>
        <p:spPr>
          <a:xfrm>
            <a:off x="8305800" y="257175"/>
            <a:ext cx="0" cy="1928813"/>
          </a:xfrm>
          <a:prstGeom prst="line">
            <a:avLst/>
          </a:prstGeom>
          <a:ln w="38100" cap="rnd" cmpd="sng">
            <a:solidFill>
              <a:srgbClr val="CC99FF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9236" name="Line 5"/>
          <p:cNvSpPr/>
          <p:nvPr/>
        </p:nvSpPr>
        <p:spPr>
          <a:xfrm>
            <a:off x="8153400" y="942975"/>
            <a:ext cx="0" cy="1928813"/>
          </a:xfrm>
          <a:prstGeom prst="line">
            <a:avLst/>
          </a:prstGeom>
          <a:ln w="38100" cap="rnd" cmpd="sng">
            <a:solidFill>
              <a:srgbClr val="CC99FF"/>
            </a:solidFill>
            <a:prstDash val="sysDot"/>
            <a:headEnd type="none" w="med" len="med"/>
            <a:tailEnd type="oval" w="med" len="med"/>
          </a:ln>
        </p:spPr>
      </p:sp>
      <p:sp>
        <p:nvSpPr>
          <p:cNvPr id="9237" name="Line 5"/>
          <p:cNvSpPr/>
          <p:nvPr/>
        </p:nvSpPr>
        <p:spPr>
          <a:xfrm>
            <a:off x="8458200" y="1028700"/>
            <a:ext cx="0" cy="1928813"/>
          </a:xfrm>
          <a:prstGeom prst="line">
            <a:avLst/>
          </a:prstGeom>
          <a:ln w="38100" cap="rnd" cmpd="sng">
            <a:solidFill>
              <a:srgbClr val="CC99FF"/>
            </a:solidFill>
            <a:prstDash val="sysDot"/>
            <a:headEnd type="none" w="med" len="med"/>
            <a:tailEnd type="oval" w="med" len="med"/>
          </a:ln>
        </p:spPr>
      </p:sp>
      <p:pic>
        <p:nvPicPr>
          <p:cNvPr id="9238" name="MS900097484[1].wav">
            <a:hlinkClick r:id="" action="ppaction://media"/>
          </p:cNvPr>
          <p:cNvPicPr>
            <a:picLocks noRot="1" noChangeAspect="1"/>
          </p:cNvPicPr>
          <p:nvPr>
            <a:wavAudioFile r:embed="rId2" name="MS900097484[1].wav"/>
          </p:nvPr>
        </p:nvPicPr>
        <p:blipFill>
          <a:blip r:embed="rId3"/>
          <a:stretch>
            <a:fillRect/>
          </a:stretch>
        </p:blipFill>
        <p:spPr>
          <a:xfrm>
            <a:off x="8382000" y="5915025"/>
            <a:ext cx="304800" cy="342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239" name="组合 9238"/>
          <p:cNvGrpSpPr/>
          <p:nvPr/>
        </p:nvGrpSpPr>
        <p:grpSpPr>
          <a:xfrm>
            <a:off x="7451725" y="6308725"/>
            <a:ext cx="622300" cy="361950"/>
            <a:chOff x="0" y="0"/>
            <a:chExt cx="648" cy="377"/>
          </a:xfrm>
        </p:grpSpPr>
        <p:sp>
          <p:nvSpPr>
            <p:cNvPr id="9240" name="AutoShape 85"/>
            <p:cNvSpPr/>
            <p:nvPr/>
          </p:nvSpPr>
          <p:spPr>
            <a:xfrm rot="5400000">
              <a:off x="268" y="24"/>
              <a:ext cx="373" cy="325"/>
            </a:xfrm>
            <a:custGeom>
              <a:avLst/>
              <a:gdLst>
                <a:gd name="txL" fmla="*/ 5038 w 21600"/>
                <a:gd name="txT" fmla="*/ 2260 h 21600"/>
                <a:gd name="txR" fmla="*/ 16562 w 21600"/>
                <a:gd name="txB" fmla="*/ 13691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>
                <a:alpha val="100000"/>
              </a:srgbClr>
            </a:solidFill>
            <a:ln w="9525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1" name="AutoShape 86"/>
            <p:cNvSpPr/>
            <p:nvPr/>
          </p:nvSpPr>
          <p:spPr>
            <a:xfrm rot="16200000">
              <a:off x="35" y="25"/>
              <a:ext cx="373" cy="325"/>
            </a:xfrm>
            <a:custGeom>
              <a:avLst/>
              <a:gdLst>
                <a:gd name="txL" fmla="*/ 5038 w 21600"/>
                <a:gd name="txT" fmla="*/ 2260 h 21600"/>
                <a:gd name="txR" fmla="*/ 16562 w 21600"/>
                <a:gd name="txB" fmla="*/ 13691 h 21600"/>
              </a:gdLst>
              <a:ahLst/>
              <a:cxnLst>
                <a:cxn ang="17694720">
                  <a:pos x="0" y="0"/>
                </a:cxn>
                <a:cxn ang="11796480">
                  <a:pos x="0" y="0"/>
                </a:cxn>
                <a:cxn ang="589824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>
                <a:alpha val="100000"/>
              </a:srgbClr>
            </a:solidFill>
            <a:ln w="9525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9242" name="Oval 87"/>
            <p:cNvSpPr/>
            <p:nvPr/>
          </p:nvSpPr>
          <p:spPr>
            <a:xfrm>
              <a:off x="371" y="152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3" name="Oval 88"/>
            <p:cNvSpPr/>
            <p:nvPr/>
          </p:nvSpPr>
          <p:spPr>
            <a:xfrm>
              <a:off x="115" y="55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4" name="Oval 89"/>
            <p:cNvSpPr/>
            <p:nvPr/>
          </p:nvSpPr>
          <p:spPr>
            <a:xfrm>
              <a:off x="151" y="210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5" name="Oval 90"/>
            <p:cNvSpPr/>
            <p:nvPr/>
          </p:nvSpPr>
          <p:spPr>
            <a:xfrm>
              <a:off x="475" y="12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6" name="Oval 91"/>
            <p:cNvSpPr/>
            <p:nvPr/>
          </p:nvSpPr>
          <p:spPr>
            <a:xfrm>
              <a:off x="558" y="228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7" name="Oval 92"/>
            <p:cNvSpPr/>
            <p:nvPr/>
          </p:nvSpPr>
          <p:spPr>
            <a:xfrm>
              <a:off x="250" y="82"/>
              <a:ext cx="173" cy="228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8" name="Oval 93"/>
            <p:cNvSpPr/>
            <p:nvPr/>
          </p:nvSpPr>
          <p:spPr>
            <a:xfrm>
              <a:off x="0" y="192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49" name="Oval 94"/>
            <p:cNvSpPr/>
            <p:nvPr/>
          </p:nvSpPr>
          <p:spPr>
            <a:xfrm>
              <a:off x="246" y="108"/>
              <a:ext cx="90" cy="90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9250" name="图片 92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57237" y="1219200"/>
            <a:ext cx="2782887" cy="2057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9254" name="组合 9253"/>
          <p:cNvGrpSpPr/>
          <p:nvPr/>
        </p:nvGrpSpPr>
        <p:grpSpPr>
          <a:xfrm>
            <a:off x="838200" y="381000"/>
            <a:ext cx="7315200" cy="533400"/>
            <a:chOff x="0" y="0"/>
            <a:chExt cx="4080" cy="336"/>
          </a:xfrm>
        </p:grpSpPr>
        <p:sp>
          <p:nvSpPr>
            <p:cNvPr id="9255" name="矩形 9254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56" name="文本框 9255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</a:ln>
          </p:spPr>
          <p:txBody>
            <a:bodyPr lIns="90170" tIns="46990" rIns="90170" bIns="46990"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Garamond" panose="02020404030301010803" pitchFamily="18" charset="0"/>
                  <a:sym typeface="Times New Roman" panose="02020603050405020304" pitchFamily="18" charset="0"/>
                </a:rPr>
                <a:t>Find out the good manners or bad manners</a:t>
              </a:r>
              <a:endParaRPr lang="zh-CN" altLang="en-US" sz="2800" b="1" dirty="0">
                <a:solidFill>
                  <a:schemeClr val="bg1"/>
                </a:solidFill>
                <a:latin typeface="Garamond" panose="02020404030301010803" pitchFamily="18" charset="0"/>
                <a:sym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8125 -0.010834 C 0.085417 -0.032408 0.366042 -0.097315 0.459583 -0.118890 C 0.553125 -0.140464 0.468958 -0.121019 0.459583 -0.118890 " pathEditMode="fixed" rAng="0" ptsTypes="">
                                      <p:cBhvr>
                                        <p:cTn id="6" dur="5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0" y="-5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78830 -0.062825 C 0.072016 -0.052512 0.065926 -0.051872 0.055911 -0.045094 C 0.049714 -0.040918 0.052093 -0.038984 0.043316 -0.037369 C 0.035263 -0.033180 0.024315 -0.033820 0.014717 -0.032860 C 0.005012 -0.033500 -0.005003 -0.033500 -0.014810 -0.034140 C -0.022142 -0.034794 -0.023795 -0.041238 -0.030402 -0.042839 C -0.032157 -0.047028 -0.034636 -0.050257 -0.037734 -0.053792 C -0.041244 -0.062825 -0.041244 -0.067015 -0.054457 -0.067975 C -0.061171 -0.068615 -0.067778 -0.068615 -0.074384 -0.069269 C -0.076241 -0.068615 -0.078102 -0.067975 -0.079856 -0.067015 C -0.081402 -0.066040 -0.082747 -0.064746 -0.084191 -0.063787 C -0.097203 -0.057341 -0.076449 -0.071845 -0.095651 -0.059596 C -0.103395 -0.054446 -0.111036 -0.045748 -0.120950 -0.042839 C -0.128074 -0.035756 -0.136845 -0.029310 -0.147996 -0.026415 C -0.162554 -0.027056 -0.177528 -0.025441 -0.191879 -0.027696 C -0.194661 -0.028030 -0.193014 -0.032219 -0.194661 -0.034140 C -0.198485 -0.038649 -0.196112 -0.036729 -0.201685 -0.039624 C -0.203231 -0.043493 -0.205710 -0.046708 -0.207572 -0.050577 C -0.207881 -0.052832 -0.210462 -0.065080 -0.211597 -0.067015 C -0.212318 -0.068615 -0.214589 -0.069269 -0.216034 -0.070550 C -0.221613 -0.075379 -0.224812 -0.075379 -0.231628 -0.079250 C -0.267552 -0.076994 -0.262496 -0.079569 -0.283865 -0.071524 C -0.285208 -0.070550 -0.286243 -0.068615 -0.288206 -0.067975 C -0.290579 -0.067015 -0.296667 -0.066040 -0.296667 -0.066360 C -0.299148 -0.066040 -0.312671 -0.066360 -0.317733 -0.067975 C -0.324238 -0.070230 -0.325576 -0.074099 -0.329190 -0.077968 C -0.330227 -0.079250 -0.332291 -0.080224 -0.333526 -0.081183 C -0.335080 -0.082478 -0.336216 -0.084414 -0.337660 -0.085693 C -0.339724 -0.090522 -0.342924 -0.095366 -0.347568 -0.098901 C -0.348911 -0.102450 -0.348911 -0.100835 -0.348911 -0.103410 " pathEditMode="relative" rAng="0" ptsTypes="fffffffffffffffffffffffffffffA">
                                      <p:cBhvr>
                                        <p:cTn id="8" dur="5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9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3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8"/>
                </p:tgtEl>
              </p:cMediaNode>
            </p:audio>
          </p:childTnLst>
        </p:cTn>
      </p:par>
    </p:tnLst>
    <p:bldLst>
      <p:bldP spid="923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50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62400" y="685800"/>
            <a:ext cx="4581525" cy="410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50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251200" cy="3762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文本框 10243"/>
          <p:cNvSpPr txBox="1"/>
          <p:nvPr/>
        </p:nvSpPr>
        <p:spPr>
          <a:xfrm>
            <a:off x="685800" y="5257800"/>
            <a:ext cx="8151813" cy="946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The UK is considered  to be  one of the countries which pays great attention to the good manners. </a:t>
            </a:r>
            <a:endParaRPr lang="en-US" altLang="zh-CN" sz="2800" b="1">
              <a:latin typeface="Times New Roman" panose="02020603050405020304" pitchFamily="18" charset="0"/>
            </a:endParaRPr>
          </a:p>
        </p:txBody>
      </p:sp>
      <p:sp>
        <p:nvSpPr>
          <p:cNvPr id="10245" name="矩形 10244"/>
          <p:cNvSpPr>
            <a:spLocks noGrp="1"/>
          </p:cNvSpPr>
          <p:nvPr/>
        </p:nvSpPr>
        <p:spPr>
          <a:xfrm>
            <a:off x="533400" y="5181600"/>
            <a:ext cx="7923213" cy="1219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80000"/>
              </a:lnSpc>
              <a:buNone/>
            </a:pPr>
            <a:r>
              <a:rPr lang="zh-CN" altLang="en-US" sz="2800" b="1" dirty="0"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Jenny</a:t>
            </a:r>
            <a:r>
              <a:rPr lang="zh-CN" altLang="en-US" sz="2800" b="1" dirty="0">
                <a:latin typeface="Times New Roman" panose="02020603050405020304" pitchFamily="18" charset="0"/>
              </a:rPr>
              <a:t>, as an exchange student, has just been to the UK, and has learned some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good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manners</a:t>
            </a:r>
            <a:r>
              <a:rPr lang="zh-CN" altLang="en-US" sz="2800" b="1" dirty="0">
                <a:latin typeface="Times New Roman" panose="02020603050405020304" pitchFamily="18" charset="0"/>
              </a:rPr>
              <a:t> from the people in the UK .</a:t>
            </a:r>
            <a:endParaRPr lang="zh-CN" altLang="en-US" sz="2800" b="1" dirty="0">
              <a:latin typeface="Times New Roman" panose="02020603050405020304" pitchFamily="18" charset="0"/>
            </a:endParaRPr>
          </a:p>
        </p:txBody>
      </p:sp>
      <p:grpSp>
        <p:nvGrpSpPr>
          <p:cNvPr id="10246" name="组合 10245"/>
          <p:cNvGrpSpPr/>
          <p:nvPr/>
        </p:nvGrpSpPr>
        <p:grpSpPr>
          <a:xfrm>
            <a:off x="1447800" y="304800"/>
            <a:ext cx="6248400" cy="533400"/>
            <a:chOff x="0" y="0"/>
            <a:chExt cx="4080" cy="336"/>
          </a:xfrm>
        </p:grpSpPr>
        <p:sp>
          <p:nvSpPr>
            <p:cNvPr id="10247" name="矩形 10246"/>
            <p:cNvSpPr/>
            <p:nvPr/>
          </p:nvSpPr>
          <p:spPr>
            <a:xfrm>
              <a:off x="0" y="0"/>
              <a:ext cx="4080" cy="336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170" tIns="46990" rIns="90170" bIns="46990" anchor="ctr"/>
            <a:p>
              <a:pPr algn="ctr"/>
              <a:endParaRPr lang="zh-CN" altLang="en-US" sz="3200" dirty="0">
                <a:latin typeface="Constantia" panose="02030602050306030303" pitchFamily="18" charset="0"/>
              </a:endParaRPr>
            </a:p>
          </p:txBody>
        </p:sp>
        <p:sp>
          <p:nvSpPr>
            <p:cNvPr id="10248" name="文本框 10247"/>
            <p:cNvSpPr txBox="1"/>
            <p:nvPr/>
          </p:nvSpPr>
          <p:spPr>
            <a:xfrm>
              <a:off x="96" y="0"/>
              <a:ext cx="3840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0" hangingPunct="0">
                <a:spcBef>
                  <a:spcPct val="500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 Learn about manners in the UK </a:t>
              </a:r>
              <a:endParaRPr lang="zh-CN" altLang="en-US" sz="32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nimBg="1"/>
      <p:bldP spid="10244" grpId="1" bldLvl="0" animBg="1"/>
      <p:bldP spid="10245" grpId="0" bldLvl="0"/>
      <p:bldP spid="10245" grpId="1" bldLvl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图片 501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0"/>
            <a:ext cx="5364163" cy="480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501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2708275"/>
            <a:ext cx="3251200" cy="3760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8" name="图片 11267" descr="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文本框 11268"/>
          <p:cNvSpPr txBox="1"/>
          <p:nvPr/>
        </p:nvSpPr>
        <p:spPr>
          <a:xfrm>
            <a:off x="990600" y="838200"/>
            <a:ext cx="7410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1.</a:t>
            </a:r>
            <a:r>
              <a:rPr lang="en-US" altLang="zh-CN" sz="3600" b="1">
                <a:latin typeface="Times New Roman" panose="02020603050405020304" pitchFamily="18" charset="0"/>
              </a:rPr>
              <a:t>What </a:t>
            </a:r>
            <a:r>
              <a:rPr lang="zh-CN" altLang="en-US" sz="3600" b="1" dirty="0">
                <a:latin typeface="Times New Roman" panose="02020603050405020304" pitchFamily="18" charset="0"/>
              </a:rPr>
              <a:t>is the </a:t>
            </a:r>
            <a:r>
              <a:rPr lang="en-US" altLang="zh-CN" sz="3600" b="1">
                <a:latin typeface="Times New Roman" panose="02020603050405020304" pitchFamily="18" charset="0"/>
              </a:rPr>
              <a:t>passage mainly</a:t>
            </a:r>
            <a:r>
              <a:rPr lang="zh-CN" altLang="en-US" sz="3600" b="1" dirty="0">
                <a:latin typeface="Times New Roman" panose="02020603050405020304" pitchFamily="18" charset="0"/>
              </a:rPr>
              <a:t> about?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  <p:sp>
        <p:nvSpPr>
          <p:cNvPr id="11270" name="文本框 11269"/>
          <p:cNvSpPr txBox="1"/>
          <p:nvPr/>
        </p:nvSpPr>
        <p:spPr>
          <a:xfrm>
            <a:off x="1066800" y="1676400"/>
            <a:ext cx="7702550" cy="11906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latin typeface="Times New Roman" panose="02020603050405020304" pitchFamily="18" charset="0"/>
              </a:rPr>
              <a:t>What is the last sentence and what’s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</a:rPr>
              <a:t>the Chinese meaning</a:t>
            </a:r>
            <a:r>
              <a:rPr lang="zh-CN" altLang="en-US" sz="3600" b="1" dirty="0">
                <a:latin typeface="Times New Roman" panose="02020603050405020304" pitchFamily="18" charset="0"/>
              </a:rPr>
              <a:t> of it?</a:t>
            </a:r>
            <a:endParaRPr lang="zh-CN" altLang="en-US" sz="36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/>
      <p:bldP spid="11270" grpId="0" bldLvl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5089</Words>
  <Application>WPS 演示</Application>
  <PresentationFormat>在屏幕上显示</PresentationFormat>
  <Paragraphs>325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Garamond</vt:lpstr>
      <vt:lpstr>Comic Sans MS</vt:lpstr>
      <vt:lpstr>PMingLiU</vt:lpstr>
      <vt:lpstr>MingLiU-ExtB</vt:lpstr>
      <vt:lpstr>Constantia</vt:lpstr>
      <vt:lpstr>Georgia</vt:lpstr>
      <vt:lpstr>Cooper Black</vt:lpstr>
      <vt:lpstr>Calibri</vt:lpstr>
      <vt:lpstr>Batang</vt:lpstr>
      <vt:lpstr>Monotype Corsiva</vt:lpstr>
      <vt:lpstr>Arial Black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hf</cp:lastModifiedBy>
  <cp:revision>35</cp:revision>
  <dcterms:created xsi:type="dcterms:W3CDTF">2020-10-09T05:41:05Z</dcterms:created>
  <dcterms:modified xsi:type="dcterms:W3CDTF">2020-10-09T05:41:48Z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