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0"/>
            <a:ext cx="12192000" cy="5814906"/>
            <a:chOff x="0" y="2420"/>
            <a:chExt cx="9144000" cy="58149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420"/>
              <a:ext cx="9144000" cy="4981026"/>
            </a:xfrm>
            <a:prstGeom prst="rect">
              <a:avLst/>
            </a:prstGeom>
            <a:effectLst>
              <a:reflection blurRad="6350" stA="17000" endPos="35000" dir="5400000" sy="-100000" algn="bl" rotWithShape="0"/>
            </a:effectLst>
          </p:spPr>
        </p:pic>
        <p:sp>
          <p:nvSpPr>
            <p:cNvPr id="9" name="矩形 8"/>
            <p:cNvSpPr/>
            <p:nvPr/>
          </p:nvSpPr>
          <p:spPr>
            <a:xfrm>
              <a:off x="0" y="4702629"/>
              <a:ext cx="9144000" cy="1114697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4981026"/>
            <a:ext cx="8140700" cy="703511"/>
          </a:xfrm>
        </p:spPr>
        <p:txBody>
          <a:bodyPr anchor="b">
            <a:normAutofit/>
          </a:bodyPr>
          <a:lstStyle>
            <a:lvl1pPr algn="ctr">
              <a:defRPr sz="3200"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6600" y="5734040"/>
            <a:ext cx="8140700" cy="55672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B1B34D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949" y="505327"/>
            <a:ext cx="8454355" cy="90922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8823" y="1757963"/>
            <a:ext cx="8454355" cy="378421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410035" y="1459212"/>
            <a:ext cx="4102100" cy="982663"/>
            <a:chOff x="2453951" y="1669272"/>
            <a:chExt cx="3076575" cy="982663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2453951" y="1961372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784151" y="1669272"/>
              <a:ext cx="0" cy="982663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2460301" y="1669272"/>
              <a:ext cx="0" cy="2921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2453951" y="16692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6679865" y="4862854"/>
            <a:ext cx="4102100" cy="982662"/>
            <a:chOff x="2911151" y="5245910"/>
            <a:chExt cx="3076575" cy="982662"/>
          </a:xfrm>
        </p:grpSpPr>
        <p:cxnSp>
          <p:nvCxnSpPr>
            <p:cNvPr id="13" name="直接连接符 12"/>
            <p:cNvCxnSpPr/>
            <p:nvPr/>
          </p:nvCxnSpPr>
          <p:spPr>
            <a:xfrm flipH="1" flipV="1">
              <a:off x="2911151" y="5938060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 flipV="1">
              <a:off x="5657526" y="5245910"/>
              <a:ext cx="0" cy="982662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 flipV="1">
              <a:off x="5981376" y="5938060"/>
              <a:ext cx="0" cy="29051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 flipV="1">
              <a:off x="5657526" y="62285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8548" y="4506802"/>
            <a:ext cx="6254905" cy="895493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2585570" y="1450865"/>
            <a:ext cx="7020860" cy="3055937"/>
            <a:chOff x="1646238" y="1947863"/>
            <a:chExt cx="5861050" cy="2551112"/>
          </a:xfrm>
        </p:grpSpPr>
        <p:sp>
          <p:nvSpPr>
            <p:cNvPr id="10" name="任意多边形 9"/>
            <p:cNvSpPr/>
            <p:nvPr/>
          </p:nvSpPr>
          <p:spPr>
            <a:xfrm>
              <a:off x="2149475" y="2312988"/>
              <a:ext cx="4900613" cy="1801812"/>
            </a:xfrm>
            <a:custGeom>
              <a:avLst/>
              <a:gdLst>
                <a:gd name="connsiteX0" fmla="*/ 1112071 w 4901184"/>
                <a:gd name="connsiteY0" fmla="*/ 0 h 1801368"/>
                <a:gd name="connsiteX1" fmla="*/ 4901184 w 4901184"/>
                <a:gd name="connsiteY1" fmla="*/ 0 h 1801368"/>
                <a:gd name="connsiteX2" fmla="*/ 4901184 w 4901184"/>
                <a:gd name="connsiteY2" fmla="*/ 1008251 h 1801368"/>
                <a:gd name="connsiteX3" fmla="*/ 3799357 w 4901184"/>
                <a:gd name="connsiteY3" fmla="*/ 1801368 h 1801368"/>
                <a:gd name="connsiteX4" fmla="*/ 0 w 4901184"/>
                <a:gd name="connsiteY4" fmla="*/ 1801368 h 1801368"/>
                <a:gd name="connsiteX5" fmla="*/ 0 w 4901184"/>
                <a:gd name="connsiteY5" fmla="*/ 800490 h 1801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01184" h="1801368">
                  <a:moveTo>
                    <a:pt x="1112071" y="0"/>
                  </a:moveTo>
                  <a:lnTo>
                    <a:pt x="4901184" y="0"/>
                  </a:lnTo>
                  <a:lnTo>
                    <a:pt x="4901184" y="1008251"/>
                  </a:lnTo>
                  <a:lnTo>
                    <a:pt x="3799357" y="1801368"/>
                  </a:lnTo>
                  <a:lnTo>
                    <a:pt x="0" y="1801368"/>
                  </a:lnTo>
                  <a:lnTo>
                    <a:pt x="0" y="800490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white"/>
                </a:solidFill>
                <a:latin typeface="+mn-lt"/>
                <a:ea typeface="+mn-ea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H="1">
              <a:off x="1646238" y="1947863"/>
              <a:ext cx="2103437" cy="1517650"/>
            </a:xfrm>
            <a:prstGeom prst="line">
              <a:avLst/>
            </a:prstGeom>
            <a:noFill/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12" name="直接连接符 11"/>
            <p:cNvCxnSpPr/>
            <p:nvPr/>
          </p:nvCxnSpPr>
          <p:spPr>
            <a:xfrm flipH="1">
              <a:off x="5403850" y="2981325"/>
              <a:ext cx="2103438" cy="1517650"/>
            </a:xfrm>
            <a:prstGeom prst="line">
              <a:avLst/>
            </a:prstGeom>
            <a:noFill/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840" y="1936369"/>
            <a:ext cx="5472697" cy="2025449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93068"/>
            <a:ext cx="4944979" cy="42093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8821" y="1782743"/>
            <a:ext cx="4944979" cy="42196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77436" y="1492231"/>
            <a:ext cx="4102100" cy="982663"/>
            <a:chOff x="2453951" y="1669272"/>
            <a:chExt cx="3076575" cy="982663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2453951" y="1961372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2784151" y="1669272"/>
              <a:ext cx="0" cy="982663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2460301" y="1669272"/>
              <a:ext cx="0" cy="2921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453951" y="16692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/>
        </p:nvGrpSpPr>
        <p:grpSpPr>
          <a:xfrm>
            <a:off x="2141133" y="5320517"/>
            <a:ext cx="4102100" cy="982662"/>
            <a:chOff x="2911151" y="5245910"/>
            <a:chExt cx="3076575" cy="982662"/>
          </a:xfrm>
        </p:grpSpPr>
        <p:cxnSp>
          <p:nvCxnSpPr>
            <p:cNvPr id="14" name="直接连接符 13"/>
            <p:cNvCxnSpPr/>
            <p:nvPr/>
          </p:nvCxnSpPr>
          <p:spPr>
            <a:xfrm flipH="1" flipV="1">
              <a:off x="2911151" y="5938060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 flipV="1">
              <a:off x="5657526" y="5245910"/>
              <a:ext cx="0" cy="982662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 flipV="1">
              <a:off x="5981376" y="5938060"/>
              <a:ext cx="0" cy="29051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 flipV="1">
              <a:off x="5657526" y="62285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5955409" y="1498251"/>
            <a:ext cx="4102100" cy="982663"/>
            <a:chOff x="2453951" y="1669272"/>
            <a:chExt cx="3076575" cy="982663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2453951" y="1961372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2784151" y="1669272"/>
              <a:ext cx="0" cy="982663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2460301" y="1669272"/>
              <a:ext cx="0" cy="2921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2453951" y="16692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7689874" y="5311812"/>
            <a:ext cx="4102100" cy="982662"/>
            <a:chOff x="2911151" y="5245910"/>
            <a:chExt cx="3076575" cy="982662"/>
          </a:xfrm>
        </p:grpSpPr>
        <p:cxnSp>
          <p:nvCxnSpPr>
            <p:cNvPr id="37" name="直接连接符 36"/>
            <p:cNvCxnSpPr/>
            <p:nvPr/>
          </p:nvCxnSpPr>
          <p:spPr>
            <a:xfrm flipH="1" flipV="1">
              <a:off x="2911151" y="5938060"/>
              <a:ext cx="3076575" cy="0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 flipV="1">
              <a:off x="5657526" y="5245910"/>
              <a:ext cx="0" cy="982662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 flipV="1">
              <a:off x="5981376" y="5938060"/>
              <a:ext cx="0" cy="29051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 flipV="1">
              <a:off x="5657526" y="6228572"/>
              <a:ext cx="3302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49351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5051" y="2671280"/>
            <a:ext cx="3526692" cy="945221"/>
          </a:xfrm>
        </p:spPr>
        <p:txBody>
          <a:bodyPr anchor="ctr">
            <a:noAutofit/>
          </a:bodyPr>
          <a:lstStyle>
            <a:lvl1pPr>
              <a:defRPr sz="60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  <p:sp>
        <p:nvSpPr>
          <p:cNvPr id="7" name="空心弧 6"/>
          <p:cNvSpPr/>
          <p:nvPr/>
        </p:nvSpPr>
        <p:spPr bwMode="auto">
          <a:xfrm rot="7086271">
            <a:off x="6524396" y="2147552"/>
            <a:ext cx="2004325" cy="2004325"/>
          </a:xfrm>
          <a:prstGeom prst="blockArc">
            <a:avLst>
              <a:gd name="adj1" fmla="val 5502533"/>
              <a:gd name="adj2" fmla="val 1980318"/>
              <a:gd name="adj3" fmla="val 1053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83150" y="1603377"/>
            <a:ext cx="7308850" cy="4608513"/>
            <a:chOff x="1835150" y="1628775"/>
            <a:chExt cx="7308850" cy="4608513"/>
          </a:xfrm>
        </p:grpSpPr>
        <p:sp>
          <p:nvSpPr>
            <p:cNvPr id="13" name="矩形 11"/>
            <p:cNvSpPr>
              <a:spLocks noChangeArrowheads="1"/>
            </p:cNvSpPr>
            <p:nvPr/>
          </p:nvSpPr>
          <p:spPr bwMode="auto">
            <a:xfrm>
              <a:off x="1835150" y="1628775"/>
              <a:ext cx="7308850" cy="46085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14" name="椭圆 12"/>
            <p:cNvSpPr/>
            <p:nvPr/>
          </p:nvSpPr>
          <p:spPr bwMode="auto">
            <a:xfrm>
              <a:off x="5656263" y="2276475"/>
              <a:ext cx="3487737" cy="3960813"/>
            </a:xfrm>
            <a:custGeom>
              <a:avLst/>
              <a:gdLst>
                <a:gd name="T0" fmla="*/ 3958577 w 3107464"/>
                <a:gd name="T1" fmla="*/ 0 h 3528392"/>
                <a:gd name="T2" fmla="*/ 6212007 w 3107464"/>
                <a:gd name="T3" fmla="*/ 712131 h 3528392"/>
                <a:gd name="T4" fmla="*/ 6212007 w 3107464"/>
                <a:gd name="T5" fmla="*/ 7060279 h 3528392"/>
                <a:gd name="T6" fmla="*/ 1494389 w 3107464"/>
                <a:gd name="T7" fmla="*/ 7060279 h 3528392"/>
                <a:gd name="T8" fmla="*/ 0 w 3107464"/>
                <a:gd name="T9" fmla="*/ 3962401 h 3528392"/>
                <a:gd name="T10" fmla="*/ 3958577 w 3107464"/>
                <a:gd name="T11" fmla="*/ 0 h 3528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07464" h="3528392">
                  <a:moveTo>
                    <a:pt x="1980220" y="0"/>
                  </a:moveTo>
                  <a:cubicBezTo>
                    <a:pt x="2414122" y="0"/>
                    <a:pt x="2782404" y="117538"/>
                    <a:pt x="3107464" y="355889"/>
                  </a:cubicBezTo>
                  <a:lnTo>
                    <a:pt x="3107464" y="3528392"/>
                  </a:lnTo>
                  <a:lnTo>
                    <a:pt x="747547" y="3528392"/>
                  </a:lnTo>
                  <a:cubicBezTo>
                    <a:pt x="291641" y="3166609"/>
                    <a:pt x="0" y="2607473"/>
                    <a:pt x="0" y="1980220"/>
                  </a:cubicBezTo>
                  <a:cubicBezTo>
                    <a:pt x="0" y="886575"/>
                    <a:pt x="886575" y="0"/>
                    <a:pt x="19802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764588" y="2327316"/>
            <a:ext cx="3427412" cy="3909971"/>
          </a:xfrm>
        </p:spPr>
        <p:txBody>
          <a:bodyPr anchor="ctr"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136" y="520800"/>
            <a:ext cx="6513650" cy="679456"/>
          </a:xfrm>
        </p:spPr>
        <p:txBody>
          <a:bodyPr anchor="ctr">
            <a:noAutofit/>
          </a:bodyPr>
          <a:lstStyle>
            <a:lvl1pPr>
              <a:defRPr sz="3200" b="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99" y="2480951"/>
            <a:ext cx="3591009" cy="335188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  <p:cxnSp>
        <p:nvCxnSpPr>
          <p:cNvPr id="10" name="直接连接符 1"/>
          <p:cNvCxnSpPr>
            <a:cxnSpLocks noChangeShapeType="1"/>
          </p:cNvCxnSpPr>
          <p:nvPr/>
        </p:nvCxnSpPr>
        <p:spPr bwMode="auto">
          <a:xfrm>
            <a:off x="4883150" y="1484313"/>
            <a:ext cx="730885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72725" y="365125"/>
            <a:ext cx="981074" cy="5811838"/>
          </a:xfrm>
        </p:spPr>
        <p:txBody>
          <a:bodyPr vert="eaVert" anchor="b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8" y="365125"/>
            <a:ext cx="94680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0"/>
            <a:ext cx="12192000" cy="6885384"/>
            <a:chOff x="0" y="1721346"/>
            <a:chExt cx="9144000" cy="5164038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047" b="3459"/>
            <a:stretch>
              <a:fillRect/>
            </a:stretch>
          </p:blipFill>
          <p:spPr>
            <a:xfrm>
              <a:off x="0" y="5085184"/>
              <a:ext cx="9144000" cy="1800200"/>
            </a:xfrm>
            <a:prstGeom prst="rect">
              <a:avLst/>
            </a:prstGeom>
            <a:effectLst/>
          </p:spPr>
        </p:pic>
        <p:sp>
          <p:nvSpPr>
            <p:cNvPr id="9" name="矩形 8"/>
            <p:cNvSpPr/>
            <p:nvPr/>
          </p:nvSpPr>
          <p:spPr>
            <a:xfrm>
              <a:off x="0" y="1721346"/>
              <a:ext cx="9144000" cy="4263938"/>
            </a:xfrm>
            <a:prstGeom prst="rect">
              <a:avLst/>
            </a:prstGeom>
            <a:gradFill flip="none" rotWithShape="1">
              <a:gsLst>
                <a:gs pos="0">
                  <a:srgbClr val="F3D195">
                    <a:alpha val="0"/>
                  </a:srgbClr>
                </a:gs>
                <a:gs pos="63333">
                  <a:srgbClr val="F9E9CB"/>
                </a:gs>
                <a:gs pos="14000">
                  <a:srgbClr val="F6DEB4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0"/>
            <a:ext cx="12192000" cy="6885384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6"/>
            <a:ext cx="10515600" cy="968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333914"/>
            <a:ext cx="10515600" cy="4843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EF857-56E1-4184-9111-63BE8CFFEF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C260-CE36-4F18-A6C0-BE21BFFE4B5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2">
              <a:lumMod val="75000"/>
            </a:schemeClr>
          </a:solidFill>
          <a:latin typeface="黑体" panose="02010609060101010101" pitchFamily="2" charset="-122"/>
          <a:ea typeface="黑体" panose="0201060906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>
            <a:lumMod val="75000"/>
          </a:schemeClr>
        </a:buClr>
        <a:buSzPct val="60000"/>
        <a:buFont typeface="Wingdings" panose="05000000000000000000" pitchFamily="2" charset="2"/>
        <a:buChar char=""/>
        <a:defRPr sz="2400" kern="1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4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2882265" y="1529715"/>
            <a:ext cx="7239000" cy="2133600"/>
          </a:xfrm>
          <a:solidFill>
            <a:schemeClr val="bg2">
              <a:lumMod val="95000"/>
              <a:alpha val="66000"/>
            </a:schemeClr>
          </a:solidFill>
        </p:spPr>
        <p:txBody>
          <a:bodyPr anchor="b">
            <a:scene3d>
              <a:camera prst="orthographicFront"/>
              <a:lightRig rig="threePt" dir="t"/>
            </a:scene3d>
          </a:bodyPr>
          <a:p>
            <a:pPr algn="ctr" defTabSz="914400"/>
            <a:r>
              <a:rPr lang="zh-CN" altLang="en-US" sz="6000" b="0" kern="1200" baseline="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第四章 </a:t>
            </a:r>
            <a:br>
              <a:rPr lang="zh-CN" altLang="en-US" sz="6000" b="0" kern="1200" baseline="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</a:br>
            <a:r>
              <a:rPr lang="zh-CN" altLang="en-US" sz="6000" b="0" kern="1200" baseline="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数据统计与分析</a:t>
            </a:r>
            <a:endParaRPr lang="zh-CN" altLang="en-US" sz="6000" b="0" kern="1200" baseline="0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102" name="文本框 4101"/>
          <p:cNvSpPr txBox="1"/>
          <p:nvPr/>
        </p:nvSpPr>
        <p:spPr>
          <a:xfrm>
            <a:off x="3352800" y="5584190"/>
            <a:ext cx="5867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第四节  数据图表与分析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/>
          </p:cNvSpPr>
          <p:nvPr>
            <p:ph type="title"/>
          </p:nvPr>
        </p:nvSpPr>
        <p:spPr>
          <a:xfrm>
            <a:off x="1981200" y="0"/>
            <a:ext cx="7543800" cy="990600"/>
          </a:xfrm>
        </p:spPr>
        <p:txBody>
          <a:bodyPr anchor="b"/>
          <a:p>
            <a:pPr algn="ctr"/>
            <a:r>
              <a:rPr lang="zh-CN" altLang="en-US" sz="4400" b="0" dirty="0">
                <a:ea typeface="华文行楷" pitchFamily="2" charset="-122"/>
              </a:rPr>
              <a:t>探究题</a:t>
            </a:r>
            <a:endParaRPr lang="zh-CN" altLang="en-US" sz="4400" b="0" dirty="0">
              <a:ea typeface="华文行楷" pitchFamily="2" charset="-122"/>
            </a:endParaRPr>
          </a:p>
        </p:txBody>
      </p:sp>
      <p:sp>
        <p:nvSpPr>
          <p:cNvPr id="47107" name="文本框 47106"/>
          <p:cNvSpPr txBox="1"/>
          <p:nvPr/>
        </p:nvSpPr>
        <p:spPr>
          <a:xfrm>
            <a:off x="2667000" y="5927725"/>
            <a:ext cx="7620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7109" name="矩形 47108"/>
          <p:cNvSpPr/>
          <p:nvPr/>
        </p:nvSpPr>
        <p:spPr>
          <a:xfrm>
            <a:off x="2381250" y="914400"/>
            <a:ext cx="7294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40000"/>
              </a:lnSpc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、建立柱形图，表现东部和西部卖场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1-4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月的营业额对比情况。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7112" name="图片 47111"/>
          <p:cNvPicPr>
            <a:picLocks noChangeAspect="1"/>
          </p:cNvPicPr>
          <p:nvPr/>
        </p:nvPicPr>
        <p:blipFill>
          <a:blip r:embed="rId1"/>
          <a:srcRect t="15625" r="48438" b="18750"/>
          <a:stretch>
            <a:fillRect/>
          </a:stretch>
        </p:blipFill>
        <p:spPr>
          <a:xfrm>
            <a:off x="3200400" y="1600200"/>
            <a:ext cx="5029200" cy="480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16" name="矩形 47115"/>
          <p:cNvSpPr/>
          <p:nvPr/>
        </p:nvSpPr>
        <p:spPr>
          <a:xfrm>
            <a:off x="4333875" y="5976938"/>
            <a:ext cx="2447925" cy="261937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47119" name="组合 47118"/>
          <p:cNvGrpSpPr/>
          <p:nvPr/>
        </p:nvGrpSpPr>
        <p:grpSpPr>
          <a:xfrm>
            <a:off x="4329113" y="2195513"/>
            <a:ext cx="2909887" cy="333375"/>
            <a:chOff x="1767" y="1383"/>
            <a:chExt cx="1833" cy="210"/>
          </a:xfrm>
        </p:grpSpPr>
        <p:sp>
          <p:nvSpPr>
            <p:cNvPr id="47117" name="矩形 47116"/>
            <p:cNvSpPr/>
            <p:nvPr/>
          </p:nvSpPr>
          <p:spPr>
            <a:xfrm>
              <a:off x="1767" y="1383"/>
              <a:ext cx="624" cy="210"/>
            </a:xfrm>
            <a:prstGeom prst="rect">
              <a:avLst/>
            </a:prstGeom>
            <a:noFill/>
            <a:ln w="57150" cap="flat" cmpd="sng">
              <a:solidFill>
                <a:srgbClr val="CC00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7118" name="矩形 47117"/>
            <p:cNvSpPr/>
            <p:nvPr/>
          </p:nvSpPr>
          <p:spPr>
            <a:xfrm>
              <a:off x="2976" y="1383"/>
              <a:ext cx="624" cy="210"/>
            </a:xfrm>
            <a:prstGeom prst="rect">
              <a:avLst/>
            </a:prstGeom>
            <a:noFill/>
            <a:ln w="57150" cap="flat" cmpd="sng">
              <a:solidFill>
                <a:srgbClr val="CC00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7121" name="文本框 47120"/>
          <p:cNvSpPr txBox="1"/>
          <p:nvPr/>
        </p:nvSpPr>
        <p:spPr>
          <a:xfrm>
            <a:off x="8458200" y="2286000"/>
            <a:ext cx="2101850" cy="8915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提示：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系列产生在“行”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文本框 40961"/>
          <p:cNvSpPr txBox="1"/>
          <p:nvPr/>
        </p:nvSpPr>
        <p:spPr>
          <a:xfrm>
            <a:off x="2286000" y="21590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折线图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40963" name="文本框 40962"/>
          <p:cNvSpPr txBox="1"/>
          <p:nvPr/>
        </p:nvSpPr>
        <p:spPr>
          <a:xfrm>
            <a:off x="2328863" y="34290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柱形图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40964" name="文本框 40963"/>
          <p:cNvSpPr txBox="1"/>
          <p:nvPr/>
        </p:nvSpPr>
        <p:spPr>
          <a:xfrm>
            <a:off x="2390775" y="4616450"/>
            <a:ext cx="1600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饼图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40965" name="标题 40964"/>
          <p:cNvSpPr>
            <a:spLocks noGrp="1"/>
          </p:cNvSpPr>
          <p:nvPr>
            <p:ph type="title"/>
          </p:nvPr>
        </p:nvSpPr>
        <p:spPr>
          <a:xfrm>
            <a:off x="2133600" y="304800"/>
            <a:ext cx="5943600" cy="1295400"/>
          </a:xfrm>
        </p:spPr>
        <p:txBody>
          <a:bodyPr anchor="b"/>
          <a:p>
            <a:r>
              <a:rPr lang="zh-CN" altLang="en-US" sz="6000" b="0" dirty="0">
                <a:ea typeface="华文新魏" pitchFamily="2" charset="-122"/>
              </a:rPr>
              <a:t>图表的特点</a:t>
            </a:r>
            <a:endParaRPr lang="zh-CN" altLang="en-US" sz="6000" b="0" dirty="0">
              <a:ea typeface="华文新魏" pitchFamily="2" charset="-122"/>
            </a:endParaRPr>
          </a:p>
        </p:txBody>
      </p:sp>
      <p:sp>
        <p:nvSpPr>
          <p:cNvPr id="40966" name="文本框 40965"/>
          <p:cNvSpPr txBox="1"/>
          <p:nvPr/>
        </p:nvSpPr>
        <p:spPr>
          <a:xfrm>
            <a:off x="5410200" y="4724400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、反映数据变化的趋势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0967" name="文本框 40966"/>
          <p:cNvSpPr txBox="1"/>
          <p:nvPr/>
        </p:nvSpPr>
        <p:spPr>
          <a:xfrm>
            <a:off x="5410200" y="3512503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、比较数据之间的多少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0968" name="文本框 40967"/>
          <p:cNvSpPr txBox="1"/>
          <p:nvPr/>
        </p:nvSpPr>
        <p:spPr>
          <a:xfrm>
            <a:off x="5257800" y="2300288"/>
            <a:ext cx="5181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、表现数据间的比例关系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0969" name="直接连接符 40968"/>
          <p:cNvSpPr/>
          <p:nvPr/>
        </p:nvSpPr>
        <p:spPr>
          <a:xfrm>
            <a:off x="3810000" y="2590800"/>
            <a:ext cx="1676400" cy="2362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70" name="直接连接符 40969"/>
          <p:cNvSpPr/>
          <p:nvPr/>
        </p:nvSpPr>
        <p:spPr>
          <a:xfrm>
            <a:off x="3886200" y="3810000"/>
            <a:ext cx="1447800" cy="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71" name="直接连接符 40970"/>
          <p:cNvSpPr/>
          <p:nvPr/>
        </p:nvSpPr>
        <p:spPr>
          <a:xfrm flipH="1">
            <a:off x="3505200" y="2590800"/>
            <a:ext cx="1828800" cy="22860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3" name="图片 20492"/>
          <p:cNvPicPr>
            <a:picLocks noChangeAspect="1"/>
          </p:cNvPicPr>
          <p:nvPr/>
        </p:nvPicPr>
        <p:blipFill>
          <a:blip r:embed="rId1"/>
          <a:srcRect t="15625" r="32031" b="17708"/>
          <a:stretch>
            <a:fillRect/>
          </a:stretch>
        </p:blipFill>
        <p:spPr>
          <a:xfrm>
            <a:off x="1933575" y="1416050"/>
            <a:ext cx="5486400" cy="4603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标题 20482"/>
          <p:cNvSpPr>
            <a:spLocks noGrp="1"/>
          </p:cNvSpPr>
          <p:nvPr>
            <p:ph type="title"/>
          </p:nvPr>
        </p:nvSpPr>
        <p:spPr>
          <a:xfrm>
            <a:off x="1809750" y="274638"/>
            <a:ext cx="75438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3——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饼图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7620000" y="1600200"/>
            <a:ext cx="28956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该饼图表现的是什么？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491" name="文本框 20490"/>
          <p:cNvSpPr txBox="1"/>
          <p:nvPr/>
        </p:nvSpPr>
        <p:spPr>
          <a:xfrm>
            <a:off x="7620000" y="2438400"/>
            <a:ext cx="25146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buClrTx/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表现初二年级学生对四部动漫作品的喜爱程度</a:t>
            </a:r>
            <a:r>
              <a:rPr lang="zh-CN" altLang="en-US" sz="20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比例关系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0497" name="组合 20496"/>
          <p:cNvGrpSpPr/>
          <p:nvPr/>
        </p:nvGrpSpPr>
        <p:grpSpPr>
          <a:xfrm>
            <a:off x="3157538" y="4267200"/>
            <a:ext cx="2100262" cy="1447800"/>
            <a:chOff x="1029" y="2688"/>
            <a:chExt cx="1323" cy="912"/>
          </a:xfrm>
        </p:grpSpPr>
        <p:sp>
          <p:nvSpPr>
            <p:cNvPr id="20494" name="矩形 20493"/>
            <p:cNvSpPr/>
            <p:nvPr/>
          </p:nvSpPr>
          <p:spPr>
            <a:xfrm>
              <a:off x="1029" y="2688"/>
              <a:ext cx="345" cy="288"/>
            </a:xfrm>
            <a:prstGeom prst="rect">
              <a:avLst/>
            </a:prstGeom>
            <a:noFill/>
            <a:ln w="57150" cap="flat" cmpd="sng">
              <a:solidFill>
                <a:srgbClr val="CC00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95" name="矩形 20494"/>
            <p:cNvSpPr/>
            <p:nvPr/>
          </p:nvSpPr>
          <p:spPr>
            <a:xfrm>
              <a:off x="1287" y="3312"/>
              <a:ext cx="345" cy="288"/>
            </a:xfrm>
            <a:prstGeom prst="rect">
              <a:avLst/>
            </a:prstGeom>
            <a:noFill/>
            <a:ln w="57150" cap="flat" cmpd="sng">
              <a:solidFill>
                <a:srgbClr val="CC00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96" name="矩形 20495"/>
            <p:cNvSpPr/>
            <p:nvPr/>
          </p:nvSpPr>
          <p:spPr>
            <a:xfrm>
              <a:off x="2007" y="2784"/>
              <a:ext cx="345" cy="288"/>
            </a:xfrm>
            <a:prstGeom prst="rect">
              <a:avLst/>
            </a:prstGeom>
            <a:noFill/>
            <a:ln w="57150" cap="flat" cmpd="sng">
              <a:solidFill>
                <a:srgbClr val="CC00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3250" name="图片 53249"/>
          <p:cNvPicPr>
            <a:picLocks noChangeAspect="1"/>
          </p:cNvPicPr>
          <p:nvPr/>
        </p:nvPicPr>
        <p:blipFill>
          <a:blip r:embed="rId1"/>
          <a:srcRect t="15625" r="32031" b="17708"/>
          <a:stretch>
            <a:fillRect/>
          </a:stretch>
        </p:blipFill>
        <p:spPr>
          <a:xfrm>
            <a:off x="1933575" y="1416050"/>
            <a:ext cx="5486400" cy="4603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1" name="标题 53250"/>
          <p:cNvSpPr>
            <a:spLocks noGrp="1"/>
          </p:cNvSpPr>
          <p:nvPr>
            <p:ph type="title"/>
          </p:nvPr>
        </p:nvSpPr>
        <p:spPr>
          <a:xfrm>
            <a:off x="1809750" y="274638"/>
            <a:ext cx="75438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3——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饼图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3258" name="文本框 53257"/>
          <p:cNvSpPr txBox="1"/>
          <p:nvPr/>
        </p:nvSpPr>
        <p:spPr>
          <a:xfrm>
            <a:off x="7467600" y="1600200"/>
            <a:ext cx="28956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该饼图表现的是哪两列字段？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3259" name="文本框 53258"/>
          <p:cNvSpPr txBox="1"/>
          <p:nvPr/>
        </p:nvSpPr>
        <p:spPr>
          <a:xfrm>
            <a:off x="7467600" y="2667000"/>
            <a:ext cx="29718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buClrTx/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表现的是“调查项目”和“初二学生” 两列数据。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3261" name="矩形 53260"/>
          <p:cNvSpPr/>
          <p:nvPr/>
        </p:nvSpPr>
        <p:spPr>
          <a:xfrm>
            <a:off x="2319338" y="1966913"/>
            <a:ext cx="1962150" cy="1385887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buClrTx/>
            </a:pPr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3262" name="矩形 53261"/>
          <p:cNvSpPr/>
          <p:nvPr/>
        </p:nvSpPr>
        <p:spPr>
          <a:xfrm>
            <a:off x="5286375" y="1995488"/>
            <a:ext cx="1052513" cy="1357312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9" grpId="0"/>
      <p:bldP spid="53261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标题 36865"/>
          <p:cNvSpPr>
            <a:spLocks noGrp="1"/>
          </p:cNvSpPr>
          <p:nvPr>
            <p:ph type="title"/>
          </p:nvPr>
        </p:nvSpPr>
        <p:spPr>
          <a:xfrm>
            <a:off x="2133600" y="381000"/>
            <a:ext cx="7543800" cy="990600"/>
          </a:xfrm>
        </p:spPr>
        <p:txBody>
          <a:bodyPr anchor="b"/>
          <a:p>
            <a:pPr algn="ctr"/>
            <a:r>
              <a:rPr lang="zh-CN" altLang="en-US" sz="4400" b="0" dirty="0">
                <a:ea typeface="华文行楷" pitchFamily="2" charset="-122"/>
              </a:rPr>
              <a:t>学生操作</a:t>
            </a:r>
            <a:endParaRPr lang="zh-CN" altLang="en-US" sz="4400" b="0" dirty="0">
              <a:ea typeface="华文行楷" pitchFamily="2" charset="-122"/>
            </a:endParaRPr>
          </a:p>
        </p:txBody>
      </p:sp>
      <p:sp>
        <p:nvSpPr>
          <p:cNvPr id="36867" name="文本框 36866"/>
          <p:cNvSpPr txBox="1"/>
          <p:nvPr/>
        </p:nvSpPr>
        <p:spPr>
          <a:xfrm>
            <a:off x="2762250" y="6000750"/>
            <a:ext cx="7620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6869" name="矩形 36868"/>
          <p:cNvSpPr/>
          <p:nvPr/>
        </p:nvSpPr>
        <p:spPr>
          <a:xfrm>
            <a:off x="2133600" y="1371600"/>
            <a:ext cx="8183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40000"/>
              </a:lnSpc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、建立饼图，用</a:t>
            </a:r>
            <a:r>
              <a:rPr lang="zh-CN" altLang="en-US" sz="2000" dirty="0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百分比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表现初二年级学生对四部动漫作品的喜爱程度。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6874" name="图片 36873"/>
          <p:cNvPicPr>
            <a:picLocks noChangeAspect="1"/>
          </p:cNvPicPr>
          <p:nvPr/>
        </p:nvPicPr>
        <p:blipFill>
          <a:blip r:embed="rId1"/>
          <a:srcRect t="15625" r="32031" b="17708"/>
          <a:stretch>
            <a:fillRect/>
          </a:stretch>
        </p:blipFill>
        <p:spPr>
          <a:xfrm>
            <a:off x="3200400" y="1905000"/>
            <a:ext cx="5715000" cy="460375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标题 50177"/>
          <p:cNvSpPr>
            <a:spLocks noGrp="1"/>
          </p:cNvSpPr>
          <p:nvPr>
            <p:ph type="title"/>
          </p:nvPr>
        </p:nvSpPr>
        <p:spPr>
          <a:xfrm>
            <a:off x="2076450" y="152400"/>
            <a:ext cx="7543800" cy="990600"/>
          </a:xfrm>
        </p:spPr>
        <p:txBody>
          <a:bodyPr anchor="b"/>
          <a:p>
            <a:pPr algn="ctr"/>
            <a:r>
              <a:rPr lang="zh-CN" altLang="en-US" sz="4400" b="0" dirty="0">
                <a:ea typeface="华文行楷" pitchFamily="2" charset="-122"/>
              </a:rPr>
              <a:t>探究题</a:t>
            </a:r>
            <a:endParaRPr lang="zh-CN" altLang="en-US" sz="4400" b="0" dirty="0">
              <a:ea typeface="华文行楷" pitchFamily="2" charset="-122"/>
            </a:endParaRPr>
          </a:p>
        </p:txBody>
      </p:sp>
      <p:sp>
        <p:nvSpPr>
          <p:cNvPr id="50180" name="矩形 50179"/>
          <p:cNvSpPr/>
          <p:nvPr/>
        </p:nvSpPr>
        <p:spPr>
          <a:xfrm>
            <a:off x="2514600" y="990600"/>
            <a:ext cx="6858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、建立饼图，用百分比表现初一、初二和初三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个年级学生对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麦兜的故事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的喜爱程度。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0184" name="图片 50183"/>
          <p:cNvPicPr>
            <a:picLocks noChangeAspect="1"/>
          </p:cNvPicPr>
          <p:nvPr/>
        </p:nvPicPr>
        <p:blipFill>
          <a:blip r:embed="rId1"/>
          <a:srcRect t="15625" r="32031" b="17708"/>
          <a:stretch>
            <a:fillRect/>
          </a:stretch>
        </p:blipFill>
        <p:spPr>
          <a:xfrm>
            <a:off x="2514600" y="1981200"/>
            <a:ext cx="5638800" cy="4148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0185" name="文本框 50184"/>
          <p:cNvSpPr txBox="1"/>
          <p:nvPr/>
        </p:nvSpPr>
        <p:spPr>
          <a:xfrm>
            <a:off x="8229600" y="2286000"/>
            <a:ext cx="22860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提示：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横向选中两行数据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0186" name="矩形 50185"/>
          <p:cNvSpPr/>
          <p:nvPr/>
        </p:nvSpPr>
        <p:spPr>
          <a:xfrm>
            <a:off x="2895600" y="2971800"/>
            <a:ext cx="5257800" cy="304800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0187" name="矩形 50186"/>
          <p:cNvSpPr/>
          <p:nvPr/>
        </p:nvSpPr>
        <p:spPr>
          <a:xfrm>
            <a:off x="2895600" y="2466975"/>
            <a:ext cx="5257800" cy="304800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文本框 57345"/>
          <p:cNvSpPr txBox="1"/>
          <p:nvPr/>
        </p:nvSpPr>
        <p:spPr>
          <a:xfrm>
            <a:off x="2286000" y="21590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折线图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57347" name="文本框 57346"/>
          <p:cNvSpPr txBox="1"/>
          <p:nvPr/>
        </p:nvSpPr>
        <p:spPr>
          <a:xfrm>
            <a:off x="2328863" y="34290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柱形图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57348" name="文本框 57347"/>
          <p:cNvSpPr txBox="1"/>
          <p:nvPr/>
        </p:nvSpPr>
        <p:spPr>
          <a:xfrm>
            <a:off x="2390775" y="4616450"/>
            <a:ext cx="1600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饼图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57349" name="标题 57348"/>
          <p:cNvSpPr>
            <a:spLocks noGrp="1"/>
          </p:cNvSpPr>
          <p:nvPr>
            <p:ph type="title"/>
          </p:nvPr>
        </p:nvSpPr>
        <p:spPr>
          <a:xfrm>
            <a:off x="2819400" y="304800"/>
            <a:ext cx="5943600" cy="1295400"/>
          </a:xfrm>
        </p:spPr>
        <p:txBody>
          <a:bodyPr anchor="b"/>
          <a:p>
            <a:pPr algn="ctr"/>
            <a:r>
              <a:rPr lang="zh-CN" altLang="en-US" sz="6000" b="0" dirty="0">
                <a:ea typeface="华文新魏" pitchFamily="2" charset="-122"/>
              </a:rPr>
              <a:t>总    结</a:t>
            </a:r>
            <a:endParaRPr lang="zh-CN" altLang="en-US" sz="6000" b="0" dirty="0">
              <a:ea typeface="华文新魏" pitchFamily="2" charset="-122"/>
            </a:endParaRPr>
          </a:p>
        </p:txBody>
      </p:sp>
      <p:sp>
        <p:nvSpPr>
          <p:cNvPr id="57350" name="文本框 57349"/>
          <p:cNvSpPr txBox="1"/>
          <p:nvPr/>
        </p:nvSpPr>
        <p:spPr>
          <a:xfrm>
            <a:off x="5410200" y="4724400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、反映数据变化的趋势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57351" name="文本框 57350"/>
          <p:cNvSpPr txBox="1"/>
          <p:nvPr/>
        </p:nvSpPr>
        <p:spPr>
          <a:xfrm>
            <a:off x="5334000" y="3519488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、比较数据之间的多少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57352" name="文本框 57351"/>
          <p:cNvSpPr txBox="1"/>
          <p:nvPr/>
        </p:nvSpPr>
        <p:spPr>
          <a:xfrm>
            <a:off x="5257800" y="2300288"/>
            <a:ext cx="5181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、表现数据间的比例关系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57353" name="直接连接符 57352"/>
          <p:cNvSpPr/>
          <p:nvPr/>
        </p:nvSpPr>
        <p:spPr>
          <a:xfrm>
            <a:off x="3810000" y="2590800"/>
            <a:ext cx="1676400" cy="2362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7354" name="直接连接符 57353"/>
          <p:cNvSpPr/>
          <p:nvPr/>
        </p:nvSpPr>
        <p:spPr>
          <a:xfrm>
            <a:off x="3886200" y="3810000"/>
            <a:ext cx="1447800" cy="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7355" name="直接连接符 57354"/>
          <p:cNvSpPr/>
          <p:nvPr/>
        </p:nvSpPr>
        <p:spPr>
          <a:xfrm flipH="1">
            <a:off x="3505200" y="2590800"/>
            <a:ext cx="1828800" cy="22860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/>
          </p:cNvSpPr>
          <p:nvPr>
            <p:ph type="title"/>
          </p:nvPr>
        </p:nvSpPr>
        <p:spPr>
          <a:xfrm>
            <a:off x="1981200" y="228600"/>
            <a:ext cx="7543800" cy="762000"/>
          </a:xfrm>
        </p:spPr>
        <p:txBody>
          <a:bodyPr anchor="b"/>
          <a:p>
            <a:pPr algn="ctr"/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的图表</a:t>
            </a:r>
            <a:endParaRPr lang="zh-CN" altLang="en-US" sz="440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1508" name="图片 21507"/>
          <p:cNvPicPr>
            <a:picLocks noChangeAspect="1"/>
          </p:cNvPicPr>
          <p:nvPr/>
        </p:nvPicPr>
        <p:blipFill>
          <a:blip r:embed="rId1"/>
          <a:srcRect t="15625" r="53125" b="27556"/>
          <a:stretch>
            <a:fillRect/>
          </a:stretch>
        </p:blipFill>
        <p:spPr>
          <a:xfrm>
            <a:off x="1828800" y="1143000"/>
            <a:ext cx="3810000" cy="3463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4" name="矩形 21513"/>
          <p:cNvSpPr/>
          <p:nvPr/>
        </p:nvSpPr>
        <p:spPr>
          <a:xfrm>
            <a:off x="2667000" y="4648200"/>
            <a:ext cx="1295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新魏" charset="0"/>
                <a:ea typeface="华文新魏" charset="0"/>
              </a:rPr>
              <a:t>折线图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新魏" charset="0"/>
              <a:ea typeface="华文新魏" charset="0"/>
            </a:endParaRPr>
          </a:p>
        </p:txBody>
      </p:sp>
      <p:pic>
        <p:nvPicPr>
          <p:cNvPr id="21509" name="图片 21508"/>
          <p:cNvPicPr>
            <a:picLocks noChangeAspect="1"/>
          </p:cNvPicPr>
          <p:nvPr/>
        </p:nvPicPr>
        <p:blipFill>
          <a:blip r:embed="rId2"/>
          <a:srcRect t="15625" r="48438" b="21875"/>
          <a:stretch>
            <a:fillRect/>
          </a:stretch>
        </p:blipFill>
        <p:spPr>
          <a:xfrm>
            <a:off x="4038600" y="1803400"/>
            <a:ext cx="3886200" cy="3532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25" name="矩形 21524"/>
          <p:cNvSpPr/>
          <p:nvPr/>
        </p:nvSpPr>
        <p:spPr>
          <a:xfrm>
            <a:off x="5181600" y="5372100"/>
            <a:ext cx="1295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新魏" charset="0"/>
                <a:ea typeface="华文新魏" charset="0"/>
              </a:rPr>
              <a:t>柱形图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新魏" charset="0"/>
              <a:ea typeface="华文新魏" charset="0"/>
            </a:endParaRPr>
          </a:p>
        </p:txBody>
      </p:sp>
      <p:pic>
        <p:nvPicPr>
          <p:cNvPr id="21510" name="图片 21509"/>
          <p:cNvPicPr>
            <a:picLocks noChangeAspect="1"/>
          </p:cNvPicPr>
          <p:nvPr/>
        </p:nvPicPr>
        <p:blipFill>
          <a:blip r:embed="rId3"/>
          <a:srcRect t="15625" r="42969" b="18750"/>
          <a:stretch>
            <a:fillRect/>
          </a:stretch>
        </p:blipFill>
        <p:spPr>
          <a:xfrm>
            <a:off x="6553200" y="2436813"/>
            <a:ext cx="3886200" cy="33543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6" name="矩形 21515"/>
          <p:cNvSpPr/>
          <p:nvPr/>
        </p:nvSpPr>
        <p:spPr>
          <a:xfrm>
            <a:off x="8001000" y="5753100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新魏" charset="0"/>
                <a:ea typeface="华文新魏" charset="0"/>
              </a:rPr>
              <a:t>饼图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新魏" charset="0"/>
              <a:ea typeface="华文新魏" charset="0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72" name="图片 5171"/>
          <p:cNvPicPr>
            <a:picLocks noChangeAspect="1"/>
          </p:cNvPicPr>
          <p:nvPr/>
        </p:nvPicPr>
        <p:blipFill>
          <a:blip r:embed="rId1"/>
          <a:srcRect t="15625" r="49219" b="16667"/>
          <a:stretch>
            <a:fillRect/>
          </a:stretch>
        </p:blipFill>
        <p:spPr>
          <a:xfrm>
            <a:off x="1981200" y="1295400"/>
            <a:ext cx="4953000" cy="495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7" name="标题 5136"/>
          <p:cNvSpPr>
            <a:spLocks noGrp="1"/>
          </p:cNvSpPr>
          <p:nvPr>
            <p:ph type="title"/>
          </p:nvPr>
        </p:nvSpPr>
        <p:spPr>
          <a:xfrm>
            <a:off x="1828800" y="198438"/>
            <a:ext cx="70104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1——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折线图</a:t>
            </a:r>
            <a:endParaRPr lang="zh-CN" altLang="en-US" sz="440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160" name="文本框 5159"/>
          <p:cNvSpPr txBox="1"/>
          <p:nvPr/>
        </p:nvSpPr>
        <p:spPr>
          <a:xfrm>
            <a:off x="7391400" y="1371600"/>
            <a:ext cx="31242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该折线图表现的是什么？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61" name="文本框 5160"/>
          <p:cNvSpPr txBox="1"/>
          <p:nvPr/>
        </p:nvSpPr>
        <p:spPr>
          <a:xfrm>
            <a:off x="7391400" y="2241550"/>
            <a:ext cx="25908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buClrTx/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表现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1988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-2004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年奥运会中国代表团的金牌数的</a:t>
            </a:r>
            <a:r>
              <a:rPr lang="zh-CN" altLang="en-US" sz="20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变化趋势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62" name="矩形 5161"/>
          <p:cNvSpPr/>
          <p:nvPr/>
        </p:nvSpPr>
        <p:spPr>
          <a:xfrm>
            <a:off x="2743200" y="3700463"/>
            <a:ext cx="3200400" cy="304800"/>
          </a:xfrm>
          <a:prstGeom prst="rect">
            <a:avLst/>
          </a:prstGeom>
          <a:noFill/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63" name="矩形 5162"/>
          <p:cNvSpPr/>
          <p:nvPr/>
        </p:nvSpPr>
        <p:spPr>
          <a:xfrm>
            <a:off x="5910263" y="4800600"/>
            <a:ext cx="990600" cy="395288"/>
          </a:xfrm>
          <a:prstGeom prst="rect">
            <a:avLst/>
          </a:prstGeom>
          <a:noFill/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169" name="组合 5168"/>
          <p:cNvGrpSpPr/>
          <p:nvPr/>
        </p:nvGrpSpPr>
        <p:grpSpPr>
          <a:xfrm>
            <a:off x="5915025" y="3570288"/>
            <a:ext cx="2924175" cy="398463"/>
            <a:chOff x="2976" y="2249"/>
            <a:chExt cx="1842" cy="251"/>
          </a:xfrm>
        </p:grpSpPr>
        <p:sp>
          <p:nvSpPr>
            <p:cNvPr id="5164" name="直接连接符 5163"/>
            <p:cNvSpPr/>
            <p:nvPr/>
          </p:nvSpPr>
          <p:spPr>
            <a:xfrm flipV="1">
              <a:off x="2976" y="2400"/>
              <a:ext cx="912" cy="0"/>
            </a:xfrm>
            <a:prstGeom prst="line">
              <a:avLst/>
            </a:prstGeom>
            <a:ln w="57150" cap="flat" cmpd="sng">
              <a:solidFill>
                <a:srgbClr val="00CC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67" name="文本框 5166"/>
            <p:cNvSpPr txBox="1"/>
            <p:nvPr/>
          </p:nvSpPr>
          <p:spPr>
            <a:xfrm>
              <a:off x="3868" y="2249"/>
              <a:ext cx="950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buClrTx/>
              </a:pPr>
              <a:r>
                <a:rPr lang="zh-CN" altLang="en-US" sz="2000" dirty="0">
                  <a:latin typeface="Arial" panose="020B0604020202020204" pitchFamily="34" charset="0"/>
                  <a:ea typeface="黑体" panose="02010609060101010101" pitchFamily="2" charset="-122"/>
                </a:rPr>
                <a:t>图表标题</a:t>
              </a:r>
              <a:endParaRPr lang="zh-CN" altLang="en-US" sz="2000" dirty="0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5173" name="组合 5172"/>
          <p:cNvGrpSpPr/>
          <p:nvPr/>
        </p:nvGrpSpPr>
        <p:grpSpPr>
          <a:xfrm>
            <a:off x="6900863" y="4794250"/>
            <a:ext cx="1328737" cy="398463"/>
            <a:chOff x="3387" y="3020"/>
            <a:chExt cx="837" cy="251"/>
          </a:xfrm>
        </p:grpSpPr>
        <p:sp>
          <p:nvSpPr>
            <p:cNvPr id="5165" name="直接连接符 5164"/>
            <p:cNvSpPr/>
            <p:nvPr/>
          </p:nvSpPr>
          <p:spPr>
            <a:xfrm flipV="1">
              <a:off x="3387" y="3147"/>
              <a:ext cx="309" cy="0"/>
            </a:xfrm>
            <a:prstGeom prst="line">
              <a:avLst/>
            </a:prstGeom>
            <a:ln w="57150" cap="flat" cmpd="sng">
              <a:solidFill>
                <a:srgbClr val="00CC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68" name="文本框 5167"/>
            <p:cNvSpPr txBox="1"/>
            <p:nvPr/>
          </p:nvSpPr>
          <p:spPr>
            <a:xfrm>
              <a:off x="3676" y="3020"/>
              <a:ext cx="54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buClrTx/>
              </a:pPr>
              <a:r>
                <a:rPr lang="zh-CN" altLang="en-US" sz="2000" dirty="0">
                  <a:latin typeface="Arial" panose="020B0604020202020204" pitchFamily="34" charset="0"/>
                  <a:ea typeface="黑体" panose="02010609060101010101" pitchFamily="2" charset="-122"/>
                </a:rPr>
                <a:t>图例</a:t>
              </a:r>
              <a:endParaRPr lang="zh-CN" altLang="en-US" sz="2000" dirty="0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60" grpId="0"/>
      <p:bldP spid="51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02" name="图片 51201"/>
          <p:cNvPicPr>
            <a:picLocks noChangeAspect="1"/>
          </p:cNvPicPr>
          <p:nvPr/>
        </p:nvPicPr>
        <p:blipFill>
          <a:blip r:embed="rId1"/>
          <a:srcRect t="15625" r="49219" b="16667"/>
          <a:stretch>
            <a:fillRect/>
          </a:stretch>
        </p:blipFill>
        <p:spPr>
          <a:xfrm>
            <a:off x="1981200" y="1295400"/>
            <a:ext cx="4953000" cy="495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3" name="标题 51202"/>
          <p:cNvSpPr>
            <a:spLocks noGrp="1"/>
          </p:cNvSpPr>
          <p:nvPr>
            <p:ph type="title"/>
          </p:nvPr>
        </p:nvSpPr>
        <p:spPr>
          <a:xfrm>
            <a:off x="1828800" y="198438"/>
            <a:ext cx="70104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1——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折线图</a:t>
            </a:r>
            <a:endParaRPr lang="zh-CN" altLang="en-US" sz="440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1214" name="矩形 51213"/>
          <p:cNvSpPr/>
          <p:nvPr/>
        </p:nvSpPr>
        <p:spPr>
          <a:xfrm>
            <a:off x="2276475" y="1885950"/>
            <a:ext cx="776288" cy="1582738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15" name="矩形 51214"/>
          <p:cNvSpPr/>
          <p:nvPr/>
        </p:nvSpPr>
        <p:spPr>
          <a:xfrm>
            <a:off x="2767013" y="5834063"/>
            <a:ext cx="3167062" cy="304800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16" name="文本框 51215"/>
          <p:cNvSpPr txBox="1"/>
          <p:nvPr/>
        </p:nvSpPr>
        <p:spPr>
          <a:xfrm>
            <a:off x="7391400" y="1371600"/>
            <a:ext cx="3124200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图表的</a:t>
            </a:r>
            <a:r>
              <a:rPr lang="en-US" altLang="zh-CN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X</a:t>
            </a: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轴和</a:t>
            </a:r>
            <a:r>
              <a:rPr lang="en-US" altLang="zh-CN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Y</a:t>
            </a: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轴分别对应哪两列字段？</a:t>
            </a:r>
            <a:endParaRPr lang="zh-CN" altLang="en-US" sz="20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17" name="矩形 51216"/>
          <p:cNvSpPr/>
          <p:nvPr/>
        </p:nvSpPr>
        <p:spPr>
          <a:xfrm>
            <a:off x="5314950" y="1885950"/>
            <a:ext cx="684213" cy="1582738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18" name="矩形 51217"/>
          <p:cNvSpPr/>
          <p:nvPr/>
        </p:nvSpPr>
        <p:spPr>
          <a:xfrm>
            <a:off x="2362200" y="4057650"/>
            <a:ext cx="381000" cy="1871663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5" grpId="0" bldLvl="0" animBg="1"/>
      <p:bldP spid="512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5" name="标题 25604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543800" cy="990600"/>
          </a:xfrm>
        </p:spPr>
        <p:txBody>
          <a:bodyPr anchor="b"/>
          <a:p>
            <a:pPr algn="ctr"/>
            <a:r>
              <a:rPr lang="zh-CN" altLang="en-US" sz="5400" b="0" dirty="0">
                <a:ea typeface="华文行楷" pitchFamily="2" charset="-122"/>
              </a:rPr>
              <a:t>学生操作</a:t>
            </a:r>
            <a:endParaRPr lang="zh-CN" altLang="en-US" sz="5400" b="0" dirty="0">
              <a:ea typeface="华文行楷" pitchFamily="2" charset="-122"/>
            </a:endParaRPr>
          </a:p>
        </p:txBody>
      </p:sp>
      <p:sp>
        <p:nvSpPr>
          <p:cNvPr id="25609" name="文本框 25608"/>
          <p:cNvSpPr txBox="1"/>
          <p:nvPr/>
        </p:nvSpPr>
        <p:spPr>
          <a:xfrm>
            <a:off x="2819400" y="1050925"/>
            <a:ext cx="6477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、建立折线图，反映中国队金牌数变化趋势的折线图。</a:t>
            </a:r>
            <a:endParaRPr lang="zh-CN" altLang="en-US" sz="2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5623" name="图片 25622"/>
          <p:cNvPicPr>
            <a:picLocks noChangeAspect="1"/>
          </p:cNvPicPr>
          <p:nvPr/>
        </p:nvPicPr>
        <p:blipFill>
          <a:blip r:embed="rId1"/>
          <a:srcRect t="15625" r="49219" b="16667"/>
          <a:stretch>
            <a:fillRect/>
          </a:stretch>
        </p:blipFill>
        <p:spPr>
          <a:xfrm>
            <a:off x="3657600" y="1981200"/>
            <a:ext cx="4495800" cy="449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24" name="文本框 25623"/>
          <p:cNvSpPr txBox="1"/>
          <p:nvPr/>
        </p:nvSpPr>
        <p:spPr>
          <a:xfrm>
            <a:off x="2819400" y="1508125"/>
            <a:ext cx="6477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、探究题：如何将折线图中的折线设置为“红色”？</a:t>
            </a:r>
            <a:endParaRPr lang="zh-CN" altLang="en-US" sz="2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  <p:bldP spid="256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文本框 39937"/>
          <p:cNvSpPr txBox="1"/>
          <p:nvPr/>
        </p:nvSpPr>
        <p:spPr>
          <a:xfrm>
            <a:off x="2286000" y="21590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Arial" panose="020B0604020202020204" pitchFamily="34" charset="0"/>
                <a:ea typeface="隶书" pitchFamily="49" charset="-122"/>
              </a:rPr>
              <a:t>折线图</a:t>
            </a:r>
            <a:endParaRPr lang="zh-CN" altLang="en-US" sz="3600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39941" name="标题 39940"/>
          <p:cNvSpPr>
            <a:spLocks noGrp="1"/>
          </p:cNvSpPr>
          <p:nvPr>
            <p:ph type="title"/>
          </p:nvPr>
        </p:nvSpPr>
        <p:spPr>
          <a:xfrm>
            <a:off x="2133600" y="304800"/>
            <a:ext cx="5943600" cy="1295400"/>
          </a:xfrm>
        </p:spPr>
        <p:txBody>
          <a:bodyPr anchor="b"/>
          <a:p>
            <a:r>
              <a:rPr lang="zh-CN" altLang="en-US" sz="6000" b="0" dirty="0">
                <a:ea typeface="华文新魏" pitchFamily="2" charset="-122"/>
              </a:rPr>
              <a:t>图表的特点</a:t>
            </a:r>
            <a:endParaRPr lang="zh-CN" altLang="en-US" sz="6000" b="0" dirty="0">
              <a:ea typeface="华文新魏" pitchFamily="2" charset="-122"/>
            </a:endParaRPr>
          </a:p>
        </p:txBody>
      </p:sp>
      <p:sp>
        <p:nvSpPr>
          <p:cNvPr id="39942" name="文本框 39941"/>
          <p:cNvSpPr txBox="1"/>
          <p:nvPr/>
        </p:nvSpPr>
        <p:spPr>
          <a:xfrm>
            <a:off x="5410200" y="4724400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、反映数据变化的趋势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9943" name="文本框 39942"/>
          <p:cNvSpPr txBox="1"/>
          <p:nvPr/>
        </p:nvSpPr>
        <p:spPr>
          <a:xfrm>
            <a:off x="5334000" y="3519488"/>
            <a:ext cx="441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、比较数据之间的多少</a:t>
            </a:r>
            <a:endParaRPr lang="zh-CN" altLang="en-US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9944" name="文本框 39943"/>
          <p:cNvSpPr txBox="1"/>
          <p:nvPr/>
        </p:nvSpPr>
        <p:spPr>
          <a:xfrm>
            <a:off x="5257800" y="2300288"/>
            <a:ext cx="5181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、表现数据间的比例关系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945" name="直接连接符 39944"/>
          <p:cNvSpPr/>
          <p:nvPr/>
        </p:nvSpPr>
        <p:spPr>
          <a:xfrm>
            <a:off x="3810000" y="2590800"/>
            <a:ext cx="1676400" cy="2362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62" name="图片 18461"/>
          <p:cNvPicPr>
            <a:picLocks noChangeAspect="1"/>
          </p:cNvPicPr>
          <p:nvPr/>
        </p:nvPicPr>
        <p:blipFill>
          <a:blip r:embed="rId1"/>
          <a:srcRect t="15625" r="48438" b="18750"/>
          <a:stretch>
            <a:fillRect/>
          </a:stretch>
        </p:blipFill>
        <p:spPr>
          <a:xfrm>
            <a:off x="1981200" y="1295400"/>
            <a:ext cx="5029200" cy="480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标题 18436"/>
          <p:cNvSpPr>
            <a:spLocks noGrp="1"/>
          </p:cNvSpPr>
          <p:nvPr>
            <p:ph type="title"/>
          </p:nvPr>
        </p:nvSpPr>
        <p:spPr>
          <a:xfrm>
            <a:off x="1828800" y="198438"/>
            <a:ext cx="75438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2——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柱形图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445" name="文本框 18444"/>
          <p:cNvSpPr txBox="1"/>
          <p:nvPr/>
        </p:nvSpPr>
        <p:spPr>
          <a:xfrm>
            <a:off x="7239000" y="1558925"/>
            <a:ext cx="32766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该柱形图表现的是什么？</a:t>
            </a:r>
            <a:endParaRPr lang="zh-CN" altLang="en-US" sz="20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48" name="文本框 18447"/>
          <p:cNvSpPr txBox="1"/>
          <p:nvPr/>
        </p:nvSpPr>
        <p:spPr>
          <a:xfrm>
            <a:off x="7239000" y="2378075"/>
            <a:ext cx="30480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buClrTx/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表现的是光明超市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1-4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月东部和西部卖场的营业额</a:t>
            </a:r>
            <a:r>
              <a:rPr lang="zh-CN" altLang="en-US" sz="20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对比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454" name="矩形 18453"/>
          <p:cNvSpPr/>
          <p:nvPr/>
        </p:nvSpPr>
        <p:spPr>
          <a:xfrm>
            <a:off x="2895600" y="3519488"/>
            <a:ext cx="3124200" cy="304800"/>
          </a:xfrm>
          <a:prstGeom prst="rect">
            <a:avLst/>
          </a:prstGeom>
          <a:solidFill>
            <a:srgbClr val="00CC00"/>
          </a:solidFill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8460" name="矩形 18459"/>
          <p:cNvSpPr/>
          <p:nvPr/>
        </p:nvSpPr>
        <p:spPr>
          <a:xfrm>
            <a:off x="5976938" y="4667250"/>
            <a:ext cx="990600" cy="514350"/>
          </a:xfrm>
          <a:prstGeom prst="rect">
            <a:avLst/>
          </a:prstGeom>
          <a:noFill/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8461" name="矩形 18460"/>
          <p:cNvSpPr/>
          <p:nvPr/>
        </p:nvSpPr>
        <p:spPr>
          <a:xfrm>
            <a:off x="2895600" y="5657850"/>
            <a:ext cx="2667000" cy="285750"/>
          </a:xfrm>
          <a:prstGeom prst="rect">
            <a:avLst/>
          </a:prstGeom>
          <a:noFill/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45" grpId="0"/>
      <p:bldP spid="184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2238" name="图片 52237"/>
          <p:cNvPicPr>
            <a:picLocks noChangeAspect="1"/>
          </p:cNvPicPr>
          <p:nvPr/>
        </p:nvPicPr>
        <p:blipFill>
          <a:blip r:embed="rId1"/>
          <a:srcRect t="15625" r="48438" b="18750"/>
          <a:stretch>
            <a:fillRect/>
          </a:stretch>
        </p:blipFill>
        <p:spPr>
          <a:xfrm>
            <a:off x="1981200" y="1295400"/>
            <a:ext cx="5029200" cy="480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2227" name="标题 52226"/>
          <p:cNvSpPr>
            <a:spLocks noGrp="1"/>
          </p:cNvSpPr>
          <p:nvPr>
            <p:ph type="title"/>
          </p:nvPr>
        </p:nvSpPr>
        <p:spPr>
          <a:xfrm>
            <a:off x="1828800" y="198438"/>
            <a:ext cx="7543800" cy="944562"/>
          </a:xfrm>
        </p:spPr>
        <p:txBody>
          <a:bodyPr anchor="b"/>
          <a:p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图表</a:t>
            </a:r>
            <a:r>
              <a:rPr lang="en-US" altLang="zh-CN" sz="4400" dirty="0">
                <a:latin typeface="华文新魏" pitchFamily="2" charset="-122"/>
                <a:ea typeface="华文新魏" pitchFamily="2" charset="-122"/>
              </a:rPr>
              <a:t>2——</a:t>
            </a:r>
            <a:r>
              <a:rPr lang="zh-CN" altLang="en-US" sz="4400" dirty="0">
                <a:latin typeface="华文新魏" pitchFamily="2" charset="-122"/>
                <a:ea typeface="华文新魏" pitchFamily="2" charset="-122"/>
              </a:rPr>
              <a:t>柱形图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2231" name="矩形 52230"/>
          <p:cNvSpPr/>
          <p:nvPr/>
        </p:nvSpPr>
        <p:spPr>
          <a:xfrm>
            <a:off x="2290763" y="1857375"/>
            <a:ext cx="776287" cy="1495425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2232" name="矩形 52231"/>
          <p:cNvSpPr/>
          <p:nvPr/>
        </p:nvSpPr>
        <p:spPr>
          <a:xfrm>
            <a:off x="2947988" y="5681663"/>
            <a:ext cx="2767012" cy="304800"/>
          </a:xfrm>
          <a:prstGeom prst="rect">
            <a:avLst/>
          </a:prstGeom>
          <a:noFill/>
          <a:ln w="57150" cap="flat" cmpd="sng">
            <a:solidFill>
              <a:srgbClr val="CC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33" name="文本框 52232"/>
          <p:cNvSpPr txBox="1"/>
          <p:nvPr/>
        </p:nvSpPr>
        <p:spPr>
          <a:xfrm>
            <a:off x="7391400" y="1371600"/>
            <a:ext cx="3124200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rgbClr val="00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问题：</a:t>
            </a:r>
            <a:endParaRPr lang="zh-CN" altLang="en-US" sz="2000" dirty="0">
              <a:solidFill>
                <a:srgbClr val="00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Tx/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图表的</a:t>
            </a:r>
            <a:r>
              <a:rPr lang="en-US" altLang="zh-CN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X</a:t>
            </a: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轴和</a:t>
            </a:r>
            <a:r>
              <a:rPr lang="en-US" altLang="zh-CN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Y</a:t>
            </a: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轴分别对应哪些字段？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34" name="矩形 52233"/>
          <p:cNvSpPr/>
          <p:nvPr/>
        </p:nvSpPr>
        <p:spPr>
          <a:xfrm>
            <a:off x="2514600" y="3886200"/>
            <a:ext cx="381000" cy="2057400"/>
          </a:xfrm>
          <a:prstGeom prst="rect">
            <a:avLst/>
          </a:prstGeom>
          <a:noFill/>
          <a:ln w="57150" cap="flat" cmpd="sng">
            <a:solidFill>
              <a:srgbClr val="0066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2235" name="组合 52234"/>
          <p:cNvGrpSpPr/>
          <p:nvPr/>
        </p:nvGrpSpPr>
        <p:grpSpPr>
          <a:xfrm>
            <a:off x="3124200" y="1871663"/>
            <a:ext cx="2895600" cy="1481137"/>
            <a:chOff x="1008" y="1179"/>
            <a:chExt cx="1824" cy="933"/>
          </a:xfrm>
        </p:grpSpPr>
        <p:sp>
          <p:nvSpPr>
            <p:cNvPr id="52236" name="矩形 52235"/>
            <p:cNvSpPr/>
            <p:nvPr/>
          </p:nvSpPr>
          <p:spPr>
            <a:xfrm>
              <a:off x="2208" y="1179"/>
              <a:ext cx="624" cy="933"/>
            </a:xfrm>
            <a:prstGeom prst="rect">
              <a:avLst/>
            </a:prstGeom>
            <a:noFill/>
            <a:ln w="57150" cap="flat" cmpd="sng">
              <a:solidFill>
                <a:srgbClr val="0066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2237" name="矩形 52236"/>
            <p:cNvSpPr/>
            <p:nvPr/>
          </p:nvSpPr>
          <p:spPr>
            <a:xfrm>
              <a:off x="1008" y="1179"/>
              <a:ext cx="624" cy="933"/>
            </a:xfrm>
            <a:prstGeom prst="rect">
              <a:avLst/>
            </a:prstGeom>
            <a:noFill/>
            <a:ln w="57150" cap="flat" cmpd="sng">
              <a:solidFill>
                <a:srgbClr val="0066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ldLvl="0" animBg="1"/>
      <p:bldP spid="522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5" name="标题 30724"/>
          <p:cNvSpPr>
            <a:spLocks noGrp="1"/>
          </p:cNvSpPr>
          <p:nvPr>
            <p:ph type="title"/>
          </p:nvPr>
        </p:nvSpPr>
        <p:spPr>
          <a:xfrm>
            <a:off x="1981200" y="0"/>
            <a:ext cx="7543800" cy="990600"/>
          </a:xfrm>
        </p:spPr>
        <p:txBody>
          <a:bodyPr anchor="b"/>
          <a:p>
            <a:pPr algn="ctr"/>
            <a:r>
              <a:rPr lang="zh-CN" altLang="en-US" sz="4400" b="0" dirty="0">
                <a:ea typeface="华文行楷" pitchFamily="2" charset="-122"/>
              </a:rPr>
              <a:t>学生操作</a:t>
            </a:r>
            <a:endParaRPr lang="zh-CN" altLang="en-US" sz="4400" b="0" dirty="0">
              <a:ea typeface="华文行楷" pitchFamily="2" charset="-122"/>
            </a:endParaRPr>
          </a:p>
        </p:txBody>
      </p:sp>
      <p:sp>
        <p:nvSpPr>
          <p:cNvPr id="30728" name="文本框 30727"/>
          <p:cNvSpPr txBox="1"/>
          <p:nvPr/>
        </p:nvSpPr>
        <p:spPr>
          <a:xfrm>
            <a:off x="2667000" y="5927725"/>
            <a:ext cx="7620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0731" name="矩形 30730"/>
          <p:cNvSpPr/>
          <p:nvPr/>
        </p:nvSpPr>
        <p:spPr>
          <a:xfrm>
            <a:off x="2381250" y="914400"/>
            <a:ext cx="7294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40000"/>
              </a:lnSpc>
              <a:buClrTx/>
            </a:pP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、建立柱形图，表现</a:t>
            </a:r>
            <a:r>
              <a:rPr lang="en-US" altLang="zh-CN" sz="2000" dirty="0">
                <a:latin typeface="黑体" panose="02010609060101010101" pitchFamily="2" charset="-122"/>
                <a:ea typeface="黑体" panose="02010609060101010101" pitchFamily="2" charset="-122"/>
              </a:rPr>
              <a:t>1-4</a:t>
            </a:r>
            <a:r>
              <a:rPr lang="zh-CN" altLang="en-US" sz="2000" dirty="0">
                <a:latin typeface="黑体" panose="02010609060101010101" pitchFamily="2" charset="-122"/>
                <a:ea typeface="黑体" panose="02010609060101010101" pitchFamily="2" charset="-122"/>
              </a:rPr>
              <a:t>月东部和西部卖场的营业额对比情况。</a:t>
            </a:r>
            <a:endParaRPr lang="zh-CN" altLang="en-US" sz="20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0735" name="图片 30734"/>
          <p:cNvPicPr>
            <a:picLocks noChangeAspect="1"/>
          </p:cNvPicPr>
          <p:nvPr/>
        </p:nvPicPr>
        <p:blipFill>
          <a:blip r:embed="rId1"/>
          <a:srcRect t="15625" r="48438" b="18750"/>
          <a:stretch>
            <a:fillRect/>
          </a:stretch>
        </p:blipFill>
        <p:spPr>
          <a:xfrm>
            <a:off x="3352800" y="1600200"/>
            <a:ext cx="5029200" cy="48006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16"/>
</p:tagLst>
</file>

<file path=ppt/tags/tag10.xml><?xml version="1.0" encoding="utf-8"?>
<p:tagLst xmlns:p="http://schemas.openxmlformats.org/presentationml/2006/main">
  <p:tag name="KSO_WM_TEMPLATE_CATEGORY" val="custom"/>
  <p:tag name="KSO_WM_TEMPLATE_INDEX" val="160416"/>
</p:tagLst>
</file>

<file path=ppt/tags/tag11.xml><?xml version="1.0" encoding="utf-8"?>
<p:tagLst xmlns:p="http://schemas.openxmlformats.org/presentationml/2006/main">
  <p:tag name="KSO_WM_TEMPLATE_CATEGORY" val="custom"/>
  <p:tag name="KSO_WM_TEMPLATE_INDEX" val="160416"/>
</p:tagLst>
</file>

<file path=ppt/tags/tag12.xml><?xml version="1.0" encoding="utf-8"?>
<p:tagLst xmlns:p="http://schemas.openxmlformats.org/presentationml/2006/main">
  <p:tag name="KSO_WM_TEMPLATE_CATEGORY" val="custom"/>
  <p:tag name="KSO_WM_TEMPLATE_INDEX" val="160416"/>
</p:tagLst>
</file>

<file path=ppt/tags/tag13.xml><?xml version="1.0" encoding="utf-8"?>
<p:tagLst xmlns:p="http://schemas.openxmlformats.org/presentationml/2006/main">
  <p:tag name="KSO_WM_TEMPLATE_CATEGORY" val="custom"/>
  <p:tag name="KSO_WM_TEMPLATE_INDEX" val="160416"/>
</p:tagLst>
</file>

<file path=ppt/tags/tag14.xml><?xml version="1.0" encoding="utf-8"?>
<p:tagLst xmlns:p="http://schemas.openxmlformats.org/presentationml/2006/main">
  <p:tag name="KSO_WM_TEMPLATE_CATEGORY" val="custom"/>
  <p:tag name="KSO_WM_TEMPLATE_INDEX" val="160416"/>
</p:tagLst>
</file>

<file path=ppt/tags/tag15.xml><?xml version="1.0" encoding="utf-8"?>
<p:tagLst xmlns:p="http://schemas.openxmlformats.org/presentationml/2006/main">
  <p:tag name="KSO_WM_TEMPLATE_CATEGORY" val="custom"/>
  <p:tag name="KSO_WM_TEMPLATE_INDEX" val="160416"/>
</p:tagLst>
</file>

<file path=ppt/tags/tag16.xml><?xml version="1.0" encoding="utf-8"?>
<p:tagLst xmlns:p="http://schemas.openxmlformats.org/presentationml/2006/main">
  <p:tag name="KSO_WM_TEMPLATE_CATEGORY" val="custom"/>
  <p:tag name="KSO_WM_TEMPLATE_INDEX" val="160416"/>
</p:tagLst>
</file>

<file path=ppt/tags/tag17.xml><?xml version="1.0" encoding="utf-8"?>
<p:tagLst xmlns:p="http://schemas.openxmlformats.org/presentationml/2006/main">
  <p:tag name="KSO_WM_TEMPLATE_CATEGORY" val="custom"/>
  <p:tag name="KSO_WM_TEMPLATE_INDEX" val="160416"/>
</p:tagLst>
</file>

<file path=ppt/tags/tag18.xml><?xml version="1.0" encoding="utf-8"?>
<p:tagLst xmlns:p="http://schemas.openxmlformats.org/presentationml/2006/main">
  <p:tag name="KSO_WM_TEMPLATE_CATEGORY" val="custom"/>
  <p:tag name="KSO_WM_TEMPLATE_INDEX" val="160416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16"/>
</p:tagLst>
</file>

<file path=ppt/tags/tag3.xml><?xml version="1.0" encoding="utf-8"?>
<p:tagLst xmlns:p="http://schemas.openxmlformats.org/presentationml/2006/main">
  <p:tag name="KSO_WM_TEMPLATE_CATEGORY" val="custom"/>
  <p:tag name="KSO_WM_TEMPLATE_INDEX" val="160416"/>
</p:tagLst>
</file>

<file path=ppt/tags/tag4.xml><?xml version="1.0" encoding="utf-8"?>
<p:tagLst xmlns:p="http://schemas.openxmlformats.org/presentationml/2006/main">
  <p:tag name="KSO_WM_TEMPLATE_CATEGORY" val="custom"/>
  <p:tag name="KSO_WM_TEMPLATE_INDEX" val="160416"/>
</p:tagLst>
</file>

<file path=ppt/tags/tag5.xml><?xml version="1.0" encoding="utf-8"?>
<p:tagLst xmlns:p="http://schemas.openxmlformats.org/presentationml/2006/main">
  <p:tag name="KSO_WM_TEMPLATE_CATEGORY" val="custom"/>
  <p:tag name="KSO_WM_TEMPLATE_INDEX" val="160416"/>
</p:tagLst>
</file>

<file path=ppt/tags/tag6.xml><?xml version="1.0" encoding="utf-8"?>
<p:tagLst xmlns:p="http://schemas.openxmlformats.org/presentationml/2006/main">
  <p:tag name="KSO_WM_TEMPLATE_CATEGORY" val="custom"/>
  <p:tag name="KSO_WM_TEMPLATE_INDEX" val="160416"/>
</p:tagLst>
</file>

<file path=ppt/tags/tag7.xml><?xml version="1.0" encoding="utf-8"?>
<p:tagLst xmlns:p="http://schemas.openxmlformats.org/presentationml/2006/main">
  <p:tag name="KSO_WM_TEMPLATE_CATEGORY" val="custom"/>
  <p:tag name="KSO_WM_TEMPLATE_INDEX" val="160416"/>
</p:tagLst>
</file>

<file path=ppt/tags/tag8.xml><?xml version="1.0" encoding="utf-8"?>
<p:tagLst xmlns:p="http://schemas.openxmlformats.org/presentationml/2006/main">
  <p:tag name="KSO_WM_TEMPLATE_CATEGORY" val="custom"/>
  <p:tag name="KSO_WM_TEMPLATE_INDEX" val="160416"/>
</p:tagLst>
</file>

<file path=ppt/tags/tag9.xml><?xml version="1.0" encoding="utf-8"?>
<p:tagLst xmlns:p="http://schemas.openxmlformats.org/presentationml/2006/main">
  <p:tag name="KSO_WM_TEMPLATE_CATEGORY" val="custom"/>
  <p:tag name="KSO_WM_TEMPLATE_INDEX" val="160416"/>
</p:tagLst>
</file>

<file path=ppt/theme/theme1.xml><?xml version="1.0" encoding="utf-8"?>
<a:theme xmlns:a="http://schemas.openxmlformats.org/drawingml/2006/main" name="A000120140530A71PPBG">
  <a:themeElements>
    <a:clrScheme name="128">
      <a:dk1>
        <a:srgbClr val="3D3F41"/>
      </a:dk1>
      <a:lt1>
        <a:srgbClr val="FFFFFF"/>
      </a:lt1>
      <a:dk2>
        <a:srgbClr val="3D3F41"/>
      </a:dk2>
      <a:lt2>
        <a:srgbClr val="FFFFFF"/>
      </a:lt2>
      <a:accent1>
        <a:srgbClr val="A4886C"/>
      </a:accent1>
      <a:accent2>
        <a:srgbClr val="B78623"/>
      </a:accent2>
      <a:accent3>
        <a:srgbClr val="B1B34D"/>
      </a:accent3>
      <a:accent4>
        <a:srgbClr val="7FA757"/>
      </a:accent4>
      <a:accent5>
        <a:srgbClr val="417677"/>
      </a:accent5>
      <a:accent6>
        <a:srgbClr val="FA9921"/>
      </a:accent6>
      <a:hlink>
        <a:srgbClr val="00B0F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WPS 演示</Application>
  <PresentationFormat>宽屏</PresentationFormat>
  <Paragraphs>120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Calibri Light</vt:lpstr>
      <vt:lpstr>Calibri</vt:lpstr>
      <vt:lpstr>微软雅黑</vt:lpstr>
      <vt:lpstr>华文新魏</vt:lpstr>
      <vt:lpstr>黑体</vt:lpstr>
      <vt:lpstr>华文新魏</vt:lpstr>
      <vt:lpstr>楷体_GB2312</vt:lpstr>
      <vt:lpstr>华文行楷</vt:lpstr>
      <vt:lpstr>隶书</vt:lpstr>
      <vt:lpstr>Segoe Print</vt:lpstr>
      <vt:lpstr>新宋体</vt:lpstr>
      <vt:lpstr>A000120140530A71PPBG</vt:lpstr>
      <vt:lpstr>第四章  数据统计与分析</vt:lpstr>
      <vt:lpstr>Excel的图表</vt:lpstr>
      <vt:lpstr>Excel图表1——折线图</vt:lpstr>
      <vt:lpstr>Excel图表1——折线图</vt:lpstr>
      <vt:lpstr>学生操作</vt:lpstr>
      <vt:lpstr>图表的特点</vt:lpstr>
      <vt:lpstr>Excel图表2——柱形图</vt:lpstr>
      <vt:lpstr>Excel图表2——柱形图</vt:lpstr>
      <vt:lpstr>学生操作</vt:lpstr>
      <vt:lpstr>探究题</vt:lpstr>
      <vt:lpstr>图表的特点</vt:lpstr>
      <vt:lpstr>Excel图表3——饼图</vt:lpstr>
      <vt:lpstr>Excel图表3——饼图</vt:lpstr>
      <vt:lpstr>学生操作</vt:lpstr>
      <vt:lpstr>探究题</vt:lpstr>
      <vt:lpstr>总    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2017-05-27T05:56:06Z</dcterms:created>
  <dcterms:modified xsi:type="dcterms:W3CDTF">2017-05-27T05:58:28Z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