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57" d="100"/>
          <a:sy n="57" d="100"/>
        </p:scale>
        <p:origin x="-164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标题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副标题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2" name="页脚占位符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灯片编号占位符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标题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7" name="内容占位符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19" name="页脚占位符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文本占位符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9" name="日期占位符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11" name="页脚占位符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灯片编号占位符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标题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标题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3" name="内容占位符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1" name="日期占位符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标题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3" name="文本占位符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25" name="文本占位符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8" name="内容占位符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1" name="直接连接符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标题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12" name="日期占位符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21" name="页脚占位符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24" name="页脚占位符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直接连接符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标题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  <p:sp>
        <p:nvSpPr>
          <p:cNvPr id="14" name="内容占位符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</a:p>
          <a:p>
            <a:pPr lvl="1" eaLnBrk="1" latinLnBrk="0" hangingPunct="1"/>
            <a:r>
              <a:rPr lang="zh-CN" altLang="en-US" smtClean="0"/>
              <a:t>第二级</a:t>
            </a:r>
          </a:p>
          <a:p>
            <a:pPr lvl="2" eaLnBrk="1" latinLnBrk="0" hangingPunct="1"/>
            <a:r>
              <a:rPr lang="zh-CN" altLang="en-US" smtClean="0"/>
              <a:t>第三级</a:t>
            </a:r>
          </a:p>
          <a:p>
            <a:pPr lvl="3" eaLnBrk="1" latinLnBrk="0" hangingPunct="1"/>
            <a:r>
              <a:rPr lang="zh-CN" altLang="en-US" smtClean="0"/>
              <a:t>第四级</a:t>
            </a:r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25" name="日期占位符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29" name="页脚占位符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图片占位符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CN" altLang="en-US" smtClean="0"/>
              <a:t>单击图标添加图片</a:t>
            </a:r>
            <a:endParaRPr kumimoji="0" 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灯片编号占位符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7" name="标题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26" name="文本占位符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直接连接符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文本占位符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CN" altLang="en-US" smtClean="0"/>
              <a:t>单击此处编辑母版文本样式</a:t>
            </a:r>
          </a:p>
          <a:p>
            <a:pPr lvl="1" eaLnBrk="1" latinLnBrk="0" hangingPunct="1"/>
            <a:r>
              <a:rPr kumimoji="0" lang="zh-CN" altLang="en-US" smtClean="0"/>
              <a:t>第二级</a:t>
            </a:r>
          </a:p>
          <a:p>
            <a:pPr lvl="2" eaLnBrk="1" latinLnBrk="0" hangingPunct="1"/>
            <a:r>
              <a:rPr kumimoji="0" lang="zh-CN" altLang="en-US" smtClean="0"/>
              <a:t>第三级</a:t>
            </a:r>
          </a:p>
          <a:p>
            <a:pPr lvl="3" eaLnBrk="1" latinLnBrk="0" hangingPunct="1"/>
            <a:r>
              <a:rPr kumimoji="0" lang="zh-CN" altLang="en-US" smtClean="0"/>
              <a:t>第四级</a:t>
            </a:r>
          </a:p>
          <a:p>
            <a:pPr lvl="4" eaLnBrk="1" latinLnBrk="0" hangingPunct="1"/>
            <a:r>
              <a:rPr kumimoji="0" lang="zh-CN" altLang="en-US" smtClean="0"/>
              <a:t>第五级</a:t>
            </a:r>
            <a:endParaRPr kumimoji="0" lang="en-US"/>
          </a:p>
        </p:txBody>
      </p:sp>
      <p:sp>
        <p:nvSpPr>
          <p:cNvPr id="11" name="日期占位符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339800F-7780-4B4C-9C6A-4781C446237D}" type="datetimeFigureOut">
              <a:rPr lang="zh-CN" altLang="en-US" smtClean="0"/>
              <a:pPr/>
              <a:t>2016/9/26</a:t>
            </a:fld>
            <a:endParaRPr lang="zh-CN" altLang="en-US"/>
          </a:p>
        </p:txBody>
      </p:sp>
      <p:sp>
        <p:nvSpPr>
          <p:cNvPr id="28" name="页脚占位符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FB6A64F-85D8-45F5-AF2D-A39E1DF5CD46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10" name="标题占位符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9" name="直接连接符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直接连接符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000100" y="1214422"/>
            <a:ext cx="8458200" cy="1222375"/>
          </a:xfrm>
        </p:spPr>
        <p:txBody>
          <a:bodyPr>
            <a:normAutofit/>
          </a:bodyPr>
          <a:lstStyle/>
          <a:p>
            <a:r>
              <a:rPr lang="zh-CN" altLang="en-US" sz="4400" b="1" dirty="0" smtClean="0"/>
              <a:t>第</a:t>
            </a:r>
            <a:r>
              <a:rPr lang="en-US" altLang="zh-CN" sz="4400" b="1" dirty="0" smtClean="0"/>
              <a:t>3</a:t>
            </a:r>
            <a:r>
              <a:rPr lang="zh-CN" altLang="en-US" sz="4400" b="1" dirty="0" smtClean="0"/>
              <a:t>节 物质的组成</a:t>
            </a:r>
            <a:r>
              <a:rPr lang="en-US" altLang="zh-CN" sz="4400" b="1" dirty="0" smtClean="0"/>
              <a:t>(</a:t>
            </a:r>
            <a:r>
              <a:rPr lang="zh-CN" altLang="en-US" sz="4400" b="1" dirty="0" smtClean="0"/>
              <a:t>第三课时</a:t>
            </a:r>
            <a:r>
              <a:rPr lang="en-US" altLang="zh-CN" sz="4400" b="1" dirty="0" smtClean="0"/>
              <a:t>)</a:t>
            </a:r>
            <a:endParaRPr lang="zh-CN" altLang="en-US" sz="4400" b="1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42900" y="2514600"/>
            <a:ext cx="8458200" cy="914400"/>
          </a:xfrm>
        </p:spPr>
        <p:txBody>
          <a:bodyPr>
            <a:normAutofit/>
          </a:bodyPr>
          <a:lstStyle/>
          <a:p>
            <a:r>
              <a:rPr lang="zh-CN" altLang="en-US" sz="40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四、纯净物中元素之间的质量关系</a:t>
            </a:r>
            <a:endParaRPr lang="zh-CN" altLang="en-US" sz="40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954959" y="1173243"/>
            <a:ext cx="8458200" cy="1222375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1200" cap="all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第</a:t>
            </a:r>
            <a:r>
              <a:rPr kumimoji="0" lang="en-US" altLang="zh-CN" sz="4400" b="1" i="0" u="none" strike="noStrike" kern="1200" cap="all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3</a:t>
            </a:r>
            <a:r>
              <a:rPr kumimoji="0" lang="zh-CN" altLang="en-US" sz="4400" b="1" i="0" u="none" strike="noStrike" kern="1200" cap="all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节 物质的组成</a:t>
            </a:r>
            <a:r>
              <a:rPr kumimoji="0" lang="en-US" altLang="zh-CN" sz="4400" b="1" i="0" u="none" strike="noStrike" kern="1200" cap="all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(</a:t>
            </a:r>
            <a:r>
              <a:rPr kumimoji="0" lang="zh-CN" altLang="en-US" sz="4400" b="1" i="0" u="none" strike="noStrike" kern="1200" cap="all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第三课时</a:t>
            </a:r>
            <a:r>
              <a:rPr kumimoji="0" lang="en-US" altLang="zh-CN" sz="4400" b="1" i="0" u="none" strike="noStrike" kern="1200" cap="all" spc="0" normalizeH="0" baseline="0" noProof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)</a:t>
            </a:r>
            <a:endParaRPr kumimoji="0" lang="zh-CN" altLang="en-US" sz="4400" b="1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285728"/>
            <a:ext cx="8572560" cy="6381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4500"/>
              </a:lnSpc>
            </a:pPr>
            <a:r>
              <a:rPr lang="zh-CN" altLang="zh-CN" sz="2800" b="1" dirty="0" smtClean="0"/>
              <a:t>例</a:t>
            </a:r>
            <a:r>
              <a:rPr lang="en-US" altLang="zh-CN" sz="2800" b="1" dirty="0" smtClean="0"/>
              <a:t>3</a:t>
            </a:r>
            <a:r>
              <a:rPr lang="zh-CN" altLang="zh-CN" sz="2800" b="1" dirty="0" smtClean="0"/>
              <a:t>：新盖中盖外钙片的主要成分是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碳酸钙</a:t>
            </a:r>
            <a:r>
              <a:rPr lang="zh-CN" altLang="zh-CN" sz="2800" b="1" dirty="0" smtClean="0"/>
              <a:t>，回答下列问题：</a:t>
            </a:r>
          </a:p>
          <a:p>
            <a:pPr>
              <a:lnSpc>
                <a:spcPts val="4500"/>
              </a:lnSpc>
            </a:pPr>
            <a:r>
              <a:rPr lang="en-US" altLang="zh-CN" sz="2800" b="1" dirty="0" smtClean="0"/>
              <a:t>(1)</a:t>
            </a:r>
            <a:r>
              <a:rPr lang="zh-CN" altLang="zh-CN" sz="2800" b="1" dirty="0" smtClean="0"/>
              <a:t>写出碳酸钙的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化学式</a:t>
            </a:r>
            <a:r>
              <a:rPr lang="en-US" altLang="zh-CN" sz="2800" b="1" u="sng" dirty="0" smtClean="0"/>
              <a:t>           </a:t>
            </a:r>
            <a:r>
              <a:rPr lang="zh-CN" altLang="zh-CN" sz="2800" b="1" dirty="0" smtClean="0"/>
              <a:t>。</a:t>
            </a:r>
          </a:p>
          <a:p>
            <a:pPr>
              <a:lnSpc>
                <a:spcPts val="4500"/>
              </a:lnSpc>
            </a:pPr>
            <a:r>
              <a:rPr lang="en-US" altLang="zh-CN" sz="2800" b="1" dirty="0" smtClean="0"/>
              <a:t>(2)</a:t>
            </a:r>
            <a:r>
              <a:rPr lang="zh-CN" altLang="zh-CN" sz="2800" b="1" dirty="0" smtClean="0"/>
              <a:t>碳酸钙由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哪几种元素</a:t>
            </a:r>
            <a:r>
              <a:rPr lang="zh-CN" altLang="zh-CN" sz="2800" b="1" dirty="0" smtClean="0"/>
              <a:t>组成</a:t>
            </a:r>
            <a:r>
              <a:rPr lang="en-US" altLang="zh-CN" sz="2800" b="1" u="sng" dirty="0" smtClean="0"/>
              <a:t>      </a:t>
            </a:r>
            <a:r>
              <a:rPr lang="zh-CN" altLang="en-US" sz="2800" b="1" u="sng" dirty="0" smtClean="0"/>
              <a:t>                    </a:t>
            </a:r>
            <a:r>
              <a:rPr lang="en-US" altLang="zh-CN" sz="2800" b="1" u="sng" dirty="0" smtClean="0"/>
              <a:t>     </a:t>
            </a:r>
            <a:r>
              <a:rPr lang="zh-CN" altLang="zh-CN" sz="2800" b="1" dirty="0" smtClean="0"/>
              <a:t>。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相对原子质量</a:t>
            </a:r>
            <a:r>
              <a:rPr lang="zh-CN" altLang="zh-CN" sz="2800" b="1" dirty="0" smtClean="0"/>
              <a:t>分别是：</a:t>
            </a:r>
            <a:r>
              <a:rPr lang="en-US" altLang="zh-CN" sz="2800" b="1" u="sng" dirty="0" smtClean="0"/>
              <a:t>                      </a:t>
            </a:r>
            <a:r>
              <a:rPr lang="zh-CN" altLang="zh-CN" sz="2800" b="1" dirty="0" smtClean="0"/>
              <a:t>。</a:t>
            </a:r>
          </a:p>
          <a:p>
            <a:pPr>
              <a:lnSpc>
                <a:spcPts val="4500"/>
              </a:lnSpc>
            </a:pPr>
            <a:r>
              <a:rPr lang="en-US" altLang="zh-CN" sz="2800" b="1" dirty="0" smtClean="0"/>
              <a:t>(3)</a:t>
            </a:r>
            <a:r>
              <a:rPr lang="zh-CN" altLang="zh-CN" sz="2800" b="1" dirty="0" smtClean="0"/>
              <a:t>碳酸钙的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相对分子质量</a:t>
            </a:r>
            <a:r>
              <a:rPr lang="en-US" altLang="zh-CN" sz="2800" b="1" dirty="0" smtClean="0"/>
              <a:t>=</a:t>
            </a:r>
            <a:r>
              <a:rPr lang="en-US" altLang="zh-CN" sz="2800" b="1" u="sng" dirty="0" smtClean="0"/>
              <a:t>                        </a:t>
            </a:r>
            <a:r>
              <a:rPr lang="en-US" altLang="zh-CN" sz="2800" b="1" dirty="0" smtClean="0"/>
              <a:t>=</a:t>
            </a:r>
            <a:r>
              <a:rPr lang="en-US" altLang="zh-CN" sz="2800" b="1" u="sng" dirty="0" smtClean="0"/>
              <a:t>        </a:t>
            </a:r>
            <a:r>
              <a:rPr lang="zh-CN" altLang="zh-CN" sz="2800" b="1" dirty="0" smtClean="0"/>
              <a:t>。</a:t>
            </a:r>
          </a:p>
          <a:p>
            <a:pPr>
              <a:lnSpc>
                <a:spcPts val="4500"/>
              </a:lnSpc>
            </a:pPr>
            <a:r>
              <a:rPr lang="en-US" altLang="zh-CN" sz="2800" b="1" dirty="0" smtClean="0"/>
              <a:t>(4)</a:t>
            </a:r>
            <a:r>
              <a:rPr lang="zh-CN" altLang="zh-CN" sz="2800" b="1" dirty="0" smtClean="0"/>
              <a:t>碳酸钙中各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原子的个数比</a:t>
            </a:r>
            <a:r>
              <a:rPr lang="zh-CN" altLang="zh-CN" sz="2800" b="1" dirty="0" smtClean="0"/>
              <a:t>：</a:t>
            </a:r>
            <a:r>
              <a:rPr lang="en-US" altLang="zh-CN" sz="2800" b="1" u="sng" dirty="0" smtClean="0"/>
              <a:t>                               </a:t>
            </a:r>
            <a:r>
              <a:rPr lang="zh-CN" altLang="zh-CN" sz="2800" b="1" dirty="0" smtClean="0"/>
              <a:t>。</a:t>
            </a:r>
          </a:p>
          <a:p>
            <a:pPr>
              <a:lnSpc>
                <a:spcPts val="4500"/>
              </a:lnSpc>
            </a:pPr>
            <a:r>
              <a:rPr lang="en-US" altLang="zh-CN" sz="2800" b="1" dirty="0" smtClean="0"/>
              <a:t>(5)</a:t>
            </a:r>
            <a:r>
              <a:rPr lang="zh-CN" altLang="zh-CN" sz="2800" b="1" dirty="0" smtClean="0"/>
              <a:t>碳酸钙中各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元素的质量比</a:t>
            </a:r>
            <a:r>
              <a:rPr lang="zh-CN" altLang="zh-CN" sz="2800" b="1" dirty="0" smtClean="0"/>
              <a:t>：</a:t>
            </a:r>
            <a:r>
              <a:rPr lang="en-US" altLang="zh-CN" sz="2800" b="1" u="sng" dirty="0" smtClean="0"/>
              <a:t>                                 </a:t>
            </a:r>
            <a:r>
              <a:rPr lang="zh-CN" altLang="zh-CN" sz="2800" b="1" dirty="0" smtClean="0"/>
              <a:t>。</a:t>
            </a:r>
          </a:p>
          <a:p>
            <a:pPr>
              <a:lnSpc>
                <a:spcPts val="4500"/>
              </a:lnSpc>
            </a:pPr>
            <a:r>
              <a:rPr lang="en-US" altLang="zh-CN" sz="2800" b="1" dirty="0" smtClean="0"/>
              <a:t>(6)</a:t>
            </a:r>
            <a:r>
              <a:rPr lang="zh-CN" altLang="zh-CN" sz="2800" b="1" dirty="0" smtClean="0"/>
              <a:t>碳酸钙中钙元素的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质量分数</a:t>
            </a:r>
            <a:r>
              <a:rPr lang="en-US" altLang="zh-CN" sz="2800" b="1" u="sng" dirty="0" smtClean="0"/>
              <a:t>                      </a:t>
            </a:r>
            <a:r>
              <a:rPr lang="zh-CN" altLang="zh-CN" sz="2800" b="1" dirty="0" smtClean="0"/>
              <a:t>。</a:t>
            </a:r>
          </a:p>
          <a:p>
            <a:pPr>
              <a:lnSpc>
                <a:spcPts val="4500"/>
              </a:lnSpc>
            </a:pPr>
            <a:r>
              <a:rPr lang="en-US" altLang="zh-CN" sz="2800" b="1" dirty="0" smtClean="0"/>
              <a:t>(7)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1g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碳酸钙能提供</a:t>
            </a:r>
            <a:r>
              <a:rPr lang="en-US" altLang="zh-CN" sz="2800" b="1" u="sng" dirty="0" smtClean="0">
                <a:solidFill>
                  <a:srgbClr val="FF0000"/>
                </a:solidFill>
              </a:rPr>
              <a:t>          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g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钙元素。</a:t>
            </a:r>
          </a:p>
          <a:p>
            <a:pPr>
              <a:lnSpc>
                <a:spcPts val="4500"/>
              </a:lnSpc>
            </a:pPr>
            <a:r>
              <a:rPr lang="en-US" altLang="zh-CN" sz="2800" b="1" dirty="0" smtClean="0"/>
              <a:t>(8)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若需补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0.1g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钙元素，需碳酸钙</a:t>
            </a:r>
            <a:r>
              <a:rPr lang="en-US" altLang="zh-CN" sz="2800" b="1" u="sng" dirty="0" smtClean="0">
                <a:solidFill>
                  <a:srgbClr val="FF0000"/>
                </a:solidFill>
              </a:rPr>
              <a:t>                  </a:t>
            </a:r>
            <a:r>
              <a:rPr lang="en-US" altLang="zh-CN" sz="2800" b="1" dirty="0" smtClean="0">
                <a:solidFill>
                  <a:srgbClr val="FF0000"/>
                </a:solidFill>
              </a:rPr>
              <a:t>g</a:t>
            </a:r>
            <a:r>
              <a:rPr lang="zh-CN" altLang="zh-CN" sz="2800" b="1" dirty="0" smtClean="0">
                <a:solidFill>
                  <a:srgbClr val="FF0000"/>
                </a:solidFill>
              </a:rPr>
              <a:t>。</a:t>
            </a:r>
            <a:endParaRPr lang="zh-CN" alt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997163" y="1357298"/>
            <a:ext cx="11496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CaCO</a:t>
            </a:r>
            <a:r>
              <a:rPr lang="en-US" altLang="zh-CN" sz="3200" b="1" baseline="-25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3</a:t>
            </a:r>
            <a:endParaRPr lang="zh-CN" altLang="en-US" sz="3200" b="1" baseline="-250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29190" y="1928802"/>
            <a:ext cx="306846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碳、钙、氧三种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29058" y="2500306"/>
            <a:ext cx="22493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12</a:t>
            </a:r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40</a:t>
            </a:r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、</a:t>
            </a:r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16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0" y="3136612"/>
            <a:ext cx="245772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40+12+16×3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09765" y="3136612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100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72066" y="3714752"/>
            <a:ext cx="165301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1∶1∶3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69954" y="4286256"/>
            <a:ext cx="20425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3</a:t>
            </a:r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∶10∶12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786446" y="4786322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40%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643306" y="5415993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0</a:t>
            </a:r>
            <a:r>
              <a:rPr lang="en-US" altLang="zh-CN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.4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072198" y="5929330"/>
            <a:ext cx="10118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0.25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4" grpId="0"/>
      <p:bldP spid="15" grpId="0"/>
      <p:bldP spid="16" grpId="0"/>
      <p:bldP spid="17" grpId="0"/>
      <p:bldP spid="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14282" y="285728"/>
            <a:ext cx="2409812" cy="838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归纳三</a:t>
            </a:r>
            <a:endParaRPr kumimoji="0" lang="zh-CN" altLang="en-US" sz="3600" b="1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2928926" y="1214422"/>
            <a:ext cx="5857884" cy="838200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化合物质量</a:t>
            </a:r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×</a:t>
            </a:r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该元素的质量分数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3" name="标题 1"/>
          <p:cNvSpPr txBox="1">
            <a:spLocks/>
          </p:cNvSpPr>
          <p:nvPr/>
        </p:nvSpPr>
        <p:spPr>
          <a:xfrm>
            <a:off x="357158" y="1142984"/>
            <a:ext cx="8686800" cy="107157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zh-CN" altLang="en-US" sz="3200" b="1" dirty="0" smtClean="0">
                <a:solidFill>
                  <a:srgbClr val="FF0000"/>
                </a:solidFill>
              </a:rPr>
              <a:t>元素的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质量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=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标题 1"/>
          <p:cNvSpPr txBox="1">
            <a:spLocks/>
          </p:cNvSpPr>
          <p:nvPr/>
        </p:nvSpPr>
        <p:spPr>
          <a:xfrm>
            <a:off x="228600" y="2143116"/>
            <a:ext cx="8686800" cy="107157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zh-CN" altLang="en-US" sz="3200" b="1" dirty="0" smtClean="0">
                <a:solidFill>
                  <a:srgbClr val="FF0000"/>
                </a:solidFill>
              </a:rPr>
              <a:t>化合物的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质量</a:t>
            </a:r>
            <a:r>
              <a:rPr lang="en-US" altLang="zh-CN" sz="3200" b="1" dirty="0" smtClean="0">
                <a:solidFill>
                  <a:srgbClr val="FF0000"/>
                </a:solidFill>
              </a:rPr>
              <a:t>=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标题 1"/>
          <p:cNvSpPr txBox="1">
            <a:spLocks/>
          </p:cNvSpPr>
          <p:nvPr/>
        </p:nvSpPr>
        <p:spPr>
          <a:xfrm>
            <a:off x="3000364" y="2259801"/>
            <a:ext cx="5857884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zh-CN" altLang="en-US" sz="3200" b="1" cap="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元</a:t>
            </a:r>
            <a:r>
              <a:rPr lang="zh-CN" altLang="en-US" sz="32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素的</a:t>
            </a:r>
            <a:r>
              <a:rPr kumimoji="0" lang="zh-CN" alt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质量</a:t>
            </a:r>
            <a:r>
              <a:rPr lang="en-US" altLang="zh-CN" sz="3200" b="1" cap="all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÷</a:t>
            </a:r>
            <a:r>
              <a:rPr kumimoji="0" lang="zh-CN" alt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该元素的质量分数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228600" y="4429132"/>
            <a:ext cx="8686800" cy="1071570"/>
            <a:chOff x="228600" y="4429132"/>
            <a:chExt cx="8686800" cy="1071570"/>
          </a:xfrm>
        </p:grpSpPr>
        <p:sp>
          <p:nvSpPr>
            <p:cNvPr id="17" name="标题 1"/>
            <p:cNvSpPr txBox="1">
              <a:spLocks/>
            </p:cNvSpPr>
            <p:nvPr/>
          </p:nvSpPr>
          <p:spPr>
            <a:xfrm>
              <a:off x="6429388" y="4429132"/>
              <a:ext cx="2428892" cy="1071570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lvl="0">
                <a:spcBef>
                  <a:spcPct val="0"/>
                </a:spcBef>
              </a:pPr>
              <a:r>
                <a:rPr lang="zh-CN" altLang="en-US" sz="3200" b="1" dirty="0" smtClean="0">
                  <a:solidFill>
                    <a:srgbClr val="FF0000"/>
                  </a:solidFill>
                </a:rPr>
                <a:t>元素的</a:t>
              </a:r>
              <a:r>
                <a:rPr lang="zh-CN" altLang="zh-CN" sz="3200" b="1" dirty="0" smtClean="0">
                  <a:solidFill>
                    <a:srgbClr val="FF0000"/>
                  </a:solidFill>
                </a:rPr>
                <a:t>质量</a:t>
              </a:r>
              <a:endParaRPr kumimoji="0" lang="zh-CN" altLang="en-US" sz="3200" b="1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20" name="标题 1"/>
            <p:cNvSpPr txBox="1">
              <a:spLocks/>
            </p:cNvSpPr>
            <p:nvPr/>
          </p:nvSpPr>
          <p:spPr>
            <a:xfrm>
              <a:off x="228600" y="4429132"/>
              <a:ext cx="8686800" cy="1071570"/>
            </a:xfrm>
            <a:prstGeom prst="rect">
              <a:avLst/>
            </a:prstGeom>
          </p:spPr>
          <p:txBody>
            <a:bodyPr vert="horz" anchor="ctr">
              <a:noAutofit/>
            </a:bodyPr>
            <a:lstStyle/>
            <a:p>
              <a:pPr lvl="0">
                <a:spcBef>
                  <a:spcPct val="0"/>
                </a:spcBef>
              </a:pPr>
              <a:r>
                <a:rPr lang="zh-CN" altLang="en-US" sz="3200" b="1" dirty="0" smtClean="0">
                  <a:solidFill>
                    <a:srgbClr val="FF0000"/>
                  </a:solidFill>
                </a:rPr>
                <a:t>化合物的</a:t>
              </a:r>
              <a:r>
                <a:rPr lang="zh-CN" altLang="zh-CN" sz="3200" b="1" dirty="0" smtClean="0">
                  <a:solidFill>
                    <a:srgbClr val="FF0000"/>
                  </a:solidFill>
                </a:rPr>
                <a:t>质量</a:t>
              </a:r>
              <a:endParaRPr kumimoji="0" lang="zh-CN" altLang="en-US" sz="3200" b="1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cxnSp>
          <p:nvCxnSpPr>
            <p:cNvPr id="23" name="直接箭头连接符 22"/>
            <p:cNvCxnSpPr/>
            <p:nvPr/>
          </p:nvCxnSpPr>
          <p:spPr>
            <a:xfrm>
              <a:off x="2857488" y="4857760"/>
              <a:ext cx="3500462" cy="1588"/>
            </a:xfrm>
            <a:prstGeom prst="straightConnector1">
              <a:avLst/>
            </a:prstGeom>
            <a:ln w="762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接箭头连接符 23"/>
            <p:cNvCxnSpPr/>
            <p:nvPr/>
          </p:nvCxnSpPr>
          <p:spPr>
            <a:xfrm rot="10800000">
              <a:off x="2857488" y="5072074"/>
              <a:ext cx="3429024" cy="1588"/>
            </a:xfrm>
            <a:prstGeom prst="straightConnector1">
              <a:avLst/>
            </a:prstGeom>
            <a:ln w="76200">
              <a:solidFill>
                <a:srgbClr val="7030A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标题 1"/>
          <p:cNvSpPr txBox="1">
            <a:spLocks/>
          </p:cNvSpPr>
          <p:nvPr/>
        </p:nvSpPr>
        <p:spPr>
          <a:xfrm>
            <a:off x="3428992" y="4071942"/>
            <a:ext cx="2286016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×</a:t>
            </a:r>
            <a:r>
              <a:rPr kumimoji="0" lang="zh-CN" alt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质量分数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8" name="标题 1"/>
          <p:cNvSpPr txBox="1">
            <a:spLocks/>
          </p:cNvSpPr>
          <p:nvPr/>
        </p:nvSpPr>
        <p:spPr>
          <a:xfrm>
            <a:off x="3428992" y="5000636"/>
            <a:ext cx="2214578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>
              <a:spcBef>
                <a:spcPct val="0"/>
              </a:spcBef>
            </a:pPr>
            <a:r>
              <a:rPr lang="en-US" altLang="zh-CN" sz="32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÷</a:t>
            </a:r>
            <a:r>
              <a:rPr kumimoji="0" lang="zh-CN" alt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质量分数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34" presetClass="emph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4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4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4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4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27" grpId="0" build="allAtOnce"/>
      <p:bldP spid="28" grpId="0"/>
      <p:bldP spid="28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85720" y="285728"/>
            <a:ext cx="8572560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 dirty="0"/>
              <a:t>硝酸铵</a:t>
            </a:r>
            <a:r>
              <a:rPr lang="en-US" altLang="zh-CN" sz="2800" dirty="0"/>
              <a:t>(NH</a:t>
            </a:r>
            <a:r>
              <a:rPr lang="en-US" altLang="zh-CN" sz="2800" baseline="-25000" dirty="0"/>
              <a:t>4</a:t>
            </a:r>
            <a:r>
              <a:rPr lang="en-US" altLang="zh-CN" sz="2800" dirty="0"/>
              <a:t>NO</a:t>
            </a:r>
            <a:r>
              <a:rPr lang="en-US" altLang="zh-CN" sz="2800" baseline="-25000" dirty="0"/>
              <a:t>3</a:t>
            </a:r>
            <a:r>
              <a:rPr lang="en-US" altLang="zh-CN" sz="2800" dirty="0"/>
              <a:t>)</a:t>
            </a:r>
            <a:r>
              <a:rPr lang="zh-CN" altLang="zh-CN" sz="2800" dirty="0"/>
              <a:t>和尿素</a:t>
            </a:r>
            <a:r>
              <a:rPr lang="en-US" altLang="zh-CN" sz="2800" dirty="0"/>
              <a:t>[(NH</a:t>
            </a:r>
            <a:r>
              <a:rPr lang="en-US" altLang="zh-CN" sz="2800" baseline="-25000" dirty="0"/>
              <a:t>2</a:t>
            </a:r>
            <a:r>
              <a:rPr lang="en-US" altLang="zh-CN" sz="2800" dirty="0"/>
              <a:t>)</a:t>
            </a:r>
            <a:r>
              <a:rPr lang="en-US" altLang="zh-CN" sz="2800" baseline="-25000" dirty="0"/>
              <a:t>2</a:t>
            </a:r>
            <a:r>
              <a:rPr lang="en-US" altLang="zh-CN" sz="2800" dirty="0"/>
              <a:t>CO]</a:t>
            </a:r>
            <a:r>
              <a:rPr lang="zh-CN" altLang="zh-CN" sz="2800" dirty="0"/>
              <a:t>含氮量较高，常用作化肥。</a:t>
            </a:r>
          </a:p>
          <a:p>
            <a:pPr>
              <a:lnSpc>
                <a:spcPct val="150000"/>
              </a:lnSpc>
            </a:pPr>
            <a:r>
              <a:rPr lang="zh-CN" altLang="zh-CN" sz="2800" dirty="0"/>
              <a:t>相对原子质量：</a:t>
            </a:r>
            <a:r>
              <a:rPr lang="en-US" altLang="zh-CN" sz="2800" dirty="0"/>
              <a:t>N</a:t>
            </a:r>
            <a:r>
              <a:rPr lang="zh-CN" altLang="zh-CN" sz="2800" dirty="0"/>
              <a:t>：</a:t>
            </a:r>
            <a:r>
              <a:rPr lang="en-US" altLang="zh-CN" sz="2800" dirty="0"/>
              <a:t>14  H</a:t>
            </a:r>
            <a:r>
              <a:rPr lang="zh-CN" altLang="zh-CN" sz="2800" dirty="0"/>
              <a:t>：</a:t>
            </a:r>
            <a:r>
              <a:rPr lang="en-US" altLang="zh-CN" sz="2800" dirty="0"/>
              <a:t>1  C</a:t>
            </a:r>
            <a:r>
              <a:rPr lang="zh-CN" altLang="zh-CN" sz="2800" dirty="0"/>
              <a:t>：</a:t>
            </a:r>
            <a:r>
              <a:rPr lang="en-US" altLang="zh-CN" sz="2800" dirty="0"/>
              <a:t>12  O</a:t>
            </a:r>
            <a:r>
              <a:rPr lang="zh-CN" altLang="zh-CN" sz="2800" dirty="0"/>
              <a:t>：</a:t>
            </a:r>
            <a:r>
              <a:rPr lang="en-US" altLang="zh-CN" sz="2800" dirty="0"/>
              <a:t>16</a:t>
            </a:r>
            <a:endParaRPr lang="zh-CN" altLang="zh-CN" sz="2800" dirty="0"/>
          </a:p>
          <a:p>
            <a:pPr>
              <a:lnSpc>
                <a:spcPct val="150000"/>
              </a:lnSpc>
            </a:pPr>
            <a:r>
              <a:rPr lang="en-US" altLang="zh-CN" sz="2800" dirty="0"/>
              <a:t>(1)</a:t>
            </a:r>
            <a:r>
              <a:rPr lang="zh-CN" altLang="zh-CN" sz="2800" dirty="0"/>
              <a:t>硝酸铵和尿素的相对分子质量分</a:t>
            </a:r>
            <a:r>
              <a:rPr lang="zh-CN" altLang="zh-CN" sz="2800" dirty="0" smtClean="0"/>
              <a:t>别是</a:t>
            </a:r>
            <a:r>
              <a:rPr lang="en-US" altLang="zh-CN" sz="2800" u="sng" dirty="0" smtClean="0"/>
              <a:t>          </a:t>
            </a:r>
            <a:r>
              <a:rPr lang="zh-CN" altLang="zh-CN" sz="2800" dirty="0"/>
              <a:t>、</a:t>
            </a:r>
            <a:r>
              <a:rPr lang="en-US" altLang="zh-CN" sz="2800" u="sng" dirty="0"/>
              <a:t> </a:t>
            </a:r>
            <a:r>
              <a:rPr lang="en-US" altLang="zh-CN" sz="2800" u="sng" dirty="0" smtClean="0"/>
              <a:t>       </a:t>
            </a:r>
            <a:r>
              <a:rPr lang="zh-CN" altLang="zh-CN" sz="2800" dirty="0" smtClean="0"/>
              <a:t>。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zh-CN" altLang="en-US" sz="2800" dirty="0" smtClean="0"/>
              <a:t>两种物质中氮元素的质量分数分别是</a:t>
            </a:r>
            <a:r>
              <a:rPr lang="zh-CN" altLang="en-US" sz="2800" u="sng" dirty="0" smtClean="0"/>
              <a:t>          </a:t>
            </a:r>
            <a:r>
              <a:rPr lang="zh-CN" altLang="en-US" sz="2800" dirty="0" smtClean="0"/>
              <a:t>、</a:t>
            </a:r>
            <a:r>
              <a:rPr lang="zh-CN" altLang="en-US" sz="2800" u="sng" dirty="0" smtClean="0"/>
              <a:t>        </a:t>
            </a:r>
            <a:r>
              <a:rPr lang="zh-CN" altLang="en-US" sz="2800" dirty="0" smtClean="0"/>
              <a:t>。</a:t>
            </a:r>
            <a:endParaRPr lang="zh-CN" altLang="zh-CN" sz="2800" dirty="0"/>
          </a:p>
          <a:p>
            <a:pPr>
              <a:lnSpc>
                <a:spcPct val="150000"/>
              </a:lnSpc>
            </a:pPr>
            <a:r>
              <a:rPr lang="en-US" altLang="zh-CN" sz="2800" dirty="0"/>
              <a:t>(2)</a:t>
            </a:r>
            <a:r>
              <a:rPr lang="zh-CN" altLang="zh-CN" sz="2800" dirty="0"/>
              <a:t>给盆景施用</a:t>
            </a:r>
            <a:r>
              <a:rPr lang="en-US" altLang="zh-CN" sz="2800" dirty="0"/>
              <a:t>100g</a:t>
            </a:r>
            <a:r>
              <a:rPr lang="zh-CN" altLang="zh-CN" sz="2800" dirty="0"/>
              <a:t>硝酸铵，为它提供了多少氮元素</a:t>
            </a:r>
            <a:r>
              <a:rPr lang="zh-CN" altLang="zh-CN" sz="2800" dirty="0" smtClean="0"/>
              <a:t>？</a:t>
            </a:r>
            <a:endParaRPr lang="en-US" altLang="zh-CN" sz="2800" dirty="0" smtClean="0"/>
          </a:p>
          <a:p>
            <a:pPr>
              <a:lnSpc>
                <a:spcPct val="150000"/>
              </a:lnSpc>
            </a:pPr>
            <a:r>
              <a:rPr lang="en-US" altLang="zh-CN" sz="2800" dirty="0"/>
              <a:t> </a:t>
            </a:r>
            <a:endParaRPr lang="zh-CN" altLang="zh-CN" sz="2800" dirty="0"/>
          </a:p>
          <a:p>
            <a:pPr>
              <a:lnSpc>
                <a:spcPct val="150000"/>
              </a:lnSpc>
            </a:pPr>
            <a:r>
              <a:rPr lang="en-US" altLang="zh-CN" sz="2800" dirty="0"/>
              <a:t>(3)</a:t>
            </a:r>
            <a:r>
              <a:rPr lang="zh-CN" altLang="zh-CN" sz="2800" dirty="0"/>
              <a:t>若改用尿素，需</a:t>
            </a:r>
            <a:r>
              <a:rPr lang="en-US" altLang="zh-CN" sz="2800" u="sng" dirty="0"/>
              <a:t>           </a:t>
            </a:r>
            <a:r>
              <a:rPr lang="en-US" altLang="zh-CN" sz="2800" dirty="0"/>
              <a:t>g</a:t>
            </a:r>
            <a:r>
              <a:rPr lang="zh-CN" altLang="zh-CN" sz="2800" dirty="0"/>
              <a:t>尿素才能提供相同质量的氮元素</a:t>
            </a:r>
            <a:r>
              <a:rPr lang="zh-CN" altLang="zh-CN" sz="2800" dirty="0" smtClean="0"/>
              <a:t>。</a:t>
            </a:r>
            <a:endParaRPr lang="zh-CN" altLang="en-US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8001024" y="2214554"/>
            <a:ext cx="5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60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114276" y="5643578"/>
            <a:ext cx="55515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尿</a:t>
            </a:r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素的质量</a:t>
            </a:r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=35g ÷46.7%=75g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643702" y="2214554"/>
            <a:ext cx="5982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80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357290" y="4214818"/>
            <a:ext cx="57567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氮元素的质量</a:t>
            </a:r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=100g ×35%=35g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215206" y="2844225"/>
            <a:ext cx="121860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46.7%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43636" y="2844225"/>
            <a:ext cx="80502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35%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14282" y="285728"/>
            <a:ext cx="2409812" cy="838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情景三</a:t>
            </a:r>
            <a:endParaRPr kumimoji="0" lang="zh-CN" altLang="en-US" sz="3600" b="1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5769" y="1285860"/>
            <a:ext cx="807246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3200" b="1" dirty="0">
                <a:solidFill>
                  <a:srgbClr val="FF0000"/>
                </a:solidFill>
              </a:rPr>
              <a:t>工业生产的化肥往往</a:t>
            </a:r>
            <a:r>
              <a:rPr lang="zh-CN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含有</a:t>
            </a:r>
            <a:r>
              <a:rPr lang="zh-CN" altLang="zh-CN" sz="3200" b="1" dirty="0">
                <a:solidFill>
                  <a:srgbClr val="FF0000"/>
                </a:solidFill>
              </a:rPr>
              <a:t>少量</a:t>
            </a:r>
            <a:r>
              <a:rPr lang="zh-CN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杂质</a:t>
            </a:r>
            <a:r>
              <a:rPr lang="zh-CN" altLang="zh-CN" sz="3200" b="1" dirty="0">
                <a:solidFill>
                  <a:srgbClr val="FF0000"/>
                </a:solidFill>
              </a:rPr>
              <a:t>。若某厂生产的</a:t>
            </a:r>
            <a:r>
              <a:rPr lang="zh-CN" altLang="zh-CN" sz="3200" b="1" dirty="0">
                <a:solidFill>
                  <a:srgbClr val="7030A0"/>
                </a:solidFill>
              </a:rPr>
              <a:t>尿素中混有少量水份</a:t>
            </a:r>
            <a:r>
              <a:rPr lang="zh-CN" altLang="zh-CN" sz="3200" b="1" dirty="0">
                <a:solidFill>
                  <a:srgbClr val="FF0000"/>
                </a:solidFill>
              </a:rPr>
              <a:t>，回答下列问题：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(1)</a:t>
            </a:r>
            <a:r>
              <a:rPr lang="zh-CN" altLang="zh-CN" sz="3200" b="1" dirty="0">
                <a:solidFill>
                  <a:srgbClr val="FF0000"/>
                </a:solidFill>
              </a:rPr>
              <a:t>水中是否含氮元素？</a:t>
            </a:r>
            <a:r>
              <a:rPr lang="en-US" altLang="zh-CN" sz="3200" b="1" dirty="0">
                <a:solidFill>
                  <a:srgbClr val="FF0000"/>
                </a:solidFill>
              </a:rPr>
              <a:t>(2)</a:t>
            </a:r>
            <a:r>
              <a:rPr lang="zh-CN" altLang="zh-CN" sz="3200" b="1" dirty="0">
                <a:solidFill>
                  <a:srgbClr val="FF0000"/>
                </a:solidFill>
              </a:rPr>
              <a:t>这种化肥中氮元素质量</a:t>
            </a:r>
            <a:r>
              <a:rPr lang="en-US" altLang="zh-CN" sz="3200" b="1" u="sng" dirty="0">
                <a:solidFill>
                  <a:srgbClr val="FF0000"/>
                </a:solidFill>
              </a:rPr>
              <a:t>         </a:t>
            </a:r>
            <a:r>
              <a:rPr lang="en-US" altLang="zh-CN" sz="3200" b="1" dirty="0">
                <a:solidFill>
                  <a:srgbClr val="FF0000"/>
                </a:solidFill>
              </a:rPr>
              <a:t>(</a:t>
            </a:r>
            <a:r>
              <a:rPr lang="zh-CN" altLang="zh-CN" sz="3200" b="1" dirty="0">
                <a:solidFill>
                  <a:srgbClr val="FF0000"/>
                </a:solidFill>
              </a:rPr>
              <a:t>填大于、小于或等于</a:t>
            </a:r>
            <a:r>
              <a:rPr lang="en-US" altLang="zh-CN" sz="3200" b="1" dirty="0">
                <a:solidFill>
                  <a:srgbClr val="FF0000"/>
                </a:solidFill>
              </a:rPr>
              <a:t>)46.7%</a:t>
            </a:r>
            <a:r>
              <a:rPr lang="zh-CN" altLang="zh-CN" sz="3200" b="1" dirty="0">
                <a:solidFill>
                  <a:srgbClr val="FF0000"/>
                </a:solidFill>
              </a:rPr>
              <a:t>。</a:t>
            </a:r>
          </a:p>
          <a:p>
            <a:pPr>
              <a:lnSpc>
                <a:spcPct val="150000"/>
              </a:lnSpc>
            </a:pPr>
            <a:r>
              <a:rPr lang="en-US" altLang="zh-CN" sz="3200" b="1" dirty="0">
                <a:solidFill>
                  <a:srgbClr val="FF0000"/>
                </a:solidFill>
              </a:rPr>
              <a:t>(3)</a:t>
            </a:r>
            <a:r>
              <a:rPr lang="zh-CN" altLang="zh-CN" sz="3200" b="1" dirty="0">
                <a:solidFill>
                  <a:srgbClr val="FF0000"/>
                </a:solidFill>
              </a:rPr>
              <a:t>现有一尿素样品，测得其中氮元素的质量分数为</a:t>
            </a:r>
            <a:r>
              <a:rPr lang="en-US" altLang="zh-CN" sz="3200" b="1" dirty="0">
                <a:solidFill>
                  <a:srgbClr val="FF0000"/>
                </a:solidFill>
              </a:rPr>
              <a:t>43.5%</a:t>
            </a:r>
            <a:r>
              <a:rPr lang="zh-CN" altLang="zh-CN" sz="3200" b="1" dirty="0">
                <a:solidFill>
                  <a:srgbClr val="FF0000"/>
                </a:solidFill>
              </a:rPr>
              <a:t>，通过计算说明该尿素样品是纯净物还是混合物？</a:t>
            </a:r>
            <a:endParaRPr lang="zh-CN" altLang="en-US" sz="3200" b="1" dirty="0">
              <a:solidFill>
                <a:srgbClr val="FF0000"/>
              </a:solidFill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1857356" y="3500438"/>
            <a:ext cx="1008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小于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285728"/>
            <a:ext cx="2409812" cy="838200"/>
          </a:xfr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</a:rPr>
              <a:t>复习回顾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0" y="2332037"/>
            <a:ext cx="8686800" cy="4525963"/>
          </a:xfrm>
        </p:spPr>
        <p:txBody>
          <a:bodyPr/>
          <a:lstStyle/>
          <a:p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某物质如右图所示。</a:t>
            </a:r>
          </a:p>
          <a:p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(1)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其中有</a:t>
            </a:r>
            <a:r>
              <a:rPr lang="en-US" altLang="zh-CN" b="1" u="sng" dirty="0" smtClean="0">
                <a:latin typeface="宋体" pitchFamily="2" charset="-122"/>
                <a:ea typeface="宋体" pitchFamily="2" charset="-122"/>
              </a:rPr>
              <a:t>      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种分子，有</a:t>
            </a:r>
            <a:r>
              <a:rPr lang="en-US" altLang="zh-CN" b="1" u="sng" dirty="0" smtClean="0">
                <a:latin typeface="宋体" pitchFamily="2" charset="-122"/>
                <a:ea typeface="宋体" pitchFamily="2" charset="-122"/>
              </a:rPr>
              <a:t>     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个分子，</a:t>
            </a:r>
          </a:p>
          <a:p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所以有</a:t>
            </a:r>
            <a:r>
              <a:rPr lang="en-US" altLang="zh-CN" b="1" u="sng" dirty="0" smtClean="0">
                <a:latin typeface="宋体" pitchFamily="2" charset="-122"/>
                <a:ea typeface="宋体" pitchFamily="2" charset="-122"/>
              </a:rPr>
              <a:t>      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物质，属于</a:t>
            </a:r>
            <a:r>
              <a:rPr lang="en-US" altLang="zh-CN" b="1" u="sng" dirty="0" smtClean="0">
                <a:latin typeface="宋体" pitchFamily="2" charset="-122"/>
                <a:ea typeface="宋体" pitchFamily="2" charset="-122"/>
              </a:rPr>
              <a:t>        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物。</a:t>
            </a:r>
          </a:p>
          <a:p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有</a:t>
            </a:r>
            <a:r>
              <a:rPr lang="en-US" altLang="zh-CN" b="1" u="sng" dirty="0" smtClean="0">
                <a:latin typeface="宋体" pitchFamily="2" charset="-122"/>
                <a:ea typeface="宋体" pitchFamily="2" charset="-122"/>
              </a:rPr>
              <a:t>      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种原子，</a:t>
            </a:r>
            <a:r>
              <a:rPr lang="en-US" altLang="zh-CN" b="1" u="sng" dirty="0" smtClean="0">
                <a:latin typeface="宋体" pitchFamily="2" charset="-122"/>
                <a:ea typeface="宋体" pitchFamily="2" charset="-122"/>
              </a:rPr>
              <a:t>        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种元素。</a:t>
            </a:r>
          </a:p>
          <a:p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(2)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若右图表示水分子和过氧化氢分子。</a:t>
            </a:r>
          </a:p>
          <a:p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 </a:t>
            </a:r>
            <a:endParaRPr lang="zh-CN" altLang="zh-CN" b="1" dirty="0" smtClean="0">
              <a:latin typeface="宋体" pitchFamily="2" charset="-122"/>
              <a:ea typeface="宋体" pitchFamily="2" charset="-122"/>
            </a:endParaRPr>
          </a:p>
          <a:p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则</a:t>
            </a:r>
            <a:r>
              <a:rPr lang="en-US" altLang="zh-CN" b="1" dirty="0" smtClean="0">
                <a:latin typeface="宋体" pitchFamily="2" charset="-122"/>
                <a:ea typeface="宋体" pitchFamily="2" charset="-122"/>
              </a:rPr>
              <a:t>       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表示</a:t>
            </a:r>
            <a:r>
              <a:rPr lang="en-US" altLang="zh-CN" b="1" u="sng" dirty="0" smtClean="0">
                <a:latin typeface="宋体" pitchFamily="2" charset="-122"/>
                <a:ea typeface="宋体" pitchFamily="2" charset="-122"/>
              </a:rPr>
              <a:t>        </a:t>
            </a:r>
            <a:r>
              <a:rPr lang="zh-CN" altLang="zh-CN" b="1" dirty="0" smtClean="0">
                <a:latin typeface="宋体" pitchFamily="2" charset="-122"/>
                <a:ea typeface="宋体" pitchFamily="2" charset="-122"/>
              </a:rPr>
              <a:t>分子。为什么？</a:t>
            </a:r>
            <a:endParaRPr lang="zh-CN" altLang="en-US" b="1" dirty="0">
              <a:latin typeface="宋体" pitchFamily="2" charset="-122"/>
              <a:ea typeface="宋体" pitchFamily="2" charset="-122"/>
            </a:endParaRPr>
          </a:p>
        </p:txBody>
      </p:sp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4286248" y="357166"/>
            <a:ext cx="4781576" cy="2357454"/>
            <a:chOff x="1785" y="2280"/>
            <a:chExt cx="3585" cy="1620"/>
          </a:xfrm>
        </p:grpSpPr>
        <p:sp>
          <p:nvSpPr>
            <p:cNvPr id="1027" name="Rectangle 3"/>
            <p:cNvSpPr>
              <a:spLocks noChangeArrowheads="1"/>
            </p:cNvSpPr>
            <p:nvPr/>
          </p:nvSpPr>
          <p:spPr bwMode="auto">
            <a:xfrm>
              <a:off x="1785" y="2280"/>
              <a:ext cx="3585" cy="1620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8" name="Oval 4"/>
            <p:cNvSpPr>
              <a:spLocks noChangeArrowheads="1"/>
            </p:cNvSpPr>
            <p:nvPr/>
          </p:nvSpPr>
          <p:spPr bwMode="auto">
            <a:xfrm>
              <a:off x="2235" y="3270"/>
              <a:ext cx="420" cy="4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29" name="Oval 5"/>
            <p:cNvSpPr>
              <a:spLocks noChangeArrowheads="1"/>
            </p:cNvSpPr>
            <p:nvPr/>
          </p:nvSpPr>
          <p:spPr bwMode="auto">
            <a:xfrm>
              <a:off x="2115" y="3525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0" name="Oval 6"/>
            <p:cNvSpPr>
              <a:spLocks noChangeArrowheads="1"/>
            </p:cNvSpPr>
            <p:nvPr/>
          </p:nvSpPr>
          <p:spPr bwMode="auto">
            <a:xfrm>
              <a:off x="2640" y="3525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1" name="Oval 7"/>
            <p:cNvSpPr>
              <a:spLocks noChangeArrowheads="1"/>
            </p:cNvSpPr>
            <p:nvPr/>
          </p:nvSpPr>
          <p:spPr bwMode="auto">
            <a:xfrm>
              <a:off x="4620" y="2550"/>
              <a:ext cx="420" cy="4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2" name="Oval 8"/>
            <p:cNvSpPr>
              <a:spLocks noChangeArrowheads="1"/>
            </p:cNvSpPr>
            <p:nvPr/>
          </p:nvSpPr>
          <p:spPr bwMode="auto">
            <a:xfrm>
              <a:off x="3120" y="2445"/>
              <a:ext cx="420" cy="4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3" name="Oval 9"/>
            <p:cNvSpPr>
              <a:spLocks noChangeArrowheads="1"/>
            </p:cNvSpPr>
            <p:nvPr/>
          </p:nvSpPr>
          <p:spPr bwMode="auto">
            <a:xfrm>
              <a:off x="3000" y="2700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4" name="Oval 10"/>
            <p:cNvSpPr>
              <a:spLocks noChangeArrowheads="1"/>
            </p:cNvSpPr>
            <p:nvPr/>
          </p:nvSpPr>
          <p:spPr bwMode="auto">
            <a:xfrm>
              <a:off x="3525" y="2700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5" name="Oval 11"/>
            <p:cNvSpPr>
              <a:spLocks noChangeArrowheads="1"/>
            </p:cNvSpPr>
            <p:nvPr/>
          </p:nvSpPr>
          <p:spPr bwMode="auto">
            <a:xfrm>
              <a:off x="3300" y="3270"/>
              <a:ext cx="420" cy="4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6" name="Oval 12"/>
            <p:cNvSpPr>
              <a:spLocks noChangeArrowheads="1"/>
            </p:cNvSpPr>
            <p:nvPr/>
          </p:nvSpPr>
          <p:spPr bwMode="auto">
            <a:xfrm>
              <a:off x="3180" y="3525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7" name="Oval 13"/>
            <p:cNvSpPr>
              <a:spLocks noChangeArrowheads="1"/>
            </p:cNvSpPr>
            <p:nvPr/>
          </p:nvSpPr>
          <p:spPr bwMode="auto">
            <a:xfrm>
              <a:off x="4080" y="3285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8" name="Oval 14"/>
            <p:cNvSpPr>
              <a:spLocks noChangeArrowheads="1"/>
            </p:cNvSpPr>
            <p:nvPr/>
          </p:nvSpPr>
          <p:spPr bwMode="auto">
            <a:xfrm>
              <a:off x="4200" y="2550"/>
              <a:ext cx="420" cy="4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39" name="Oval 15"/>
            <p:cNvSpPr>
              <a:spLocks noChangeArrowheads="1"/>
            </p:cNvSpPr>
            <p:nvPr/>
          </p:nvSpPr>
          <p:spPr bwMode="auto">
            <a:xfrm>
              <a:off x="4080" y="2805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0" name="Oval 16"/>
            <p:cNvSpPr>
              <a:spLocks noChangeArrowheads="1"/>
            </p:cNvSpPr>
            <p:nvPr/>
          </p:nvSpPr>
          <p:spPr bwMode="auto">
            <a:xfrm>
              <a:off x="5025" y="2550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1" name="Oval 17"/>
            <p:cNvSpPr>
              <a:spLocks noChangeArrowheads="1"/>
            </p:cNvSpPr>
            <p:nvPr/>
          </p:nvSpPr>
          <p:spPr bwMode="auto">
            <a:xfrm>
              <a:off x="2190" y="2445"/>
              <a:ext cx="420" cy="4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2" name="Oval 18"/>
            <p:cNvSpPr>
              <a:spLocks noChangeArrowheads="1"/>
            </p:cNvSpPr>
            <p:nvPr/>
          </p:nvSpPr>
          <p:spPr bwMode="auto">
            <a:xfrm>
              <a:off x="2070" y="2700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3" name="Oval 19"/>
            <p:cNvSpPr>
              <a:spLocks noChangeArrowheads="1"/>
            </p:cNvSpPr>
            <p:nvPr/>
          </p:nvSpPr>
          <p:spPr bwMode="auto">
            <a:xfrm>
              <a:off x="2595" y="2700"/>
              <a:ext cx="165" cy="180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4" name="Oval 20"/>
            <p:cNvSpPr>
              <a:spLocks noChangeArrowheads="1"/>
            </p:cNvSpPr>
            <p:nvPr/>
          </p:nvSpPr>
          <p:spPr bwMode="auto">
            <a:xfrm>
              <a:off x="3690" y="3270"/>
              <a:ext cx="420" cy="43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1045" name="Group 21"/>
          <p:cNvGrpSpPr>
            <a:grpSpLocks/>
          </p:cNvGrpSpPr>
          <p:nvPr/>
        </p:nvGrpSpPr>
        <p:grpSpPr bwMode="auto">
          <a:xfrm>
            <a:off x="1071538" y="5715016"/>
            <a:ext cx="857256" cy="642942"/>
            <a:chOff x="2302" y="3810"/>
            <a:chExt cx="601" cy="450"/>
          </a:xfrm>
        </p:grpSpPr>
        <p:sp>
          <p:nvSpPr>
            <p:cNvPr id="1046" name="Oval 22"/>
            <p:cNvSpPr>
              <a:spLocks noChangeArrowheads="1"/>
            </p:cNvSpPr>
            <p:nvPr/>
          </p:nvSpPr>
          <p:spPr bwMode="auto">
            <a:xfrm>
              <a:off x="2400" y="3810"/>
              <a:ext cx="405" cy="4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7" name="Oval 23"/>
            <p:cNvSpPr>
              <a:spLocks noChangeArrowheads="1"/>
            </p:cNvSpPr>
            <p:nvPr/>
          </p:nvSpPr>
          <p:spPr bwMode="auto">
            <a:xfrm>
              <a:off x="2302" y="4102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048" name="Oval 24"/>
            <p:cNvSpPr>
              <a:spLocks noChangeArrowheads="1"/>
            </p:cNvSpPr>
            <p:nvPr/>
          </p:nvSpPr>
          <p:spPr bwMode="auto">
            <a:xfrm>
              <a:off x="2760" y="4117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2643174" y="278266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2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857884" y="2782669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5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928794" y="3429000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2</a:t>
            </a:r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种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5357818" y="3429000"/>
            <a:ext cx="110799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混合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214414" y="4000504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2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4344213" y="4000504"/>
            <a:ext cx="4154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2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71868" y="5715016"/>
            <a:ext cx="6463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水</a:t>
            </a:r>
            <a:endParaRPr lang="zh-CN" alt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686800" cy="8382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             微观                           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宏观</a:t>
            </a:r>
            <a:endParaRPr lang="zh-CN" altLang="en-US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grpSp>
        <p:nvGrpSpPr>
          <p:cNvPr id="6" name="Group 21"/>
          <p:cNvGrpSpPr>
            <a:grpSpLocks/>
          </p:cNvGrpSpPr>
          <p:nvPr/>
        </p:nvGrpSpPr>
        <p:grpSpPr bwMode="auto">
          <a:xfrm>
            <a:off x="1857356" y="1714488"/>
            <a:ext cx="857256" cy="642942"/>
            <a:chOff x="2302" y="3810"/>
            <a:chExt cx="601" cy="450"/>
          </a:xfrm>
        </p:grpSpPr>
        <p:sp>
          <p:nvSpPr>
            <p:cNvPr id="7" name="Oval 22"/>
            <p:cNvSpPr>
              <a:spLocks noChangeArrowheads="1"/>
            </p:cNvSpPr>
            <p:nvPr/>
          </p:nvSpPr>
          <p:spPr bwMode="auto">
            <a:xfrm>
              <a:off x="2400" y="3810"/>
              <a:ext cx="405" cy="45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8" name="Oval 23"/>
            <p:cNvSpPr>
              <a:spLocks noChangeArrowheads="1"/>
            </p:cNvSpPr>
            <p:nvPr/>
          </p:nvSpPr>
          <p:spPr bwMode="auto">
            <a:xfrm>
              <a:off x="2302" y="4102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9" name="Oval 24"/>
            <p:cNvSpPr>
              <a:spLocks noChangeArrowheads="1"/>
            </p:cNvSpPr>
            <p:nvPr/>
          </p:nvSpPr>
          <p:spPr bwMode="auto">
            <a:xfrm>
              <a:off x="2760" y="4117"/>
              <a:ext cx="143" cy="143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38" name="组合 37"/>
          <p:cNvGrpSpPr/>
          <p:nvPr/>
        </p:nvGrpSpPr>
        <p:grpSpPr>
          <a:xfrm>
            <a:off x="4362424" y="1071546"/>
            <a:ext cx="4781576" cy="2357454"/>
            <a:chOff x="285720" y="3429000"/>
            <a:chExt cx="4781576" cy="2357454"/>
          </a:xfrm>
        </p:grpSpPr>
        <p:sp>
          <p:nvSpPr>
            <p:cNvPr id="4" name="标题 1"/>
            <p:cNvSpPr txBox="1">
              <a:spLocks/>
            </p:cNvSpPr>
            <p:nvPr/>
          </p:nvSpPr>
          <p:spPr>
            <a:xfrm>
              <a:off x="571472" y="4857760"/>
              <a:ext cx="1614470" cy="838200"/>
            </a:xfrm>
            <a:prstGeom prst="rect">
              <a:avLst/>
            </a:prstGeom>
          </p:spPr>
          <p:txBody>
            <a:bodyPr vert="horz" anchor="ctr">
              <a:normAutofit/>
            </a:bodyPr>
            <a:lstStyle/>
            <a:p>
              <a:pPr lvl="0">
                <a:spcBef>
                  <a:spcPct val="0"/>
                </a:spcBef>
              </a:pPr>
              <a:r>
                <a:rPr kumimoji="0" lang="zh-CN" altLang="en-US" sz="3600" b="0" i="0" u="none" strike="noStrike" kern="1200" cap="all" spc="0" normalizeH="0" baseline="0" noProof="0" dirty="0" smtClean="0">
                  <a:ln>
                    <a:noFill/>
                  </a:ln>
                  <a:solidFill>
                    <a:schemeClr val="tx2"/>
                  </a:solidFill>
                  <a:effectLst>
                    <a:reflection blurRad="12700" stA="48000" endA="300" endPos="55000" dir="5400000" sy="-90000" algn="bl" rotWithShape="0"/>
                  </a:effectLst>
                  <a:uLnTx/>
                  <a:uFillTx/>
                  <a:latin typeface="+mj-lt"/>
                  <a:ea typeface="+mj-ea"/>
                  <a:cs typeface="+mj-cs"/>
                </a:rPr>
                <a:t> </a:t>
              </a:r>
              <a:r>
                <a:rPr lang="en-US" altLang="zh-CN" sz="3600" cap="all" dirty="0" smtClean="0">
                  <a:solidFill>
                    <a:schemeClr val="tx2"/>
                  </a:solidFill>
                  <a:effectLst>
                    <a:reflection blurRad="12700" stA="48000" endA="300" endPos="55000" dir="5400000" sy="-90000" algn="bl" rotWithShape="0"/>
                  </a:effectLst>
                  <a:latin typeface="+mj-lt"/>
                  <a:ea typeface="+mj-ea"/>
                  <a:cs typeface="+mj-cs"/>
                </a:rPr>
                <a:t>… …</a:t>
              </a:r>
              <a:endParaRPr kumimoji="0" lang="zh-CN" altLang="en-US" sz="3600" b="0" i="0" u="none" strike="noStrike" kern="1200" cap="all" spc="0" normalizeH="0" baseline="0" noProof="0" dirty="0">
                <a:ln>
                  <a:noFill/>
                </a:ln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11" name="Rectangle 3"/>
            <p:cNvSpPr>
              <a:spLocks noChangeArrowheads="1"/>
            </p:cNvSpPr>
            <p:nvPr/>
          </p:nvSpPr>
          <p:spPr bwMode="auto">
            <a:xfrm>
              <a:off x="285720" y="3429000"/>
              <a:ext cx="4781576" cy="2357454"/>
            </a:xfrm>
            <a:prstGeom prst="rect">
              <a:avLst/>
            </a:prstGeom>
            <a:noFill/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2" name="Oval 4"/>
            <p:cNvSpPr>
              <a:spLocks noChangeArrowheads="1"/>
            </p:cNvSpPr>
            <p:nvPr/>
          </p:nvSpPr>
          <p:spPr bwMode="auto">
            <a:xfrm>
              <a:off x="588649" y="4429132"/>
              <a:ext cx="560185" cy="6330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3" name="Oval 5"/>
            <p:cNvSpPr>
              <a:spLocks noChangeArrowheads="1"/>
            </p:cNvSpPr>
            <p:nvPr/>
          </p:nvSpPr>
          <p:spPr bwMode="auto">
            <a:xfrm>
              <a:off x="428596" y="4800213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4" name="Oval 6"/>
            <p:cNvSpPr>
              <a:spLocks noChangeArrowheads="1"/>
            </p:cNvSpPr>
            <p:nvPr/>
          </p:nvSpPr>
          <p:spPr bwMode="auto">
            <a:xfrm>
              <a:off x="1128827" y="4800213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5" name="Oval 7"/>
            <p:cNvSpPr>
              <a:spLocks noChangeArrowheads="1"/>
            </p:cNvSpPr>
            <p:nvPr/>
          </p:nvSpPr>
          <p:spPr bwMode="auto">
            <a:xfrm>
              <a:off x="2811617" y="3607595"/>
              <a:ext cx="560185" cy="6330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6" name="Oval 8"/>
            <p:cNvSpPr>
              <a:spLocks noChangeArrowheads="1"/>
            </p:cNvSpPr>
            <p:nvPr/>
          </p:nvSpPr>
          <p:spPr bwMode="auto">
            <a:xfrm>
              <a:off x="1740047" y="3571876"/>
              <a:ext cx="560185" cy="6330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7" name="Oval 9"/>
            <p:cNvSpPr>
              <a:spLocks noChangeArrowheads="1"/>
            </p:cNvSpPr>
            <p:nvPr/>
          </p:nvSpPr>
          <p:spPr bwMode="auto">
            <a:xfrm>
              <a:off x="1579994" y="3942957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8" name="Oval 10"/>
            <p:cNvSpPr>
              <a:spLocks noChangeArrowheads="1"/>
            </p:cNvSpPr>
            <p:nvPr/>
          </p:nvSpPr>
          <p:spPr bwMode="auto">
            <a:xfrm>
              <a:off x="2280225" y="3942957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19" name="Oval 11"/>
            <p:cNvSpPr>
              <a:spLocks noChangeArrowheads="1"/>
            </p:cNvSpPr>
            <p:nvPr/>
          </p:nvSpPr>
          <p:spPr bwMode="auto">
            <a:xfrm>
              <a:off x="1945971" y="4429132"/>
              <a:ext cx="560185" cy="6330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0" name="Oval 12"/>
            <p:cNvSpPr>
              <a:spLocks noChangeArrowheads="1"/>
            </p:cNvSpPr>
            <p:nvPr/>
          </p:nvSpPr>
          <p:spPr bwMode="auto">
            <a:xfrm>
              <a:off x="1785918" y="4800213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1" name="Oval 13"/>
            <p:cNvSpPr>
              <a:spLocks noChangeArrowheads="1"/>
            </p:cNvSpPr>
            <p:nvPr/>
          </p:nvSpPr>
          <p:spPr bwMode="auto">
            <a:xfrm>
              <a:off x="2425635" y="4845854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3" name="Oval 15"/>
            <p:cNvSpPr>
              <a:spLocks noChangeArrowheads="1"/>
            </p:cNvSpPr>
            <p:nvPr/>
          </p:nvSpPr>
          <p:spPr bwMode="auto">
            <a:xfrm>
              <a:off x="2673709" y="3571876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4" name="Oval 16"/>
            <p:cNvSpPr>
              <a:spLocks noChangeArrowheads="1"/>
            </p:cNvSpPr>
            <p:nvPr/>
          </p:nvSpPr>
          <p:spPr bwMode="auto">
            <a:xfrm>
              <a:off x="3351795" y="3607595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5" name="Oval 17"/>
            <p:cNvSpPr>
              <a:spLocks noChangeArrowheads="1"/>
            </p:cNvSpPr>
            <p:nvPr/>
          </p:nvSpPr>
          <p:spPr bwMode="auto">
            <a:xfrm>
              <a:off x="588649" y="3571876"/>
              <a:ext cx="560185" cy="6330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6" name="Oval 18"/>
            <p:cNvSpPr>
              <a:spLocks noChangeArrowheads="1"/>
            </p:cNvSpPr>
            <p:nvPr/>
          </p:nvSpPr>
          <p:spPr bwMode="auto">
            <a:xfrm>
              <a:off x="428596" y="3942957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7" name="Oval 19"/>
            <p:cNvSpPr>
              <a:spLocks noChangeArrowheads="1"/>
            </p:cNvSpPr>
            <p:nvPr/>
          </p:nvSpPr>
          <p:spPr bwMode="auto">
            <a:xfrm>
              <a:off x="1128827" y="3942957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29" name="Oval 4"/>
            <p:cNvSpPr>
              <a:spLocks noChangeArrowheads="1"/>
            </p:cNvSpPr>
            <p:nvPr/>
          </p:nvSpPr>
          <p:spPr bwMode="auto">
            <a:xfrm>
              <a:off x="2928926" y="4429132"/>
              <a:ext cx="560185" cy="6330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0" name="Oval 5"/>
            <p:cNvSpPr>
              <a:spLocks noChangeArrowheads="1"/>
            </p:cNvSpPr>
            <p:nvPr/>
          </p:nvSpPr>
          <p:spPr bwMode="auto">
            <a:xfrm>
              <a:off x="2768873" y="4800213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1" name="Oval 6"/>
            <p:cNvSpPr>
              <a:spLocks noChangeArrowheads="1"/>
            </p:cNvSpPr>
            <p:nvPr/>
          </p:nvSpPr>
          <p:spPr bwMode="auto">
            <a:xfrm>
              <a:off x="3469104" y="4800213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2" name="Oval 4"/>
            <p:cNvSpPr>
              <a:spLocks noChangeArrowheads="1"/>
            </p:cNvSpPr>
            <p:nvPr/>
          </p:nvSpPr>
          <p:spPr bwMode="auto">
            <a:xfrm>
              <a:off x="4011815" y="3571876"/>
              <a:ext cx="560185" cy="6330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3" name="Oval 5"/>
            <p:cNvSpPr>
              <a:spLocks noChangeArrowheads="1"/>
            </p:cNvSpPr>
            <p:nvPr/>
          </p:nvSpPr>
          <p:spPr bwMode="auto">
            <a:xfrm>
              <a:off x="3851762" y="3942957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4" name="Oval 6"/>
            <p:cNvSpPr>
              <a:spLocks noChangeArrowheads="1"/>
            </p:cNvSpPr>
            <p:nvPr/>
          </p:nvSpPr>
          <p:spPr bwMode="auto">
            <a:xfrm>
              <a:off x="4551993" y="3942957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5" name="Oval 4"/>
            <p:cNvSpPr>
              <a:spLocks noChangeArrowheads="1"/>
            </p:cNvSpPr>
            <p:nvPr/>
          </p:nvSpPr>
          <p:spPr bwMode="auto">
            <a:xfrm>
              <a:off x="4011815" y="4429132"/>
              <a:ext cx="560185" cy="633020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6" name="Oval 5"/>
            <p:cNvSpPr>
              <a:spLocks noChangeArrowheads="1"/>
            </p:cNvSpPr>
            <p:nvPr/>
          </p:nvSpPr>
          <p:spPr bwMode="auto">
            <a:xfrm>
              <a:off x="3851762" y="4800213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  <p:sp>
          <p:nvSpPr>
            <p:cNvPr id="37" name="Oval 6"/>
            <p:cNvSpPr>
              <a:spLocks noChangeArrowheads="1"/>
            </p:cNvSpPr>
            <p:nvPr/>
          </p:nvSpPr>
          <p:spPr bwMode="auto">
            <a:xfrm>
              <a:off x="4551993" y="4800213"/>
              <a:ext cx="220073" cy="261939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zh-CN" altLang="en-US"/>
            </a:p>
          </p:txBody>
        </p:sp>
      </p:grpSp>
      <p:grpSp>
        <p:nvGrpSpPr>
          <p:cNvPr id="44" name="组合 43"/>
          <p:cNvGrpSpPr/>
          <p:nvPr/>
        </p:nvGrpSpPr>
        <p:grpSpPr>
          <a:xfrm>
            <a:off x="357158" y="3429000"/>
            <a:ext cx="8686800" cy="838200"/>
            <a:chOff x="357158" y="3429000"/>
            <a:chExt cx="8686800" cy="838200"/>
          </a:xfrm>
        </p:grpSpPr>
        <p:sp>
          <p:nvSpPr>
            <p:cNvPr id="41" name="标题 1"/>
            <p:cNvSpPr txBox="1">
              <a:spLocks/>
            </p:cNvSpPr>
            <p:nvPr/>
          </p:nvSpPr>
          <p:spPr>
            <a:xfrm>
              <a:off x="357158" y="3429000"/>
              <a:ext cx="8686800" cy="838200"/>
            </a:xfrm>
            <a:prstGeom prst="rect">
              <a:avLst/>
            </a:prstGeom>
          </p:spPr>
          <p:txBody>
            <a:bodyPr vert="horz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zh-CN" altLang="en-US" sz="3600" b="1" i="0" u="none" strike="noStrike" kern="1200" cap="all" spc="0" normalizeH="0" baseline="0" noProof="0" dirty="0" smtClean="0">
                  <a:ln>
                    <a:noFill/>
                  </a:ln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  <a:reflection blurRad="12700" stA="48000" endA="300" endPos="55000" dir="5400000" sy="-90000" algn="bl" rotWithShape="0"/>
                  </a:effectLst>
                  <a:uLnTx/>
                  <a:uFillTx/>
                  <a:latin typeface="+mj-lt"/>
                  <a:ea typeface="+mj-ea"/>
                  <a:cs typeface="+mj-cs"/>
                </a:rPr>
                <a:t>      一个水分子                         </a:t>
              </a:r>
              <a:r>
                <a:rPr kumimoji="0" lang="zh-CN" altLang="en-US" sz="3600" b="1" i="0" u="none" strike="noStrike" kern="1200" cap="all" spc="0" normalizeH="0" baseline="0" noProof="0" dirty="0" smtClean="0">
                  <a:ln>
                    <a:noFill/>
                  </a:ln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  <a:reflection blurRad="12700" stA="48000" endA="300" endPos="55000" dir="5400000" sy="-90000" algn="bl" rotWithShape="0"/>
                  </a:effectLst>
                  <a:uLnTx/>
                  <a:uFillTx/>
                  <a:latin typeface="+mj-lt"/>
                  <a:ea typeface="+mj-ea"/>
                  <a:cs typeface="+mj-cs"/>
                </a:rPr>
                <a:t>水</a:t>
              </a:r>
              <a:endParaRPr kumimoji="0" lang="zh-CN" alt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42" name="右箭头 41"/>
            <p:cNvSpPr/>
            <p:nvPr/>
          </p:nvSpPr>
          <p:spPr>
            <a:xfrm>
              <a:off x="3964777" y="3571876"/>
              <a:ext cx="1250165" cy="6429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1000100" y="4429132"/>
            <a:ext cx="8715436" cy="2000264"/>
            <a:chOff x="1000100" y="4429132"/>
            <a:chExt cx="8715436" cy="2000264"/>
          </a:xfrm>
        </p:grpSpPr>
        <p:sp>
          <p:nvSpPr>
            <p:cNvPr id="39" name="标题 1"/>
            <p:cNvSpPr txBox="1">
              <a:spLocks/>
            </p:cNvSpPr>
            <p:nvPr/>
          </p:nvSpPr>
          <p:spPr>
            <a:xfrm>
              <a:off x="5357818" y="4714884"/>
              <a:ext cx="4357718" cy="1428760"/>
            </a:xfrm>
            <a:prstGeom prst="rect">
              <a:avLst/>
            </a:prstGeom>
          </p:spPr>
          <p:txBody>
            <a:bodyPr vert="horz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3600" b="1" cap="all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  <a:reflection blurRad="12700" stA="48000" endA="300" endPos="55000" dir="5400000" sy="-90000" algn="bl" rotWithShape="0"/>
                  </a:effectLst>
                  <a:latin typeface="+mj-lt"/>
                  <a:ea typeface="+mj-ea"/>
                  <a:cs typeface="+mj-cs"/>
                </a:rPr>
                <a:t>水中含有</a:t>
              </a:r>
              <a:endParaRPr lang="en-US" altLang="zh-CN" sz="3600" b="1" cap="all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endParaRPr>
            </a:p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3600" b="1" cap="all" dirty="0" smtClean="0">
                  <a:solidFill>
                    <a:srgbClr val="FF000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  <a:reflection blurRad="12700" stA="48000" endA="300" endPos="55000" dir="5400000" sy="-90000" algn="bl" rotWithShape="0"/>
                  </a:effectLst>
                  <a:latin typeface="+mj-lt"/>
                  <a:ea typeface="+mj-ea"/>
                  <a:cs typeface="+mj-cs"/>
                </a:rPr>
                <a:t>氢、氧元素</a:t>
              </a:r>
              <a:endParaRPr kumimoji="0" lang="zh-CN" alt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40" name="标题 1"/>
            <p:cNvSpPr txBox="1">
              <a:spLocks/>
            </p:cNvSpPr>
            <p:nvPr/>
          </p:nvSpPr>
          <p:spPr>
            <a:xfrm>
              <a:off x="1000100" y="4429132"/>
              <a:ext cx="3214710" cy="2000264"/>
            </a:xfrm>
            <a:prstGeom prst="rect">
              <a:avLst/>
            </a:prstGeom>
          </p:spPr>
          <p:txBody>
            <a:bodyPr vert="horz" anchor="ctr">
              <a:norm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zh-CN" altLang="en-US" sz="3600" b="1" cap="all" dirty="0" smtClean="0">
                  <a:solidFill>
                    <a:srgbClr val="002060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  <a:reflection blurRad="12700" stA="48000" endA="300" endPos="55000" dir="5400000" sy="-90000" algn="bl" rotWithShape="0"/>
                  </a:effectLst>
                  <a:latin typeface="+mj-lt"/>
                  <a:ea typeface="+mj-ea"/>
                  <a:cs typeface="+mj-cs"/>
                </a:rPr>
                <a:t>水分子中含有氢、氧原子</a:t>
              </a:r>
              <a:endParaRPr kumimoji="0" lang="zh-CN" altLang="en-US" sz="3600" b="1" i="0" u="none" strike="noStrike" kern="1200" cap="all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endParaRPr>
            </a:p>
          </p:txBody>
        </p:sp>
        <p:sp>
          <p:nvSpPr>
            <p:cNvPr id="43" name="右箭头 42"/>
            <p:cNvSpPr/>
            <p:nvPr/>
          </p:nvSpPr>
          <p:spPr>
            <a:xfrm>
              <a:off x="4036215" y="5143512"/>
              <a:ext cx="1250165" cy="642942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直接箭头连接符 9"/>
          <p:cNvCxnSpPr/>
          <p:nvPr/>
        </p:nvCxnSpPr>
        <p:spPr>
          <a:xfrm>
            <a:off x="2571736" y="5357826"/>
            <a:ext cx="228601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>
            <a:off x="2571736" y="3857628"/>
            <a:ext cx="2286016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内容占位符 4"/>
          <p:cNvGraphicFramePr>
            <a:graphicFrameLocks noGrp="1"/>
          </p:cNvGraphicFramePr>
          <p:nvPr>
            <p:ph idx="1"/>
          </p:nvPr>
        </p:nvGraphicFramePr>
        <p:xfrm>
          <a:off x="304800" y="1554159"/>
          <a:ext cx="8686800" cy="45894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24060"/>
                <a:gridCol w="2428892"/>
                <a:gridCol w="4133848"/>
              </a:tblGrid>
              <a:tr h="15298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 smtClean="0">
                          <a:solidFill>
                            <a:srgbClr val="002060"/>
                          </a:solidFill>
                        </a:rPr>
                        <a:t>微观</a:t>
                      </a:r>
                      <a:endParaRPr lang="zh-CN" altLang="en-US" sz="36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 smtClean="0">
                          <a:solidFill>
                            <a:srgbClr val="FF0000"/>
                          </a:solidFill>
                        </a:rPr>
                        <a:t>宏观</a:t>
                      </a:r>
                      <a:r>
                        <a:rPr kumimoji="0" lang="en-US" altLang="zh-CN" sz="3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0" lang="zh-CN" altLang="zh-CN" sz="3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填物质或元素</a:t>
                      </a:r>
                      <a:r>
                        <a:rPr kumimoji="0" lang="en-US" altLang="zh-CN" sz="36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CN" altLang="en-US" sz="36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98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 smtClean="0">
                          <a:solidFill>
                            <a:srgbClr val="002060"/>
                          </a:solidFill>
                        </a:rPr>
                        <a:t>分子</a:t>
                      </a:r>
                      <a:endParaRPr lang="zh-CN" altLang="en-US" sz="36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对应</a:t>
                      </a:r>
                      <a:endParaRPr lang="zh-CN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529828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 smtClean="0">
                          <a:solidFill>
                            <a:srgbClr val="002060"/>
                          </a:solidFill>
                        </a:rPr>
                        <a:t>原子</a:t>
                      </a:r>
                      <a:endParaRPr lang="zh-CN" altLang="en-US" sz="3600" b="1" dirty="0">
                        <a:solidFill>
                          <a:srgbClr val="00206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3600" b="1" dirty="0" smtClean="0">
                          <a:solidFill>
                            <a:schemeClr val="tx1"/>
                          </a:solidFill>
                        </a:rPr>
                        <a:t>对应</a:t>
                      </a:r>
                      <a:endParaRPr lang="zh-CN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36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" name="标题 1"/>
          <p:cNvSpPr txBox="1">
            <a:spLocks/>
          </p:cNvSpPr>
          <p:nvPr/>
        </p:nvSpPr>
        <p:spPr>
          <a:xfrm>
            <a:off x="214282" y="285728"/>
            <a:ext cx="2409812" cy="838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归纳一</a:t>
            </a:r>
            <a:endParaRPr kumimoji="0" lang="zh-CN" altLang="en-US" sz="3600" b="1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直接箭头连接符 7"/>
          <p:cNvCxnSpPr/>
          <p:nvPr/>
        </p:nvCxnSpPr>
        <p:spPr>
          <a:xfrm>
            <a:off x="2571736" y="2357430"/>
            <a:ext cx="2000264" cy="1588"/>
          </a:xfrm>
          <a:prstGeom prst="straightConnector1">
            <a:avLst/>
          </a:prstGeom>
          <a:ln w="762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6072198" y="3429000"/>
            <a:ext cx="1643074" cy="838200"/>
          </a:xfrm>
        </p:spPr>
        <p:txBody>
          <a:bodyPr/>
          <a:lstStyle/>
          <a:p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物质</a:t>
            </a:r>
            <a:endParaRPr lang="zh-CN" altLang="en-US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5" name="标题 1"/>
          <p:cNvSpPr txBox="1">
            <a:spLocks/>
          </p:cNvSpPr>
          <p:nvPr/>
        </p:nvSpPr>
        <p:spPr>
          <a:xfrm>
            <a:off x="6000760" y="5000636"/>
            <a:ext cx="1500198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元素</a:t>
            </a:r>
            <a:endParaRPr kumimoji="0" lang="zh-CN" altLang="en-US" sz="3600" b="1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28600" y="2143116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从图中可以看出化合物中各元素的原子数之比，你能算出化合物中各元素的质量之比吗？完成下面两题</a:t>
            </a:r>
            <a:endParaRPr lang="zh-CN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14282" y="285728"/>
            <a:ext cx="2409812" cy="838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情景一</a:t>
            </a:r>
            <a:endParaRPr kumimoji="0" lang="zh-CN" altLang="en-US" sz="3600" b="1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357166"/>
            <a:ext cx="821537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/>
              <a:t>例</a:t>
            </a:r>
            <a:r>
              <a:rPr lang="en-US" altLang="zh-CN" sz="3200" b="1" dirty="0" smtClean="0"/>
              <a:t>1</a:t>
            </a:r>
            <a:r>
              <a:rPr lang="zh-CN" altLang="zh-CN" sz="3200" b="1" dirty="0" smtClean="0"/>
              <a:t>：计算水</a:t>
            </a:r>
            <a:r>
              <a:rPr lang="en-US" altLang="zh-CN" sz="3200" b="1" dirty="0" smtClean="0"/>
              <a:t>(H</a:t>
            </a:r>
            <a:r>
              <a:rPr lang="en-US" altLang="zh-CN" sz="3200" b="1" baseline="-25000" dirty="0" smtClean="0"/>
              <a:t>2</a:t>
            </a:r>
            <a:r>
              <a:rPr lang="en-US" altLang="zh-CN" sz="3200" b="1" dirty="0" smtClean="0"/>
              <a:t>O)</a:t>
            </a:r>
            <a:r>
              <a:rPr lang="zh-CN" altLang="zh-CN" sz="3200" b="1" dirty="0" smtClean="0"/>
              <a:t>中氢氧元素的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质量比</a:t>
            </a:r>
            <a:r>
              <a:rPr lang="zh-CN" altLang="zh-CN" sz="3200" b="1" dirty="0" smtClean="0"/>
              <a:t/>
            </a:r>
            <a:br>
              <a:rPr lang="zh-CN" altLang="zh-CN" sz="3200" b="1" dirty="0" smtClean="0"/>
            </a:br>
            <a:r>
              <a:rPr lang="en-US" altLang="zh-CN" sz="3200" b="1" dirty="0" smtClean="0"/>
              <a:t>(1)</a:t>
            </a:r>
            <a:r>
              <a:rPr lang="zh-CN" altLang="zh-CN" sz="3200" b="1" dirty="0" smtClean="0"/>
              <a:t>查氢、氧元素的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相对原子质量</a:t>
            </a:r>
            <a:r>
              <a:rPr lang="zh-CN" altLang="zh-CN" sz="3200" b="1" dirty="0" smtClean="0"/>
              <a:t>：</a:t>
            </a:r>
            <a:r>
              <a:rPr lang="en-US" altLang="zh-CN" sz="3200" b="1" dirty="0" err="1" smtClean="0"/>
              <a:t>Ar</a:t>
            </a:r>
            <a:r>
              <a:rPr lang="en-US" altLang="zh-CN" sz="3200" b="1" dirty="0" smtClean="0"/>
              <a:t>(H)=1</a:t>
            </a:r>
            <a:r>
              <a:rPr lang="zh-CN" altLang="zh-CN" sz="3200" b="1" dirty="0" smtClean="0"/>
              <a:t/>
            </a:r>
            <a:br>
              <a:rPr lang="zh-CN" altLang="zh-CN" sz="3200" b="1" dirty="0" smtClean="0"/>
            </a:br>
            <a:r>
              <a:rPr lang="en-US" altLang="zh-CN" sz="3200" b="1" dirty="0" smtClean="0"/>
              <a:t>                                                </a:t>
            </a:r>
            <a:r>
              <a:rPr lang="en-US" altLang="zh-CN" sz="3200" b="1" dirty="0" err="1" smtClean="0"/>
              <a:t>Ar</a:t>
            </a:r>
            <a:r>
              <a:rPr lang="en-US" altLang="zh-CN" sz="3200" b="1" dirty="0" smtClean="0"/>
              <a:t>(O)=16</a:t>
            </a:r>
            <a:r>
              <a:rPr lang="zh-CN" altLang="zh-CN" sz="3200" b="1" dirty="0" smtClean="0"/>
              <a:t/>
            </a:r>
            <a:br>
              <a:rPr lang="zh-CN" altLang="zh-CN" sz="3200" b="1" dirty="0" smtClean="0"/>
            </a:br>
            <a:r>
              <a:rPr lang="en-US" altLang="zh-CN" sz="3200" b="1" dirty="0" smtClean="0"/>
              <a:t>(2)</a:t>
            </a:r>
            <a:r>
              <a:rPr lang="zh-CN" altLang="zh-CN" sz="3200" b="1" dirty="0" smtClean="0"/>
              <a:t>明确中原子的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个数比</a:t>
            </a:r>
            <a:r>
              <a:rPr lang="zh-CN" altLang="zh-CN" sz="3200" b="1" dirty="0" smtClean="0"/>
              <a:t>：</a:t>
            </a:r>
            <a:br>
              <a:rPr lang="zh-CN" altLang="zh-CN" sz="3200" b="1" dirty="0" smtClean="0"/>
            </a:br>
            <a:r>
              <a:rPr lang="zh-CN" altLang="zh-CN" sz="3200" b="1" dirty="0" smtClean="0">
                <a:solidFill>
                  <a:srgbClr val="FF0000"/>
                </a:solidFill>
              </a:rPr>
              <a:t>氢原子数∶氧原子数</a:t>
            </a:r>
            <a:r>
              <a:rPr lang="en-US" altLang="zh-CN" sz="3200" b="1" dirty="0" smtClean="0"/>
              <a:t>=</a:t>
            </a:r>
            <a:r>
              <a:rPr lang="en-US" altLang="zh-CN" sz="3200" b="1" u="sng" dirty="0" smtClean="0"/>
              <a:t>         ,</a:t>
            </a:r>
            <a:r>
              <a:rPr lang="zh-CN" altLang="zh-CN" sz="3200" b="1" dirty="0" smtClean="0"/>
              <a:t/>
            </a:r>
            <a:br>
              <a:rPr lang="zh-CN" altLang="zh-CN" sz="3200" b="1" dirty="0" smtClean="0"/>
            </a:br>
            <a:r>
              <a:rPr lang="en-US" altLang="zh-CN" sz="3200" b="1" dirty="0" smtClean="0"/>
              <a:t>(3)</a:t>
            </a:r>
            <a:r>
              <a:rPr lang="zh-CN" altLang="zh-CN" sz="3200" b="1" dirty="0" smtClean="0"/>
              <a:t>计算氢、氧元素的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质量比</a:t>
            </a:r>
            <a:r>
              <a:rPr lang="zh-CN" altLang="zh-CN" sz="3200" b="1" dirty="0" smtClean="0"/>
              <a:t>：</a:t>
            </a:r>
            <a:br>
              <a:rPr lang="zh-CN" altLang="zh-CN" sz="3200" b="1" dirty="0" smtClean="0"/>
            </a:br>
            <a:r>
              <a:rPr lang="zh-CN" altLang="zh-CN" sz="3200" b="1" dirty="0" smtClean="0">
                <a:solidFill>
                  <a:srgbClr val="FF0000"/>
                </a:solidFill>
              </a:rPr>
              <a:t>氢元素质量∶氧元素质量</a:t>
            </a:r>
            <a:endParaRPr lang="en-US" altLang="zh-CN" sz="3200" b="1" dirty="0" smtClean="0">
              <a:solidFill>
                <a:srgbClr val="FF0000"/>
              </a:solidFill>
            </a:endParaRPr>
          </a:p>
          <a:p>
            <a:r>
              <a:rPr lang="en-US" altLang="zh-CN" sz="3200" b="1" dirty="0" smtClean="0"/>
              <a:t>=</a:t>
            </a:r>
            <a:r>
              <a:rPr lang="en-US" altLang="zh-CN" sz="3200" b="1" u="sng" dirty="0" smtClean="0"/>
              <a:t>                                  </a:t>
            </a:r>
            <a:r>
              <a:rPr lang="en-US" altLang="zh-CN" sz="3200" b="1" dirty="0" smtClean="0"/>
              <a:t>=</a:t>
            </a:r>
            <a:r>
              <a:rPr lang="en-US" altLang="zh-CN" sz="3200" b="1" u="sng" dirty="0" smtClean="0"/>
              <a:t>          </a:t>
            </a:r>
            <a:r>
              <a:rPr lang="en-US" altLang="zh-CN" sz="3200" b="1" dirty="0" smtClean="0"/>
              <a:t>,</a:t>
            </a:r>
            <a:r>
              <a:rPr lang="zh-CN" altLang="zh-CN" sz="3200" b="1" dirty="0" smtClean="0"/>
              <a:t/>
            </a:r>
            <a:br>
              <a:rPr lang="zh-CN" altLang="zh-CN" sz="3200" b="1" dirty="0" smtClean="0"/>
            </a:br>
            <a:r>
              <a:rPr lang="en-US" altLang="zh-CN" sz="3200" b="1" dirty="0" smtClean="0"/>
              <a:t>(4)</a:t>
            </a:r>
            <a:r>
              <a:rPr lang="zh-CN" altLang="zh-CN" sz="3200" b="1" dirty="0" smtClean="0"/>
              <a:t>水中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氢元素</a:t>
            </a:r>
            <a:r>
              <a:rPr lang="zh-CN" altLang="zh-CN" sz="3200" b="1" dirty="0" smtClean="0"/>
              <a:t>质量与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水</a:t>
            </a:r>
            <a:r>
              <a:rPr lang="zh-CN" altLang="zh-CN" sz="3200" b="1" dirty="0" smtClean="0"/>
              <a:t>的质量比</a:t>
            </a:r>
            <a:br>
              <a:rPr lang="zh-CN" altLang="zh-CN" sz="3200" b="1" dirty="0" smtClean="0"/>
            </a:br>
            <a:r>
              <a:rPr lang="zh-CN" altLang="zh-CN" sz="3200" b="1" dirty="0" smtClean="0">
                <a:solidFill>
                  <a:srgbClr val="FF0000"/>
                </a:solidFill>
              </a:rPr>
              <a:t>氢元素质量∶水的质量</a:t>
            </a:r>
            <a:r>
              <a:rPr lang="en-US" altLang="zh-CN" sz="3200" b="1" dirty="0" smtClean="0"/>
              <a:t>=</a:t>
            </a:r>
            <a:r>
              <a:rPr lang="en-US" altLang="zh-CN" sz="3200" b="1" u="sng" dirty="0" smtClean="0"/>
              <a:t>              ,</a:t>
            </a:r>
            <a:r>
              <a:rPr lang="zh-CN" altLang="zh-CN" sz="3200" b="1" dirty="0" smtClean="0"/>
              <a:t/>
            </a:r>
            <a:br>
              <a:rPr lang="zh-CN" altLang="zh-CN" sz="3200" b="1" dirty="0" smtClean="0"/>
            </a:br>
            <a:r>
              <a:rPr lang="zh-CN" altLang="zh-CN" sz="3200" b="1" dirty="0" smtClean="0"/>
              <a:t>用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百分数</a:t>
            </a:r>
            <a:r>
              <a:rPr lang="zh-CN" altLang="zh-CN" sz="3200" b="1" dirty="0" smtClean="0"/>
              <a:t>表示为</a:t>
            </a:r>
            <a:r>
              <a:rPr lang="en-US" altLang="zh-CN" sz="3200" b="1" u="sng" dirty="0" smtClean="0"/>
              <a:t>                    </a:t>
            </a:r>
            <a:r>
              <a:rPr lang="en-US" altLang="zh-CN" sz="3200" b="1" dirty="0" smtClean="0"/>
              <a:t>.</a:t>
            </a:r>
            <a:endParaRPr lang="zh-CN" altLang="en-US" sz="3200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0" y="2143116"/>
            <a:ext cx="1643074" cy="83820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微软雅黑"/>
                <a:ea typeface="微软雅黑"/>
              </a:rPr>
              <a:t>2∶1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5500694" y="3571876"/>
            <a:ext cx="1643074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altLang="zh-CN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微软雅黑"/>
                <a:ea typeface="微软雅黑"/>
                <a:cs typeface="+mj-cs"/>
              </a:rPr>
              <a:t>∶8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5000628" y="4572008"/>
            <a:ext cx="1643074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</a:t>
            </a:r>
            <a:r>
              <a:rPr kumimoji="0" lang="en-US" altLang="zh-CN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微软雅黑"/>
                <a:ea typeface="微软雅黑"/>
                <a:cs typeface="+mj-cs"/>
              </a:rPr>
              <a:t>∶9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4000496" y="5000636"/>
            <a:ext cx="1643074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11</a:t>
            </a:r>
            <a:r>
              <a:rPr lang="en-US" altLang="zh-CN" sz="32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.1%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标题 1"/>
          <p:cNvSpPr txBox="1">
            <a:spLocks/>
          </p:cNvSpPr>
          <p:nvPr/>
        </p:nvSpPr>
        <p:spPr>
          <a:xfrm>
            <a:off x="1285852" y="3571876"/>
            <a:ext cx="3714744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altLang="zh-CN" sz="32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(1 × 2)</a:t>
            </a:r>
            <a:r>
              <a:rPr lang="en-US" altLang="zh-CN" sz="32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微软雅黑"/>
                <a:ea typeface="微软雅黑"/>
                <a:cs typeface="+mj-cs"/>
              </a:rPr>
              <a:t>∶(16 ×1)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1" name="直接箭头连接符 10"/>
          <p:cNvCxnSpPr/>
          <p:nvPr/>
        </p:nvCxnSpPr>
        <p:spPr>
          <a:xfrm rot="10800000" flipV="1">
            <a:off x="1714480" y="1214422"/>
            <a:ext cx="6572296" cy="2571768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/>
          <p:nvPr/>
        </p:nvCxnSpPr>
        <p:spPr>
          <a:xfrm rot="5400000">
            <a:off x="1393009" y="1893083"/>
            <a:ext cx="3000396" cy="928694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/>
          <p:nvPr/>
        </p:nvCxnSpPr>
        <p:spPr>
          <a:xfrm rot="10800000" flipV="1">
            <a:off x="3286116" y="1714488"/>
            <a:ext cx="4786346" cy="2143140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箭头连接符 18"/>
          <p:cNvCxnSpPr/>
          <p:nvPr/>
        </p:nvCxnSpPr>
        <p:spPr>
          <a:xfrm rot="16200000" flipH="1">
            <a:off x="2464579" y="2178835"/>
            <a:ext cx="3071834" cy="285752"/>
          </a:xfrm>
          <a:prstGeom prst="straightConnector1">
            <a:avLst/>
          </a:prstGeom>
          <a:ln w="57150">
            <a:solidFill>
              <a:srgbClr val="0070C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14282" y="357166"/>
            <a:ext cx="871543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/>
              <a:t>例</a:t>
            </a:r>
            <a:r>
              <a:rPr lang="en-US" altLang="zh-CN" sz="3200" b="1" dirty="0"/>
              <a:t>2</a:t>
            </a:r>
            <a:r>
              <a:rPr lang="zh-CN" altLang="zh-CN" sz="3200" b="1" dirty="0"/>
              <a:t>：计算二氧化碳</a:t>
            </a:r>
            <a:r>
              <a:rPr lang="en-US" altLang="zh-CN" sz="3200" b="1" dirty="0"/>
              <a:t>(CO</a:t>
            </a:r>
            <a:r>
              <a:rPr lang="en-US" altLang="zh-CN" sz="3200" b="1" baseline="-25000" dirty="0"/>
              <a:t>2</a:t>
            </a:r>
            <a:r>
              <a:rPr lang="en-US" altLang="zh-CN" sz="3200" b="1" dirty="0"/>
              <a:t>)</a:t>
            </a:r>
            <a:r>
              <a:rPr lang="zh-CN" altLang="zh-CN" sz="3200" b="1" dirty="0"/>
              <a:t>中碳氧元素的质量比</a:t>
            </a:r>
          </a:p>
          <a:p>
            <a:r>
              <a:rPr lang="en-US" altLang="zh-CN" sz="3200" b="1" dirty="0"/>
              <a:t>(1)</a:t>
            </a:r>
            <a:r>
              <a:rPr lang="zh-CN" altLang="zh-CN" sz="3200" b="1" dirty="0"/>
              <a:t>查碳、氧元素的相对原子质量：</a:t>
            </a:r>
            <a:r>
              <a:rPr lang="en-US" altLang="zh-CN" sz="3200" b="1" dirty="0" err="1"/>
              <a:t>Ar</a:t>
            </a:r>
            <a:r>
              <a:rPr lang="en-US" altLang="zh-CN" sz="3200" b="1" dirty="0"/>
              <a:t>(C</a:t>
            </a:r>
            <a:r>
              <a:rPr lang="en-US" altLang="zh-CN" sz="3200" b="1"/>
              <a:t>)=</a:t>
            </a:r>
            <a:r>
              <a:rPr lang="en-US" altLang="zh-CN" sz="3200" b="1" smtClean="0"/>
              <a:t>12</a:t>
            </a:r>
            <a:endParaRPr lang="zh-CN" altLang="zh-CN" sz="3200" b="1" dirty="0"/>
          </a:p>
          <a:p>
            <a:r>
              <a:rPr lang="en-US" altLang="zh-CN" sz="3200" b="1" dirty="0"/>
              <a:t>                            </a:t>
            </a:r>
            <a:r>
              <a:rPr lang="en-US" altLang="zh-CN" sz="3200" b="1" dirty="0" err="1"/>
              <a:t>Ar</a:t>
            </a:r>
            <a:r>
              <a:rPr lang="en-US" altLang="zh-CN" sz="3200" b="1" dirty="0"/>
              <a:t>(O)=16</a:t>
            </a:r>
            <a:endParaRPr lang="zh-CN" altLang="zh-CN" sz="3200" b="1" dirty="0"/>
          </a:p>
          <a:p>
            <a:endParaRPr lang="en-US" altLang="zh-CN" sz="3200" b="1" dirty="0" smtClean="0"/>
          </a:p>
          <a:p>
            <a:r>
              <a:rPr lang="en-US" altLang="zh-CN" sz="3200" b="1" dirty="0" smtClean="0"/>
              <a:t>(</a:t>
            </a:r>
            <a:r>
              <a:rPr lang="en-US" altLang="zh-CN" sz="3200" b="1" dirty="0"/>
              <a:t>2</a:t>
            </a:r>
            <a:r>
              <a:rPr lang="en-US" altLang="zh-CN" sz="3200" b="1" dirty="0" smtClean="0"/>
              <a:t>)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碳</a:t>
            </a:r>
            <a:r>
              <a:rPr lang="zh-CN" altLang="zh-CN" sz="3200" b="1" dirty="0">
                <a:solidFill>
                  <a:srgbClr val="FF0000"/>
                </a:solidFill>
              </a:rPr>
              <a:t>原子数∶氧原子数</a:t>
            </a:r>
            <a:r>
              <a:rPr lang="en-US" altLang="zh-CN" sz="3200" b="1" dirty="0"/>
              <a:t>=</a:t>
            </a:r>
            <a:r>
              <a:rPr lang="en-US" altLang="zh-CN" sz="3200" b="1" u="sng" dirty="0"/>
              <a:t>         </a:t>
            </a:r>
            <a:r>
              <a:rPr lang="zh-CN" altLang="en-US" sz="3200" b="1" u="sng" dirty="0" smtClean="0"/>
              <a:t>，</a:t>
            </a:r>
            <a:endParaRPr lang="zh-CN" altLang="zh-CN" sz="3200" b="1" dirty="0"/>
          </a:p>
          <a:p>
            <a:endParaRPr lang="en-US" altLang="zh-CN" sz="3200" b="1" dirty="0" smtClean="0"/>
          </a:p>
          <a:p>
            <a:r>
              <a:rPr lang="en-US" altLang="zh-CN" sz="3200" b="1" dirty="0" smtClean="0"/>
              <a:t>(</a:t>
            </a:r>
            <a:r>
              <a:rPr lang="en-US" altLang="zh-CN" sz="3200" b="1" dirty="0"/>
              <a:t>3</a:t>
            </a:r>
            <a:r>
              <a:rPr lang="en-US" altLang="zh-CN" sz="3200" b="1" dirty="0" smtClean="0"/>
              <a:t>)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碳</a:t>
            </a:r>
            <a:r>
              <a:rPr lang="zh-CN" altLang="zh-CN" sz="3200" b="1" dirty="0">
                <a:solidFill>
                  <a:srgbClr val="FF0000"/>
                </a:solidFill>
              </a:rPr>
              <a:t>元素质量∶氧元素质量</a:t>
            </a:r>
            <a:r>
              <a:rPr lang="en-US" altLang="zh-CN" sz="3200" b="1" dirty="0"/>
              <a:t>=</a:t>
            </a:r>
            <a:r>
              <a:rPr lang="en-US" altLang="zh-CN" sz="3200" b="1" u="sng" dirty="0"/>
              <a:t>            </a:t>
            </a:r>
            <a:r>
              <a:rPr lang="zh-CN" altLang="en-US" sz="3200" b="1" u="sng" dirty="0" smtClean="0"/>
              <a:t>，</a:t>
            </a:r>
            <a:endParaRPr lang="zh-CN" altLang="zh-CN" sz="3200" b="1" dirty="0"/>
          </a:p>
          <a:p>
            <a:endParaRPr lang="en-US" altLang="zh-CN" sz="3200" b="1" dirty="0" smtClean="0"/>
          </a:p>
          <a:p>
            <a:r>
              <a:rPr lang="en-US" altLang="zh-CN" sz="3200" b="1" dirty="0" smtClean="0"/>
              <a:t>(</a:t>
            </a:r>
            <a:r>
              <a:rPr lang="en-US" altLang="zh-CN" sz="3200" b="1" dirty="0"/>
              <a:t>4</a:t>
            </a:r>
            <a:r>
              <a:rPr lang="en-US" altLang="zh-CN" sz="3200" b="1" dirty="0" smtClean="0"/>
              <a:t>)</a:t>
            </a:r>
            <a:r>
              <a:rPr lang="zh-CN" altLang="zh-CN" sz="3200" b="1" dirty="0" smtClean="0">
                <a:solidFill>
                  <a:srgbClr val="FF0000"/>
                </a:solidFill>
              </a:rPr>
              <a:t>碳</a:t>
            </a:r>
            <a:r>
              <a:rPr lang="zh-CN" altLang="zh-CN" sz="3200" b="1" dirty="0">
                <a:solidFill>
                  <a:srgbClr val="FF0000"/>
                </a:solidFill>
              </a:rPr>
              <a:t>元素质量∶二氧化碳的质量</a:t>
            </a:r>
            <a:r>
              <a:rPr lang="en-US" altLang="zh-CN" sz="3200" b="1" dirty="0"/>
              <a:t>=</a:t>
            </a:r>
            <a:r>
              <a:rPr lang="en-US" altLang="zh-CN" sz="3200" b="1" u="sng" dirty="0"/>
              <a:t>           </a:t>
            </a:r>
            <a:r>
              <a:rPr lang="zh-CN" altLang="en-US" sz="3200" b="1" u="sng" dirty="0" smtClean="0"/>
              <a:t>，</a:t>
            </a:r>
            <a:endParaRPr lang="zh-CN" altLang="zh-CN" sz="3200" b="1" dirty="0"/>
          </a:p>
          <a:p>
            <a:endParaRPr lang="en-US" altLang="zh-CN" sz="3200" b="1" dirty="0" smtClean="0"/>
          </a:p>
          <a:p>
            <a:r>
              <a:rPr lang="zh-CN" altLang="zh-CN" sz="3200" b="1" dirty="0" smtClean="0"/>
              <a:t>用</a:t>
            </a:r>
            <a:r>
              <a:rPr lang="zh-CN" altLang="zh-CN" sz="3200" b="1" dirty="0">
                <a:solidFill>
                  <a:srgbClr val="FF0000"/>
                </a:solidFill>
              </a:rPr>
              <a:t>百分数</a:t>
            </a:r>
            <a:r>
              <a:rPr lang="zh-CN" altLang="zh-CN" sz="3200" b="1" dirty="0"/>
              <a:t>表示</a:t>
            </a:r>
            <a:r>
              <a:rPr lang="zh-CN" altLang="zh-CN" sz="3200" b="1" dirty="0" smtClean="0"/>
              <a:t>为</a:t>
            </a:r>
            <a:r>
              <a:rPr lang="zh-CN" altLang="en-US" sz="3200" b="1" u="sng" dirty="0" smtClean="0"/>
              <a:t>                 </a:t>
            </a:r>
            <a:r>
              <a:rPr lang="zh-CN" altLang="en-US" sz="3200" b="1" dirty="0" smtClean="0"/>
              <a:t>。</a:t>
            </a:r>
            <a:endParaRPr lang="zh-CN" altLang="en-US" sz="3200" b="1" dirty="0"/>
          </a:p>
        </p:txBody>
      </p:sp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786314" y="2071678"/>
            <a:ext cx="1643074" cy="838200"/>
          </a:xfrm>
        </p:spPr>
        <p:txBody>
          <a:bodyPr>
            <a:normAutofit/>
          </a:bodyPr>
          <a:lstStyle/>
          <a:p>
            <a:r>
              <a:rPr lang="en-US" altLang="zh-CN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微软雅黑"/>
                <a:ea typeface="微软雅黑"/>
              </a:rPr>
              <a:t>1∶2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5715008" y="3009900"/>
            <a:ext cx="1643074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微软雅黑"/>
                <a:ea typeface="微软雅黑"/>
                <a:cs typeface="+mj-cs"/>
              </a:rPr>
              <a:t>3∶8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标题 1"/>
          <p:cNvSpPr txBox="1">
            <a:spLocks/>
          </p:cNvSpPr>
          <p:nvPr/>
        </p:nvSpPr>
        <p:spPr>
          <a:xfrm>
            <a:off x="6429388" y="4000504"/>
            <a:ext cx="1643074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微软雅黑"/>
                <a:ea typeface="微软雅黑"/>
                <a:cs typeface="+mj-cs"/>
              </a:rPr>
              <a:t>3∶11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标题 1"/>
          <p:cNvSpPr txBox="1">
            <a:spLocks/>
          </p:cNvSpPr>
          <p:nvPr/>
        </p:nvSpPr>
        <p:spPr>
          <a:xfrm>
            <a:off x="3428992" y="5000636"/>
            <a:ext cx="1643074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3200" b="1" cap="all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27.3%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标题 1"/>
          <p:cNvSpPr txBox="1">
            <a:spLocks/>
          </p:cNvSpPr>
          <p:nvPr/>
        </p:nvSpPr>
        <p:spPr>
          <a:xfrm>
            <a:off x="228600" y="1285860"/>
            <a:ext cx="8686800" cy="2714644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lnSpc>
                <a:spcPct val="150000"/>
              </a:lnSpc>
            </a:pPr>
            <a:r>
              <a:rPr lang="zh-CN" altLang="zh-CN" sz="3200" b="1" dirty="0"/>
              <a:t>根据物质</a:t>
            </a:r>
            <a:r>
              <a:rPr lang="en-US" altLang="zh-CN" sz="3200" b="1" u="sng" dirty="0"/>
              <a:t>         </a:t>
            </a:r>
            <a:r>
              <a:rPr lang="zh-CN" altLang="zh-CN" sz="3200" b="1" dirty="0"/>
              <a:t>，我们可以确定组成化合物</a:t>
            </a:r>
            <a:r>
              <a:rPr lang="zh-CN" altLang="zh-CN" sz="3200" b="1" dirty="0" smtClean="0"/>
              <a:t>的</a:t>
            </a:r>
            <a:r>
              <a:rPr lang="zh-CN" altLang="en-US" sz="3200" b="1" dirty="0" smtClean="0"/>
              <a:t>某</a:t>
            </a:r>
            <a:endParaRPr lang="en-US" altLang="zh-CN" sz="3200" b="1" dirty="0"/>
          </a:p>
          <a:p>
            <a:pPr lvl="0">
              <a:lnSpc>
                <a:spcPct val="150000"/>
              </a:lnSpc>
            </a:pPr>
            <a:r>
              <a:rPr lang="zh-CN" altLang="zh-CN" sz="3200" b="1" dirty="0" smtClean="0"/>
              <a:t>种</a:t>
            </a:r>
            <a:r>
              <a:rPr lang="en-US" altLang="zh-CN" sz="3200" b="1" u="sng" dirty="0" smtClean="0"/>
              <a:t>    </a:t>
            </a:r>
            <a:r>
              <a:rPr lang="zh-CN" altLang="en-US" sz="3200" b="1" u="sng" dirty="0" smtClean="0"/>
              <a:t>   </a:t>
            </a:r>
            <a:r>
              <a:rPr lang="en-US" altLang="zh-CN" sz="3200" b="1" u="sng" dirty="0" smtClean="0"/>
              <a:t>  </a:t>
            </a:r>
            <a:r>
              <a:rPr lang="zh-CN" altLang="zh-CN" sz="3200" b="1" dirty="0"/>
              <a:t>质量和化合物质量之比。这个比值可用百分数表示。我们把这个比值称为元素在化合物中的</a:t>
            </a:r>
            <a:r>
              <a:rPr lang="zh-CN" altLang="zh-CN" sz="3200" b="1" dirty="0">
                <a:solidFill>
                  <a:srgbClr val="FF0000"/>
                </a:solidFill>
              </a:rPr>
              <a:t>质量分数</a:t>
            </a:r>
            <a:r>
              <a:rPr lang="zh-CN" altLang="zh-CN" sz="3200" b="1" dirty="0"/>
              <a:t>。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标题 1"/>
          <p:cNvSpPr txBox="1">
            <a:spLocks/>
          </p:cNvSpPr>
          <p:nvPr/>
        </p:nvSpPr>
        <p:spPr>
          <a:xfrm>
            <a:off x="214282" y="285728"/>
            <a:ext cx="2409812" cy="838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归纳二</a:t>
            </a:r>
            <a:endParaRPr kumimoji="0" lang="zh-CN" altLang="en-US" sz="3600" b="1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标题 1"/>
          <p:cNvSpPr txBox="1">
            <a:spLocks/>
          </p:cNvSpPr>
          <p:nvPr/>
        </p:nvSpPr>
        <p:spPr>
          <a:xfrm>
            <a:off x="714348" y="1857364"/>
            <a:ext cx="1500198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2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元素</a:t>
            </a:r>
            <a:endParaRPr kumimoji="0" lang="zh-CN" altLang="en-US" sz="3200" b="1" i="0" u="none" strike="noStrike" kern="1200" cap="all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标题 1"/>
          <p:cNvSpPr>
            <a:spLocks noGrp="1"/>
          </p:cNvSpPr>
          <p:nvPr>
            <p:ph type="title"/>
          </p:nvPr>
        </p:nvSpPr>
        <p:spPr>
          <a:xfrm>
            <a:off x="1857356" y="1090602"/>
            <a:ext cx="1643074" cy="838200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化学式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13" name="标题 1"/>
          <p:cNvSpPr txBox="1">
            <a:spLocks/>
          </p:cNvSpPr>
          <p:nvPr/>
        </p:nvSpPr>
        <p:spPr>
          <a:xfrm>
            <a:off x="228600" y="4000504"/>
            <a:ext cx="8686800" cy="1071570"/>
          </a:xfrm>
          <a:prstGeom prst="rect">
            <a:avLst/>
          </a:prstGeom>
        </p:spPr>
        <p:txBody>
          <a:bodyPr vert="horz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zh-CN" altLang="en-US" sz="4000" b="1" dirty="0" smtClean="0">
                <a:solidFill>
                  <a:srgbClr val="FF0000"/>
                </a:solidFill>
              </a:rPr>
              <a:t>化合物中某元素的</a:t>
            </a:r>
            <a:r>
              <a:rPr lang="zh-CN" altLang="zh-CN" sz="4000" b="1" dirty="0" smtClean="0">
                <a:solidFill>
                  <a:srgbClr val="FF0000"/>
                </a:solidFill>
              </a:rPr>
              <a:t>质</a:t>
            </a:r>
            <a:r>
              <a:rPr lang="zh-CN" altLang="zh-CN" sz="4000" b="1" dirty="0">
                <a:solidFill>
                  <a:srgbClr val="FF0000"/>
                </a:solidFill>
              </a:rPr>
              <a:t>量分</a:t>
            </a:r>
            <a:r>
              <a:rPr lang="zh-CN" altLang="zh-CN" sz="4000" b="1" dirty="0" smtClean="0">
                <a:solidFill>
                  <a:srgbClr val="FF0000"/>
                </a:solidFill>
              </a:rPr>
              <a:t>数</a:t>
            </a:r>
            <a:r>
              <a:rPr lang="en-US" altLang="zh-CN" sz="4000" b="1" dirty="0" smtClean="0">
                <a:solidFill>
                  <a:srgbClr val="FF0000"/>
                </a:solidFill>
              </a:rPr>
              <a:t>=</a:t>
            </a:r>
            <a:endParaRPr kumimoji="0" lang="zh-CN" altLang="en-US" sz="4000" b="1" i="0" u="none" strike="noStrike" kern="1200" cap="all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42844" y="5000636"/>
            <a:ext cx="9179783" cy="1565142"/>
            <a:chOff x="142844" y="5000636"/>
            <a:chExt cx="9179783" cy="1565142"/>
          </a:xfrm>
        </p:grpSpPr>
        <p:sp>
          <p:nvSpPr>
            <p:cNvPr id="18" name="TextBox 17"/>
            <p:cNvSpPr txBox="1"/>
            <p:nvPr/>
          </p:nvSpPr>
          <p:spPr>
            <a:xfrm>
              <a:off x="142844" y="5000636"/>
              <a:ext cx="9179783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 dirty="0" smtClean="0">
                  <a:solidFill>
                    <a:srgbClr val="002060"/>
                  </a:solidFill>
                </a:rPr>
                <a:t>该元素的相对原子质量</a:t>
              </a:r>
              <a:r>
                <a:rPr lang="en-US" altLang="zh-CN" sz="4000" b="1" dirty="0" smtClean="0">
                  <a:solidFill>
                    <a:srgbClr val="002060"/>
                  </a:solidFill>
                </a:rPr>
                <a:t>(</a:t>
              </a:r>
              <a:r>
                <a:rPr lang="en-US" altLang="zh-CN" sz="4000" b="1" dirty="0" err="1" smtClean="0">
                  <a:solidFill>
                    <a:srgbClr val="002060"/>
                  </a:solidFill>
                </a:rPr>
                <a:t>Ar</a:t>
              </a:r>
              <a:r>
                <a:rPr lang="en-US" altLang="zh-CN" sz="4000" b="1" dirty="0" smtClean="0">
                  <a:solidFill>
                    <a:srgbClr val="002060"/>
                  </a:solidFill>
                </a:rPr>
                <a:t>) ×</a:t>
              </a:r>
              <a:r>
                <a:rPr lang="zh-CN" altLang="en-US" sz="4000" b="1" dirty="0" smtClean="0">
                  <a:solidFill>
                    <a:srgbClr val="002060"/>
                  </a:solidFill>
                </a:rPr>
                <a:t>原子个数</a:t>
              </a:r>
              <a:endParaRPr lang="zh-CN" altLang="en-US" sz="4000" dirty="0">
                <a:solidFill>
                  <a:srgbClr val="002060"/>
                </a:solidFill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214414" y="5857892"/>
              <a:ext cx="7215237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4000" b="1" dirty="0" smtClean="0">
                  <a:solidFill>
                    <a:srgbClr val="002060"/>
                  </a:solidFill>
                </a:rPr>
                <a:t>化合物的相对分子质量</a:t>
              </a:r>
              <a:r>
                <a:rPr lang="en-US" altLang="zh-CN" sz="4000" b="1" dirty="0" smtClean="0">
                  <a:solidFill>
                    <a:srgbClr val="002060"/>
                  </a:solidFill>
                </a:rPr>
                <a:t>(</a:t>
              </a:r>
              <a:r>
                <a:rPr lang="en-US" altLang="zh-CN" sz="4000" b="1" dirty="0" err="1" smtClean="0">
                  <a:solidFill>
                    <a:srgbClr val="002060"/>
                  </a:solidFill>
                </a:rPr>
                <a:t>Mr</a:t>
              </a:r>
              <a:r>
                <a:rPr lang="en-US" altLang="zh-CN" sz="4000" b="1" dirty="0" smtClean="0">
                  <a:solidFill>
                    <a:srgbClr val="002060"/>
                  </a:solidFill>
                </a:rPr>
                <a:t>)</a:t>
              </a:r>
              <a:endParaRPr lang="zh-CN" altLang="en-US" sz="4000" dirty="0">
                <a:solidFill>
                  <a:srgbClr val="002060"/>
                </a:solidFill>
              </a:endParaRPr>
            </a:p>
          </p:txBody>
        </p:sp>
        <p:cxnSp>
          <p:nvCxnSpPr>
            <p:cNvPr id="21" name="直接连接符 20"/>
            <p:cNvCxnSpPr/>
            <p:nvPr/>
          </p:nvCxnSpPr>
          <p:spPr>
            <a:xfrm>
              <a:off x="214282" y="5786454"/>
              <a:ext cx="8715436" cy="0"/>
            </a:xfrm>
            <a:prstGeom prst="line">
              <a:avLst/>
            </a:prstGeom>
            <a:ln w="76200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9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0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1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6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4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 txBox="1">
            <a:spLocks/>
          </p:cNvSpPr>
          <p:nvPr/>
        </p:nvSpPr>
        <p:spPr>
          <a:xfrm>
            <a:off x="214282" y="285728"/>
            <a:ext cx="2409812" cy="8382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57150">
            <a:solidFill>
              <a:schemeClr val="accent2">
                <a:lumMod val="75000"/>
              </a:schemeClr>
            </a:solidFill>
          </a:ln>
        </p:spPr>
        <p:txBody>
          <a:bodyPr vert="horz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reflection blurRad="12700" stA="48000" endA="300" endPos="55000" dir="5400000" sy="-90000" algn="bl" rotWithShape="0"/>
                </a:effectLst>
                <a:uLnTx/>
                <a:uFillTx/>
                <a:latin typeface="+mj-lt"/>
                <a:ea typeface="+mj-ea"/>
                <a:cs typeface="+mj-cs"/>
              </a:rPr>
              <a:t>情景二</a:t>
            </a:r>
            <a:endParaRPr kumimoji="0" lang="zh-CN" altLang="en-US" sz="3600" b="1" i="0" u="none" strike="noStrike" kern="1200" cap="all" spc="0" normalizeH="0" baseline="0" noProof="0" dirty="0">
              <a:ln>
                <a:noFill/>
              </a:ln>
              <a:solidFill>
                <a:srgbClr val="FF0000"/>
              </a:solidFill>
              <a:effectLst>
                <a:reflection blurRad="12700" stA="48000" endA="300" endPos="55000" dir="5400000" sy="-90000" algn="bl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57158" y="1285860"/>
            <a:ext cx="80724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大家正值生长发育的关键时期，因此合理摄入各种营养至关重要</a:t>
            </a:r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endParaRPr lang="zh-CN" alt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69" y="2571744"/>
            <a:ext cx="8072461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中</a:t>
            </a:r>
            <a:r>
              <a:rPr lang="zh-CN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国营养标准：儿童每天需钙量为</a:t>
            </a:r>
            <a:r>
              <a:rPr lang="en-US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800</a:t>
            </a:r>
            <a:r>
              <a:rPr lang="zh-CN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毫克，青少年需钙量为</a:t>
            </a:r>
            <a:r>
              <a:rPr lang="en-US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1200</a:t>
            </a:r>
            <a:r>
              <a:rPr lang="zh-CN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毫克，成人需钙量为</a:t>
            </a:r>
            <a:r>
              <a:rPr lang="en-US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800</a:t>
            </a:r>
            <a:r>
              <a:rPr lang="zh-CN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－</a:t>
            </a:r>
            <a:r>
              <a:rPr lang="en-US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1000</a:t>
            </a:r>
            <a:r>
              <a:rPr lang="zh-CN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毫克，孕妇乳母需钙量为</a:t>
            </a:r>
            <a:r>
              <a:rPr lang="en-US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 1500</a:t>
            </a:r>
            <a:r>
              <a:rPr lang="zh-CN" altLang="zh-CN" sz="3200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毫</a:t>
            </a:r>
            <a:r>
              <a:rPr lang="zh-CN" altLang="zh-CN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克</a:t>
            </a:r>
            <a:r>
              <a:rPr lang="zh-CN" altLang="en-US" sz="3200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宋体" pitchFamily="2" charset="-122"/>
                <a:ea typeface="宋体" pitchFamily="2" charset="-122"/>
              </a:rPr>
              <a:t>。</a:t>
            </a:r>
            <a:endParaRPr lang="zh-CN" altLang="en-US" sz="3200" b="1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宋体" pitchFamily="2" charset="-122"/>
              <a:ea typeface="宋体" pitchFamily="2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35769" y="4929198"/>
            <a:ext cx="807246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zh-CN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这</a:t>
            </a:r>
            <a:r>
              <a:rPr lang="zh-CN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里的</a:t>
            </a:r>
            <a:r>
              <a:rPr lang="zh-CN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钙</a:t>
            </a:r>
            <a:r>
              <a:rPr lang="zh-CN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是指</a:t>
            </a:r>
            <a:r>
              <a:rPr lang="en-US" altLang="zh-CN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zh-CN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填元素或原子或物质</a:t>
            </a:r>
            <a:r>
              <a:rPr lang="en-US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zh-CN" altLang="zh-CN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。</a:t>
            </a:r>
            <a:r>
              <a:rPr lang="zh-CN" altLang="zh-CN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钙是不是摄入越多越好？</a:t>
            </a:r>
            <a:endParaRPr lang="zh-CN" altLang="en-US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标题 1"/>
          <p:cNvSpPr>
            <a:spLocks noGrp="1"/>
          </p:cNvSpPr>
          <p:nvPr>
            <p:ph type="title"/>
          </p:nvPr>
        </p:nvSpPr>
        <p:spPr>
          <a:xfrm>
            <a:off x="3143240" y="4714884"/>
            <a:ext cx="1643074" cy="838200"/>
          </a:xfrm>
        </p:spPr>
        <p:txBody>
          <a:bodyPr>
            <a:normAutofit/>
          </a:bodyPr>
          <a:lstStyle/>
          <a:p>
            <a:r>
              <a:rPr lang="zh-CN" altLang="en-US" sz="32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</a:rPr>
              <a:t>元素</a:t>
            </a:r>
            <a:endParaRPr lang="zh-CN" altLang="en-US" sz="32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跋涉">
  <a:themeElements>
    <a:clrScheme name="跋涉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跋涉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跋涉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393</TotalTime>
  <Words>1133</Words>
  <Application>Microsoft Office PowerPoint</Application>
  <PresentationFormat>全屏显示(4:3)</PresentationFormat>
  <Paragraphs>116</Paragraphs>
  <Slides>13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跋涉</vt:lpstr>
      <vt:lpstr>第3节 物质的组成(第三课时)</vt:lpstr>
      <vt:lpstr>复习回顾</vt:lpstr>
      <vt:lpstr>             微观                           宏观</vt:lpstr>
      <vt:lpstr>物质</vt:lpstr>
      <vt:lpstr>从图中可以看出化合物中各元素的原子数之比，你能算出化合物中各元素的质量之比吗？完成下面两题</vt:lpstr>
      <vt:lpstr>2∶1</vt:lpstr>
      <vt:lpstr>1∶2</vt:lpstr>
      <vt:lpstr>化学式</vt:lpstr>
      <vt:lpstr>元素</vt:lpstr>
      <vt:lpstr>幻灯片 10</vt:lpstr>
      <vt:lpstr>化合物质量×该元素的质量分数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第3节 物质的组成(第三课时)</dc:title>
  <dc:creator>微软用户</dc:creator>
  <cp:lastModifiedBy>微软用户</cp:lastModifiedBy>
  <cp:revision>5</cp:revision>
  <dcterms:created xsi:type="dcterms:W3CDTF">2015-10-26T15:02:11Z</dcterms:created>
  <dcterms:modified xsi:type="dcterms:W3CDTF">2016-09-26T08:17:23Z</dcterms:modified>
</cp:coreProperties>
</file>