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498" r:id="rId4"/>
    <p:sldId id="475" r:id="rId6"/>
    <p:sldId id="505" r:id="rId7"/>
    <p:sldId id="502" r:id="rId8"/>
    <p:sldId id="500" r:id="rId9"/>
    <p:sldId id="501" r:id="rId10"/>
    <p:sldId id="518" r:id="rId11"/>
    <p:sldId id="506" r:id="rId12"/>
    <p:sldId id="503" r:id="rId13"/>
    <p:sldId id="507" r:id="rId14"/>
    <p:sldId id="515" r:id="rId15"/>
    <p:sldId id="504" r:id="rId16"/>
  </p:sldIdLst>
  <p:sldSz cx="12190095" cy="685927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0B0"/>
    <a:srgbClr val="14345A"/>
    <a:srgbClr val="9D7F60"/>
    <a:srgbClr val="B8D7E9"/>
    <a:srgbClr val="F8CDB1"/>
    <a:srgbClr val="177F61"/>
    <a:srgbClr val="D12C82"/>
    <a:srgbClr val="003E57"/>
    <a:srgbClr val="1F474E"/>
    <a:srgbClr val="8847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6318" autoAdjust="0"/>
  </p:normalViewPr>
  <p:slideViewPr>
    <p:cSldViewPr snapToGrid="0" showGuides="1">
      <p:cViewPr varScale="1">
        <p:scale>
          <a:sx n="109" d="100"/>
          <a:sy n="109" d="100"/>
        </p:scale>
        <p:origin x="618" y="96"/>
      </p:cViewPr>
      <p:guideLst>
        <p:guide orient="horz" pos="2107"/>
        <p:guide pos="3888"/>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矩形 7"/>
          <p:cNvSpPr/>
          <p:nvPr userDrawn="1"/>
        </p:nvSpPr>
        <p:spPr>
          <a:xfrm>
            <a:off x="5348564" y="4171876"/>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矩形 8"/>
          <p:cNvSpPr/>
          <p:nvPr userDrawn="1"/>
        </p:nvSpPr>
        <p:spPr>
          <a:xfrm>
            <a:off x="8325228" y="3452029"/>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www.1ppt.com/sucai/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www.1ppt.com/tubiao/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www.1ppt.com/kejian/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www.1ppt.com/xiazai/jihua/</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www.1ppt.com/xiazai/jianli/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www.1ppt.com/xiazai/huibao/    </a:t>
            </a:r>
            <a:endParaRPr kumimoji="0" lang="en-US" altLang="zh-CN" sz="100" b="0"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en-US" altLang="zh-CN" sz="100" b="0" i="0" u="none" strike="noStrike" kern="0" cap="none" spc="0" normalizeH="0" baseline="0" noProof="0" dirty="0" smtClean="0">
              <a:ln>
                <a:noFill/>
              </a:ln>
              <a:solidFill>
                <a:prstClr val="white"/>
              </a:solidFill>
              <a:effectLst/>
              <a:uLnTx/>
              <a:uFillTx/>
            </a:endParaRPr>
          </a:p>
        </p:txBody>
      </p:sp>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1.jpe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9.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9.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9.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9.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200829172756"/>
          <p:cNvPicPr>
            <a:picLocks noChangeAspect="1"/>
          </p:cNvPicPr>
          <p:nvPr/>
        </p:nvPicPr>
        <p:blipFill>
          <a:blip r:embed="rId1"/>
          <a:stretch>
            <a:fillRect/>
          </a:stretch>
        </p:blipFill>
        <p:spPr>
          <a:xfrm>
            <a:off x="624205" y="2480310"/>
            <a:ext cx="2054225" cy="1898650"/>
          </a:xfrm>
          <a:prstGeom prst="rect">
            <a:avLst/>
          </a:prstGeom>
        </p:spPr>
      </p:pic>
      <p:pic>
        <p:nvPicPr>
          <p:cNvPr id="4" name="图片 3" descr="QQ图片20200829182157"/>
          <p:cNvPicPr>
            <a:picLocks noChangeAspect="1"/>
          </p:cNvPicPr>
          <p:nvPr/>
        </p:nvPicPr>
        <p:blipFill>
          <a:blip r:embed="rId2"/>
          <a:stretch>
            <a:fillRect/>
          </a:stretch>
        </p:blipFill>
        <p:spPr>
          <a:xfrm>
            <a:off x="3690620" y="2479675"/>
            <a:ext cx="2141855" cy="1899285"/>
          </a:xfrm>
          <a:prstGeom prst="rect">
            <a:avLst/>
          </a:prstGeom>
        </p:spPr>
      </p:pic>
      <p:sp>
        <p:nvSpPr>
          <p:cNvPr id="5" name="文本框 4"/>
          <p:cNvSpPr txBox="1"/>
          <p:nvPr/>
        </p:nvSpPr>
        <p:spPr>
          <a:xfrm>
            <a:off x="428625" y="4549140"/>
            <a:ext cx="2648585" cy="368300"/>
          </a:xfrm>
          <a:prstGeom prst="rect">
            <a:avLst/>
          </a:prstGeom>
          <a:noFill/>
        </p:spPr>
        <p:txBody>
          <a:bodyPr wrap="square" rtlCol="0">
            <a:spAutoFit/>
          </a:bodyPr>
          <a:p>
            <a:r>
              <a:rPr lang="en-US" altLang="zh-CN" b="1"/>
              <a:t>10:00 </a:t>
            </a:r>
            <a:r>
              <a:rPr lang="zh-CN" altLang="en-US" b="1"/>
              <a:t>华润社区模拟法庭</a:t>
            </a:r>
            <a:endParaRPr lang="zh-CN" altLang="en-US" b="1"/>
          </a:p>
        </p:txBody>
      </p:sp>
      <p:sp>
        <p:nvSpPr>
          <p:cNvPr id="6" name="文本框 5"/>
          <p:cNvSpPr txBox="1"/>
          <p:nvPr/>
        </p:nvSpPr>
        <p:spPr>
          <a:xfrm>
            <a:off x="3560445" y="4549140"/>
            <a:ext cx="2911475" cy="368300"/>
          </a:xfrm>
          <a:prstGeom prst="rect">
            <a:avLst/>
          </a:prstGeom>
          <a:noFill/>
        </p:spPr>
        <p:txBody>
          <a:bodyPr wrap="square" rtlCol="0">
            <a:spAutoFit/>
          </a:bodyPr>
          <a:p>
            <a:r>
              <a:rPr lang="en-US" altLang="zh-CN" b="1"/>
              <a:t>1</a:t>
            </a:r>
            <a:r>
              <a:rPr lang="zh-CN" altLang="en-US" b="1"/>
              <a:t>4</a:t>
            </a:r>
            <a:r>
              <a:rPr lang="en-US" altLang="zh-CN" b="1"/>
              <a:t>:00 </a:t>
            </a:r>
            <a:r>
              <a:rPr lang="zh-CN" altLang="en-US" b="1"/>
              <a:t>常州市博物馆</a:t>
            </a:r>
            <a:endParaRPr lang="zh-CN" altLang="en-US" b="1"/>
          </a:p>
        </p:txBody>
      </p:sp>
      <p:sp>
        <p:nvSpPr>
          <p:cNvPr id="2" name="文本框 1"/>
          <p:cNvSpPr txBox="1"/>
          <p:nvPr/>
        </p:nvSpPr>
        <p:spPr>
          <a:xfrm>
            <a:off x="3376295" y="664210"/>
            <a:ext cx="5820410" cy="829945"/>
          </a:xfrm>
          <a:prstGeom prst="rect">
            <a:avLst/>
          </a:prstGeom>
          <a:noFill/>
        </p:spPr>
        <p:txBody>
          <a:bodyPr wrap="square" rtlCol="0">
            <a:spAutoFit/>
          </a:bodyPr>
          <a:p>
            <a:r>
              <a:rPr lang="zh-CN" altLang="en-US" sz="4800" b="1">
                <a:solidFill>
                  <a:srgbClr val="0070C0"/>
                </a:solidFill>
              </a:rPr>
              <a:t>老师的暑期一日生活</a:t>
            </a:r>
            <a:endParaRPr lang="zh-CN" altLang="en-US" sz="4800" b="1">
              <a:solidFill>
                <a:srgbClr val="0070C0"/>
              </a:solidFill>
            </a:endParaRPr>
          </a:p>
        </p:txBody>
      </p:sp>
      <p:pic>
        <p:nvPicPr>
          <p:cNvPr id="7" name="图片 6" descr="QQ图片20200902072203"/>
          <p:cNvPicPr>
            <a:picLocks noChangeAspect="1"/>
          </p:cNvPicPr>
          <p:nvPr/>
        </p:nvPicPr>
        <p:blipFill>
          <a:blip r:embed="rId3"/>
          <a:stretch>
            <a:fillRect/>
          </a:stretch>
        </p:blipFill>
        <p:spPr>
          <a:xfrm>
            <a:off x="6772275" y="2479675"/>
            <a:ext cx="2055495" cy="1899285"/>
          </a:xfrm>
          <a:prstGeom prst="rect">
            <a:avLst/>
          </a:prstGeom>
        </p:spPr>
      </p:pic>
      <p:sp>
        <p:nvSpPr>
          <p:cNvPr id="9" name="文本框 8"/>
          <p:cNvSpPr txBox="1"/>
          <p:nvPr/>
        </p:nvSpPr>
        <p:spPr>
          <a:xfrm>
            <a:off x="6772275" y="4549140"/>
            <a:ext cx="2483485" cy="368300"/>
          </a:xfrm>
          <a:prstGeom prst="rect">
            <a:avLst/>
          </a:prstGeom>
          <a:noFill/>
        </p:spPr>
        <p:txBody>
          <a:bodyPr wrap="square" rtlCol="0">
            <a:spAutoFit/>
          </a:bodyPr>
          <a:p>
            <a:r>
              <a:rPr lang="zh-CN" altLang="en-US" b="1"/>
              <a:t>16:00 常州市图书馆</a:t>
            </a:r>
            <a:endParaRPr lang="zh-CN" altLang="en-US" b="1"/>
          </a:p>
        </p:txBody>
      </p:sp>
      <p:sp>
        <p:nvSpPr>
          <p:cNvPr id="11" name="文本框 10"/>
          <p:cNvSpPr txBox="1"/>
          <p:nvPr/>
        </p:nvSpPr>
        <p:spPr>
          <a:xfrm>
            <a:off x="10086340" y="4549140"/>
            <a:ext cx="1975485" cy="368300"/>
          </a:xfrm>
          <a:prstGeom prst="rect">
            <a:avLst/>
          </a:prstGeom>
          <a:noFill/>
        </p:spPr>
        <p:txBody>
          <a:bodyPr wrap="square" rtlCol="0">
            <a:spAutoFit/>
          </a:bodyPr>
          <a:p>
            <a:r>
              <a:rPr lang="en-US" altLang="zh-CN" b="1"/>
              <a:t>19:00 </a:t>
            </a:r>
            <a:r>
              <a:rPr lang="zh-CN" altLang="en-US" b="1"/>
              <a:t>环球港购物</a:t>
            </a:r>
            <a:endParaRPr lang="zh-CN" altLang="en-US" b="1"/>
          </a:p>
        </p:txBody>
      </p:sp>
      <p:sp>
        <p:nvSpPr>
          <p:cNvPr id="12" name="右箭头 11"/>
          <p:cNvSpPr/>
          <p:nvPr/>
        </p:nvSpPr>
        <p:spPr>
          <a:xfrm>
            <a:off x="2894965" y="3259455"/>
            <a:ext cx="665480" cy="34099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右箭头 12"/>
          <p:cNvSpPr/>
          <p:nvPr/>
        </p:nvSpPr>
        <p:spPr>
          <a:xfrm>
            <a:off x="9026525" y="3284220"/>
            <a:ext cx="666115" cy="32321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右箭头 13"/>
          <p:cNvSpPr/>
          <p:nvPr/>
        </p:nvSpPr>
        <p:spPr>
          <a:xfrm>
            <a:off x="5943600" y="3284220"/>
            <a:ext cx="666115" cy="32321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descr="1_WPS图片"/>
          <p:cNvPicPr>
            <a:picLocks noChangeAspect="1"/>
          </p:cNvPicPr>
          <p:nvPr/>
        </p:nvPicPr>
        <p:blipFill>
          <a:blip r:embed="rId4"/>
          <a:stretch>
            <a:fillRect/>
          </a:stretch>
        </p:blipFill>
        <p:spPr>
          <a:xfrm>
            <a:off x="10086340" y="2479675"/>
            <a:ext cx="1982470" cy="1899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animBg="1"/>
      <p:bldP spid="6" grpId="0"/>
      <p:bldP spid="12" grpId="1" animBg="1"/>
      <p:bldP spid="6" grpId="1"/>
      <p:bldP spid="14" grpId="0" animBg="1"/>
      <p:bldP spid="9" grpId="0"/>
      <p:bldP spid="14" grpId="1" animBg="1"/>
      <p:bldP spid="9" grpId="1"/>
      <p:bldP spid="13" grpId="0" animBg="1"/>
      <p:bldP spid="11" grpId="0"/>
      <p:bldP spid="13" grpId="1" animBg="1"/>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06040" y="1345565"/>
            <a:ext cx="7177405" cy="3107690"/>
          </a:xfrm>
          <a:prstGeom prst="rect">
            <a:avLst/>
          </a:prstGeom>
          <a:noFill/>
          <a:ln>
            <a:solidFill>
              <a:srgbClr val="14345A"/>
            </a:solidFill>
          </a:ln>
        </p:spPr>
        <p:txBody>
          <a:bodyPr wrap="square" rtlCol="0">
            <a:spAutoFit/>
          </a:bodyPr>
          <a:p>
            <a:endParaRPr lang="zh-CN" altLang="en-US" sz="2800">
              <a:sym typeface="+mn-ea"/>
            </a:endParaRPr>
          </a:p>
          <a:p>
            <a:pPr fontAlgn="auto">
              <a:lnSpc>
                <a:spcPct val="150000"/>
              </a:lnSpc>
            </a:pPr>
            <a:r>
              <a:rPr lang="zh-CN" altLang="en-US" sz="2800">
                <a:sym typeface="+mn-ea"/>
              </a:rPr>
              <a:t>（</a:t>
            </a:r>
            <a:r>
              <a:rPr lang="en-US" altLang="zh-CN" sz="2800">
                <a:sym typeface="+mn-ea"/>
              </a:rPr>
              <a:t>1</a:t>
            </a:r>
            <a:r>
              <a:rPr lang="zh-CN" altLang="en-US" sz="2800">
                <a:sym typeface="+mn-ea"/>
              </a:rPr>
              <a:t>）个人是社会的</a:t>
            </a:r>
            <a:r>
              <a:rPr lang="zh-CN" altLang="en-US" sz="2800">
                <a:solidFill>
                  <a:srgbClr val="FF0000"/>
                </a:solidFill>
                <a:sym typeface="+mn-ea"/>
              </a:rPr>
              <a:t>有机组成</a:t>
            </a:r>
            <a:r>
              <a:rPr lang="zh-CN" altLang="en-US" sz="2800">
                <a:sym typeface="+mn-ea"/>
              </a:rPr>
              <a:t>部分。每个人都是社会这张</a:t>
            </a:r>
            <a:r>
              <a:rPr lang="en-US" altLang="zh-CN" sz="2800">
                <a:sym typeface="+mn-ea"/>
              </a:rPr>
              <a:t>“</a:t>
            </a:r>
            <a:r>
              <a:rPr lang="zh-CN" altLang="en-US" sz="2800">
                <a:sym typeface="+mn-ea"/>
              </a:rPr>
              <a:t>大网</a:t>
            </a:r>
            <a:r>
              <a:rPr lang="en-US" altLang="zh-CN" sz="2800">
                <a:sym typeface="+mn-ea"/>
              </a:rPr>
              <a:t>”</a:t>
            </a:r>
            <a:r>
              <a:rPr lang="zh-CN" altLang="en-US" sz="2800">
                <a:sym typeface="+mn-ea"/>
              </a:rPr>
              <a:t>上的一个</a:t>
            </a:r>
            <a:r>
              <a:rPr lang="en-US" altLang="zh-CN" sz="2800">
                <a:sym typeface="+mn-ea"/>
              </a:rPr>
              <a:t>“</a:t>
            </a:r>
            <a:r>
              <a:rPr lang="zh-CN" altLang="en-US" sz="2800">
                <a:sym typeface="+mn-ea"/>
              </a:rPr>
              <a:t>结点</a:t>
            </a:r>
            <a:r>
              <a:rPr lang="en-US" altLang="zh-CN" sz="2800">
                <a:sym typeface="+mn-ea"/>
              </a:rPr>
              <a:t>”</a:t>
            </a:r>
            <a:r>
              <a:rPr lang="zh-CN" altLang="en-US" sz="2800">
                <a:sym typeface="+mn-ea"/>
              </a:rPr>
              <a:t>。</a:t>
            </a:r>
            <a:endParaRPr lang="zh-CN" altLang="en-US" sz="2800">
              <a:sym typeface="+mn-ea"/>
            </a:endParaRPr>
          </a:p>
          <a:p>
            <a:pPr fontAlgn="auto">
              <a:lnSpc>
                <a:spcPct val="150000"/>
              </a:lnSpc>
            </a:pPr>
            <a:r>
              <a:rPr lang="zh-CN" altLang="en-US" sz="2800">
                <a:sym typeface="+mn-ea"/>
              </a:rPr>
              <a:t>（</a:t>
            </a:r>
            <a:r>
              <a:rPr lang="en-US" altLang="zh-CN" sz="2800">
                <a:sym typeface="+mn-ea"/>
              </a:rPr>
              <a:t>2</a:t>
            </a:r>
            <a:r>
              <a:rPr lang="zh-CN" altLang="en-US" sz="2800">
                <a:sym typeface="+mn-ea"/>
              </a:rPr>
              <a:t>）人的身份是在社会关系中确定的。在</a:t>
            </a:r>
            <a:r>
              <a:rPr lang="zh-CN" altLang="en-US" sz="2800">
                <a:solidFill>
                  <a:srgbClr val="FF0000"/>
                </a:solidFill>
                <a:sym typeface="+mn-ea"/>
              </a:rPr>
              <a:t>不同的社会关系</a:t>
            </a:r>
            <a:r>
              <a:rPr lang="zh-CN" altLang="en-US" sz="2800">
                <a:sym typeface="+mn-ea"/>
              </a:rPr>
              <a:t>中，我们具有</a:t>
            </a:r>
            <a:r>
              <a:rPr lang="zh-CN" altLang="en-US" sz="2800">
                <a:solidFill>
                  <a:srgbClr val="FF0000"/>
                </a:solidFill>
                <a:sym typeface="+mn-ea"/>
              </a:rPr>
              <a:t>不同的身份</a:t>
            </a:r>
            <a:r>
              <a:rPr lang="zh-CN" altLang="en-US" sz="2800">
                <a:sym typeface="+mn-ea"/>
              </a:rPr>
              <a:t>。</a:t>
            </a:r>
            <a:endParaRPr lang="zh-CN" altLang="en-US" sz="2800"/>
          </a:p>
        </p:txBody>
      </p:sp>
      <p:sp>
        <p:nvSpPr>
          <p:cNvPr id="4" name="文本框 3"/>
          <p:cNvSpPr txBox="1"/>
          <p:nvPr/>
        </p:nvSpPr>
        <p:spPr>
          <a:xfrm>
            <a:off x="2798445" y="1090930"/>
            <a:ext cx="5218430" cy="521970"/>
          </a:xfrm>
          <a:prstGeom prst="rect">
            <a:avLst/>
          </a:prstGeom>
          <a:solidFill>
            <a:srgbClr val="0070C0"/>
          </a:solidFill>
        </p:spPr>
        <p:txBody>
          <a:bodyPr wrap="square" rtlCol="0">
            <a:spAutoFit/>
          </a:bodyPr>
          <a:p>
            <a:r>
              <a:rPr lang="en-US" altLang="zh-CN" sz="2800" b="1">
                <a:solidFill>
                  <a:schemeClr val="bg1"/>
                </a:solidFill>
                <a:latin typeface="宋体" panose="02010600030101010101" pitchFamily="2" charset="-122"/>
                <a:ea typeface="宋体" panose="02010600030101010101" pitchFamily="2" charset="-122"/>
                <a:cs typeface="宋体" panose="02010600030101010101" pitchFamily="2" charset="-122"/>
              </a:rPr>
              <a:t>3.</a:t>
            </a:r>
            <a:r>
              <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rPr>
              <a:t>个人与社会的关系</a:t>
            </a: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b="1">
                <a:solidFill>
                  <a:schemeClr val="bg1"/>
                </a:solidFill>
                <a:latin typeface="宋体" panose="02010600030101010101" pitchFamily="2" charset="-122"/>
                <a:ea typeface="宋体" panose="02010600030101010101" pitchFamily="2" charset="-122"/>
                <a:cs typeface="宋体" panose="02010600030101010101" pitchFamily="2" charset="-122"/>
              </a:rPr>
              <a:t>1</a:t>
            </a: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b="1">
                <a:solidFill>
                  <a:schemeClr val="bg1"/>
                </a:solidFill>
                <a:latin typeface="宋体" panose="02010600030101010101" pitchFamily="2" charset="-122"/>
                <a:ea typeface="宋体" panose="02010600030101010101" pitchFamily="2" charset="-122"/>
                <a:cs typeface="宋体" panose="02010600030101010101" pitchFamily="2" charset="-122"/>
              </a:rPr>
              <a:t>2</a:t>
            </a: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a:t>
            </a:r>
            <a:endPar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图片20200902102219"/>
          <p:cNvPicPr>
            <a:picLocks noChangeAspect="1"/>
          </p:cNvPicPr>
          <p:nvPr/>
        </p:nvPicPr>
        <p:blipFill>
          <a:blip r:embed="rId1"/>
          <a:stretch>
            <a:fillRect/>
          </a:stretch>
        </p:blipFill>
        <p:spPr>
          <a:xfrm>
            <a:off x="1283970" y="3079115"/>
            <a:ext cx="1694180" cy="1706245"/>
          </a:xfrm>
          <a:prstGeom prst="rect">
            <a:avLst/>
          </a:prstGeom>
        </p:spPr>
      </p:pic>
      <p:sp>
        <p:nvSpPr>
          <p:cNvPr id="5" name="文本框 4"/>
          <p:cNvSpPr txBox="1"/>
          <p:nvPr/>
        </p:nvSpPr>
        <p:spPr>
          <a:xfrm>
            <a:off x="1228725" y="4904105"/>
            <a:ext cx="1805305" cy="368300"/>
          </a:xfrm>
          <a:prstGeom prst="rect">
            <a:avLst/>
          </a:prstGeom>
          <a:noFill/>
        </p:spPr>
        <p:txBody>
          <a:bodyPr wrap="square" rtlCol="0">
            <a:spAutoFit/>
          </a:bodyPr>
          <a:p>
            <a:r>
              <a:rPr lang="zh-CN" altLang="en-US" b="1"/>
              <a:t>女主角：李尖尖</a:t>
            </a:r>
            <a:endParaRPr lang="zh-CN" altLang="en-US" b="1"/>
          </a:p>
        </p:txBody>
      </p:sp>
      <p:pic>
        <p:nvPicPr>
          <p:cNvPr id="6" name="图片 5" descr="QQ图片20200902102225"/>
          <p:cNvPicPr>
            <a:picLocks noChangeAspect="1"/>
          </p:cNvPicPr>
          <p:nvPr/>
        </p:nvPicPr>
        <p:blipFill>
          <a:blip r:embed="rId2"/>
          <a:stretch>
            <a:fillRect/>
          </a:stretch>
        </p:blipFill>
        <p:spPr>
          <a:xfrm>
            <a:off x="4523105" y="2857500"/>
            <a:ext cx="1887220" cy="1559560"/>
          </a:xfrm>
          <a:prstGeom prst="rect">
            <a:avLst/>
          </a:prstGeom>
        </p:spPr>
      </p:pic>
      <p:sp>
        <p:nvSpPr>
          <p:cNvPr id="7" name="文本框 6"/>
          <p:cNvSpPr txBox="1"/>
          <p:nvPr/>
        </p:nvSpPr>
        <p:spPr>
          <a:xfrm>
            <a:off x="4620260" y="4417060"/>
            <a:ext cx="1551940" cy="368300"/>
          </a:xfrm>
          <a:prstGeom prst="rect">
            <a:avLst/>
          </a:prstGeom>
          <a:noFill/>
        </p:spPr>
        <p:txBody>
          <a:bodyPr wrap="square" rtlCol="0">
            <a:spAutoFit/>
          </a:bodyPr>
          <a:p>
            <a:r>
              <a:rPr lang="zh-CN" altLang="en-US" b="1"/>
              <a:t>邻居：凌霄</a:t>
            </a:r>
            <a:endParaRPr lang="zh-CN" altLang="en-US" b="1"/>
          </a:p>
        </p:txBody>
      </p:sp>
      <p:pic>
        <p:nvPicPr>
          <p:cNvPr id="8" name="图片 7" descr="QQ图片20200902102214"/>
          <p:cNvPicPr>
            <a:picLocks noChangeAspect="1"/>
          </p:cNvPicPr>
          <p:nvPr/>
        </p:nvPicPr>
        <p:blipFill>
          <a:blip r:embed="rId3"/>
          <a:stretch>
            <a:fillRect/>
          </a:stretch>
        </p:blipFill>
        <p:spPr>
          <a:xfrm>
            <a:off x="4523105" y="4904105"/>
            <a:ext cx="1885950" cy="1433195"/>
          </a:xfrm>
          <a:prstGeom prst="rect">
            <a:avLst/>
          </a:prstGeom>
        </p:spPr>
      </p:pic>
      <p:sp>
        <p:nvSpPr>
          <p:cNvPr id="9" name="文本框 8"/>
          <p:cNvSpPr txBox="1"/>
          <p:nvPr/>
        </p:nvSpPr>
        <p:spPr>
          <a:xfrm>
            <a:off x="4619625" y="6337300"/>
            <a:ext cx="1692275" cy="368300"/>
          </a:xfrm>
          <a:prstGeom prst="rect">
            <a:avLst/>
          </a:prstGeom>
          <a:noFill/>
        </p:spPr>
        <p:txBody>
          <a:bodyPr wrap="square" rtlCol="0">
            <a:spAutoFit/>
          </a:bodyPr>
          <a:p>
            <a:r>
              <a:rPr lang="zh-CN" altLang="en-US" b="1"/>
              <a:t>同学：齐明月</a:t>
            </a:r>
            <a:endParaRPr lang="zh-CN" altLang="en-US"/>
          </a:p>
        </p:txBody>
      </p:sp>
      <p:pic>
        <p:nvPicPr>
          <p:cNvPr id="10" name="图片 9" descr="QQ图片20200902102640"/>
          <p:cNvPicPr>
            <a:picLocks noChangeAspect="1"/>
          </p:cNvPicPr>
          <p:nvPr/>
        </p:nvPicPr>
        <p:blipFill>
          <a:blip r:embed="rId4"/>
          <a:stretch>
            <a:fillRect/>
          </a:stretch>
        </p:blipFill>
        <p:spPr>
          <a:xfrm>
            <a:off x="4528185" y="892810"/>
            <a:ext cx="1882140" cy="1424305"/>
          </a:xfrm>
          <a:prstGeom prst="rect">
            <a:avLst/>
          </a:prstGeom>
        </p:spPr>
      </p:pic>
      <p:sp>
        <p:nvSpPr>
          <p:cNvPr id="11" name="文本框 10"/>
          <p:cNvSpPr txBox="1"/>
          <p:nvPr/>
        </p:nvSpPr>
        <p:spPr>
          <a:xfrm>
            <a:off x="4608195" y="2317115"/>
            <a:ext cx="1703705" cy="368300"/>
          </a:xfrm>
          <a:prstGeom prst="rect">
            <a:avLst/>
          </a:prstGeom>
          <a:noFill/>
        </p:spPr>
        <p:txBody>
          <a:bodyPr wrap="square" rtlCol="0">
            <a:spAutoFit/>
          </a:bodyPr>
          <a:p>
            <a:r>
              <a:rPr lang="zh-CN" altLang="en-US" b="1"/>
              <a:t>爸爸：李海潮</a:t>
            </a:r>
            <a:endParaRPr lang="zh-CN" altLang="en-US" b="1"/>
          </a:p>
        </p:txBody>
      </p:sp>
      <p:cxnSp>
        <p:nvCxnSpPr>
          <p:cNvPr id="12" name="直接箭头连接符 11"/>
          <p:cNvCxnSpPr/>
          <p:nvPr/>
        </p:nvCxnSpPr>
        <p:spPr>
          <a:xfrm flipV="1">
            <a:off x="3183890" y="1710055"/>
            <a:ext cx="740410" cy="148018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234690" y="3932555"/>
            <a:ext cx="1155700" cy="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3183890" y="4843780"/>
            <a:ext cx="730250" cy="114554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7545705" y="4099560"/>
            <a:ext cx="3538220" cy="1814830"/>
          </a:xfrm>
          <a:prstGeom prst="rect">
            <a:avLst/>
          </a:prstGeom>
          <a:noFill/>
          <a:ln w="19050">
            <a:solidFill>
              <a:srgbClr val="0070C0"/>
            </a:solidFill>
            <a:prstDash val="dash"/>
          </a:ln>
        </p:spPr>
        <p:txBody>
          <a:bodyPr wrap="square" rtlCol="0">
            <a:spAutoFit/>
          </a:bodyPr>
          <a:p>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）血缘关系</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）地缘关系</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宋体" panose="02010600030101010101" pitchFamily="2" charset="-122"/>
                <a:ea typeface="宋体" panose="02010600030101010101" pitchFamily="2" charset="-122"/>
                <a:cs typeface="宋体" panose="02010600030101010101" pitchFamily="2" charset="-122"/>
              </a:rPr>
              <a:t>3</a:t>
            </a:r>
            <a:r>
              <a:rPr lang="zh-CN" altLang="en-US" sz="2800">
                <a:latin typeface="宋体" panose="02010600030101010101" pitchFamily="2" charset="-122"/>
                <a:ea typeface="宋体" panose="02010600030101010101" pitchFamily="2" charset="-122"/>
                <a:cs typeface="宋体" panose="02010600030101010101" pitchFamily="2" charset="-122"/>
              </a:rPr>
              <a:t>）业缘关系</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16" name="文本框 15"/>
          <p:cNvSpPr txBox="1"/>
          <p:nvPr/>
        </p:nvSpPr>
        <p:spPr>
          <a:xfrm>
            <a:off x="7606665" y="3618230"/>
            <a:ext cx="3194050" cy="798830"/>
          </a:xfrm>
          <a:prstGeom prst="rect">
            <a:avLst/>
          </a:prstGeom>
          <a:solidFill>
            <a:srgbClr val="0070C0"/>
          </a:solidFill>
        </p:spPr>
        <p:txBody>
          <a:bodyPr wrap="square" rtlCol="0">
            <a:spAutoFit/>
          </a:bodyPr>
          <a:p>
            <a:r>
              <a:rPr lang="en-US" altLang="zh-CN" sz="2800" b="1">
                <a:solidFill>
                  <a:schemeClr val="bg1"/>
                </a:solidFill>
                <a:latin typeface="宋体" panose="02010600030101010101" pitchFamily="2" charset="-122"/>
                <a:ea typeface="宋体" panose="02010600030101010101" pitchFamily="2" charset="-122"/>
                <a:cs typeface="宋体" panose="02010600030101010101" pitchFamily="2" charset="-122"/>
              </a:rPr>
              <a:t>4.</a:t>
            </a:r>
            <a:r>
              <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rPr>
              <a:t>社会关系的类型</a:t>
            </a: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b="1">
                <a:solidFill>
                  <a:schemeClr val="bg1"/>
                </a:solidFill>
                <a:latin typeface="宋体" panose="02010600030101010101" pitchFamily="2" charset="-122"/>
                <a:ea typeface="宋体" panose="02010600030101010101" pitchFamily="2" charset="-122"/>
                <a:cs typeface="宋体" panose="02010600030101010101" pitchFamily="2" charset="-122"/>
              </a:rPr>
              <a:t>1</a:t>
            </a: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b="1">
                <a:solidFill>
                  <a:schemeClr val="bg1"/>
                </a:solidFill>
                <a:latin typeface="宋体" panose="02010600030101010101" pitchFamily="2" charset="-122"/>
                <a:ea typeface="宋体" panose="02010600030101010101" pitchFamily="2" charset="-122"/>
                <a:cs typeface="宋体" panose="02010600030101010101" pitchFamily="2" charset="-122"/>
              </a:rPr>
              <a:t>2</a:t>
            </a: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b="1">
                <a:solidFill>
                  <a:schemeClr val="bg1"/>
                </a:solidFill>
                <a:latin typeface="宋体" panose="02010600030101010101" pitchFamily="2" charset="-122"/>
                <a:ea typeface="宋体" panose="02010600030101010101" pitchFamily="2" charset="-122"/>
                <a:cs typeface="宋体" panose="02010600030101010101" pitchFamily="2" charset="-122"/>
              </a:rPr>
              <a:t>3</a:t>
            </a: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a:t>
            </a:r>
            <a:endPar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17" name="文本框 16"/>
          <p:cNvSpPr txBox="1"/>
          <p:nvPr/>
        </p:nvSpPr>
        <p:spPr>
          <a:xfrm>
            <a:off x="2978150" y="1617980"/>
            <a:ext cx="487045" cy="1198880"/>
          </a:xfrm>
          <a:prstGeom prst="rect">
            <a:avLst/>
          </a:prstGeom>
          <a:noFill/>
        </p:spPr>
        <p:txBody>
          <a:bodyPr wrap="square" rtlCol="0">
            <a:spAutoFit/>
          </a:bodyPr>
          <a:p>
            <a:r>
              <a:rPr lang="zh-CN" altLang="en-US"/>
              <a:t>血缘关系</a:t>
            </a:r>
            <a:endParaRPr lang="zh-CN" altLang="en-US"/>
          </a:p>
        </p:txBody>
      </p:sp>
      <p:sp>
        <p:nvSpPr>
          <p:cNvPr id="18" name="文本框 17"/>
          <p:cNvSpPr txBox="1"/>
          <p:nvPr/>
        </p:nvSpPr>
        <p:spPr>
          <a:xfrm>
            <a:off x="3172460" y="3453130"/>
            <a:ext cx="1217930" cy="368300"/>
          </a:xfrm>
          <a:prstGeom prst="rect">
            <a:avLst/>
          </a:prstGeom>
          <a:noFill/>
        </p:spPr>
        <p:txBody>
          <a:bodyPr wrap="square" rtlCol="0">
            <a:spAutoFit/>
          </a:bodyPr>
          <a:p>
            <a:r>
              <a:rPr lang="zh-CN" altLang="en-US"/>
              <a:t>地缘关系</a:t>
            </a:r>
            <a:endParaRPr lang="zh-CN" altLang="en-US"/>
          </a:p>
        </p:txBody>
      </p:sp>
      <p:sp>
        <p:nvSpPr>
          <p:cNvPr id="19" name="文本框 18"/>
          <p:cNvSpPr txBox="1"/>
          <p:nvPr/>
        </p:nvSpPr>
        <p:spPr>
          <a:xfrm>
            <a:off x="3034030" y="5272405"/>
            <a:ext cx="431165" cy="1198880"/>
          </a:xfrm>
          <a:prstGeom prst="rect">
            <a:avLst/>
          </a:prstGeom>
          <a:noFill/>
        </p:spPr>
        <p:txBody>
          <a:bodyPr wrap="square" rtlCol="0">
            <a:spAutoFit/>
          </a:bodyPr>
          <a:p>
            <a:r>
              <a:rPr lang="zh-CN" altLang="en-US"/>
              <a:t>业缘关系</a:t>
            </a:r>
            <a:endParaRPr lang="zh-CN" altLang="en-US"/>
          </a:p>
        </p:txBody>
      </p:sp>
      <p:sp>
        <p:nvSpPr>
          <p:cNvPr id="2" name="文本框 1"/>
          <p:cNvSpPr txBox="1"/>
          <p:nvPr/>
        </p:nvSpPr>
        <p:spPr>
          <a:xfrm>
            <a:off x="7606665" y="1758315"/>
            <a:ext cx="3773170" cy="1383665"/>
          </a:xfrm>
          <a:prstGeom prst="rect">
            <a:avLst/>
          </a:prstGeom>
          <a:noFill/>
          <a:ln>
            <a:solidFill>
              <a:srgbClr val="0070C0"/>
            </a:solidFill>
          </a:ln>
        </p:spPr>
        <p:txBody>
          <a:bodyPr wrap="square" rtlCol="0">
            <a:spAutoFit/>
          </a:bodyPr>
          <a:p>
            <a:r>
              <a:rPr lang="zh-CN" altLang="en-US" sz="2800">
                <a:latin typeface="宋体" panose="02010600030101010101" pitchFamily="2" charset="-122"/>
                <a:ea typeface="宋体" panose="02010600030101010101" pitchFamily="2" charset="-122"/>
                <a:cs typeface="宋体" panose="02010600030101010101" pitchFamily="2" charset="-122"/>
              </a:rPr>
              <a:t>思考：自主阅读P</a:t>
            </a:r>
            <a:r>
              <a:rPr lang="en-US" altLang="zh-CN" sz="2800">
                <a:latin typeface="宋体" panose="02010600030101010101" pitchFamily="2" charset="-122"/>
                <a:ea typeface="宋体" panose="02010600030101010101" pitchFamily="2" charset="-122"/>
                <a:cs typeface="宋体" panose="02010600030101010101" pitchFamily="2" charset="-122"/>
              </a:rPr>
              <a:t>5</a:t>
            </a:r>
            <a:r>
              <a:rPr lang="zh-CN" altLang="en-US" sz="2800">
                <a:latin typeface="宋体" panose="02010600030101010101" pitchFamily="2" charset="-122"/>
                <a:ea typeface="宋体" panose="02010600030101010101" pitchFamily="2" charset="-122"/>
                <a:cs typeface="宋体" panose="02010600030101010101" pitchFamily="2" charset="-122"/>
              </a:rPr>
              <a:t>相关链接，分析李尖尖的社会关系。</a:t>
            </a:r>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par>
                                <p:cTn id="47" presetID="22" presetClass="entr" presetSubtype="4"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down)">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7" grpId="0"/>
      <p:bldP spid="9" grpId="0"/>
      <p:bldP spid="5" grpId="1"/>
      <p:bldP spid="11" grpId="1"/>
      <p:bldP spid="7" grpId="1"/>
      <p:bldP spid="9" grpId="1"/>
      <p:bldP spid="2" grpId="0" animBg="1"/>
      <p:bldP spid="2" grpId="1" animBg="1"/>
      <p:bldP spid="17" grpId="0"/>
      <p:bldP spid="17" grpId="1"/>
      <p:bldP spid="18" grpId="0"/>
      <p:bldP spid="18" grpId="1"/>
      <p:bldP spid="19" grpId="0"/>
      <p:bldP spid="19" grpId="1"/>
      <p:bldP spid="16" grpId="0" bldLvl="0" animBg="1"/>
      <p:bldP spid="15" grpId="0" bldLvl="0" animBg="1"/>
      <p:bldP spid="16" grpId="1"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9545" y="302260"/>
            <a:ext cx="3053715" cy="829945"/>
          </a:xfrm>
          <a:prstGeom prst="rect">
            <a:avLst/>
          </a:prstGeom>
          <a:noFill/>
        </p:spPr>
        <p:txBody>
          <a:bodyPr wrap="square" rtlCol="0">
            <a:spAutoFit/>
          </a:bodyPr>
          <a:p>
            <a:pPr algn="l"/>
            <a:r>
              <a:rPr lang="zh-CN" altLang="en-US" sz="4800">
                <a:ln>
                  <a:solidFill>
                    <a:srgbClr val="0070C0"/>
                  </a:solidFill>
                </a:ln>
                <a:gradFill>
                  <a:gsLst>
                    <a:gs pos="21000">
                      <a:srgbClr val="53575C"/>
                    </a:gs>
                    <a:gs pos="88000">
                      <a:srgbClr val="C5C7CA"/>
                    </a:gs>
                  </a:gsLst>
                  <a:lin ang="5400000"/>
                </a:gradFill>
                <a:effectLst/>
                <a:latin typeface="楷体" panose="02010609060101010101" charset="-122"/>
                <a:ea typeface="楷体" panose="02010609060101010101" charset="-122"/>
              </a:rPr>
              <a:t>课堂</a:t>
            </a:r>
            <a:r>
              <a:rPr lang="zh-CN" altLang="en-US" sz="4800">
                <a:ln>
                  <a:solidFill>
                    <a:srgbClr val="0070C0"/>
                  </a:solidFill>
                </a:ln>
                <a:gradFill>
                  <a:gsLst>
                    <a:gs pos="21000">
                      <a:srgbClr val="53575C"/>
                    </a:gs>
                    <a:gs pos="88000">
                      <a:srgbClr val="C5C7CA"/>
                    </a:gs>
                  </a:gsLst>
                  <a:lin ang="5400000"/>
                </a:gradFill>
                <a:effectLst/>
                <a:latin typeface="楷体" panose="02010609060101010101" charset="-122"/>
                <a:ea typeface="楷体" panose="02010609060101010101" charset="-122"/>
              </a:rPr>
              <a:t>小结</a:t>
            </a:r>
            <a:endParaRPr lang="zh-CN" altLang="en-US"/>
          </a:p>
        </p:txBody>
      </p:sp>
      <p:sp>
        <p:nvSpPr>
          <p:cNvPr id="4" name="文本框 3"/>
          <p:cNvSpPr txBox="1"/>
          <p:nvPr/>
        </p:nvSpPr>
        <p:spPr>
          <a:xfrm>
            <a:off x="1439545" y="1739265"/>
            <a:ext cx="2676525" cy="521970"/>
          </a:xfrm>
          <a:prstGeom prst="rect">
            <a:avLst/>
          </a:prstGeom>
          <a:noFill/>
        </p:spPr>
        <p:txBody>
          <a:bodyPr wrap="square" rtlCol="0">
            <a:spAutoFit/>
          </a:bodyPr>
          <a:p>
            <a:r>
              <a:rPr lang="zh-CN" altLang="en-US" sz="2800"/>
              <a:t>感受社会生活</a:t>
            </a:r>
            <a:endParaRPr lang="zh-CN" altLang="en-US" sz="2800"/>
          </a:p>
        </p:txBody>
      </p:sp>
      <p:sp>
        <p:nvSpPr>
          <p:cNvPr id="5" name="左大括号 4"/>
          <p:cNvSpPr/>
          <p:nvPr/>
        </p:nvSpPr>
        <p:spPr>
          <a:xfrm>
            <a:off x="3798570" y="1362075"/>
            <a:ext cx="238125" cy="1258570"/>
          </a:xfrm>
          <a:prstGeom prst="lef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solidFill>
                <a:srgbClr val="0070C0"/>
              </a:solidFill>
            </a:endParaRPr>
          </a:p>
        </p:txBody>
      </p:sp>
      <p:sp>
        <p:nvSpPr>
          <p:cNvPr id="6" name="文本框 5"/>
          <p:cNvSpPr txBox="1"/>
          <p:nvPr/>
        </p:nvSpPr>
        <p:spPr>
          <a:xfrm>
            <a:off x="4025265" y="1253490"/>
            <a:ext cx="5316220" cy="521970"/>
          </a:xfrm>
          <a:prstGeom prst="rect">
            <a:avLst/>
          </a:prstGeom>
          <a:noFill/>
        </p:spPr>
        <p:txBody>
          <a:bodyPr wrap="square" rtlCol="0">
            <a:spAutoFit/>
          </a:bodyPr>
          <a:p>
            <a:r>
              <a:rPr lang="en-US" altLang="zh-CN" sz="2800"/>
              <a:t>1.</a:t>
            </a:r>
            <a:r>
              <a:rPr lang="zh-CN" altLang="en-US" sz="2800"/>
              <a:t>社会生活的特点：</a:t>
            </a:r>
            <a:r>
              <a:rPr lang="zh-CN" altLang="en-US"/>
              <a:t>绚丽多彩</a:t>
            </a:r>
            <a:endParaRPr lang="zh-CN" altLang="en-US"/>
          </a:p>
        </p:txBody>
      </p:sp>
      <p:sp>
        <p:nvSpPr>
          <p:cNvPr id="8" name="文本框 7"/>
          <p:cNvSpPr txBox="1"/>
          <p:nvPr/>
        </p:nvSpPr>
        <p:spPr>
          <a:xfrm>
            <a:off x="1439545" y="4163695"/>
            <a:ext cx="3468370" cy="521970"/>
          </a:xfrm>
          <a:prstGeom prst="rect">
            <a:avLst/>
          </a:prstGeom>
          <a:noFill/>
        </p:spPr>
        <p:txBody>
          <a:bodyPr wrap="square" rtlCol="0">
            <a:spAutoFit/>
          </a:bodyPr>
          <a:p>
            <a:r>
              <a:rPr lang="zh-CN" altLang="en-US" sz="2800"/>
              <a:t>我们都是社会的一员</a:t>
            </a:r>
            <a:endParaRPr lang="zh-CN" altLang="en-US" sz="2800"/>
          </a:p>
        </p:txBody>
      </p:sp>
      <p:sp>
        <p:nvSpPr>
          <p:cNvPr id="10" name="左大括号 9"/>
          <p:cNvSpPr/>
          <p:nvPr/>
        </p:nvSpPr>
        <p:spPr>
          <a:xfrm>
            <a:off x="4707890" y="3786505"/>
            <a:ext cx="298450" cy="1258570"/>
          </a:xfrm>
          <a:prstGeom prst="lef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solidFill>
                <a:srgbClr val="0070C0"/>
              </a:solidFill>
            </a:endParaRPr>
          </a:p>
        </p:txBody>
      </p:sp>
      <p:sp>
        <p:nvSpPr>
          <p:cNvPr id="14" name="文本框 13"/>
          <p:cNvSpPr txBox="1"/>
          <p:nvPr/>
        </p:nvSpPr>
        <p:spPr>
          <a:xfrm>
            <a:off x="5006340" y="4920615"/>
            <a:ext cx="3104515" cy="521970"/>
          </a:xfrm>
          <a:prstGeom prst="rect">
            <a:avLst/>
          </a:prstGeom>
          <a:noFill/>
        </p:spPr>
        <p:txBody>
          <a:bodyPr wrap="square" rtlCol="0">
            <a:spAutoFit/>
          </a:bodyPr>
          <a:p>
            <a:r>
              <a:rPr lang="en-US" altLang="zh-CN" sz="2800"/>
              <a:t>2. </a:t>
            </a:r>
            <a:r>
              <a:rPr lang="zh-CN" altLang="en-US" sz="2800"/>
              <a:t>社会关系的类型</a:t>
            </a:r>
            <a:endParaRPr lang="zh-CN" altLang="en-US" sz="2800"/>
          </a:p>
        </p:txBody>
      </p:sp>
      <p:sp>
        <p:nvSpPr>
          <p:cNvPr id="2" name="文本框 1"/>
          <p:cNvSpPr txBox="1"/>
          <p:nvPr/>
        </p:nvSpPr>
        <p:spPr>
          <a:xfrm>
            <a:off x="4982845" y="3565525"/>
            <a:ext cx="3326765" cy="521970"/>
          </a:xfrm>
          <a:prstGeom prst="rect">
            <a:avLst/>
          </a:prstGeom>
          <a:noFill/>
        </p:spPr>
        <p:txBody>
          <a:bodyPr wrap="square" rtlCol="0">
            <a:spAutoFit/>
          </a:bodyPr>
          <a:p>
            <a:r>
              <a:rPr lang="en-US" altLang="zh-CN" sz="2800"/>
              <a:t>1.</a:t>
            </a:r>
            <a:r>
              <a:rPr lang="zh-CN" altLang="en-US" sz="2800"/>
              <a:t>个人与社会的关系</a:t>
            </a:r>
            <a:endParaRPr lang="zh-CN" altLang="en-US" sz="2800"/>
          </a:p>
        </p:txBody>
      </p:sp>
      <p:sp>
        <p:nvSpPr>
          <p:cNvPr id="9" name="文本框 8"/>
          <p:cNvSpPr txBox="1"/>
          <p:nvPr/>
        </p:nvSpPr>
        <p:spPr>
          <a:xfrm>
            <a:off x="181610" y="2339975"/>
            <a:ext cx="679450" cy="1814830"/>
          </a:xfrm>
          <a:prstGeom prst="rect">
            <a:avLst/>
          </a:prstGeom>
          <a:noFill/>
        </p:spPr>
        <p:txBody>
          <a:bodyPr wrap="square" rtlCol="0">
            <a:spAutoFit/>
          </a:bodyPr>
          <a:p>
            <a:r>
              <a:rPr lang="zh-CN" altLang="en-US" sz="2800" b="1"/>
              <a:t>我与社会</a:t>
            </a:r>
            <a:endParaRPr lang="zh-CN" altLang="en-US" sz="2800" b="1"/>
          </a:p>
        </p:txBody>
      </p:sp>
      <p:sp>
        <p:nvSpPr>
          <p:cNvPr id="11" name="左大括号 10"/>
          <p:cNvSpPr/>
          <p:nvPr/>
        </p:nvSpPr>
        <p:spPr>
          <a:xfrm>
            <a:off x="861060" y="2045335"/>
            <a:ext cx="314960" cy="2403475"/>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2" name="文本框 11"/>
          <p:cNvSpPr txBox="1"/>
          <p:nvPr/>
        </p:nvSpPr>
        <p:spPr>
          <a:xfrm>
            <a:off x="4036695" y="2252345"/>
            <a:ext cx="3705225" cy="521970"/>
          </a:xfrm>
          <a:prstGeom prst="rect">
            <a:avLst/>
          </a:prstGeom>
          <a:noFill/>
        </p:spPr>
        <p:txBody>
          <a:bodyPr wrap="square" rtlCol="0">
            <a:spAutoFit/>
          </a:bodyPr>
          <a:p>
            <a:r>
              <a:rPr lang="zh-CN" altLang="en-US" sz="2800"/>
              <a:t>2.感受社会生活的意义</a:t>
            </a:r>
            <a:endParaRPr lang="zh-CN" altLang="en-US" sz="2800"/>
          </a:p>
        </p:txBody>
      </p:sp>
      <p:sp>
        <p:nvSpPr>
          <p:cNvPr id="13" name="左大括号 12"/>
          <p:cNvSpPr/>
          <p:nvPr/>
        </p:nvSpPr>
        <p:spPr>
          <a:xfrm>
            <a:off x="7808595" y="1954530"/>
            <a:ext cx="76200" cy="1175385"/>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7967345" y="1807210"/>
            <a:ext cx="1677670" cy="368300"/>
          </a:xfrm>
          <a:prstGeom prst="rect">
            <a:avLst/>
          </a:prstGeom>
          <a:noFill/>
        </p:spPr>
        <p:txBody>
          <a:bodyPr wrap="square" rtlCol="0">
            <a:spAutoFit/>
          </a:bodyPr>
          <a:p>
            <a:r>
              <a:rPr lang="zh-CN" altLang="en-US"/>
              <a:t>（</a:t>
            </a:r>
            <a:r>
              <a:rPr lang="en-US" altLang="zh-CN"/>
              <a:t>1</a:t>
            </a:r>
            <a:r>
              <a:rPr lang="zh-CN" altLang="en-US"/>
              <a:t>）个人角度</a:t>
            </a:r>
            <a:endParaRPr lang="zh-CN" altLang="en-US"/>
          </a:p>
        </p:txBody>
      </p:sp>
      <p:sp>
        <p:nvSpPr>
          <p:cNvPr id="16" name="文本框 15"/>
          <p:cNvSpPr txBox="1"/>
          <p:nvPr/>
        </p:nvSpPr>
        <p:spPr>
          <a:xfrm>
            <a:off x="7967345" y="2339975"/>
            <a:ext cx="1772285" cy="368300"/>
          </a:xfrm>
          <a:prstGeom prst="rect">
            <a:avLst/>
          </a:prstGeom>
          <a:noFill/>
        </p:spPr>
        <p:txBody>
          <a:bodyPr wrap="square" rtlCol="0">
            <a:spAutoFit/>
          </a:bodyPr>
          <a:p>
            <a:r>
              <a:rPr lang="zh-CN" altLang="en-US"/>
              <a:t>（</a:t>
            </a:r>
            <a:r>
              <a:rPr lang="en-US" altLang="zh-CN"/>
              <a:t>2</a:t>
            </a:r>
            <a:r>
              <a:rPr lang="zh-CN" altLang="en-US"/>
              <a:t>）社区角度</a:t>
            </a:r>
            <a:endParaRPr lang="zh-CN" altLang="en-US"/>
          </a:p>
        </p:txBody>
      </p:sp>
      <p:sp>
        <p:nvSpPr>
          <p:cNvPr id="17" name="文本框 16"/>
          <p:cNvSpPr txBox="1"/>
          <p:nvPr/>
        </p:nvSpPr>
        <p:spPr>
          <a:xfrm>
            <a:off x="8042910" y="2852420"/>
            <a:ext cx="1696720" cy="368300"/>
          </a:xfrm>
          <a:prstGeom prst="rect">
            <a:avLst/>
          </a:prstGeom>
          <a:noFill/>
        </p:spPr>
        <p:txBody>
          <a:bodyPr wrap="square" rtlCol="0">
            <a:spAutoFit/>
          </a:bodyPr>
          <a:p>
            <a:r>
              <a:rPr lang="zh-CN" altLang="en-US"/>
              <a:t>（</a:t>
            </a:r>
            <a:r>
              <a:rPr lang="en-US" altLang="zh-CN"/>
              <a:t>3</a:t>
            </a:r>
            <a:r>
              <a:rPr lang="zh-CN" altLang="en-US"/>
              <a:t>）国家角度</a:t>
            </a:r>
            <a:endParaRPr lang="zh-CN" altLang="en-US"/>
          </a:p>
        </p:txBody>
      </p:sp>
      <p:sp>
        <p:nvSpPr>
          <p:cNvPr id="18" name="左大括号 17"/>
          <p:cNvSpPr/>
          <p:nvPr/>
        </p:nvSpPr>
        <p:spPr>
          <a:xfrm>
            <a:off x="8309610" y="3397250"/>
            <a:ext cx="117475" cy="858520"/>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9" name="左大括号 18"/>
          <p:cNvSpPr/>
          <p:nvPr/>
        </p:nvSpPr>
        <p:spPr>
          <a:xfrm>
            <a:off x="8110855" y="4685665"/>
            <a:ext cx="75565" cy="930910"/>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0" name="文本框 19"/>
          <p:cNvSpPr txBox="1"/>
          <p:nvPr/>
        </p:nvSpPr>
        <p:spPr>
          <a:xfrm>
            <a:off x="8277860" y="3397250"/>
            <a:ext cx="1824990" cy="368300"/>
          </a:xfrm>
          <a:prstGeom prst="rect">
            <a:avLst/>
          </a:prstGeom>
          <a:noFill/>
        </p:spPr>
        <p:txBody>
          <a:bodyPr wrap="square" rtlCol="0">
            <a:spAutoFit/>
          </a:bodyPr>
          <a:p>
            <a:r>
              <a:rPr lang="zh-CN" altLang="en-US"/>
              <a:t>（</a:t>
            </a:r>
            <a:r>
              <a:rPr lang="en-US" altLang="zh-CN"/>
              <a:t>1</a:t>
            </a:r>
            <a:r>
              <a:rPr lang="zh-CN" altLang="en-US"/>
              <a:t>）</a:t>
            </a:r>
            <a:r>
              <a:rPr lang="zh-CN" altLang="en-US"/>
              <a:t>有机组成</a:t>
            </a:r>
            <a:endParaRPr lang="zh-CN" altLang="en-US"/>
          </a:p>
        </p:txBody>
      </p:sp>
      <p:sp>
        <p:nvSpPr>
          <p:cNvPr id="21" name="文本框 20"/>
          <p:cNvSpPr txBox="1"/>
          <p:nvPr/>
        </p:nvSpPr>
        <p:spPr>
          <a:xfrm>
            <a:off x="8309610" y="4025265"/>
            <a:ext cx="3226435" cy="368300"/>
          </a:xfrm>
          <a:prstGeom prst="rect">
            <a:avLst/>
          </a:prstGeom>
          <a:noFill/>
        </p:spPr>
        <p:txBody>
          <a:bodyPr wrap="square" rtlCol="0">
            <a:spAutoFit/>
          </a:bodyPr>
          <a:p>
            <a:r>
              <a:rPr lang="zh-CN" altLang="en-US"/>
              <a:t>（</a:t>
            </a:r>
            <a:r>
              <a:rPr lang="en-US" altLang="zh-CN"/>
              <a:t>2</a:t>
            </a:r>
            <a:r>
              <a:rPr lang="zh-CN" altLang="en-US"/>
              <a:t>）确定身份</a:t>
            </a:r>
            <a:endParaRPr lang="zh-CN" altLang="en-US"/>
          </a:p>
        </p:txBody>
      </p:sp>
      <p:sp>
        <p:nvSpPr>
          <p:cNvPr id="23" name="文本框 22"/>
          <p:cNvSpPr txBox="1"/>
          <p:nvPr/>
        </p:nvSpPr>
        <p:spPr>
          <a:xfrm>
            <a:off x="8277860" y="4601210"/>
            <a:ext cx="1703705" cy="368300"/>
          </a:xfrm>
          <a:prstGeom prst="rect">
            <a:avLst/>
          </a:prstGeom>
          <a:noFill/>
        </p:spPr>
        <p:txBody>
          <a:bodyPr wrap="square" rtlCol="0">
            <a:spAutoFit/>
          </a:bodyPr>
          <a:p>
            <a:r>
              <a:rPr lang="zh-CN" altLang="en-US"/>
              <a:t>（</a:t>
            </a:r>
            <a:r>
              <a:rPr lang="en-US" altLang="zh-CN"/>
              <a:t>1</a:t>
            </a:r>
            <a:r>
              <a:rPr lang="zh-CN" altLang="en-US"/>
              <a:t>）血缘关系</a:t>
            </a:r>
            <a:endParaRPr lang="zh-CN" altLang="en-US"/>
          </a:p>
        </p:txBody>
      </p:sp>
      <p:sp>
        <p:nvSpPr>
          <p:cNvPr id="24" name="文本框 23"/>
          <p:cNvSpPr txBox="1"/>
          <p:nvPr/>
        </p:nvSpPr>
        <p:spPr>
          <a:xfrm>
            <a:off x="8268335" y="4920615"/>
            <a:ext cx="1834515" cy="368300"/>
          </a:xfrm>
          <a:prstGeom prst="rect">
            <a:avLst/>
          </a:prstGeom>
          <a:noFill/>
        </p:spPr>
        <p:txBody>
          <a:bodyPr wrap="square" rtlCol="0">
            <a:spAutoFit/>
          </a:bodyPr>
          <a:p>
            <a:r>
              <a:rPr lang="zh-CN" altLang="en-US"/>
              <a:t>（</a:t>
            </a:r>
            <a:r>
              <a:rPr lang="en-US" altLang="zh-CN"/>
              <a:t>2</a:t>
            </a:r>
            <a:r>
              <a:rPr lang="zh-CN" altLang="en-US"/>
              <a:t>）地缘关系</a:t>
            </a:r>
            <a:endParaRPr lang="zh-CN" altLang="en-US"/>
          </a:p>
        </p:txBody>
      </p:sp>
      <p:sp>
        <p:nvSpPr>
          <p:cNvPr id="25" name="文本框 24"/>
          <p:cNvSpPr txBox="1"/>
          <p:nvPr/>
        </p:nvSpPr>
        <p:spPr>
          <a:xfrm>
            <a:off x="8277860" y="5288915"/>
            <a:ext cx="1779905" cy="368300"/>
          </a:xfrm>
          <a:prstGeom prst="rect">
            <a:avLst/>
          </a:prstGeom>
          <a:noFill/>
        </p:spPr>
        <p:txBody>
          <a:bodyPr wrap="square" rtlCol="0">
            <a:spAutoFit/>
          </a:bodyPr>
          <a:p>
            <a:r>
              <a:rPr lang="zh-CN" altLang="en-US"/>
              <a:t>（</a:t>
            </a:r>
            <a:r>
              <a:rPr lang="en-US" altLang="zh-CN"/>
              <a:t>3</a:t>
            </a:r>
            <a:r>
              <a:rPr lang="zh-CN" altLang="en-US"/>
              <a:t>）业缘关系</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00"/>
                                        <p:tgtEl>
                                          <p:spTgt spid="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00"/>
                                        <p:tgtEl>
                                          <p:spTgt spid="1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down)">
                                      <p:cBhvr>
                                        <p:cTn id="71" dur="500"/>
                                        <p:tgtEl>
                                          <p:spTgt spid="23"/>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down)">
                                      <p:cBhvr>
                                        <p:cTn id="74" dur="500"/>
                                        <p:tgtEl>
                                          <p:spTgt spid="24"/>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9" grpId="1"/>
      <p:bldP spid="11" grpId="1" animBg="1"/>
      <p:bldP spid="4" grpId="0"/>
      <p:bldP spid="8" grpId="0"/>
      <p:bldP spid="4" grpId="1"/>
      <p:bldP spid="8" grpId="1"/>
      <p:bldP spid="5" grpId="0" animBg="1"/>
      <p:bldP spid="6" grpId="0"/>
      <p:bldP spid="5" grpId="1" animBg="1"/>
      <p:bldP spid="6" grpId="1"/>
      <p:bldP spid="12" grpId="0"/>
      <p:bldP spid="13" grpId="0" animBg="1"/>
      <p:bldP spid="15" grpId="0"/>
      <p:bldP spid="16" grpId="0"/>
      <p:bldP spid="17" grpId="0"/>
      <p:bldP spid="12" grpId="1"/>
      <p:bldP spid="13" grpId="1" animBg="1"/>
      <p:bldP spid="15" grpId="1"/>
      <p:bldP spid="16" grpId="1"/>
      <p:bldP spid="17" grpId="1"/>
      <p:bldP spid="10" grpId="0" animBg="1"/>
      <p:bldP spid="2" grpId="0"/>
      <p:bldP spid="20" grpId="0"/>
      <p:bldP spid="21" grpId="0"/>
      <p:bldP spid="18" grpId="0" animBg="1"/>
      <p:bldP spid="10" grpId="1" animBg="1"/>
      <p:bldP spid="2" grpId="1"/>
      <p:bldP spid="20" grpId="1"/>
      <p:bldP spid="21" grpId="1"/>
      <p:bldP spid="18" grpId="1" animBg="1"/>
      <p:bldP spid="14" grpId="0"/>
      <p:bldP spid="19" grpId="0" animBg="1"/>
      <p:bldP spid="23" grpId="0"/>
      <p:bldP spid="24" grpId="0"/>
      <p:bldP spid="25" grpId="0"/>
      <p:bldP spid="14" grpId="1"/>
      <p:bldP spid="19" grpId="1" animBg="1"/>
      <p:bldP spid="23" grpId="1"/>
      <p:bldP spid="24" grpId="1"/>
      <p:bldP spid="2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416685" y="2420620"/>
            <a:ext cx="8654415" cy="1445260"/>
          </a:xfrm>
          <a:prstGeom prst="rect">
            <a:avLst/>
          </a:prstGeom>
          <a:noFill/>
        </p:spPr>
        <p:txBody>
          <a:bodyPr wrap="square" rtlCol="0">
            <a:spAutoFit/>
          </a:bodyPr>
          <a:p>
            <a:r>
              <a:rPr lang="en-US" altLang="zh-CN" sz="8800" b="1">
                <a:solidFill>
                  <a:srgbClr val="0070C0"/>
                </a:solidFill>
                <a:latin typeface="楷体" panose="02010609060101010101" charset="-122"/>
                <a:ea typeface="楷体" panose="02010609060101010101" charset="-122"/>
                <a:cs typeface="楷体" panose="02010609060101010101" charset="-122"/>
              </a:rPr>
              <a:t>1.1 </a:t>
            </a:r>
            <a:r>
              <a:rPr lang="zh-CN" altLang="en-US" sz="8800" b="1">
                <a:solidFill>
                  <a:srgbClr val="0070C0"/>
                </a:solidFill>
                <a:latin typeface="楷体" panose="02010609060101010101" charset="-122"/>
                <a:ea typeface="楷体" panose="02010609060101010101" charset="-122"/>
                <a:cs typeface="楷体" panose="02010609060101010101" charset="-122"/>
              </a:rPr>
              <a:t>我 与 社 会</a:t>
            </a:r>
            <a:endParaRPr lang="zh-CN" altLang="en-US" sz="8800" b="1">
              <a:solidFill>
                <a:srgbClr val="0070C0"/>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329045" y="916305"/>
            <a:ext cx="5431790" cy="3322955"/>
          </a:xfrm>
          <a:prstGeom prst="rect">
            <a:avLst/>
          </a:prstGeom>
          <a:noFill/>
          <a:ln>
            <a:noFill/>
          </a:ln>
        </p:spPr>
        <p:txBody>
          <a:bodyPr wrap="square" rtlCol="0">
            <a:spAutoFit/>
          </a:bodyPr>
          <a:p>
            <a:pPr algn="ctr" fontAlgn="auto">
              <a:lnSpc>
                <a:spcPct val="150000"/>
              </a:lnSpc>
            </a:pPr>
            <a:r>
              <a:rPr lang="zh-CN" altLang="en-US" sz="2800" b="1">
                <a:latin typeface="宋体" panose="02010600030101010101" pitchFamily="2" charset="-122"/>
                <a:ea typeface="宋体" panose="02010600030101010101" pitchFamily="2" charset="-122"/>
              </a:rPr>
              <a:t>畅所欲言</a:t>
            </a:r>
            <a:endParaRPr lang="zh-CN" altLang="en-US" sz="2800" b="1">
              <a:latin typeface="宋体" panose="02010600030101010101" pitchFamily="2" charset="-122"/>
              <a:ea typeface="宋体" panose="02010600030101010101" pitchFamily="2" charset="-122"/>
            </a:endParaRPr>
          </a:p>
          <a:p>
            <a:pPr fontAlgn="auto">
              <a:lnSpc>
                <a:spcPct val="150000"/>
              </a:lnSpc>
            </a:pP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结合亲身经历及所见所闻，谈谈你所知道的社会生活场景。</a:t>
            </a:r>
            <a:endParaRPr lang="zh-CN" altLang="en-US" sz="2800">
              <a:latin typeface="宋体" panose="02010600030101010101" pitchFamily="2" charset="-122"/>
              <a:ea typeface="宋体" panose="02010600030101010101" pitchFamily="2" charset="-122"/>
            </a:endParaRPr>
          </a:p>
          <a:p>
            <a:pPr fontAlgn="auto">
              <a:lnSpc>
                <a:spcPct val="150000"/>
              </a:lnSpc>
            </a:pP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2</a:t>
            </a:r>
            <a:r>
              <a:rPr lang="zh-CN" altLang="en-US"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你是通过哪些那方式了解这些社会生活的？</a:t>
            </a:r>
            <a:endParaRPr lang="zh-CN" altLang="en-US" sz="2800">
              <a:latin typeface="宋体" panose="02010600030101010101" pitchFamily="2" charset="-122"/>
              <a:ea typeface="宋体" panose="02010600030101010101" pitchFamily="2" charset="-122"/>
            </a:endParaRPr>
          </a:p>
        </p:txBody>
      </p:sp>
      <p:sp>
        <p:nvSpPr>
          <p:cNvPr id="3" name="流程图: 可选过程 2"/>
          <p:cNvSpPr/>
          <p:nvPr/>
        </p:nvSpPr>
        <p:spPr>
          <a:xfrm>
            <a:off x="6329045" y="4439920"/>
            <a:ext cx="1030605" cy="677545"/>
          </a:xfrm>
          <a:prstGeom prst="flowChartAlternate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参加社会实践</a:t>
            </a:r>
            <a:endParaRPr lang="zh-CN" altLang="en-US"/>
          </a:p>
        </p:txBody>
      </p:sp>
      <p:sp>
        <p:nvSpPr>
          <p:cNvPr id="5" name="流程图: 可选过程 4"/>
          <p:cNvSpPr/>
          <p:nvPr/>
        </p:nvSpPr>
        <p:spPr>
          <a:xfrm>
            <a:off x="8697595" y="4439920"/>
            <a:ext cx="1030605" cy="677545"/>
          </a:xfrm>
          <a:prstGeom prst="flowChartAlternate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报纸</a:t>
            </a:r>
            <a:endParaRPr lang="zh-CN" altLang="en-US"/>
          </a:p>
        </p:txBody>
      </p:sp>
      <p:sp>
        <p:nvSpPr>
          <p:cNvPr id="6" name="流程图: 可选过程 5"/>
          <p:cNvSpPr/>
          <p:nvPr/>
        </p:nvSpPr>
        <p:spPr>
          <a:xfrm>
            <a:off x="9848215" y="4439920"/>
            <a:ext cx="1030605" cy="677545"/>
          </a:xfrm>
          <a:prstGeom prst="flowChartAlternate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上网</a:t>
            </a:r>
            <a:endParaRPr lang="zh-CN" altLang="en-US"/>
          </a:p>
        </p:txBody>
      </p:sp>
      <p:sp>
        <p:nvSpPr>
          <p:cNvPr id="7" name="流程图: 可选过程 6"/>
          <p:cNvSpPr/>
          <p:nvPr/>
        </p:nvSpPr>
        <p:spPr>
          <a:xfrm>
            <a:off x="7555865" y="4439920"/>
            <a:ext cx="1030605" cy="677545"/>
          </a:xfrm>
          <a:prstGeom prst="flowChartAlternate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电视</a:t>
            </a:r>
            <a:endParaRPr lang="zh-CN" altLang="en-US"/>
          </a:p>
        </p:txBody>
      </p:sp>
      <p:sp>
        <p:nvSpPr>
          <p:cNvPr id="8" name="流程图: 可选过程 7"/>
          <p:cNvSpPr/>
          <p:nvPr/>
        </p:nvSpPr>
        <p:spPr>
          <a:xfrm>
            <a:off x="11024235" y="4439920"/>
            <a:ext cx="1030605" cy="677545"/>
          </a:xfrm>
          <a:prstGeom prst="flowChartAlternate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a:t>
            </a:r>
            <a:endParaRPr lang="en-US" altLang="zh-CN"/>
          </a:p>
        </p:txBody>
      </p:sp>
      <p:pic>
        <p:nvPicPr>
          <p:cNvPr id="2" name="图片 1" descr="1_WPS图片"/>
          <p:cNvPicPr>
            <a:picLocks noChangeAspect="1"/>
          </p:cNvPicPr>
          <p:nvPr/>
        </p:nvPicPr>
        <p:blipFill>
          <a:blip r:embed="rId1"/>
          <a:stretch>
            <a:fillRect/>
          </a:stretch>
        </p:blipFill>
        <p:spPr>
          <a:xfrm>
            <a:off x="121285" y="429260"/>
            <a:ext cx="2898775" cy="2247265"/>
          </a:xfrm>
          <a:prstGeom prst="rect">
            <a:avLst/>
          </a:prstGeom>
        </p:spPr>
      </p:pic>
      <p:pic>
        <p:nvPicPr>
          <p:cNvPr id="9" name="图片 8" descr="2_WPS图片"/>
          <p:cNvPicPr>
            <a:picLocks noChangeAspect="1"/>
          </p:cNvPicPr>
          <p:nvPr/>
        </p:nvPicPr>
        <p:blipFill>
          <a:blip r:embed="rId2"/>
          <a:stretch>
            <a:fillRect/>
          </a:stretch>
        </p:blipFill>
        <p:spPr>
          <a:xfrm>
            <a:off x="4114165" y="3413125"/>
            <a:ext cx="1859280" cy="1393825"/>
          </a:xfrm>
          <a:prstGeom prst="rect">
            <a:avLst/>
          </a:prstGeom>
        </p:spPr>
      </p:pic>
      <p:pic>
        <p:nvPicPr>
          <p:cNvPr id="10" name="图片 9" descr="3"/>
          <p:cNvPicPr>
            <a:picLocks noChangeAspect="1"/>
          </p:cNvPicPr>
          <p:nvPr/>
        </p:nvPicPr>
        <p:blipFill>
          <a:blip r:embed="rId3"/>
          <a:stretch>
            <a:fillRect/>
          </a:stretch>
        </p:blipFill>
        <p:spPr>
          <a:xfrm>
            <a:off x="103505" y="3413760"/>
            <a:ext cx="1670685" cy="1393190"/>
          </a:xfrm>
          <a:prstGeom prst="rect">
            <a:avLst/>
          </a:prstGeom>
        </p:spPr>
      </p:pic>
      <p:pic>
        <p:nvPicPr>
          <p:cNvPr id="11" name="图片 10" descr="4"/>
          <p:cNvPicPr>
            <a:picLocks noChangeAspect="1"/>
          </p:cNvPicPr>
          <p:nvPr/>
        </p:nvPicPr>
        <p:blipFill>
          <a:blip r:embed="rId4"/>
          <a:stretch>
            <a:fillRect/>
          </a:stretch>
        </p:blipFill>
        <p:spPr>
          <a:xfrm>
            <a:off x="2072005" y="3413760"/>
            <a:ext cx="1757045" cy="1393190"/>
          </a:xfrm>
          <a:prstGeom prst="rect">
            <a:avLst/>
          </a:prstGeom>
        </p:spPr>
      </p:pic>
      <p:pic>
        <p:nvPicPr>
          <p:cNvPr id="12" name="图片 11" descr="5"/>
          <p:cNvPicPr>
            <a:picLocks noChangeAspect="1"/>
          </p:cNvPicPr>
          <p:nvPr/>
        </p:nvPicPr>
        <p:blipFill>
          <a:blip r:embed="rId5"/>
          <a:stretch>
            <a:fillRect/>
          </a:stretch>
        </p:blipFill>
        <p:spPr>
          <a:xfrm>
            <a:off x="3253740" y="429260"/>
            <a:ext cx="2737485" cy="2247265"/>
          </a:xfrm>
          <a:prstGeom prst="rect">
            <a:avLst/>
          </a:prstGeom>
        </p:spPr>
      </p:pic>
      <p:sp>
        <p:nvSpPr>
          <p:cNvPr id="14" name="文本框 13"/>
          <p:cNvSpPr txBox="1"/>
          <p:nvPr/>
        </p:nvSpPr>
        <p:spPr>
          <a:xfrm>
            <a:off x="2332355" y="5745480"/>
            <a:ext cx="5495925" cy="953135"/>
          </a:xfrm>
          <a:prstGeom prst="rect">
            <a:avLst/>
          </a:prstGeom>
          <a:noFill/>
          <a:ln w="19050">
            <a:solidFill>
              <a:srgbClr val="0070C0"/>
            </a:solidFill>
            <a:prstDash val="dash"/>
          </a:ln>
        </p:spPr>
        <p:txBody>
          <a:bodyPr wrap="square" rtlCol="0">
            <a:spAutoFit/>
          </a:bodyPr>
          <a:p>
            <a:endParaRPr lang="zh-CN" altLang="en-US" sz="2800"/>
          </a:p>
          <a:p>
            <a:r>
              <a:rPr lang="zh-CN" altLang="en-US" sz="2800"/>
              <a:t>我们的社会生活</a:t>
            </a:r>
            <a:r>
              <a:rPr lang="zh-CN" altLang="en-US" sz="2800">
                <a:solidFill>
                  <a:srgbClr val="FF0000"/>
                </a:solidFill>
              </a:rPr>
              <a:t>绚丽多彩</a:t>
            </a:r>
            <a:r>
              <a:rPr lang="zh-CN" altLang="en-US" sz="2800">
                <a:solidFill>
                  <a:schemeClr val="tx1"/>
                </a:solidFill>
              </a:rPr>
              <a:t>。</a:t>
            </a:r>
            <a:r>
              <a:rPr lang="zh-CN" altLang="en-US" sz="2800"/>
              <a:t>（P3)</a:t>
            </a:r>
            <a:endParaRPr lang="zh-CN" altLang="en-US" sz="2800"/>
          </a:p>
        </p:txBody>
      </p:sp>
      <p:sp>
        <p:nvSpPr>
          <p:cNvPr id="13" name="文本框 12"/>
          <p:cNvSpPr txBox="1"/>
          <p:nvPr/>
        </p:nvSpPr>
        <p:spPr>
          <a:xfrm>
            <a:off x="2542540" y="5492750"/>
            <a:ext cx="3255645" cy="521970"/>
          </a:xfrm>
          <a:prstGeom prst="rect">
            <a:avLst/>
          </a:prstGeom>
          <a:solidFill>
            <a:srgbClr val="0070C0"/>
          </a:solidFill>
        </p:spPr>
        <p:txBody>
          <a:bodyPr wrap="square" rtlCol="0">
            <a:spAutoFit/>
          </a:bodyPr>
          <a:p>
            <a:r>
              <a:rPr lang="en-US" altLang="zh-CN" sz="2800" b="1">
                <a:solidFill>
                  <a:schemeClr val="bg1"/>
                </a:solidFill>
                <a:latin typeface="宋体" panose="02010600030101010101" pitchFamily="2" charset="-122"/>
                <a:ea typeface="宋体" panose="02010600030101010101" pitchFamily="2" charset="-122"/>
                <a:cs typeface="宋体" panose="02010600030101010101" pitchFamily="2" charset="-122"/>
              </a:rPr>
              <a:t>1.</a:t>
            </a:r>
            <a:r>
              <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rPr>
              <a:t>社会生活的特点</a:t>
            </a:r>
            <a:endParaRPr lang="zh-CN" altLang="en-US"/>
          </a:p>
        </p:txBody>
      </p:sp>
      <p:sp>
        <p:nvSpPr>
          <p:cNvPr id="15" name="文本框 14"/>
          <p:cNvSpPr txBox="1"/>
          <p:nvPr/>
        </p:nvSpPr>
        <p:spPr>
          <a:xfrm>
            <a:off x="1023620" y="2678430"/>
            <a:ext cx="770890" cy="368300"/>
          </a:xfrm>
          <a:prstGeom prst="rect">
            <a:avLst/>
          </a:prstGeom>
          <a:noFill/>
        </p:spPr>
        <p:txBody>
          <a:bodyPr wrap="square" rtlCol="0">
            <a:spAutoFit/>
          </a:bodyPr>
          <a:p>
            <a:r>
              <a:rPr lang="zh-CN" altLang="en-US" b="1"/>
              <a:t>商场</a:t>
            </a:r>
            <a:endParaRPr lang="zh-CN" altLang="en-US" b="1"/>
          </a:p>
        </p:txBody>
      </p:sp>
      <p:sp>
        <p:nvSpPr>
          <p:cNvPr id="16" name="文本框 15"/>
          <p:cNvSpPr txBox="1"/>
          <p:nvPr/>
        </p:nvSpPr>
        <p:spPr>
          <a:xfrm>
            <a:off x="4208145" y="2678430"/>
            <a:ext cx="943610" cy="368300"/>
          </a:xfrm>
          <a:prstGeom prst="rect">
            <a:avLst/>
          </a:prstGeom>
          <a:noFill/>
        </p:spPr>
        <p:txBody>
          <a:bodyPr wrap="square" rtlCol="0">
            <a:spAutoFit/>
          </a:bodyPr>
          <a:p>
            <a:r>
              <a:rPr lang="zh-CN" altLang="en-US" b="1"/>
              <a:t>博物馆</a:t>
            </a:r>
            <a:endParaRPr lang="zh-CN" altLang="en-US" b="1"/>
          </a:p>
        </p:txBody>
      </p:sp>
      <p:sp>
        <p:nvSpPr>
          <p:cNvPr id="17" name="文本框 16"/>
          <p:cNvSpPr txBox="1"/>
          <p:nvPr/>
        </p:nvSpPr>
        <p:spPr>
          <a:xfrm>
            <a:off x="558165" y="4806950"/>
            <a:ext cx="761365" cy="368300"/>
          </a:xfrm>
          <a:prstGeom prst="rect">
            <a:avLst/>
          </a:prstGeom>
          <a:noFill/>
        </p:spPr>
        <p:txBody>
          <a:bodyPr wrap="square" rtlCol="0">
            <a:spAutoFit/>
          </a:bodyPr>
          <a:p>
            <a:r>
              <a:rPr lang="zh-CN" altLang="en-US" b="1"/>
              <a:t>农村</a:t>
            </a:r>
            <a:endParaRPr lang="zh-CN" altLang="en-US" b="1"/>
          </a:p>
        </p:txBody>
      </p:sp>
      <p:sp>
        <p:nvSpPr>
          <p:cNvPr id="18" name="文本框 17"/>
          <p:cNvSpPr txBox="1"/>
          <p:nvPr/>
        </p:nvSpPr>
        <p:spPr>
          <a:xfrm>
            <a:off x="2707005" y="4806950"/>
            <a:ext cx="689610" cy="368300"/>
          </a:xfrm>
          <a:prstGeom prst="rect">
            <a:avLst/>
          </a:prstGeom>
          <a:noFill/>
        </p:spPr>
        <p:txBody>
          <a:bodyPr wrap="square" rtlCol="0">
            <a:spAutoFit/>
          </a:bodyPr>
          <a:p>
            <a:r>
              <a:rPr lang="zh-CN" altLang="en-US" b="1"/>
              <a:t>工厂</a:t>
            </a:r>
            <a:endParaRPr lang="zh-CN" altLang="en-US" b="1"/>
          </a:p>
        </p:txBody>
      </p:sp>
      <p:sp>
        <p:nvSpPr>
          <p:cNvPr id="19" name="文本框 18"/>
          <p:cNvSpPr txBox="1"/>
          <p:nvPr/>
        </p:nvSpPr>
        <p:spPr>
          <a:xfrm>
            <a:off x="4426585" y="4806950"/>
            <a:ext cx="1308100" cy="368300"/>
          </a:xfrm>
          <a:prstGeom prst="rect">
            <a:avLst/>
          </a:prstGeom>
          <a:noFill/>
        </p:spPr>
        <p:txBody>
          <a:bodyPr wrap="square" rtlCol="0">
            <a:spAutoFit/>
          </a:bodyPr>
          <a:p>
            <a:r>
              <a:rPr lang="zh-CN" altLang="en-US" b="1"/>
              <a:t>升旗仪式</a:t>
            </a:r>
            <a:endParaRPr lang="zh-CN" altLang="en-US" b="1"/>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down)">
                                      <p:cBhvr>
                                        <p:cTn id="26" dur="500"/>
                                        <p:tgtEl>
                                          <p:spTgt spid="4">
                                            <p:txEl>
                                              <p:pRg st="0" end="0"/>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down)">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4"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wipe(down)">
                                      <p:cBhvr>
                                        <p:cTn id="54" dur="500"/>
                                        <p:tgtEl>
                                          <p:spTgt spid="4">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00"/>
                                        <p:tgtEl>
                                          <p:spTgt spid="3"/>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500"/>
                                        <p:tgtEl>
                                          <p:spTgt spid="7"/>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down)">
                                      <p:cBhvr>
                                        <p:cTn id="65" dur="500"/>
                                        <p:tgtEl>
                                          <p:spTgt spid="5"/>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down)">
                                      <p:cBhvr>
                                        <p:cTn id="68" dur="500"/>
                                        <p:tgtEl>
                                          <p:spTgt spid="6"/>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down)">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00"/>
                                        <p:tgtEl>
                                          <p:spTgt spid="1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15" grpId="0"/>
      <p:bldP spid="16" grpId="0"/>
      <p:bldP spid="15" grpId="1"/>
      <p:bldP spid="16" grpId="1"/>
      <p:bldP spid="17" grpId="0"/>
      <p:bldP spid="18" grpId="0"/>
      <p:bldP spid="19" grpId="0"/>
      <p:bldP spid="17" grpId="1"/>
      <p:bldP spid="18" grpId="1"/>
      <p:bldP spid="19" grpId="1"/>
      <p:bldP spid="3" grpId="0" animBg="1"/>
      <p:bldP spid="7" grpId="0" animBg="1"/>
      <p:bldP spid="5" grpId="0" animBg="1"/>
      <p:bldP spid="6" grpId="0" animBg="1"/>
      <p:bldP spid="8" grpId="0" animBg="1"/>
      <p:bldP spid="3" grpId="1" animBg="1"/>
      <p:bldP spid="7" grpId="1" animBg="1"/>
      <p:bldP spid="5" grpId="1" animBg="1"/>
      <p:bldP spid="6" grpId="1" animBg="1"/>
      <p:bldP spid="8" grpId="1" animBg="1"/>
      <p:bldP spid="13" grpId="0" animBg="1"/>
      <p:bldP spid="14" grpId="0" animBg="1"/>
      <p:bldP spid="13" grpId="1"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200829172756"/>
          <p:cNvPicPr>
            <a:picLocks noChangeAspect="1"/>
          </p:cNvPicPr>
          <p:nvPr/>
        </p:nvPicPr>
        <p:blipFill>
          <a:blip r:embed="rId1"/>
          <a:stretch>
            <a:fillRect/>
          </a:stretch>
        </p:blipFill>
        <p:spPr>
          <a:xfrm>
            <a:off x="1001395" y="1089660"/>
            <a:ext cx="3290570" cy="3415030"/>
          </a:xfrm>
          <a:prstGeom prst="rect">
            <a:avLst/>
          </a:prstGeom>
        </p:spPr>
      </p:pic>
      <p:sp>
        <p:nvSpPr>
          <p:cNvPr id="5" name="文本框 4"/>
          <p:cNvSpPr txBox="1"/>
          <p:nvPr/>
        </p:nvSpPr>
        <p:spPr>
          <a:xfrm>
            <a:off x="4775835" y="1089660"/>
            <a:ext cx="6842125" cy="3415030"/>
          </a:xfrm>
          <a:prstGeom prst="rect">
            <a:avLst/>
          </a:prstGeom>
          <a:noFill/>
          <a:ln>
            <a:solidFill>
              <a:srgbClr val="0070C0"/>
            </a:solidFill>
          </a:ln>
        </p:spPr>
        <p:txBody>
          <a:bodyPr wrap="square" rtlCol="0">
            <a:spAutoFit/>
          </a:bodyPr>
          <a:p>
            <a:pPr algn="ctr" fontAlgn="auto">
              <a:lnSpc>
                <a:spcPct val="150000"/>
              </a:lnSpc>
            </a:pPr>
            <a:r>
              <a:rPr lang="en-US" altLang="zh-CN">
                <a:latin typeface="宋体" panose="02010600030101010101" pitchFamily="2" charset="-122"/>
                <a:ea typeface="宋体" panose="02010600030101010101" pitchFamily="2" charset="-122"/>
                <a:cs typeface="宋体" panose="02010600030101010101" pitchFamily="2" charset="-122"/>
              </a:rPr>
              <a:t>2020</a:t>
            </a:r>
            <a:r>
              <a:rPr lang="zh-CN" altLang="en-US">
                <a:latin typeface="宋体" panose="02010600030101010101" pitchFamily="2" charset="-122"/>
                <a:ea typeface="宋体" panose="02010600030101010101" pitchFamily="2" charset="-122"/>
                <a:cs typeface="宋体" panose="02010600030101010101" pitchFamily="2" charset="-122"/>
              </a:rPr>
              <a:t>年</a:t>
            </a:r>
            <a:r>
              <a:rPr lang="en-US" altLang="zh-CN">
                <a:latin typeface="宋体" panose="02010600030101010101" pitchFamily="2" charset="-122"/>
                <a:ea typeface="宋体" panose="02010600030101010101" pitchFamily="2" charset="-122"/>
                <a:cs typeface="宋体" panose="02010600030101010101" pitchFamily="2" charset="-122"/>
              </a:rPr>
              <a:t>7</a:t>
            </a:r>
            <a:r>
              <a:rPr lang="zh-CN" altLang="en-US">
                <a:latin typeface="宋体" panose="02010600030101010101" pitchFamily="2" charset="-122"/>
                <a:ea typeface="宋体" panose="02010600030101010101" pitchFamily="2" charset="-122"/>
                <a:cs typeface="宋体" panose="02010600030101010101" pitchFamily="2" charset="-122"/>
              </a:rPr>
              <a:t>月</a:t>
            </a:r>
            <a:r>
              <a:rPr lang="en-US" altLang="zh-CN">
                <a:latin typeface="宋体" panose="02010600030101010101" pitchFamily="2" charset="-122"/>
                <a:ea typeface="宋体" panose="02010600030101010101" pitchFamily="2" charset="-122"/>
                <a:cs typeface="宋体" panose="02010600030101010101" pitchFamily="2" charset="-122"/>
              </a:rPr>
              <a:t>27</a:t>
            </a:r>
            <a:r>
              <a:rPr lang="zh-CN" altLang="en-US">
                <a:latin typeface="宋体" panose="02010600030101010101" pitchFamily="2" charset="-122"/>
                <a:ea typeface="宋体" panose="02010600030101010101" pitchFamily="2" charset="-122"/>
                <a:cs typeface="宋体" panose="02010600030101010101" pitchFamily="2" charset="-122"/>
              </a:rPr>
              <a:t>日  天气晴</a:t>
            </a:r>
            <a:endParaRPr lang="zh-CN" altLang="en-US">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a:latin typeface="宋体" panose="02010600030101010101" pitchFamily="2" charset="-122"/>
                <a:ea typeface="宋体" panose="02010600030101010101" pitchFamily="2" charset="-122"/>
                <a:cs typeface="宋体" panose="02010600030101010101" pitchFamily="2" charset="-122"/>
              </a:rPr>
              <a:t>今天作为教师代表去华润社区参加模拟法庭活动，在这次活动中我收获颇多。</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rPr>
              <a:t>首先</a:t>
            </a:r>
            <a:r>
              <a:rPr lang="zh-CN" altLang="en-US">
                <a:latin typeface="宋体" panose="02010600030101010101" pitchFamily="2" charset="-122"/>
                <a:ea typeface="宋体" panose="02010600030101010101" pitchFamily="2" charset="-122"/>
                <a:cs typeface="宋体" panose="02010600030101010101" pitchFamily="2" charset="-122"/>
              </a:rPr>
              <a:t>，我认识到了一些人包括社区管理员、社区督导等，通过交谈我认识到管理社区管理的重要性和复杂性。</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rPr>
              <a:t>其次</a:t>
            </a:r>
            <a:r>
              <a:rPr lang="zh-CN" altLang="en-US">
                <a:latin typeface="宋体" panose="02010600030101010101" pitchFamily="2" charset="-122"/>
                <a:ea typeface="宋体" panose="02010600030101010101" pitchFamily="2" charset="-122"/>
                <a:cs typeface="宋体" panose="02010600030101010101" pitchFamily="2" charset="-122"/>
              </a:rPr>
              <a:t>，在参加此次社区活动的过程中，我对于社区的优化治理提出了一些建议。</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rPr>
              <a:t>最后</a:t>
            </a:r>
            <a:r>
              <a:rPr lang="zh-CN" altLang="en-US">
                <a:latin typeface="宋体" panose="02010600030101010101" pitchFamily="2" charset="-122"/>
                <a:ea typeface="宋体" panose="02010600030101010101" pitchFamily="2" charset="-122"/>
                <a:cs typeface="宋体" panose="02010600030101010101" pitchFamily="2" charset="-122"/>
              </a:rPr>
              <a:t>，我感到很自豪，自豪于我国有良好的社会治安环境和健全的法律制度保障人们的生活，我也要再努力一点，为国家建设贡献自己的力量。</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1407160" y="336550"/>
            <a:ext cx="4086860" cy="829945"/>
          </a:xfrm>
          <a:prstGeom prst="rect">
            <a:avLst/>
          </a:prstGeom>
          <a:noFill/>
        </p:spPr>
        <p:txBody>
          <a:bodyPr wrap="square" rtlCol="0">
            <a:spAutoFit/>
          </a:bodyPr>
          <a:p>
            <a:pPr algn="l"/>
            <a:r>
              <a:rPr lang="zh-CN" altLang="en-US" sz="4800" b="1">
                <a:ln>
                  <a:solidFill>
                    <a:srgbClr val="0070C0"/>
                  </a:solidFill>
                </a:ln>
                <a:gradFill>
                  <a:gsLst>
                    <a:gs pos="21000">
                      <a:srgbClr val="53575C"/>
                    </a:gs>
                    <a:gs pos="88000">
                      <a:srgbClr val="C5C7CA"/>
                    </a:gs>
                  </a:gsLst>
                  <a:lin ang="5400000"/>
                </a:gradFill>
                <a:effectLst/>
                <a:latin typeface="楷体" panose="02010609060101010101" charset="-122"/>
                <a:ea typeface="楷体" panose="02010609060101010101" charset="-122"/>
              </a:rPr>
              <a:t>感受社会生活</a:t>
            </a:r>
            <a:endParaRPr lang="zh-CN" altLang="en-US" sz="4800" b="1">
              <a:ln>
                <a:solidFill>
                  <a:srgbClr val="0070C0"/>
                </a:solidFill>
              </a:ln>
              <a:gradFill>
                <a:gsLst>
                  <a:gs pos="21000">
                    <a:srgbClr val="53575C"/>
                  </a:gs>
                  <a:gs pos="88000">
                    <a:srgbClr val="C5C7CA"/>
                  </a:gs>
                </a:gsLst>
                <a:lin ang="5400000"/>
              </a:gradFill>
              <a:effectLst/>
              <a:latin typeface="楷体" panose="02010609060101010101" charset="-122"/>
              <a:ea typeface="楷体" panose="02010609060101010101" charset="-122"/>
            </a:endParaRPr>
          </a:p>
        </p:txBody>
      </p:sp>
      <p:sp>
        <p:nvSpPr>
          <p:cNvPr id="6" name="文本框 5"/>
          <p:cNvSpPr txBox="1"/>
          <p:nvPr/>
        </p:nvSpPr>
        <p:spPr>
          <a:xfrm>
            <a:off x="1001395" y="4671060"/>
            <a:ext cx="5871210" cy="2030095"/>
          </a:xfrm>
          <a:prstGeom prst="rect">
            <a:avLst/>
          </a:prstGeom>
          <a:noFill/>
          <a:ln>
            <a:solidFill>
              <a:srgbClr val="0070C0"/>
            </a:solidFill>
          </a:ln>
        </p:spPr>
        <p:txBody>
          <a:bodyPr wrap="square" rtlCol="0">
            <a:spAutoFit/>
          </a:bodyPr>
          <a:p>
            <a:pPr algn="ctr" fontAlgn="auto">
              <a:lnSpc>
                <a:spcPct val="150000"/>
              </a:lnSpc>
            </a:pPr>
            <a:r>
              <a:rPr lang="zh-CN" altLang="en-US" sz="2800" b="1">
                <a:latin typeface="宋体" panose="02010600030101010101" pitchFamily="2" charset="-122"/>
                <a:ea typeface="宋体" panose="02010600030101010101" pitchFamily="2" charset="-122"/>
                <a:cs typeface="宋体" panose="02010600030101010101" pitchFamily="2" charset="-122"/>
              </a:rPr>
              <a:t>小组讨论</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结合老师的日记，运用课本</a:t>
            </a:r>
            <a:r>
              <a:rPr lang="en-US" altLang="zh-CN" sz="2800">
                <a:latin typeface="宋体" panose="02010600030101010101" pitchFamily="2" charset="-122"/>
                <a:ea typeface="宋体" panose="02010600030101010101" pitchFamily="2" charset="-122"/>
                <a:cs typeface="宋体" panose="02010600030101010101" pitchFamily="2" charset="-122"/>
              </a:rPr>
              <a:t>P4</a:t>
            </a:r>
            <a:r>
              <a:rPr lang="zh-CN" altLang="en-US" sz="2800">
                <a:latin typeface="宋体" panose="02010600030101010101" pitchFamily="2" charset="-122"/>
                <a:ea typeface="宋体" panose="02010600030101010101" pitchFamily="2" charset="-122"/>
                <a:cs typeface="宋体" panose="02010600030101010101" pitchFamily="2" charset="-122"/>
              </a:rPr>
              <a:t>页知识分析感受社会生活的意义有哪些？</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7164705" y="4671060"/>
            <a:ext cx="3709670" cy="2168525"/>
          </a:xfrm>
          <a:prstGeom prst="rect">
            <a:avLst/>
          </a:prstGeom>
          <a:noFill/>
          <a:ln>
            <a:solidFill>
              <a:srgbClr val="0070C0"/>
            </a:solidFill>
          </a:ln>
        </p:spPr>
        <p:txBody>
          <a:bodyPr wrap="square" rtlCol="0">
            <a:spAutoFit/>
          </a:bodyPr>
          <a:p>
            <a:pPr algn="ctr" fontAlgn="auto">
              <a:lnSpc>
                <a:spcPct val="150000"/>
              </a:lnSpc>
            </a:pPr>
            <a:r>
              <a:rPr lang="zh-CN" altLang="en-US" b="1"/>
              <a:t>活动要求</a:t>
            </a:r>
            <a:endParaRPr lang="zh-CN" altLang="en-US" b="1"/>
          </a:p>
          <a:p>
            <a:pPr algn="l" fontAlgn="auto">
              <a:lnSpc>
                <a:spcPct val="150000"/>
              </a:lnSpc>
            </a:pPr>
            <a:r>
              <a:rPr lang="zh-CN" altLang="en-US"/>
              <a:t>（</a:t>
            </a:r>
            <a:r>
              <a:rPr lang="en-US" altLang="zh-CN"/>
              <a:t>1</a:t>
            </a:r>
            <a:r>
              <a:rPr lang="zh-CN" altLang="en-US"/>
              <a:t>）前后</a:t>
            </a:r>
            <a:r>
              <a:rPr lang="en-US" altLang="zh-CN"/>
              <a:t>4</a:t>
            </a:r>
            <a:r>
              <a:rPr lang="zh-CN" altLang="en-US"/>
              <a:t>人为</a:t>
            </a:r>
            <a:r>
              <a:rPr lang="en-US" altLang="zh-CN"/>
              <a:t>1</a:t>
            </a:r>
            <a:r>
              <a:rPr lang="zh-CN" altLang="en-US"/>
              <a:t>小组</a:t>
            </a:r>
            <a:endParaRPr lang="zh-CN" altLang="en-US"/>
          </a:p>
          <a:p>
            <a:pPr algn="l" fontAlgn="auto">
              <a:lnSpc>
                <a:spcPct val="150000"/>
              </a:lnSpc>
            </a:pPr>
            <a:r>
              <a:rPr lang="zh-CN" altLang="en-US"/>
              <a:t>（</a:t>
            </a:r>
            <a:r>
              <a:rPr lang="en-US" altLang="zh-CN"/>
              <a:t>2</a:t>
            </a:r>
            <a:r>
              <a:rPr lang="zh-CN" altLang="en-US"/>
              <a:t>）讨论组长组织讨论过程，并选派小组代表发言</a:t>
            </a:r>
            <a:endParaRPr lang="zh-CN" altLang="en-US"/>
          </a:p>
          <a:p>
            <a:pPr algn="l" fontAlgn="auto">
              <a:lnSpc>
                <a:spcPct val="150000"/>
              </a:lnSpc>
            </a:pPr>
            <a:r>
              <a:rPr lang="zh-CN" altLang="en-US"/>
              <a:t>（</a:t>
            </a:r>
            <a:r>
              <a:rPr lang="en-US" altLang="zh-CN"/>
              <a:t>3</a:t>
            </a:r>
            <a:r>
              <a:rPr lang="zh-CN" altLang="en-US"/>
              <a:t>）讨论</a:t>
            </a:r>
            <a:r>
              <a:rPr lang="zh-CN" altLang="en-US"/>
              <a:t>时间为</a:t>
            </a:r>
            <a:r>
              <a:rPr lang="en-US" altLang="zh-CN"/>
              <a:t>3</a:t>
            </a:r>
            <a:r>
              <a:rPr lang="zh-CN" altLang="en-US"/>
              <a:t>分钟</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4" grpId="1"/>
      <p:bldP spid="5" grpId="1" animBg="1"/>
      <p:bldP spid="6" grpId="0" animBg="1"/>
      <p:bldP spid="7" grpId="0" animBg="1"/>
      <p:bldP spid="6" grpId="1"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17015" y="1501140"/>
            <a:ext cx="7230110" cy="3230245"/>
          </a:xfrm>
          <a:prstGeom prst="rect">
            <a:avLst/>
          </a:prstGeom>
          <a:noFill/>
          <a:ln w="19050">
            <a:solidFill>
              <a:srgbClr val="0070C0"/>
            </a:solidFill>
            <a:prstDash val="dash"/>
          </a:ln>
        </p:spPr>
        <p:txBody>
          <a:bodyPr wrap="square" rtlCol="0">
            <a:spAutoFit/>
          </a:bodyPr>
          <a:p>
            <a:endParaRPr lang="zh-CN" altLang="en-US" sz="2800"/>
          </a:p>
          <a:p>
            <a:r>
              <a:rPr lang="zh-CN" altLang="en-US" sz="2800"/>
              <a:t>（</a:t>
            </a:r>
            <a:r>
              <a:rPr lang="en-US" altLang="zh-CN" sz="2800"/>
              <a:t>1</a:t>
            </a:r>
            <a:r>
              <a:rPr lang="zh-CN" altLang="en-US" sz="2800"/>
              <a:t>）我们会与越来越多的人打交道，对社会生活的</a:t>
            </a:r>
            <a:r>
              <a:rPr lang="zh-CN" altLang="en-US" sz="2800">
                <a:solidFill>
                  <a:srgbClr val="FF0000"/>
                </a:solidFill>
              </a:rPr>
              <a:t>感受</a:t>
            </a:r>
            <a:r>
              <a:rPr lang="zh-CN" altLang="en-US" sz="2800"/>
              <a:t>越来越</a:t>
            </a:r>
            <a:r>
              <a:rPr lang="zh-CN" altLang="en-US" sz="2800">
                <a:solidFill>
                  <a:srgbClr val="FF0000"/>
                </a:solidFill>
              </a:rPr>
              <a:t>丰富</a:t>
            </a:r>
            <a:r>
              <a:rPr lang="zh-CN" altLang="en-US" sz="2800"/>
              <a:t>、</a:t>
            </a:r>
            <a:r>
              <a:rPr lang="zh-CN" altLang="en-US" sz="2800">
                <a:solidFill>
                  <a:srgbClr val="FF0000"/>
                </a:solidFill>
              </a:rPr>
              <a:t>认识</a:t>
            </a:r>
            <a:r>
              <a:rPr lang="zh-CN" altLang="en-US" sz="2800"/>
              <a:t>越来越</a:t>
            </a:r>
            <a:r>
              <a:rPr lang="zh-CN" altLang="en-US" sz="2800">
                <a:solidFill>
                  <a:srgbClr val="FF0000"/>
                </a:solidFill>
              </a:rPr>
              <a:t>深刻</a:t>
            </a:r>
            <a:r>
              <a:rPr lang="zh-CN" altLang="en-US" sz="2800"/>
              <a:t>。</a:t>
            </a:r>
            <a:r>
              <a:rPr lang="zh-CN" altLang="en-US" b="1">
                <a:solidFill>
                  <a:srgbClr val="0070C0"/>
                </a:solidFill>
              </a:rPr>
              <a:t>（个人角度）</a:t>
            </a:r>
            <a:endParaRPr lang="zh-CN" altLang="en-US" b="1"/>
          </a:p>
          <a:p>
            <a:pPr algn="l">
              <a:buClrTx/>
              <a:buSzTx/>
              <a:buFontTx/>
            </a:pPr>
            <a:r>
              <a:rPr lang="zh-CN" altLang="en-US" sz="2800"/>
              <a:t>（</a:t>
            </a:r>
            <a:r>
              <a:rPr lang="en-US" altLang="zh-CN" sz="2800"/>
              <a:t>2</a:t>
            </a:r>
            <a:r>
              <a:rPr lang="zh-CN" altLang="en-US" sz="2800"/>
              <a:t>）我们会更加关注</a:t>
            </a:r>
            <a:r>
              <a:rPr lang="zh-CN" altLang="en-US" sz="2800">
                <a:solidFill>
                  <a:srgbClr val="FF0000"/>
                </a:solidFill>
              </a:rPr>
              <a:t>社区治理</a:t>
            </a:r>
            <a:r>
              <a:rPr lang="zh-CN" altLang="en-US" sz="2800"/>
              <a:t>，并献计献策；</a:t>
            </a:r>
            <a:r>
              <a:rPr lang="zh-CN" altLang="en-US" sz="1800" b="1">
                <a:solidFill>
                  <a:srgbClr val="0070C0"/>
                </a:solidFill>
              </a:rPr>
              <a:t>（社区角度）</a:t>
            </a:r>
            <a:endParaRPr lang="zh-CN" altLang="en-US" sz="1800" b="1"/>
          </a:p>
          <a:p>
            <a:r>
              <a:rPr lang="zh-CN" altLang="en-US" sz="2800"/>
              <a:t>（</a:t>
            </a:r>
            <a:r>
              <a:rPr lang="en-US" altLang="zh-CN" sz="2800"/>
              <a:t>3</a:t>
            </a:r>
            <a:r>
              <a:rPr lang="zh-CN" altLang="en-US" sz="2800"/>
              <a:t>）会更加关心</a:t>
            </a:r>
            <a:r>
              <a:rPr lang="zh-CN" altLang="en-US" sz="2800">
                <a:solidFill>
                  <a:srgbClr val="FF0000"/>
                </a:solidFill>
              </a:rPr>
              <a:t>国家发展</a:t>
            </a:r>
            <a:r>
              <a:rPr lang="zh-CN" altLang="en-US" sz="2800"/>
              <a:t>，或为之自豪，或准备为之分忧。</a:t>
            </a:r>
            <a:r>
              <a:rPr lang="zh-CN" altLang="en-US" sz="1800" b="1">
                <a:solidFill>
                  <a:srgbClr val="0070C0"/>
                </a:solidFill>
              </a:rPr>
              <a:t>（国家角度）</a:t>
            </a:r>
            <a:endParaRPr lang="zh-CN" altLang="en-US" sz="1800" b="1">
              <a:solidFill>
                <a:srgbClr val="0070C0"/>
              </a:solidFill>
            </a:endParaRPr>
          </a:p>
        </p:txBody>
      </p:sp>
      <p:sp>
        <p:nvSpPr>
          <p:cNvPr id="3" name="文本框 2"/>
          <p:cNvSpPr txBox="1"/>
          <p:nvPr/>
        </p:nvSpPr>
        <p:spPr>
          <a:xfrm>
            <a:off x="2179955" y="1165225"/>
            <a:ext cx="5549900" cy="521970"/>
          </a:xfrm>
          <a:prstGeom prst="rect">
            <a:avLst/>
          </a:prstGeom>
          <a:solidFill>
            <a:srgbClr val="0070C0"/>
          </a:solidFill>
        </p:spPr>
        <p:txBody>
          <a:bodyPr wrap="square" rtlCol="0">
            <a:spAutoFit/>
          </a:bodyPr>
          <a:p>
            <a:r>
              <a:rPr lang="en-US" altLang="zh-CN" sz="2800" b="1">
                <a:solidFill>
                  <a:schemeClr val="bg1"/>
                </a:solidFill>
                <a:latin typeface="宋体" panose="02010600030101010101" pitchFamily="2" charset="-122"/>
                <a:ea typeface="宋体" panose="02010600030101010101" pitchFamily="2" charset="-122"/>
                <a:cs typeface="宋体" panose="02010600030101010101" pitchFamily="2" charset="-122"/>
              </a:rPr>
              <a:t>2.</a:t>
            </a:r>
            <a:r>
              <a:rPr lang="zh-CN" altLang="en-US" sz="2800" b="1">
                <a:solidFill>
                  <a:schemeClr val="bg1"/>
                </a:solidFill>
                <a:latin typeface="宋体" panose="02010600030101010101" pitchFamily="2" charset="-122"/>
                <a:ea typeface="宋体" panose="02010600030101010101" pitchFamily="2" charset="-122"/>
                <a:cs typeface="宋体" panose="02010600030101010101" pitchFamily="2" charset="-122"/>
              </a:rPr>
              <a:t>感受社会生活的意义</a:t>
            </a: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b="1">
                <a:solidFill>
                  <a:schemeClr val="bg1"/>
                </a:solidFill>
                <a:latin typeface="宋体" panose="02010600030101010101" pitchFamily="2" charset="-122"/>
                <a:ea typeface="宋体" panose="02010600030101010101" pitchFamily="2" charset="-122"/>
                <a:cs typeface="宋体" panose="02010600030101010101" pitchFamily="2" charset="-122"/>
              </a:rPr>
              <a:t>1</a:t>
            </a: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b="1">
                <a:solidFill>
                  <a:schemeClr val="bg1"/>
                </a:solidFill>
                <a:latin typeface="宋体" panose="02010600030101010101" pitchFamily="2" charset="-122"/>
                <a:ea typeface="宋体" panose="02010600030101010101" pitchFamily="2" charset="-122"/>
                <a:cs typeface="宋体" panose="02010600030101010101" pitchFamily="2" charset="-122"/>
              </a:rPr>
              <a:t>2</a:t>
            </a: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altLang="zh-CN" b="1">
                <a:solidFill>
                  <a:schemeClr val="bg1"/>
                </a:solidFill>
                <a:latin typeface="宋体" panose="02010600030101010101" pitchFamily="2" charset="-122"/>
                <a:ea typeface="宋体" panose="02010600030101010101" pitchFamily="2" charset="-122"/>
                <a:cs typeface="宋体" panose="02010600030101010101" pitchFamily="2" charset="-122"/>
              </a:rPr>
              <a:t>3</a:t>
            </a: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a:t>
            </a:r>
            <a:endPar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流程图: 可选过程 3"/>
          <p:cNvSpPr/>
          <p:nvPr/>
        </p:nvSpPr>
        <p:spPr>
          <a:xfrm>
            <a:off x="1013460" y="5522595"/>
            <a:ext cx="1236980" cy="730250"/>
          </a:xfrm>
          <a:prstGeom prst="flowChartAlternate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社会交往</a:t>
            </a:r>
            <a:endParaRPr lang="zh-CN" altLang="en-US"/>
          </a:p>
        </p:txBody>
      </p:sp>
      <p:sp>
        <p:nvSpPr>
          <p:cNvPr id="5" name="右箭头 4"/>
          <p:cNvSpPr/>
          <p:nvPr/>
        </p:nvSpPr>
        <p:spPr>
          <a:xfrm>
            <a:off x="2463800" y="5715635"/>
            <a:ext cx="902335" cy="19240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可选过程 5"/>
          <p:cNvSpPr/>
          <p:nvPr/>
        </p:nvSpPr>
        <p:spPr>
          <a:xfrm>
            <a:off x="3676015" y="5522595"/>
            <a:ext cx="1236980" cy="730250"/>
          </a:xfrm>
          <a:prstGeom prst="flowChartAlternate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社会关系</a:t>
            </a:r>
            <a:endParaRPr lang="zh-CN" altLang="en-US"/>
          </a:p>
        </p:txBody>
      </p:sp>
      <p:sp>
        <p:nvSpPr>
          <p:cNvPr id="7" name="流程图: 可选过程 6"/>
          <p:cNvSpPr/>
          <p:nvPr/>
        </p:nvSpPr>
        <p:spPr>
          <a:xfrm>
            <a:off x="6343015" y="5522595"/>
            <a:ext cx="1236980" cy="730250"/>
          </a:xfrm>
          <a:prstGeom prst="flowChartAlternate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社会经验</a:t>
            </a:r>
            <a:endParaRPr lang="zh-CN" altLang="en-US"/>
          </a:p>
        </p:txBody>
      </p:sp>
      <p:sp>
        <p:nvSpPr>
          <p:cNvPr id="8" name="右箭头 7"/>
          <p:cNvSpPr/>
          <p:nvPr/>
        </p:nvSpPr>
        <p:spPr>
          <a:xfrm>
            <a:off x="5176520" y="5715635"/>
            <a:ext cx="902335" cy="19240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流程图: 可选过程 8"/>
          <p:cNvSpPr/>
          <p:nvPr/>
        </p:nvSpPr>
        <p:spPr>
          <a:xfrm>
            <a:off x="9167495" y="5523230"/>
            <a:ext cx="1236980" cy="730250"/>
          </a:xfrm>
          <a:prstGeom prst="flowChartAlternate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知识能力</a:t>
            </a:r>
            <a:endParaRPr lang="zh-CN" altLang="en-US"/>
          </a:p>
        </p:txBody>
      </p:sp>
      <p:sp>
        <p:nvSpPr>
          <p:cNvPr id="10" name="右箭头 9"/>
          <p:cNvSpPr/>
          <p:nvPr/>
        </p:nvSpPr>
        <p:spPr>
          <a:xfrm>
            <a:off x="7981315" y="5715635"/>
            <a:ext cx="902335" cy="19240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2648585" y="5351145"/>
            <a:ext cx="629285" cy="922020"/>
          </a:xfrm>
          <a:prstGeom prst="rect">
            <a:avLst/>
          </a:prstGeom>
          <a:noFill/>
        </p:spPr>
        <p:txBody>
          <a:bodyPr wrap="square" rtlCol="0">
            <a:spAutoFit/>
          </a:bodyPr>
          <a:p>
            <a:r>
              <a:rPr lang="zh-CN" altLang="en-US" b="1"/>
              <a:t>形</a:t>
            </a:r>
            <a:endParaRPr lang="zh-CN" altLang="en-US" b="1"/>
          </a:p>
          <a:p>
            <a:endParaRPr lang="zh-CN" altLang="en-US" b="1"/>
          </a:p>
          <a:p>
            <a:r>
              <a:rPr lang="zh-CN" altLang="en-US" b="1"/>
              <a:t>成</a:t>
            </a:r>
            <a:endParaRPr lang="zh-CN" altLang="en-US" b="1"/>
          </a:p>
        </p:txBody>
      </p:sp>
      <p:sp>
        <p:nvSpPr>
          <p:cNvPr id="12" name="文本框 11"/>
          <p:cNvSpPr txBox="1"/>
          <p:nvPr/>
        </p:nvSpPr>
        <p:spPr>
          <a:xfrm>
            <a:off x="5313045" y="5351145"/>
            <a:ext cx="629285" cy="922020"/>
          </a:xfrm>
          <a:prstGeom prst="rect">
            <a:avLst/>
          </a:prstGeom>
          <a:noFill/>
        </p:spPr>
        <p:txBody>
          <a:bodyPr wrap="square" rtlCol="0">
            <a:spAutoFit/>
          </a:bodyPr>
          <a:p>
            <a:r>
              <a:rPr lang="zh-CN" altLang="en-US" b="1"/>
              <a:t>积</a:t>
            </a:r>
            <a:endParaRPr lang="zh-CN" altLang="en-US" b="1"/>
          </a:p>
          <a:p>
            <a:endParaRPr lang="zh-CN" altLang="en-US" b="1"/>
          </a:p>
          <a:p>
            <a:r>
              <a:rPr lang="zh-CN" altLang="en-US" b="1"/>
              <a:t>累</a:t>
            </a:r>
            <a:endParaRPr lang="zh-CN" altLang="en-US" b="1"/>
          </a:p>
        </p:txBody>
      </p:sp>
      <p:sp>
        <p:nvSpPr>
          <p:cNvPr id="13" name="文本框 12"/>
          <p:cNvSpPr txBox="1"/>
          <p:nvPr/>
        </p:nvSpPr>
        <p:spPr>
          <a:xfrm>
            <a:off x="8117840" y="5351145"/>
            <a:ext cx="629285" cy="922020"/>
          </a:xfrm>
          <a:prstGeom prst="rect">
            <a:avLst/>
          </a:prstGeom>
          <a:noFill/>
        </p:spPr>
        <p:txBody>
          <a:bodyPr wrap="square" rtlCol="0">
            <a:spAutoFit/>
          </a:bodyPr>
          <a:p>
            <a:r>
              <a:rPr lang="zh-CN" altLang="en-US" b="1"/>
              <a:t>增</a:t>
            </a:r>
            <a:endParaRPr lang="zh-CN" altLang="en-US" b="1"/>
          </a:p>
          <a:p>
            <a:endParaRPr lang="zh-CN" altLang="en-US" b="1"/>
          </a:p>
          <a:p>
            <a:r>
              <a:rPr lang="zh-CN" altLang="en-US" b="1"/>
              <a:t>长</a:t>
            </a:r>
            <a:endParaRPr lang="zh-CN" altLang="en-US" b="1"/>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3" grpId="1" animBg="1"/>
      <p:bldP spid="2" grpId="1" animBg="1"/>
      <p:bldP spid="4" grpId="0" animBg="1"/>
      <p:bldP spid="11" grpId="0"/>
      <p:bldP spid="5" grpId="0" animBg="1"/>
      <p:bldP spid="4" grpId="1" animBg="1"/>
      <p:bldP spid="11" grpId="1"/>
      <p:bldP spid="5" grpId="1" animBg="1"/>
      <p:bldP spid="6" grpId="0" animBg="1"/>
      <p:bldP spid="6" grpId="1" animBg="1"/>
      <p:bldP spid="8" grpId="0" animBg="1"/>
      <p:bldP spid="12" grpId="0"/>
      <p:bldP spid="8" grpId="1" animBg="1"/>
      <p:bldP spid="12" grpId="1"/>
      <p:bldP spid="7" grpId="0" animBg="1"/>
      <p:bldP spid="7" grpId="1" animBg="1"/>
      <p:bldP spid="10" grpId="0" animBg="1"/>
      <p:bldP spid="13" grpId="0"/>
      <p:bldP spid="10" grpId="1" animBg="1"/>
      <p:bldP spid="13" grpId="1"/>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81125" y="543560"/>
            <a:ext cx="6650990" cy="829945"/>
          </a:xfrm>
          <a:prstGeom prst="rect">
            <a:avLst/>
          </a:prstGeom>
          <a:noFill/>
        </p:spPr>
        <p:txBody>
          <a:bodyPr wrap="square" rtlCol="0">
            <a:spAutoFit/>
          </a:bodyPr>
          <a:p>
            <a:r>
              <a:rPr lang="zh-CN" altLang="en-US" sz="4800">
                <a:ln>
                  <a:solidFill>
                    <a:srgbClr val="0070C0"/>
                  </a:solidFill>
                </a:ln>
                <a:gradFill>
                  <a:gsLst>
                    <a:gs pos="21000">
                      <a:srgbClr val="53575C"/>
                    </a:gs>
                    <a:gs pos="88000">
                      <a:srgbClr val="C5C7CA"/>
                    </a:gs>
                  </a:gsLst>
                  <a:lin ang="5400000"/>
                </a:gradFill>
                <a:effectLst/>
                <a:latin typeface="楷体" panose="02010609060101010101" charset="-122"/>
                <a:ea typeface="楷体" panose="02010609060101010101" charset="-122"/>
              </a:rPr>
              <a:t>我们都是社会的一员</a:t>
            </a:r>
            <a:endParaRPr lang="zh-CN" altLang="en-US" sz="4800">
              <a:ln>
                <a:solidFill>
                  <a:srgbClr val="0070C0"/>
                </a:solidFill>
              </a:ln>
              <a:gradFill>
                <a:gsLst>
                  <a:gs pos="21000">
                    <a:srgbClr val="53575C"/>
                  </a:gs>
                  <a:gs pos="88000">
                    <a:srgbClr val="C5C7CA"/>
                  </a:gs>
                </a:gsLst>
                <a:lin ang="5400000"/>
              </a:gradFill>
              <a:effectLst/>
              <a:latin typeface="楷体" panose="02010609060101010101" charset="-122"/>
              <a:ea typeface="楷体" panose="02010609060101010101" charset="-122"/>
            </a:endParaRPr>
          </a:p>
        </p:txBody>
      </p:sp>
      <p:sp>
        <p:nvSpPr>
          <p:cNvPr id="4" name="文本框 3"/>
          <p:cNvSpPr txBox="1"/>
          <p:nvPr/>
        </p:nvSpPr>
        <p:spPr>
          <a:xfrm>
            <a:off x="1023620" y="1628775"/>
            <a:ext cx="5576570" cy="2676525"/>
          </a:xfrm>
          <a:prstGeom prst="rect">
            <a:avLst/>
          </a:prstGeom>
          <a:noFill/>
          <a:ln>
            <a:solidFill>
              <a:srgbClr val="0070C0"/>
            </a:solidFill>
          </a:ln>
        </p:spPr>
        <p:txBody>
          <a:bodyPr wrap="square" rtlCol="0">
            <a:spAutoFit/>
          </a:bodyPr>
          <a:p>
            <a:r>
              <a:rPr lang="zh-CN" altLang="en-US" sz="2800"/>
              <a:t>人是政治的存在者，必定要过共同的生活。</a:t>
            </a:r>
            <a:r>
              <a:rPr lang="en-US" altLang="zh-CN" sz="2800"/>
              <a:t>——</a:t>
            </a:r>
            <a:r>
              <a:rPr lang="zh-CN" altLang="en-US" sz="2800"/>
              <a:t>亚里士多德</a:t>
            </a:r>
            <a:endParaRPr lang="zh-CN" altLang="en-US" sz="2800"/>
          </a:p>
          <a:p>
            <a:endParaRPr lang="zh-CN" altLang="en-US" sz="2800"/>
          </a:p>
          <a:p>
            <a:r>
              <a:rPr lang="zh-CN" altLang="en-US" sz="2800"/>
              <a:t>人的本质不是单个人所固有的抽象物，在其现实性上，它是一切社会关系的总和。——马克思</a:t>
            </a:r>
            <a:endParaRPr lang="zh-CN" altLang="en-US" sz="2800"/>
          </a:p>
        </p:txBody>
      </p:sp>
      <p:sp>
        <p:nvSpPr>
          <p:cNvPr id="5" name="文本框 4"/>
          <p:cNvSpPr txBox="1"/>
          <p:nvPr/>
        </p:nvSpPr>
        <p:spPr>
          <a:xfrm>
            <a:off x="7250430" y="1953260"/>
            <a:ext cx="3923665" cy="1383665"/>
          </a:xfrm>
          <a:prstGeom prst="rect">
            <a:avLst/>
          </a:prstGeom>
          <a:noFill/>
          <a:ln>
            <a:solidFill>
              <a:srgbClr val="0070C0"/>
            </a:solidFill>
          </a:ln>
        </p:spPr>
        <p:txBody>
          <a:bodyPr wrap="square" rtlCol="0">
            <a:spAutoFit/>
          </a:bodyPr>
          <a:p>
            <a:r>
              <a:rPr lang="zh-CN" altLang="en-US" sz="2800"/>
              <a:t>思考：结合书本P4页知识，谈谈你对这两句话的理解。</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2" grpId="1"/>
      <p:bldP spid="4" grpId="1"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pic.baike.soso.com/p/20131127/20131127145517-373084173.jpg"/>
          <p:cNvPicPr>
            <a:picLocks noChangeAspect="1"/>
          </p:cNvPicPr>
          <p:nvPr/>
        </p:nvPicPr>
        <p:blipFill>
          <a:blip r:embed="rId1"/>
          <a:srcRect l="13904" t="7149" r="11224" b="4823"/>
          <a:stretch>
            <a:fillRect/>
          </a:stretch>
        </p:blipFill>
        <p:spPr>
          <a:xfrm>
            <a:off x="4018915" y="1152525"/>
            <a:ext cx="4302760" cy="2675890"/>
          </a:xfrm>
          <a:prstGeom prst="rect">
            <a:avLst/>
          </a:prstGeom>
          <a:noFill/>
          <a:ln w="9525">
            <a:noFill/>
          </a:ln>
        </p:spPr>
      </p:pic>
      <p:sp>
        <p:nvSpPr>
          <p:cNvPr id="3" name="文本框 2"/>
          <p:cNvSpPr txBox="1"/>
          <p:nvPr/>
        </p:nvSpPr>
        <p:spPr>
          <a:xfrm>
            <a:off x="1957070" y="4752975"/>
            <a:ext cx="7774940" cy="953135"/>
          </a:xfrm>
          <a:prstGeom prst="rect">
            <a:avLst/>
          </a:prstGeom>
          <a:noFill/>
          <a:ln w="19050">
            <a:solidFill>
              <a:srgbClr val="0070C0"/>
            </a:solidFill>
            <a:prstDash val="dash"/>
          </a:ln>
        </p:spPr>
        <p:txBody>
          <a:bodyPr wrap="square" rtlCol="0">
            <a:spAutoFit/>
          </a:bodyPr>
          <a:p>
            <a:r>
              <a:rPr lang="zh-CN" altLang="en-US" sz="2800"/>
              <a:t>个人是社会的有机</a:t>
            </a:r>
            <a:r>
              <a:rPr lang="zh-CN" altLang="en-US" sz="2800">
                <a:solidFill>
                  <a:srgbClr val="FF0000"/>
                </a:solidFill>
              </a:rPr>
              <a:t>组成部分</a:t>
            </a:r>
            <a:r>
              <a:rPr lang="zh-CN" altLang="en-US" sz="2800"/>
              <a:t>。</a:t>
            </a:r>
            <a:endParaRPr lang="zh-CN" altLang="en-US" sz="2800"/>
          </a:p>
          <a:p>
            <a:r>
              <a:rPr lang="zh-CN" altLang="en-US" sz="2800"/>
              <a:t>每个人都是社会这张</a:t>
            </a:r>
            <a:r>
              <a:rPr lang="en-US" altLang="zh-CN" sz="2800"/>
              <a:t>“</a:t>
            </a:r>
            <a:r>
              <a:rPr lang="zh-CN" altLang="en-US" sz="2800"/>
              <a:t>大网</a:t>
            </a:r>
            <a:r>
              <a:rPr lang="en-US" altLang="zh-CN" sz="2800"/>
              <a:t>”</a:t>
            </a:r>
            <a:r>
              <a:rPr lang="zh-CN" altLang="en-US" sz="2800"/>
              <a:t>上的一个结点。</a:t>
            </a:r>
            <a:r>
              <a:rPr lang="zh-CN" altLang="en-US" sz="2800"/>
              <a:t>（</a:t>
            </a:r>
            <a:r>
              <a:rPr lang="en-US" altLang="zh-CN" sz="2800"/>
              <a:t>P4)</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dow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1717675" y="666750"/>
            <a:ext cx="3794760" cy="2303780"/>
            <a:chOff x="611561" y="1394670"/>
            <a:chExt cx="4176464" cy="2298419"/>
          </a:xfrm>
        </p:grpSpPr>
        <p:pic>
          <p:nvPicPr>
            <p:cNvPr id="32774" name="Picture 6"/>
            <p:cNvPicPr>
              <a:picLocks noChangeAspect="1" noChangeArrowheads="1"/>
            </p:cNvPicPr>
            <p:nvPr/>
          </p:nvPicPr>
          <p:blipFill>
            <a:blip r:embed="rId1" cstate="print"/>
            <a:srcRect/>
            <a:stretch>
              <a:fillRect/>
            </a:stretch>
          </p:blipFill>
          <p:spPr bwMode="auto">
            <a:xfrm>
              <a:off x="611561" y="1484784"/>
              <a:ext cx="4176464" cy="2208305"/>
            </a:xfrm>
            <a:prstGeom prst="rect">
              <a:avLst/>
            </a:prstGeom>
            <a:ln>
              <a:noFill/>
            </a:ln>
            <a:effectLst>
              <a:softEdge rad="112500"/>
            </a:effectLst>
          </p:spPr>
        </p:pic>
        <p:sp>
          <p:nvSpPr>
            <p:cNvPr id="16403" name="矩形 3"/>
            <p:cNvSpPr/>
            <p:nvPr/>
          </p:nvSpPr>
          <p:spPr>
            <a:xfrm>
              <a:off x="1939945" y="1394670"/>
              <a:ext cx="1731461" cy="459304"/>
            </a:xfrm>
            <a:prstGeom prst="rect">
              <a:avLst/>
            </a:prstGeom>
            <a:noFill/>
            <a:ln w="9525">
              <a:noFill/>
            </a:ln>
          </p:spPr>
          <p:txBody>
            <a:bodyPr wrap="square">
              <a:spAutoFit/>
            </a:bodyPr>
            <a:p>
              <a:r>
                <a:rPr lang="zh-CN" altLang="en-US" sz="2400" b="1" dirty="0">
                  <a:latin typeface="Arial" panose="020B0604020202020204" pitchFamily="34" charset="0"/>
                </a:rPr>
                <a:t>我是学生！</a:t>
              </a:r>
              <a:endParaRPr lang="zh-CN" altLang="en-US" sz="2400" b="1" dirty="0">
                <a:latin typeface="Arial" panose="020B0604020202020204" pitchFamily="34" charset="0"/>
              </a:endParaRPr>
            </a:p>
          </p:txBody>
        </p:sp>
      </p:grpSp>
      <p:pic>
        <p:nvPicPr>
          <p:cNvPr id="32776" name="Picture 8"/>
          <p:cNvPicPr>
            <a:picLocks noChangeAspect="1" noChangeArrowheads="1"/>
          </p:cNvPicPr>
          <p:nvPr/>
        </p:nvPicPr>
        <p:blipFill>
          <a:blip r:embed="rId2" cstate="print"/>
          <a:srcRect/>
          <a:stretch>
            <a:fillRect/>
          </a:stretch>
        </p:blipFill>
        <p:spPr bwMode="auto">
          <a:xfrm>
            <a:off x="6691630" y="1127760"/>
            <a:ext cx="3833495" cy="1650365"/>
          </a:xfrm>
          <a:prstGeom prst="rect">
            <a:avLst/>
          </a:prstGeom>
          <a:ln>
            <a:noFill/>
          </a:ln>
          <a:effectLst>
            <a:softEdge rad="112500"/>
          </a:effectLst>
        </p:spPr>
      </p:pic>
      <p:pic>
        <p:nvPicPr>
          <p:cNvPr id="32780" name="Picture 12"/>
          <p:cNvPicPr>
            <a:picLocks noChangeAspect="1" noChangeArrowheads="1"/>
          </p:cNvPicPr>
          <p:nvPr/>
        </p:nvPicPr>
        <p:blipFill>
          <a:blip r:embed="rId3" cstate="print"/>
          <a:srcRect/>
          <a:stretch>
            <a:fillRect/>
          </a:stretch>
        </p:blipFill>
        <p:spPr bwMode="auto">
          <a:xfrm>
            <a:off x="1717675" y="3326765"/>
            <a:ext cx="3794760" cy="1846580"/>
          </a:xfrm>
          <a:prstGeom prst="rect">
            <a:avLst/>
          </a:prstGeom>
          <a:ln>
            <a:noFill/>
          </a:ln>
          <a:effectLst>
            <a:softEdge rad="112500"/>
          </a:effectLst>
        </p:spPr>
      </p:pic>
      <p:sp>
        <p:nvSpPr>
          <p:cNvPr id="6" name="文本框 5"/>
          <p:cNvSpPr txBox="1"/>
          <p:nvPr/>
        </p:nvSpPr>
        <p:spPr>
          <a:xfrm>
            <a:off x="5801360" y="2306955"/>
            <a:ext cx="587375" cy="2245360"/>
          </a:xfrm>
          <a:prstGeom prst="rect">
            <a:avLst/>
          </a:prstGeom>
          <a:noFill/>
        </p:spPr>
        <p:txBody>
          <a:bodyPr wrap="square" rtlCol="0">
            <a:spAutoFit/>
          </a:bodyPr>
          <a:p>
            <a:r>
              <a:rPr lang="zh-CN" altLang="en-US" sz="2800" b="1"/>
              <a:t>我是小丸子</a:t>
            </a:r>
            <a:endParaRPr lang="zh-CN" altLang="en-US" sz="2800" b="1"/>
          </a:p>
        </p:txBody>
      </p:sp>
      <p:sp>
        <p:nvSpPr>
          <p:cNvPr id="7" name="文本框 6"/>
          <p:cNvSpPr txBox="1"/>
          <p:nvPr/>
        </p:nvSpPr>
        <p:spPr>
          <a:xfrm>
            <a:off x="3202305" y="5963920"/>
            <a:ext cx="5935345" cy="521970"/>
          </a:xfrm>
          <a:prstGeom prst="rect">
            <a:avLst/>
          </a:prstGeom>
          <a:noFill/>
          <a:ln>
            <a:solidFill>
              <a:srgbClr val="0070C0"/>
            </a:solidFill>
          </a:ln>
        </p:spPr>
        <p:txBody>
          <a:bodyPr wrap="square" rtlCol="0">
            <a:spAutoFit/>
          </a:bodyPr>
          <a:p>
            <a:pPr lvl="0" algn="l">
              <a:buClrTx/>
              <a:buSzTx/>
              <a:buFontTx/>
            </a:pPr>
            <a:r>
              <a:rPr lang="zh-CN" altLang="en-US" sz="2800">
                <a:sym typeface="+mn-ea"/>
              </a:rPr>
              <a:t>思考：同一个人，为什么身份不同？</a:t>
            </a:r>
            <a:endParaRPr lang="zh-CN" altLang="en-US" sz="2800">
              <a:sym typeface="+mn-ea"/>
            </a:endParaRPr>
          </a:p>
        </p:txBody>
      </p:sp>
      <p:pic>
        <p:nvPicPr>
          <p:cNvPr id="8" name="图片 7" descr="QQ图片20200902095701"/>
          <p:cNvPicPr>
            <a:picLocks noChangeAspect="1"/>
          </p:cNvPicPr>
          <p:nvPr/>
        </p:nvPicPr>
        <p:blipFill>
          <a:blip r:embed="rId4"/>
          <a:stretch>
            <a:fillRect/>
          </a:stretch>
        </p:blipFill>
        <p:spPr>
          <a:xfrm>
            <a:off x="6774180" y="3412490"/>
            <a:ext cx="3750945" cy="1760855"/>
          </a:xfrm>
          <a:prstGeom prst="rect">
            <a:avLst/>
          </a:prstGeom>
        </p:spPr>
      </p:pic>
      <p:sp>
        <p:nvSpPr>
          <p:cNvPr id="16399" name="矩形 12"/>
          <p:cNvSpPr/>
          <p:nvPr/>
        </p:nvSpPr>
        <p:spPr>
          <a:xfrm>
            <a:off x="7698105" y="5280660"/>
            <a:ext cx="1903730" cy="460375"/>
          </a:xfrm>
          <a:prstGeom prst="rect">
            <a:avLst/>
          </a:prstGeom>
          <a:solidFill>
            <a:schemeClr val="bg1">
              <a:alpha val="65881"/>
            </a:schemeClr>
          </a:solidFill>
          <a:ln w="9525">
            <a:noFill/>
          </a:ln>
        </p:spPr>
        <p:txBody>
          <a:bodyPr wrap="square">
            <a:spAutoFit/>
          </a:bodyPr>
          <a:p>
            <a:r>
              <a:rPr lang="zh-CN" altLang="en-US" sz="2400" b="1" dirty="0">
                <a:latin typeface="Arial" panose="020B0604020202020204" pitchFamily="34" charset="0"/>
              </a:rPr>
              <a:t>我是消费者！</a:t>
            </a:r>
            <a:endParaRPr lang="zh-CN" altLang="en-US" sz="2400" b="1" dirty="0">
              <a:latin typeface="Arial" panose="020B0604020202020204" pitchFamily="34" charset="0"/>
            </a:endParaRPr>
          </a:p>
        </p:txBody>
      </p:sp>
      <p:sp>
        <p:nvSpPr>
          <p:cNvPr id="9" name="矩形 16"/>
          <p:cNvSpPr/>
          <p:nvPr/>
        </p:nvSpPr>
        <p:spPr>
          <a:xfrm>
            <a:off x="2797175" y="5280681"/>
            <a:ext cx="2074770" cy="460375"/>
          </a:xfrm>
          <a:prstGeom prst="rect">
            <a:avLst/>
          </a:prstGeom>
          <a:solidFill>
            <a:schemeClr val="bg1">
              <a:alpha val="65881"/>
            </a:schemeClr>
          </a:solidFill>
          <a:ln w="9525">
            <a:noFill/>
          </a:ln>
        </p:spPr>
        <p:txBody>
          <a:bodyPr wrap="square">
            <a:spAutoFit/>
          </a:bodyPr>
          <a:p>
            <a:r>
              <a:rPr lang="zh-CN" altLang="en-US" sz="2400" b="1" dirty="0">
                <a:latin typeface="Arial" panose="020B0604020202020204" pitchFamily="34" charset="0"/>
              </a:rPr>
              <a:t>我是孙女！</a:t>
            </a:r>
            <a:endParaRPr lang="zh-CN" altLang="en-US" sz="2400" b="1" dirty="0">
              <a:latin typeface="Arial" panose="020B0604020202020204" pitchFamily="34" charset="0"/>
            </a:endParaRPr>
          </a:p>
        </p:txBody>
      </p:sp>
      <p:sp>
        <p:nvSpPr>
          <p:cNvPr id="10" name="矩形 10"/>
          <p:cNvSpPr/>
          <p:nvPr/>
        </p:nvSpPr>
        <p:spPr>
          <a:xfrm>
            <a:off x="7698107" y="666522"/>
            <a:ext cx="1886904" cy="460375"/>
          </a:xfrm>
          <a:prstGeom prst="rect">
            <a:avLst/>
          </a:prstGeom>
          <a:solidFill>
            <a:schemeClr val="bg1">
              <a:alpha val="83920"/>
            </a:schemeClr>
          </a:solidFill>
          <a:ln w="9525">
            <a:noFill/>
          </a:ln>
        </p:spPr>
        <p:txBody>
          <a:bodyPr wrap="square">
            <a:spAutoFit/>
          </a:bodyPr>
          <a:p>
            <a:r>
              <a:rPr lang="zh-CN" altLang="en-US" sz="2400" b="1" dirty="0">
                <a:latin typeface="Arial" panose="020B0604020202020204" pitchFamily="34" charset="0"/>
              </a:rPr>
              <a:t>我是朋友！</a:t>
            </a:r>
            <a:endParaRPr lang="zh-CN" altLang="en-US" sz="2400" b="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32776"/>
                                        </p:tgtEl>
                                        <p:attrNameLst>
                                          <p:attrName>style.visibility</p:attrName>
                                        </p:attrNameLst>
                                      </p:cBhvr>
                                      <p:to>
                                        <p:strVal val="visible"/>
                                      </p:to>
                                    </p:set>
                                    <p:animEffect transition="in" filter="wipe(down)">
                                      <p:cBhvr>
                                        <p:cTn id="20" dur="500"/>
                                        <p:tgtEl>
                                          <p:spTgt spid="3277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780"/>
                                        </p:tgtEl>
                                        <p:attrNameLst>
                                          <p:attrName>style.visibility</p:attrName>
                                        </p:attrNameLst>
                                      </p:cBhvr>
                                      <p:to>
                                        <p:strVal val="visible"/>
                                      </p:to>
                                    </p:set>
                                    <p:animEffect transition="in" filter="wipe(down)">
                                      <p:cBhvr>
                                        <p:cTn id="25" dur="500"/>
                                        <p:tgtEl>
                                          <p:spTgt spid="3278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399"/>
                                        </p:tgtEl>
                                        <p:attrNameLst>
                                          <p:attrName>style.visibility</p:attrName>
                                        </p:attrNameLst>
                                      </p:cBhvr>
                                      <p:to>
                                        <p:strVal val="visible"/>
                                      </p:to>
                                    </p:set>
                                    <p:animEffect transition="in" filter="wipe(down)">
                                      <p:cBhvr>
                                        <p:cTn id="36" dur="500"/>
                                        <p:tgtEl>
                                          <p:spTgt spid="1639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animBg="1"/>
      <p:bldP spid="10" grpId="1" animBg="1"/>
      <p:bldP spid="9" grpId="0" animBg="1"/>
      <p:bldP spid="9" grpId="1" animBg="1"/>
      <p:bldP spid="16399" grpId="0" animBg="1"/>
      <p:bldP spid="16399" grpId="1"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22400" y="4989830"/>
            <a:ext cx="9390380" cy="1383665"/>
          </a:xfrm>
          <a:prstGeom prst="rect">
            <a:avLst/>
          </a:prstGeom>
          <a:noFill/>
          <a:ln w="19050">
            <a:solidFill>
              <a:srgbClr val="0070C0"/>
            </a:solidFill>
            <a:prstDash val="dash"/>
          </a:ln>
        </p:spPr>
        <p:txBody>
          <a:bodyPr wrap="square" rtlCol="0">
            <a:spAutoFit/>
          </a:bodyPr>
          <a:p>
            <a:pPr fontAlgn="auto">
              <a:lnSpc>
                <a:spcPct val="150000"/>
              </a:lnSpc>
            </a:pPr>
            <a:r>
              <a:rPr lang="zh-CN" altLang="en-US" sz="2800"/>
              <a:t>人的身份是在社会关系中确定的。</a:t>
            </a:r>
            <a:endParaRPr lang="zh-CN" altLang="en-US" sz="2800"/>
          </a:p>
          <a:p>
            <a:pPr fontAlgn="auto">
              <a:lnSpc>
                <a:spcPct val="150000"/>
              </a:lnSpc>
            </a:pPr>
            <a:r>
              <a:rPr lang="zh-CN" altLang="en-US" sz="2800"/>
              <a:t>在</a:t>
            </a:r>
            <a:r>
              <a:rPr lang="zh-CN" altLang="en-US" sz="2800">
                <a:solidFill>
                  <a:srgbClr val="FF0000"/>
                </a:solidFill>
              </a:rPr>
              <a:t>不同的社会关系</a:t>
            </a:r>
            <a:r>
              <a:rPr lang="zh-CN" altLang="en-US" sz="2800"/>
              <a:t>中，我们具有</a:t>
            </a:r>
            <a:r>
              <a:rPr lang="zh-CN" altLang="en-US" sz="2800">
                <a:solidFill>
                  <a:srgbClr val="FF0000"/>
                </a:solidFill>
              </a:rPr>
              <a:t>不同的身份</a:t>
            </a:r>
            <a:r>
              <a:rPr lang="zh-CN" altLang="en-US" sz="2800"/>
              <a:t>。（P5）</a:t>
            </a:r>
            <a:endParaRPr lang="zh-CN" altLang="en-US"/>
          </a:p>
        </p:txBody>
      </p:sp>
      <p:sp>
        <p:nvSpPr>
          <p:cNvPr id="5" name="文本框 4"/>
          <p:cNvSpPr txBox="1"/>
          <p:nvPr/>
        </p:nvSpPr>
        <p:spPr>
          <a:xfrm>
            <a:off x="3629660" y="280035"/>
            <a:ext cx="4492625" cy="829945"/>
          </a:xfrm>
          <a:prstGeom prst="rect">
            <a:avLst/>
          </a:prstGeom>
          <a:noFill/>
        </p:spPr>
        <p:txBody>
          <a:bodyPr wrap="square" rtlCol="0">
            <a:spAutoFit/>
          </a:bodyPr>
          <a:p>
            <a:r>
              <a:rPr lang="zh-CN" altLang="en-US" sz="4800"/>
              <a:t>我的身份有哪些？</a:t>
            </a:r>
            <a:endParaRPr lang="zh-CN" altLang="en-US" sz="4800"/>
          </a:p>
        </p:txBody>
      </p:sp>
      <p:graphicFrame>
        <p:nvGraphicFramePr>
          <p:cNvPr id="6" name="表格 5"/>
          <p:cNvGraphicFramePr/>
          <p:nvPr>
            <p:custDataLst>
              <p:tags r:id="rId1"/>
            </p:custDataLst>
          </p:nvPr>
        </p:nvGraphicFramePr>
        <p:xfrm>
          <a:off x="1422400" y="1665605"/>
          <a:ext cx="9638665" cy="2662555"/>
        </p:xfrm>
        <a:graphic>
          <a:graphicData uri="http://schemas.openxmlformats.org/drawingml/2006/table">
            <a:tbl>
              <a:tblPr firstRow="1" bandRow="1">
                <a:tableStyleId>{5C22544A-7EE6-4342-B048-85BDC9FD1C3A}</a:tableStyleId>
              </a:tblPr>
              <a:tblGrid>
                <a:gridCol w="2817495"/>
                <a:gridCol w="4370705"/>
                <a:gridCol w="2450465"/>
              </a:tblGrid>
              <a:tr h="518160">
                <a:tc>
                  <a:txBody>
                    <a:bodyPr/>
                    <a:p>
                      <a:pPr>
                        <a:buNone/>
                      </a:pPr>
                      <a:r>
                        <a:rPr lang="zh-CN" altLang="en-US" sz="2800">
                          <a:solidFill>
                            <a:schemeClr val="bg1"/>
                          </a:solidFill>
                        </a:rPr>
                        <a:t>在家里</a:t>
                      </a:r>
                      <a:endParaRPr lang="zh-CN" altLang="en-US" sz="2800">
                        <a:solidFill>
                          <a:schemeClr val="bg1"/>
                        </a:solidFill>
                      </a:endParaRPr>
                    </a:p>
                  </a:txBody>
                  <a:tcPr>
                    <a:solidFill>
                      <a:schemeClr val="tx2">
                        <a:lumMod val="60000"/>
                        <a:lumOff val="40000"/>
                      </a:schemeClr>
                    </a:solidFill>
                  </a:tcPr>
                </a:tc>
                <a:tc>
                  <a:txBody>
                    <a:bodyPr/>
                    <a:p>
                      <a:pPr>
                        <a:buNone/>
                      </a:pPr>
                      <a:r>
                        <a:rPr lang="zh-CN" altLang="en-US" sz="2800">
                          <a:solidFill>
                            <a:schemeClr val="bg1"/>
                          </a:solidFill>
                        </a:rPr>
                        <a:t>相对于父母，我是</a:t>
                      </a:r>
                      <a:endParaRPr lang="zh-CN" altLang="en-US" sz="2800">
                        <a:solidFill>
                          <a:schemeClr val="bg1"/>
                        </a:solidFill>
                      </a:endParaRPr>
                    </a:p>
                  </a:txBody>
                  <a:tcPr>
                    <a:solidFill>
                      <a:schemeClr val="tx2">
                        <a:lumMod val="60000"/>
                        <a:lumOff val="40000"/>
                      </a:schemeClr>
                    </a:solidFill>
                  </a:tcPr>
                </a:tc>
                <a:tc>
                  <a:txBody>
                    <a:bodyPr/>
                    <a:p>
                      <a:pPr>
                        <a:buNone/>
                      </a:pPr>
                      <a:endParaRPr lang="zh-CN" altLang="en-US" sz="2800">
                        <a:solidFill>
                          <a:schemeClr val="bg1"/>
                        </a:solidFill>
                      </a:endParaRPr>
                    </a:p>
                  </a:txBody>
                  <a:tcPr>
                    <a:solidFill>
                      <a:schemeClr val="tx2">
                        <a:lumMod val="60000"/>
                        <a:lumOff val="40000"/>
                      </a:schemeClr>
                    </a:solidFill>
                  </a:tcPr>
                </a:tc>
              </a:tr>
              <a:tr h="518160">
                <a:tc>
                  <a:txBody>
                    <a:bodyPr/>
                    <a:p>
                      <a:pPr>
                        <a:buNone/>
                      </a:pPr>
                      <a:r>
                        <a:rPr lang="zh-CN" altLang="en-US" sz="2800">
                          <a:solidFill>
                            <a:schemeClr val="bg1"/>
                          </a:solidFill>
                        </a:rPr>
                        <a:t>在学校</a:t>
                      </a:r>
                      <a:endParaRPr lang="zh-CN" altLang="en-US" sz="2800">
                        <a:solidFill>
                          <a:schemeClr val="bg1"/>
                        </a:solidFill>
                      </a:endParaRPr>
                    </a:p>
                  </a:txBody>
                  <a:tcPr>
                    <a:solidFill>
                      <a:schemeClr val="tx2">
                        <a:lumMod val="60000"/>
                        <a:lumOff val="40000"/>
                      </a:schemeClr>
                    </a:solidFill>
                  </a:tcPr>
                </a:tc>
                <a:tc>
                  <a:txBody>
                    <a:bodyPr/>
                    <a:p>
                      <a:pPr>
                        <a:buNone/>
                      </a:pPr>
                      <a:r>
                        <a:rPr lang="zh-CN" altLang="en-US" sz="2800">
                          <a:solidFill>
                            <a:schemeClr val="bg1"/>
                          </a:solidFill>
                        </a:rPr>
                        <a:t>相对于老师、同学，我是</a:t>
                      </a:r>
                      <a:endParaRPr lang="zh-CN" altLang="en-US" sz="2800">
                        <a:solidFill>
                          <a:schemeClr val="bg1"/>
                        </a:solidFill>
                      </a:endParaRPr>
                    </a:p>
                  </a:txBody>
                  <a:tcPr>
                    <a:solidFill>
                      <a:schemeClr val="tx2">
                        <a:lumMod val="60000"/>
                        <a:lumOff val="40000"/>
                      </a:schemeClr>
                    </a:solidFill>
                  </a:tcPr>
                </a:tc>
                <a:tc>
                  <a:txBody>
                    <a:bodyPr/>
                    <a:p>
                      <a:pPr>
                        <a:buNone/>
                      </a:pPr>
                      <a:endParaRPr lang="zh-CN" altLang="en-US" sz="2800">
                        <a:solidFill>
                          <a:schemeClr val="bg1"/>
                        </a:solidFill>
                      </a:endParaRPr>
                    </a:p>
                  </a:txBody>
                  <a:tcPr>
                    <a:solidFill>
                      <a:schemeClr val="tx2">
                        <a:lumMod val="60000"/>
                        <a:lumOff val="40000"/>
                      </a:schemeClr>
                    </a:solidFill>
                  </a:tcPr>
                </a:tc>
              </a:tr>
              <a:tr h="518160">
                <a:tc>
                  <a:txBody>
                    <a:bodyPr/>
                    <a:p>
                      <a:pPr>
                        <a:buNone/>
                      </a:pPr>
                      <a:r>
                        <a:rPr lang="zh-CN" altLang="en-US" sz="2800">
                          <a:solidFill>
                            <a:schemeClr val="bg1"/>
                          </a:solidFill>
                        </a:rPr>
                        <a:t>在小区</a:t>
                      </a:r>
                      <a:endParaRPr lang="zh-CN" altLang="en-US" sz="2800">
                        <a:solidFill>
                          <a:schemeClr val="bg1"/>
                        </a:solidFill>
                      </a:endParaRPr>
                    </a:p>
                  </a:txBody>
                  <a:tcPr>
                    <a:solidFill>
                      <a:schemeClr val="tx2">
                        <a:lumMod val="60000"/>
                        <a:lumOff val="40000"/>
                      </a:schemeClr>
                    </a:solidFill>
                  </a:tcPr>
                </a:tc>
                <a:tc>
                  <a:txBody>
                    <a:bodyPr/>
                    <a:p>
                      <a:pPr>
                        <a:buNone/>
                      </a:pPr>
                      <a:r>
                        <a:rPr lang="zh-CN" altLang="en-US" sz="2800">
                          <a:solidFill>
                            <a:schemeClr val="bg1"/>
                          </a:solidFill>
                        </a:rPr>
                        <a:t>相对于其他业主，我是</a:t>
                      </a:r>
                      <a:endParaRPr lang="zh-CN" altLang="en-US" sz="2800">
                        <a:solidFill>
                          <a:schemeClr val="bg1"/>
                        </a:solidFill>
                      </a:endParaRPr>
                    </a:p>
                  </a:txBody>
                  <a:tcPr>
                    <a:solidFill>
                      <a:schemeClr val="tx2">
                        <a:lumMod val="60000"/>
                        <a:lumOff val="40000"/>
                      </a:schemeClr>
                    </a:solidFill>
                  </a:tcPr>
                </a:tc>
                <a:tc>
                  <a:txBody>
                    <a:bodyPr/>
                    <a:p>
                      <a:pPr>
                        <a:buNone/>
                      </a:pPr>
                      <a:endParaRPr lang="zh-CN" altLang="en-US" sz="2800" b="1">
                        <a:solidFill>
                          <a:schemeClr val="bg1"/>
                        </a:solidFill>
                      </a:endParaRPr>
                    </a:p>
                  </a:txBody>
                  <a:tcPr>
                    <a:solidFill>
                      <a:schemeClr val="tx2">
                        <a:lumMod val="60000"/>
                        <a:lumOff val="40000"/>
                      </a:schemeClr>
                    </a:solidFill>
                  </a:tcPr>
                </a:tc>
              </a:tr>
              <a:tr h="650875">
                <a:tc>
                  <a:txBody>
                    <a:bodyPr/>
                    <a:p>
                      <a:pPr>
                        <a:buNone/>
                      </a:pPr>
                      <a:r>
                        <a:rPr lang="zh-CN" altLang="en-US" sz="2800">
                          <a:solidFill>
                            <a:schemeClr val="bg1"/>
                          </a:solidFill>
                        </a:rPr>
                        <a:t>在祖国大家庭中</a:t>
                      </a:r>
                      <a:endParaRPr lang="zh-CN" altLang="en-US" sz="2800">
                        <a:solidFill>
                          <a:schemeClr val="bg1"/>
                        </a:solidFill>
                      </a:endParaRPr>
                    </a:p>
                  </a:txBody>
                  <a:tcPr>
                    <a:solidFill>
                      <a:schemeClr val="tx2">
                        <a:lumMod val="60000"/>
                        <a:lumOff val="40000"/>
                      </a:schemeClr>
                    </a:solidFill>
                  </a:tcPr>
                </a:tc>
                <a:tc>
                  <a:txBody>
                    <a:bodyPr/>
                    <a:p>
                      <a:pPr>
                        <a:buNone/>
                      </a:pPr>
                      <a:r>
                        <a:rPr lang="zh-CN" altLang="en-US" sz="2800">
                          <a:solidFill>
                            <a:schemeClr val="bg1"/>
                          </a:solidFill>
                        </a:rPr>
                        <a:t>我是</a:t>
                      </a:r>
                      <a:endParaRPr lang="zh-CN" altLang="en-US" sz="2800">
                        <a:solidFill>
                          <a:schemeClr val="bg1"/>
                        </a:solidFill>
                      </a:endParaRPr>
                    </a:p>
                  </a:txBody>
                  <a:tcPr>
                    <a:solidFill>
                      <a:schemeClr val="tx2">
                        <a:lumMod val="60000"/>
                        <a:lumOff val="40000"/>
                      </a:schemeClr>
                    </a:solidFill>
                  </a:tcPr>
                </a:tc>
                <a:tc>
                  <a:txBody>
                    <a:bodyPr/>
                    <a:p>
                      <a:pPr>
                        <a:buNone/>
                      </a:pPr>
                      <a:endParaRPr lang="zh-CN" altLang="en-US" sz="2800" b="1">
                        <a:solidFill>
                          <a:schemeClr val="bg1"/>
                        </a:solidFill>
                      </a:endParaRPr>
                    </a:p>
                  </a:txBody>
                  <a:tcPr>
                    <a:solidFill>
                      <a:schemeClr val="tx2">
                        <a:lumMod val="60000"/>
                        <a:lumOff val="40000"/>
                      </a:schemeClr>
                    </a:solidFill>
                  </a:tcPr>
                </a:tc>
              </a:tr>
              <a:tr h="457200">
                <a:tc>
                  <a:txBody>
                    <a:bodyPr/>
                    <a:p>
                      <a:pPr>
                        <a:buNone/>
                      </a:pPr>
                      <a:r>
                        <a:rPr lang="en-US" altLang="zh-CN" sz="3200">
                          <a:solidFill>
                            <a:schemeClr val="bg1"/>
                          </a:solidFill>
                          <a:latin typeface="宋体" panose="02010600030101010101" pitchFamily="2" charset="-122"/>
                          <a:ea typeface="宋体" panose="02010600030101010101" pitchFamily="2" charset="-122"/>
                        </a:rPr>
                        <a:t>......</a:t>
                      </a:r>
                      <a:endParaRPr lang="en-US" altLang="zh-CN" sz="3200">
                        <a:solidFill>
                          <a:schemeClr val="bg1"/>
                        </a:solidFill>
                        <a:latin typeface="宋体" panose="02010600030101010101" pitchFamily="2" charset="-122"/>
                        <a:ea typeface="宋体" panose="02010600030101010101" pitchFamily="2" charset="-122"/>
                      </a:endParaRPr>
                    </a:p>
                  </a:txBody>
                  <a:tcPr>
                    <a:solidFill>
                      <a:schemeClr val="tx2">
                        <a:lumMod val="60000"/>
                        <a:lumOff val="40000"/>
                      </a:schemeClr>
                    </a:solidFill>
                  </a:tcPr>
                </a:tc>
                <a:tc>
                  <a:txBody>
                    <a:bodyPr/>
                    <a:p>
                      <a:pPr>
                        <a:buNone/>
                      </a:pPr>
                      <a:r>
                        <a:rPr lang="en-US" altLang="zh-CN" sz="3200">
                          <a:solidFill>
                            <a:schemeClr val="bg1"/>
                          </a:solidFill>
                          <a:latin typeface="宋体" panose="02010600030101010101" pitchFamily="2" charset="-122"/>
                          <a:ea typeface="宋体" panose="02010600030101010101" pitchFamily="2" charset="-122"/>
                        </a:rPr>
                        <a:t>......</a:t>
                      </a:r>
                      <a:endParaRPr lang="en-US" altLang="zh-CN" sz="3200">
                        <a:solidFill>
                          <a:schemeClr val="bg1"/>
                        </a:solidFill>
                        <a:latin typeface="宋体" panose="02010600030101010101" pitchFamily="2" charset="-122"/>
                        <a:ea typeface="宋体" panose="02010600030101010101" pitchFamily="2" charset="-122"/>
                      </a:endParaRPr>
                    </a:p>
                  </a:txBody>
                  <a:tcPr>
                    <a:solidFill>
                      <a:schemeClr val="tx2">
                        <a:lumMod val="60000"/>
                        <a:lumOff val="40000"/>
                      </a:schemeClr>
                    </a:solidFill>
                  </a:tcPr>
                </a:tc>
                <a:tc>
                  <a:txBody>
                    <a:bodyPr/>
                    <a:p>
                      <a:pPr>
                        <a:buNone/>
                      </a:pPr>
                      <a:endParaRPr lang="zh-CN" altLang="en-US"/>
                    </a:p>
                  </a:txBody>
                  <a:tcPr>
                    <a:solidFill>
                      <a:schemeClr val="tx2">
                        <a:lumMod val="60000"/>
                        <a:lumOff val="40000"/>
                      </a:schemeClr>
                    </a:solidFill>
                  </a:tcPr>
                </a:tc>
              </a:tr>
            </a:tbl>
          </a:graphicData>
        </a:graphic>
      </p:graphicFrame>
      <p:sp>
        <p:nvSpPr>
          <p:cNvPr id="8" name="文本框 7"/>
          <p:cNvSpPr txBox="1"/>
          <p:nvPr/>
        </p:nvSpPr>
        <p:spPr>
          <a:xfrm>
            <a:off x="9055735" y="1691640"/>
            <a:ext cx="1125855" cy="521970"/>
          </a:xfrm>
          <a:prstGeom prst="rect">
            <a:avLst/>
          </a:prstGeom>
          <a:noFill/>
        </p:spPr>
        <p:txBody>
          <a:bodyPr wrap="square" rtlCol="0">
            <a:spAutoFit/>
          </a:bodyPr>
          <a:p>
            <a:r>
              <a:rPr lang="zh-CN" altLang="en-US" sz="2800" b="1">
                <a:solidFill>
                  <a:schemeClr val="bg1"/>
                </a:solidFill>
                <a:sym typeface="+mn-ea"/>
              </a:rPr>
              <a:t>子女</a:t>
            </a:r>
            <a:endParaRPr lang="zh-CN" altLang="en-US"/>
          </a:p>
        </p:txBody>
      </p:sp>
      <p:sp>
        <p:nvSpPr>
          <p:cNvPr id="9" name="文本框 8"/>
          <p:cNvSpPr txBox="1"/>
          <p:nvPr/>
        </p:nvSpPr>
        <p:spPr>
          <a:xfrm>
            <a:off x="9055735" y="2213610"/>
            <a:ext cx="1125855" cy="521970"/>
          </a:xfrm>
          <a:prstGeom prst="rect">
            <a:avLst/>
          </a:prstGeom>
          <a:noFill/>
        </p:spPr>
        <p:txBody>
          <a:bodyPr wrap="square" rtlCol="0">
            <a:spAutoFit/>
          </a:bodyPr>
          <a:p>
            <a:r>
              <a:rPr lang="zh-CN" altLang="en-US" sz="2800" b="1">
                <a:solidFill>
                  <a:schemeClr val="bg1"/>
                </a:solidFill>
                <a:sym typeface="+mn-ea"/>
              </a:rPr>
              <a:t>同学</a:t>
            </a:r>
            <a:endParaRPr lang="zh-CN" altLang="en-US"/>
          </a:p>
        </p:txBody>
      </p:sp>
      <p:sp>
        <p:nvSpPr>
          <p:cNvPr id="10" name="文本框 9"/>
          <p:cNvSpPr txBox="1"/>
          <p:nvPr/>
        </p:nvSpPr>
        <p:spPr>
          <a:xfrm>
            <a:off x="9055735" y="2735580"/>
            <a:ext cx="1044575" cy="368300"/>
          </a:xfrm>
          <a:prstGeom prst="rect">
            <a:avLst/>
          </a:prstGeom>
          <a:noFill/>
        </p:spPr>
        <p:txBody>
          <a:bodyPr wrap="square" rtlCol="0">
            <a:spAutoFit/>
          </a:bodyPr>
          <a:p>
            <a:r>
              <a:rPr lang="zh-CN" altLang="en-US" sz="2800" b="1">
                <a:solidFill>
                  <a:schemeClr val="bg1"/>
                </a:solidFill>
              </a:rPr>
              <a:t>邻居</a:t>
            </a:r>
            <a:endParaRPr lang="zh-CN" altLang="en-US"/>
          </a:p>
        </p:txBody>
      </p:sp>
      <p:sp>
        <p:nvSpPr>
          <p:cNvPr id="11" name="文本框 10"/>
          <p:cNvSpPr txBox="1"/>
          <p:nvPr/>
        </p:nvSpPr>
        <p:spPr>
          <a:xfrm>
            <a:off x="8597265" y="3340735"/>
            <a:ext cx="2334260" cy="521970"/>
          </a:xfrm>
          <a:prstGeom prst="rect">
            <a:avLst/>
          </a:prstGeom>
          <a:noFill/>
        </p:spPr>
        <p:txBody>
          <a:bodyPr wrap="square" rtlCol="0">
            <a:spAutoFit/>
          </a:bodyPr>
          <a:p>
            <a:r>
              <a:rPr lang="zh-CN" altLang="en-US" sz="2800" b="1">
                <a:solidFill>
                  <a:schemeClr val="bg1"/>
                </a:solidFill>
              </a:rPr>
              <a:t>未来的建设者</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9" grpId="0"/>
      <p:bldP spid="9" grpId="1"/>
      <p:bldP spid="10" grpId="0"/>
      <p:bldP spid="10" grpId="1"/>
      <p:bldP spid="11" grpId="0"/>
      <p:bldP spid="11" grpId="1"/>
      <p:bldP spid="2" grpId="0" animBg="1"/>
      <p:bldP spid="2" grpId="1" animBg="1"/>
    </p:bldLst>
  </p:timing>
</p:sld>
</file>

<file path=ppt/tags/tag1.xml><?xml version="1.0" encoding="utf-8"?>
<p:tagLst xmlns:p="http://schemas.openxmlformats.org/presentationml/2006/main">
  <p:tag name="KSO_WM_UNIT_TABLE_BEAUTIFY" val="smartTable{f31850b1-ec1b-4bb9-a06f-bda98dc3d6bb}"/>
</p:tagLst>
</file>

<file path=ppt/tags/tag2.xml><?xml version="1.0" encoding="utf-8"?>
<p:tagLst xmlns:p="http://schemas.openxmlformats.org/presentationml/2006/main">
  <p:tag name="ISPRING_ULTRA_SCORM_TRACKING_SLIDES" val="1"/>
  <p:tag name="GENSWF_OUTPUT_FILE_NAME" val="33"/>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1231</Words>
  <Application>WPS 演示</Application>
  <PresentationFormat>自定义</PresentationFormat>
  <Paragraphs>194</Paragraphs>
  <Slides>12</Slides>
  <Notes>27</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12</vt:i4>
      </vt:variant>
    </vt:vector>
  </HeadingPairs>
  <TitlesOfParts>
    <vt:vector size="24" baseType="lpstr">
      <vt:lpstr>Arial</vt:lpstr>
      <vt:lpstr>宋体</vt:lpstr>
      <vt:lpstr>Wingdings</vt:lpstr>
      <vt:lpstr>Calibri</vt:lpstr>
      <vt:lpstr>ITC Avant Garde Std Bk</vt:lpstr>
      <vt:lpstr>楷体</vt:lpstr>
      <vt:lpstr>微软雅黑</vt:lpstr>
      <vt:lpstr>Arial Unicode MS</vt:lpstr>
      <vt:lpstr>等线</vt:lpstr>
      <vt:lpstr>Century Gothic</vt:lpstr>
      <vt:lpstr>第一PPT，www.1ppt.com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沉淀</cp:lastModifiedBy>
  <cp:revision>2980</cp:revision>
  <dcterms:created xsi:type="dcterms:W3CDTF">2015-12-01T09:06:00Z</dcterms:created>
  <dcterms:modified xsi:type="dcterms:W3CDTF">2020-09-07T09:40:38Z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