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5" r:id="rId4"/>
    <p:sldId id="283" r:id="rId5"/>
    <p:sldId id="307" r:id="rId6"/>
    <p:sldId id="309" r:id="rId7"/>
    <p:sldId id="300" r:id="rId8"/>
    <p:sldId id="308" r:id="rId9"/>
    <p:sldId id="271" r:id="rId10"/>
    <p:sldId id="272" r:id="rId11"/>
    <p:sldId id="273" r:id="rId12"/>
    <p:sldId id="285" r:id="rId13"/>
    <p:sldId id="286" r:id="rId14"/>
    <p:sldId id="275" r:id="rId15"/>
    <p:sldId id="287" r:id="rId16"/>
    <p:sldId id="288" r:id="rId17"/>
    <p:sldId id="289" r:id="rId18"/>
    <p:sldId id="296" r:id="rId19"/>
    <p:sldId id="294" r:id="rId20"/>
    <p:sldId id="310" r:id="rId21"/>
    <p:sldId id="290" r:id="rId22"/>
    <p:sldId id="297" r:id="rId23"/>
    <p:sldId id="304" r:id="rId24"/>
  </p:sldIdLst>
  <p:sldSz cx="9144000" cy="5143500" type="screen16x9"/>
  <p:notesSz cx="6858000" cy="9144000"/>
  <p:defaultTextStyle>
    <a:defPPr>
      <a:defRPr lang="zh-CN"/>
    </a:defPPr>
    <a:lvl1pPr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388938" indent="68263"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777875" indent="136525"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168400" indent="203200"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557338" indent="271463"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718" autoAdjust="0"/>
  </p:normalViewPr>
  <p:slideViewPr>
    <p:cSldViewPr>
      <p:cViewPr>
        <p:scale>
          <a:sx n="90" d="100"/>
          <a:sy n="90" d="100"/>
        </p:scale>
        <p:origin x="-798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21EA-51F1-4743-AB55-6073D8F1B399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B3B4-077C-436E-B8BB-B5D667A41D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3FA2-695A-415D-AC9D-ABA8B78ABFA1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1028-20BD-422F-8D95-4454DAAE4D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7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87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72D4-8CFA-443A-939C-C91A0D8DFFC8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7A9C-3BB7-4331-B90F-B11DADCD8B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03406-BE79-456F-8782-F5AD6B59C7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D6DE-77D5-4EF6-BEB3-6FD5A61576F1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9405-A417-48DA-8E7F-932CE76CD2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83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9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2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8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2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C774-27DF-4D82-8676-CCC5D58E6726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44FD-095B-4995-B26A-C5454F856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2CF9-E589-4B8A-BF42-2A8DB7CB03F4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3C6E-9A2F-4C38-BF5C-A644BC174E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890" indent="0">
              <a:buNone/>
              <a:defRPr sz="1700" b="1"/>
            </a:lvl2pPr>
            <a:lvl3pPr marL="779145" indent="0">
              <a:buNone/>
              <a:defRPr sz="1500" b="1"/>
            </a:lvl3pPr>
            <a:lvl4pPr marL="1169035" indent="0">
              <a:buNone/>
              <a:defRPr sz="1400" b="1"/>
            </a:lvl4pPr>
            <a:lvl5pPr marL="1558290" indent="0">
              <a:buNone/>
              <a:defRPr sz="1400" b="1"/>
            </a:lvl5pPr>
            <a:lvl6pPr marL="1948180" indent="0">
              <a:buNone/>
              <a:defRPr sz="1400" b="1"/>
            </a:lvl6pPr>
            <a:lvl7pPr marL="2338070" indent="0">
              <a:buNone/>
              <a:defRPr sz="1400" b="1"/>
            </a:lvl7pPr>
            <a:lvl8pPr marL="2727325" indent="0">
              <a:buNone/>
              <a:defRPr sz="1400" b="1"/>
            </a:lvl8pPr>
            <a:lvl9pPr marL="3117215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151338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890" indent="0">
              <a:buNone/>
              <a:defRPr sz="1700" b="1"/>
            </a:lvl2pPr>
            <a:lvl3pPr marL="779145" indent="0">
              <a:buNone/>
              <a:defRPr sz="1500" b="1"/>
            </a:lvl3pPr>
            <a:lvl4pPr marL="1169035" indent="0">
              <a:buNone/>
              <a:defRPr sz="1400" b="1"/>
            </a:lvl4pPr>
            <a:lvl5pPr marL="1558290" indent="0">
              <a:buNone/>
              <a:defRPr sz="1400" b="1"/>
            </a:lvl5pPr>
            <a:lvl6pPr marL="1948180" indent="0">
              <a:buNone/>
              <a:defRPr sz="1400" b="1"/>
            </a:lvl6pPr>
            <a:lvl7pPr marL="2338070" indent="0">
              <a:buNone/>
              <a:defRPr sz="1400" b="1"/>
            </a:lvl7pPr>
            <a:lvl8pPr marL="2727325" indent="0">
              <a:buNone/>
              <a:defRPr sz="1400" b="1"/>
            </a:lvl8pPr>
            <a:lvl9pPr marL="3117215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D0B1-57C3-4E86-A879-32C0C7B1FC71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68A0-459E-4DEB-A5C7-22BDAEA59B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04AA-C11E-4730-9639-4DFD093FAC99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9152-D06E-4EDE-B887-BD47DCC7F3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D024-3A7F-4162-8F94-B06FB94D1162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12EA-5CBB-40E8-930C-B3504DA77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1" y="204794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800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890" indent="0">
              <a:buNone/>
              <a:defRPr sz="1000"/>
            </a:lvl2pPr>
            <a:lvl3pPr marL="779145" indent="0">
              <a:buNone/>
              <a:defRPr sz="900"/>
            </a:lvl3pPr>
            <a:lvl4pPr marL="1169035" indent="0">
              <a:buNone/>
              <a:defRPr sz="800"/>
            </a:lvl4pPr>
            <a:lvl5pPr marL="1558290" indent="0">
              <a:buNone/>
              <a:defRPr sz="800"/>
            </a:lvl5pPr>
            <a:lvl6pPr marL="1948180" indent="0">
              <a:buNone/>
              <a:defRPr sz="800"/>
            </a:lvl6pPr>
            <a:lvl7pPr marL="2338070" indent="0">
              <a:buNone/>
              <a:defRPr sz="800"/>
            </a:lvl7pPr>
            <a:lvl8pPr marL="2727325" indent="0">
              <a:buNone/>
              <a:defRPr sz="800"/>
            </a:lvl8pPr>
            <a:lvl9pPr marL="311721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BA32-1C2C-4A6F-9ADD-D0785D58120E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5E00-2F72-449E-B525-2F57F108F6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8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890" indent="0">
              <a:buNone/>
              <a:defRPr sz="2400"/>
            </a:lvl2pPr>
            <a:lvl3pPr marL="779145" indent="0">
              <a:buNone/>
              <a:defRPr sz="2000"/>
            </a:lvl3pPr>
            <a:lvl4pPr marL="1169035" indent="0">
              <a:buNone/>
              <a:defRPr sz="1700"/>
            </a:lvl4pPr>
            <a:lvl5pPr marL="1558290" indent="0">
              <a:buNone/>
              <a:defRPr sz="1700"/>
            </a:lvl5pPr>
            <a:lvl6pPr marL="1948180" indent="0">
              <a:buNone/>
              <a:defRPr sz="1700"/>
            </a:lvl6pPr>
            <a:lvl7pPr marL="2338070" indent="0">
              <a:buNone/>
              <a:defRPr sz="1700"/>
            </a:lvl7pPr>
            <a:lvl8pPr marL="2727325" indent="0">
              <a:buNone/>
              <a:defRPr sz="1700"/>
            </a:lvl8pPr>
            <a:lvl9pPr marL="3117215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890" indent="0">
              <a:buNone/>
              <a:defRPr sz="1000"/>
            </a:lvl2pPr>
            <a:lvl3pPr marL="779145" indent="0">
              <a:buNone/>
              <a:defRPr sz="900"/>
            </a:lvl3pPr>
            <a:lvl4pPr marL="1169035" indent="0">
              <a:buNone/>
              <a:defRPr sz="800"/>
            </a:lvl4pPr>
            <a:lvl5pPr marL="1558290" indent="0">
              <a:buNone/>
              <a:defRPr sz="800"/>
            </a:lvl5pPr>
            <a:lvl6pPr marL="1948180" indent="0">
              <a:buNone/>
              <a:defRPr sz="800"/>
            </a:lvl6pPr>
            <a:lvl7pPr marL="2338070" indent="0">
              <a:buNone/>
              <a:defRPr sz="800"/>
            </a:lvl7pPr>
            <a:lvl8pPr marL="2727325" indent="0">
              <a:buNone/>
              <a:defRPr sz="800"/>
            </a:lvl8pPr>
            <a:lvl9pPr marL="3117215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E7CA-EB41-48BB-965F-7F18A612F9AF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A1AB-A8FE-40A4-8EDD-10096A98A2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 defTabSz="779145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58E28F-97E8-4916-97D1-75BFAA750E1D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defTabSz="7791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defTabSz="779145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403345-2494-4AA3-87BE-E921F65C39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 spd="slow">
    <p:fade/>
  </p:transition>
  <p:txStyles>
    <p:titleStyle>
      <a:lvl1pPr algn="ctr" defTabSz="777875" rtl="0" fontAlgn="base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宋体" charset="-122"/>
        </a:defRPr>
      </a:lvl2pPr>
      <a:lvl3pPr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宋体" charset="-122"/>
        </a:defRPr>
      </a:lvl3pPr>
      <a:lvl4pPr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宋体" charset="-122"/>
        </a:defRPr>
      </a:lvl4pPr>
      <a:lvl5pPr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292100" indent="-292100" algn="l" defTabSz="777875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777875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777875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777875" rtl="0" fontAlgn="base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777875" rtl="0" fontAlgn="base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27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52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07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6775" y="915988"/>
            <a:ext cx="74882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6.1  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线段、射线、直线（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1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）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68313" y="2009775"/>
            <a:ext cx="1143000" cy="1228725"/>
          </a:xfrm>
          <a:custGeom>
            <a:avLst/>
            <a:gdLst>
              <a:gd name="T0" fmla="*/ 818104 w 534"/>
              <a:gd name="T1" fmla="*/ 841627 h 574"/>
              <a:gd name="T2" fmla="*/ 916619 w 534"/>
              <a:gd name="T3" fmla="*/ 678869 h 574"/>
              <a:gd name="T4" fmla="*/ 1002284 w 534"/>
              <a:gd name="T5" fmla="*/ 702426 h 574"/>
              <a:gd name="T6" fmla="*/ 856653 w 534"/>
              <a:gd name="T7" fmla="*/ 207730 h 574"/>
              <a:gd name="T8" fmla="*/ 415477 w 534"/>
              <a:gd name="T9" fmla="*/ 233428 h 574"/>
              <a:gd name="T10" fmla="*/ 286979 w 534"/>
              <a:gd name="T11" fmla="*/ 336222 h 574"/>
              <a:gd name="T12" fmla="*/ 212022 w 534"/>
              <a:gd name="T13" fmla="*/ 670303 h 574"/>
              <a:gd name="T14" fmla="*/ 445460 w 534"/>
              <a:gd name="T15" fmla="*/ 886599 h 574"/>
              <a:gd name="T16" fmla="*/ 443318 w 534"/>
              <a:gd name="T17" fmla="*/ 910156 h 574"/>
              <a:gd name="T18" fmla="*/ 387636 w 534"/>
              <a:gd name="T19" fmla="*/ 901590 h 574"/>
              <a:gd name="T20" fmla="*/ 349086 w 534"/>
              <a:gd name="T21" fmla="*/ 1158575 h 574"/>
              <a:gd name="T22" fmla="*/ 370502 w 534"/>
              <a:gd name="T23" fmla="*/ 886599 h 574"/>
              <a:gd name="T24" fmla="*/ 190605 w 534"/>
              <a:gd name="T25" fmla="*/ 676728 h 574"/>
              <a:gd name="T26" fmla="*/ 19275 w 534"/>
              <a:gd name="T27" fmla="*/ 177748 h 574"/>
              <a:gd name="T28" fmla="*/ 81382 w 534"/>
              <a:gd name="T29" fmla="*/ 130634 h 574"/>
              <a:gd name="T30" fmla="*/ 314820 w 534"/>
              <a:gd name="T31" fmla="*/ 274118 h 574"/>
              <a:gd name="T32" fmla="*/ 336236 w 534"/>
              <a:gd name="T33" fmla="*/ 23557 h 574"/>
              <a:gd name="T34" fmla="*/ 524700 w 534"/>
              <a:gd name="T35" fmla="*/ 167040 h 574"/>
              <a:gd name="T36" fmla="*/ 863078 w 534"/>
              <a:gd name="T37" fmla="*/ 186314 h 574"/>
              <a:gd name="T38" fmla="*/ 863078 w 534"/>
              <a:gd name="T39" fmla="*/ 186314 h 574"/>
              <a:gd name="T40" fmla="*/ 1085808 w 534"/>
              <a:gd name="T41" fmla="*/ 597491 h 574"/>
              <a:gd name="T42" fmla="*/ 1017275 w 534"/>
              <a:gd name="T43" fmla="*/ 717417 h 574"/>
              <a:gd name="T44" fmla="*/ 1092233 w 534"/>
              <a:gd name="T45" fmla="*/ 895165 h 574"/>
              <a:gd name="T46" fmla="*/ 822387 w 534"/>
              <a:gd name="T47" fmla="*/ 1060064 h 574"/>
              <a:gd name="T48" fmla="*/ 818104 w 534"/>
              <a:gd name="T49" fmla="*/ 1145726 h 574"/>
              <a:gd name="T50" fmla="*/ 794546 w 534"/>
              <a:gd name="T51" fmla="*/ 1147867 h 574"/>
              <a:gd name="T52" fmla="*/ 815962 w 534"/>
              <a:gd name="T53" fmla="*/ 1002242 h 574"/>
              <a:gd name="T54" fmla="*/ 835237 w 534"/>
              <a:gd name="T55" fmla="*/ 1040790 h 574"/>
              <a:gd name="T56" fmla="*/ 925185 w 534"/>
              <a:gd name="T57" fmla="*/ 700285 h 574"/>
              <a:gd name="T58" fmla="*/ 923044 w 534"/>
              <a:gd name="T59" fmla="*/ 700285 h 574"/>
              <a:gd name="T60" fmla="*/ 955168 w 534"/>
              <a:gd name="T61" fmla="*/ 955128 h 574"/>
              <a:gd name="T62" fmla="*/ 815962 w 534"/>
              <a:gd name="T63" fmla="*/ 869467 h 574"/>
              <a:gd name="T64" fmla="*/ 721730 w 534"/>
              <a:gd name="T65" fmla="*/ 888740 h 574"/>
              <a:gd name="T66" fmla="*/ 815962 w 534"/>
              <a:gd name="T67" fmla="*/ 843768 h 574"/>
              <a:gd name="T68" fmla="*/ 935893 w 534"/>
              <a:gd name="T69" fmla="*/ 944421 h 574"/>
              <a:gd name="T70" fmla="*/ 835237 w 534"/>
              <a:gd name="T71" fmla="*/ 858759 h 574"/>
              <a:gd name="T72" fmla="*/ 271987 w 534"/>
              <a:gd name="T73" fmla="*/ 319090 h 574"/>
              <a:gd name="T74" fmla="*/ 137065 w 534"/>
              <a:gd name="T75" fmla="*/ 173465 h 574"/>
              <a:gd name="T76" fmla="*/ 47116 w 534"/>
              <a:gd name="T77" fmla="*/ 160616 h 574"/>
              <a:gd name="T78" fmla="*/ 40691 w 534"/>
              <a:gd name="T79" fmla="*/ 182031 h 574"/>
              <a:gd name="T80" fmla="*/ 415477 w 534"/>
              <a:gd name="T81" fmla="*/ 209871 h 574"/>
              <a:gd name="T82" fmla="*/ 334095 w 534"/>
              <a:gd name="T83" fmla="*/ 44972 h 574"/>
              <a:gd name="T84" fmla="*/ 334095 w 534"/>
              <a:gd name="T85" fmla="*/ 44972 h 574"/>
              <a:gd name="T86" fmla="*/ 396202 w 534"/>
              <a:gd name="T87" fmla="*/ 580358 h 574"/>
              <a:gd name="T88" fmla="*/ 653198 w 534"/>
              <a:gd name="T89" fmla="*/ 449724 h 574"/>
              <a:gd name="T90" fmla="*/ 385494 w 534"/>
              <a:gd name="T91" fmla="*/ 558943 h 574"/>
              <a:gd name="T92" fmla="*/ 396202 w 534"/>
              <a:gd name="T93" fmla="*/ 580358 h 574"/>
              <a:gd name="T94" fmla="*/ 929469 w 534"/>
              <a:gd name="T95" fmla="*/ 342647 h 574"/>
              <a:gd name="T96" fmla="*/ 918760 w 534"/>
              <a:gd name="T97" fmla="*/ 321232 h 574"/>
              <a:gd name="T98" fmla="*/ 747430 w 534"/>
              <a:gd name="T99" fmla="*/ 413318 h 574"/>
              <a:gd name="T100" fmla="*/ 503284 w 534"/>
              <a:gd name="T101" fmla="*/ 1015091 h 574"/>
              <a:gd name="T102" fmla="*/ 520417 w 534"/>
              <a:gd name="T103" fmla="*/ 1158575 h 574"/>
              <a:gd name="T104" fmla="*/ 526842 w 534"/>
              <a:gd name="T105" fmla="*/ 1012950 h 574"/>
              <a:gd name="T106" fmla="*/ 503284 w 534"/>
              <a:gd name="T107" fmla="*/ 1015091 h 5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34"/>
              <a:gd name="T163" fmla="*/ 0 h 574"/>
              <a:gd name="T164" fmla="*/ 534 w 534"/>
              <a:gd name="T165" fmla="*/ 574 h 5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34" h="574">
                <a:moveTo>
                  <a:pt x="381" y="394"/>
                </a:moveTo>
                <a:cubicBezTo>
                  <a:pt x="381" y="393"/>
                  <a:pt x="381" y="393"/>
                  <a:pt x="382" y="393"/>
                </a:cubicBezTo>
                <a:cubicBezTo>
                  <a:pt x="393" y="388"/>
                  <a:pt x="404" y="381"/>
                  <a:pt x="414" y="372"/>
                </a:cubicBezTo>
                <a:cubicBezTo>
                  <a:pt x="410" y="361"/>
                  <a:pt x="399" y="325"/>
                  <a:pt x="428" y="317"/>
                </a:cubicBezTo>
                <a:cubicBezTo>
                  <a:pt x="428" y="317"/>
                  <a:pt x="428" y="317"/>
                  <a:pt x="428" y="317"/>
                </a:cubicBezTo>
                <a:cubicBezTo>
                  <a:pt x="428" y="317"/>
                  <a:pt x="447" y="309"/>
                  <a:pt x="468" y="328"/>
                </a:cubicBezTo>
                <a:cubicBezTo>
                  <a:pt x="487" y="309"/>
                  <a:pt x="495" y="280"/>
                  <a:pt x="496" y="277"/>
                </a:cubicBezTo>
                <a:cubicBezTo>
                  <a:pt x="518" y="139"/>
                  <a:pt x="404" y="99"/>
                  <a:pt x="400" y="97"/>
                </a:cubicBezTo>
                <a:cubicBezTo>
                  <a:pt x="305" y="74"/>
                  <a:pt x="240" y="88"/>
                  <a:pt x="198" y="108"/>
                </a:cubicBezTo>
                <a:cubicBezTo>
                  <a:pt x="197" y="108"/>
                  <a:pt x="196" y="109"/>
                  <a:pt x="194" y="109"/>
                </a:cubicBezTo>
                <a:cubicBezTo>
                  <a:pt x="155" y="129"/>
                  <a:pt x="137" y="154"/>
                  <a:pt x="136" y="155"/>
                </a:cubicBezTo>
                <a:cubicBezTo>
                  <a:pt x="135" y="156"/>
                  <a:pt x="135" y="156"/>
                  <a:pt x="134" y="157"/>
                </a:cubicBezTo>
                <a:cubicBezTo>
                  <a:pt x="65" y="208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126" y="403"/>
                  <a:pt x="208" y="414"/>
                  <a:pt x="208" y="414"/>
                </a:cubicBezTo>
                <a:cubicBezTo>
                  <a:pt x="211" y="415"/>
                  <a:pt x="213" y="418"/>
                  <a:pt x="213" y="421"/>
                </a:cubicBezTo>
                <a:cubicBezTo>
                  <a:pt x="212" y="423"/>
                  <a:pt x="209" y="426"/>
                  <a:pt x="207" y="425"/>
                </a:cubicBezTo>
                <a:cubicBezTo>
                  <a:pt x="206" y="425"/>
                  <a:pt x="198" y="424"/>
                  <a:pt x="184" y="419"/>
                </a:cubicBezTo>
                <a:cubicBezTo>
                  <a:pt x="183" y="420"/>
                  <a:pt x="182" y="421"/>
                  <a:pt x="181" y="421"/>
                </a:cubicBezTo>
                <a:cubicBezTo>
                  <a:pt x="165" y="421"/>
                  <a:pt x="169" y="535"/>
                  <a:pt x="169" y="535"/>
                </a:cubicBezTo>
                <a:cubicBezTo>
                  <a:pt x="169" y="538"/>
                  <a:pt x="166" y="541"/>
                  <a:pt x="163" y="541"/>
                </a:cubicBezTo>
                <a:cubicBezTo>
                  <a:pt x="160" y="541"/>
                  <a:pt x="158" y="539"/>
                  <a:pt x="158" y="536"/>
                </a:cubicBezTo>
                <a:cubicBezTo>
                  <a:pt x="158" y="535"/>
                  <a:pt x="155" y="436"/>
                  <a:pt x="173" y="414"/>
                </a:cubicBezTo>
                <a:cubicBezTo>
                  <a:pt x="145" y="401"/>
                  <a:pt x="106" y="374"/>
                  <a:pt x="89" y="316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89" y="316"/>
                  <a:pt x="60" y="229"/>
                  <a:pt x="106" y="170"/>
                </a:cubicBezTo>
                <a:cubicBezTo>
                  <a:pt x="85" y="161"/>
                  <a:pt x="0" y="120"/>
                  <a:pt x="9" y="83"/>
                </a:cubicBezTo>
                <a:cubicBezTo>
                  <a:pt x="9" y="77"/>
                  <a:pt x="11" y="73"/>
                  <a:pt x="13" y="69"/>
                </a:cubicBezTo>
                <a:cubicBezTo>
                  <a:pt x="19" y="62"/>
                  <a:pt x="27" y="60"/>
                  <a:pt x="38" y="61"/>
                </a:cubicBezTo>
                <a:cubicBezTo>
                  <a:pt x="47" y="62"/>
                  <a:pt x="58" y="66"/>
                  <a:pt x="69" y="72"/>
                </a:cubicBezTo>
                <a:cubicBezTo>
                  <a:pt x="99" y="86"/>
                  <a:pt x="133" y="111"/>
                  <a:pt x="147" y="128"/>
                </a:cubicBezTo>
                <a:cubicBezTo>
                  <a:pt x="156" y="120"/>
                  <a:pt x="168" y="111"/>
                  <a:pt x="184" y="103"/>
                </a:cubicBezTo>
                <a:cubicBezTo>
                  <a:pt x="156" y="81"/>
                  <a:pt x="57" y="0"/>
                  <a:pt x="157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11"/>
                  <a:pt x="187" y="12"/>
                  <a:pt x="245" y="78"/>
                </a:cubicBezTo>
                <a:cubicBezTo>
                  <a:pt x="246" y="79"/>
                  <a:pt x="246" y="80"/>
                  <a:pt x="247" y="81"/>
                </a:cubicBezTo>
                <a:cubicBezTo>
                  <a:pt x="287" y="72"/>
                  <a:pt x="338" y="71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530" y="12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6" y="280"/>
                  <a:pt x="498" y="313"/>
                  <a:pt x="475" y="335"/>
                </a:cubicBezTo>
                <a:cubicBezTo>
                  <a:pt x="488" y="350"/>
                  <a:pt x="500" y="375"/>
                  <a:pt x="510" y="417"/>
                </a:cubicBezTo>
                <a:cubicBezTo>
                  <a:pt x="510" y="417"/>
                  <a:pt x="510" y="418"/>
                  <a:pt x="510" y="418"/>
                </a:cubicBezTo>
                <a:cubicBezTo>
                  <a:pt x="511" y="421"/>
                  <a:pt x="534" y="574"/>
                  <a:pt x="385" y="495"/>
                </a:cubicBezTo>
                <a:cubicBezTo>
                  <a:pt x="385" y="495"/>
                  <a:pt x="385" y="495"/>
                  <a:pt x="384" y="495"/>
                </a:cubicBezTo>
                <a:cubicBezTo>
                  <a:pt x="384" y="494"/>
                  <a:pt x="383" y="494"/>
                  <a:pt x="381" y="493"/>
                </a:cubicBezTo>
                <a:cubicBezTo>
                  <a:pt x="382" y="535"/>
                  <a:pt x="382" y="535"/>
                  <a:pt x="382" y="535"/>
                </a:cubicBezTo>
                <a:cubicBezTo>
                  <a:pt x="382" y="538"/>
                  <a:pt x="380" y="541"/>
                  <a:pt x="377" y="541"/>
                </a:cubicBezTo>
                <a:cubicBezTo>
                  <a:pt x="374" y="541"/>
                  <a:pt x="371" y="539"/>
                  <a:pt x="371" y="536"/>
                </a:cubicBezTo>
                <a:cubicBezTo>
                  <a:pt x="370" y="468"/>
                  <a:pt x="370" y="468"/>
                  <a:pt x="370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480"/>
                  <a:pt x="388" y="485"/>
                  <a:pt x="390" y="485"/>
                </a:cubicBezTo>
                <a:cubicBezTo>
                  <a:pt x="390" y="486"/>
                  <a:pt x="390" y="486"/>
                  <a:pt x="390" y="486"/>
                </a:cubicBezTo>
                <a:cubicBezTo>
                  <a:pt x="518" y="554"/>
                  <a:pt x="501" y="426"/>
                  <a:pt x="500" y="420"/>
                </a:cubicBezTo>
                <a:cubicBezTo>
                  <a:pt x="474" y="309"/>
                  <a:pt x="432" y="327"/>
                  <a:pt x="432" y="327"/>
                </a:cubicBezTo>
                <a:cubicBezTo>
                  <a:pt x="432" y="327"/>
                  <a:pt x="432" y="327"/>
                  <a:pt x="432" y="327"/>
                </a:cubicBezTo>
                <a:cubicBezTo>
                  <a:pt x="432" y="327"/>
                  <a:pt x="431" y="327"/>
                  <a:pt x="431" y="327"/>
                </a:cubicBezTo>
                <a:cubicBezTo>
                  <a:pt x="410" y="333"/>
                  <a:pt x="423" y="367"/>
                  <a:pt x="425" y="371"/>
                </a:cubicBezTo>
                <a:cubicBezTo>
                  <a:pt x="457" y="416"/>
                  <a:pt x="448" y="442"/>
                  <a:pt x="446" y="446"/>
                </a:cubicBezTo>
                <a:cubicBezTo>
                  <a:pt x="446" y="447"/>
                  <a:pt x="446" y="447"/>
                  <a:pt x="445" y="448"/>
                </a:cubicBezTo>
                <a:cubicBezTo>
                  <a:pt x="412" y="483"/>
                  <a:pt x="388" y="425"/>
                  <a:pt x="381" y="406"/>
                </a:cubicBezTo>
                <a:cubicBezTo>
                  <a:pt x="360" y="415"/>
                  <a:pt x="344" y="419"/>
                  <a:pt x="344" y="419"/>
                </a:cubicBezTo>
                <a:cubicBezTo>
                  <a:pt x="341" y="420"/>
                  <a:pt x="338" y="418"/>
                  <a:pt x="337" y="415"/>
                </a:cubicBezTo>
                <a:cubicBezTo>
                  <a:pt x="337" y="412"/>
                  <a:pt x="338" y="409"/>
                  <a:pt x="341" y="409"/>
                </a:cubicBezTo>
                <a:cubicBezTo>
                  <a:pt x="341" y="409"/>
                  <a:pt x="360" y="404"/>
                  <a:pt x="381" y="394"/>
                </a:cubicBezTo>
                <a:close/>
                <a:moveTo>
                  <a:pt x="390" y="401"/>
                </a:moveTo>
                <a:cubicBezTo>
                  <a:pt x="395" y="416"/>
                  <a:pt x="415" y="463"/>
                  <a:pt x="437" y="441"/>
                </a:cubicBezTo>
                <a:cubicBezTo>
                  <a:pt x="438" y="437"/>
                  <a:pt x="444" y="417"/>
                  <a:pt x="419" y="382"/>
                </a:cubicBezTo>
                <a:cubicBezTo>
                  <a:pt x="410" y="389"/>
                  <a:pt x="400" y="396"/>
                  <a:pt x="390" y="401"/>
                </a:cubicBezTo>
                <a:close/>
                <a:moveTo>
                  <a:pt x="113" y="162"/>
                </a:moveTo>
                <a:cubicBezTo>
                  <a:pt x="117" y="157"/>
                  <a:pt x="122" y="153"/>
                  <a:pt x="127" y="149"/>
                </a:cubicBezTo>
                <a:cubicBezTo>
                  <a:pt x="129" y="147"/>
                  <a:pt x="132" y="142"/>
                  <a:pt x="139" y="135"/>
                </a:cubicBezTo>
                <a:cubicBezTo>
                  <a:pt x="126" y="120"/>
                  <a:pt x="93" y="95"/>
                  <a:pt x="64" y="81"/>
                </a:cubicBezTo>
                <a:cubicBezTo>
                  <a:pt x="54" y="76"/>
                  <a:pt x="44" y="73"/>
                  <a:pt x="36" y="72"/>
                </a:cubicBezTo>
                <a:cubicBezTo>
                  <a:pt x="30" y="71"/>
                  <a:pt x="24" y="72"/>
                  <a:pt x="22" y="75"/>
                </a:cubicBezTo>
                <a:cubicBezTo>
                  <a:pt x="20" y="77"/>
                  <a:pt x="20" y="80"/>
                  <a:pt x="19" y="84"/>
                </a:cubicBezTo>
                <a:cubicBezTo>
                  <a:pt x="19" y="84"/>
                  <a:pt x="19" y="85"/>
                  <a:pt x="19" y="85"/>
                </a:cubicBezTo>
                <a:cubicBezTo>
                  <a:pt x="11" y="115"/>
                  <a:pt x="100" y="156"/>
                  <a:pt x="113" y="162"/>
                </a:cubicBezTo>
                <a:close/>
                <a:moveTo>
                  <a:pt x="194" y="98"/>
                </a:moveTo>
                <a:cubicBezTo>
                  <a:pt x="206" y="92"/>
                  <a:pt x="220" y="87"/>
                  <a:pt x="235" y="83"/>
                </a:cubicBezTo>
                <a:cubicBezTo>
                  <a:pt x="182" y="22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87" y="14"/>
                  <a:pt x="177" y="84"/>
                  <a:pt x="194" y="98"/>
                </a:cubicBezTo>
                <a:close/>
                <a:moveTo>
                  <a:pt x="185" y="271"/>
                </a:moveTo>
                <a:cubicBezTo>
                  <a:pt x="302" y="218"/>
                  <a:pt x="302" y="218"/>
                  <a:pt x="302" y="218"/>
                </a:cubicBezTo>
                <a:cubicBezTo>
                  <a:pt x="305" y="216"/>
                  <a:pt x="306" y="213"/>
                  <a:pt x="305" y="210"/>
                </a:cubicBezTo>
                <a:cubicBezTo>
                  <a:pt x="303" y="208"/>
                  <a:pt x="300" y="207"/>
                  <a:pt x="297" y="208"/>
                </a:cubicBezTo>
                <a:cubicBezTo>
                  <a:pt x="180" y="261"/>
                  <a:pt x="180" y="261"/>
                  <a:pt x="180" y="261"/>
                </a:cubicBezTo>
                <a:cubicBezTo>
                  <a:pt x="178" y="262"/>
                  <a:pt x="177" y="265"/>
                  <a:pt x="178" y="268"/>
                </a:cubicBezTo>
                <a:cubicBezTo>
                  <a:pt x="179" y="271"/>
                  <a:pt x="182" y="272"/>
                  <a:pt x="185" y="271"/>
                </a:cubicBezTo>
                <a:close/>
                <a:moveTo>
                  <a:pt x="356" y="195"/>
                </a:moveTo>
                <a:cubicBezTo>
                  <a:pt x="434" y="160"/>
                  <a:pt x="434" y="160"/>
                  <a:pt x="434" y="160"/>
                </a:cubicBezTo>
                <a:cubicBezTo>
                  <a:pt x="437" y="159"/>
                  <a:pt x="438" y="156"/>
                  <a:pt x="437" y="153"/>
                </a:cubicBezTo>
                <a:cubicBezTo>
                  <a:pt x="435" y="150"/>
                  <a:pt x="432" y="149"/>
                  <a:pt x="429" y="150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49" y="187"/>
                  <a:pt x="348" y="190"/>
                  <a:pt x="349" y="193"/>
                </a:cubicBezTo>
                <a:cubicBezTo>
                  <a:pt x="350" y="195"/>
                  <a:pt x="353" y="197"/>
                  <a:pt x="356" y="195"/>
                </a:cubicBezTo>
                <a:close/>
                <a:moveTo>
                  <a:pt x="235" y="474"/>
                </a:moveTo>
                <a:cubicBezTo>
                  <a:pt x="238" y="536"/>
                  <a:pt x="238" y="536"/>
                  <a:pt x="238" y="536"/>
                </a:cubicBezTo>
                <a:cubicBezTo>
                  <a:pt x="238" y="539"/>
                  <a:pt x="240" y="541"/>
                  <a:pt x="243" y="541"/>
                </a:cubicBezTo>
                <a:cubicBezTo>
                  <a:pt x="246" y="541"/>
                  <a:pt x="248" y="538"/>
                  <a:pt x="248" y="535"/>
                </a:cubicBezTo>
                <a:cubicBezTo>
                  <a:pt x="246" y="473"/>
                  <a:pt x="246" y="473"/>
                  <a:pt x="246" y="473"/>
                </a:cubicBezTo>
                <a:cubicBezTo>
                  <a:pt x="246" y="470"/>
                  <a:pt x="243" y="468"/>
                  <a:pt x="240" y="468"/>
                </a:cubicBezTo>
                <a:cubicBezTo>
                  <a:pt x="237" y="468"/>
                  <a:pt x="235" y="471"/>
                  <a:pt x="235" y="474"/>
                </a:cubicBezTo>
                <a:close/>
              </a:path>
            </a:pathLst>
          </a:custGeom>
          <a:solidFill>
            <a:srgbClr val="23181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35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9788" y="2843213"/>
            <a:ext cx="3224212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026"/>
          <p:cNvGrpSpPr>
            <a:grpSpLocks/>
          </p:cNvGrpSpPr>
          <p:nvPr/>
        </p:nvGrpSpPr>
        <p:grpSpPr bwMode="auto">
          <a:xfrm>
            <a:off x="2022475" y="1208088"/>
            <a:ext cx="3200400" cy="65087"/>
            <a:chOff x="652" y="1166"/>
            <a:chExt cx="2016" cy="55"/>
          </a:xfrm>
        </p:grpSpPr>
        <p:sp>
          <p:nvSpPr>
            <p:cNvPr id="23565" name="Line 1027"/>
            <p:cNvSpPr>
              <a:spLocks noChangeShapeType="1"/>
            </p:cNvSpPr>
            <p:nvPr/>
          </p:nvSpPr>
          <p:spPr bwMode="auto">
            <a:xfrm>
              <a:off x="700" y="1193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3566" name="Oval 1028"/>
            <p:cNvSpPr>
              <a:spLocks noChangeArrowheads="1"/>
            </p:cNvSpPr>
            <p:nvPr/>
          </p:nvSpPr>
          <p:spPr bwMode="auto">
            <a:xfrm flipH="1" flipV="1">
              <a:off x="652" y="1166"/>
              <a:ext cx="48" cy="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525" name="Text Box 1029"/>
          <p:cNvSpPr txBox="1">
            <a:spLocks noChangeArrowheads="1"/>
          </p:cNvSpPr>
          <p:nvPr/>
        </p:nvSpPr>
        <p:spPr bwMode="auto">
          <a:xfrm>
            <a:off x="1830388" y="78105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555" name="Oval 1030"/>
          <p:cNvSpPr>
            <a:spLocks noChangeArrowheads="1"/>
          </p:cNvSpPr>
          <p:nvPr/>
        </p:nvSpPr>
        <p:spPr bwMode="auto">
          <a:xfrm flipH="1" flipV="1">
            <a:off x="2559050" y="1379538"/>
            <a:ext cx="76200" cy="666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zh-CN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27" name="Text Box 1031"/>
          <p:cNvSpPr txBox="1">
            <a:spLocks noChangeArrowheads="1"/>
          </p:cNvSpPr>
          <p:nvPr/>
        </p:nvSpPr>
        <p:spPr bwMode="auto">
          <a:xfrm>
            <a:off x="3279775" y="7493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5528" name="Text Box 1032"/>
          <p:cNvSpPr txBox="1">
            <a:spLocks noChangeArrowheads="1"/>
          </p:cNvSpPr>
          <p:nvPr/>
        </p:nvSpPr>
        <p:spPr bwMode="auto">
          <a:xfrm>
            <a:off x="5410200" y="887413"/>
            <a:ext cx="283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表示</a:t>
            </a:r>
            <a:r>
              <a:rPr kumimoji="1" lang="zh-CN" altLang="en-US" sz="2000">
                <a:latin typeface="Times New Roman" pitchFamily="18" charset="0"/>
                <a:cs typeface="Times New Roman" pitchFamily="18" charset="0"/>
              </a:rPr>
              <a:t>：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隶书"/>
              </a:rPr>
              <a:t>射线</a:t>
            </a:r>
            <a:r>
              <a:rPr kumimoji="1" lang="zh-CN" altLang="en-US" sz="2800" b="1">
                <a:latin typeface="Times New Roman" pitchFamily="18" charset="0"/>
                <a:ea typeface="隶书"/>
                <a:cs typeface="隶书"/>
              </a:rPr>
              <a:t>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235529" name="Text Box 1033"/>
          <p:cNvSpPr txBox="1">
            <a:spLocks noChangeArrowheads="1"/>
          </p:cNvSpPr>
          <p:nvPr/>
        </p:nvSpPr>
        <p:spPr bwMode="auto">
          <a:xfrm>
            <a:off x="495300" y="2716213"/>
            <a:ext cx="7667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用它的端点和射线上的另一点来表示，其中，表示</a:t>
            </a:r>
            <a:r>
              <a:rPr lang="zh-CN" altLang="en-US" sz="2400" b="1" u="sng">
                <a:latin typeface="华文隶书"/>
                <a:ea typeface="华文隶书"/>
                <a:cs typeface="Times New Roman" pitchFamily="18" charset="0"/>
              </a:rPr>
              <a:t>端点</a:t>
            </a:r>
            <a:r>
              <a:rPr lang="zh-CN" altLang="en-US" sz="24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的</a:t>
            </a:r>
            <a:r>
              <a:rPr lang="zh-CN" altLang="en-US" sz="2400" b="1" u="sng">
                <a:latin typeface="华文隶书"/>
                <a:ea typeface="华文隶书"/>
                <a:cs typeface="Times New Roman" pitchFamily="18" charset="0"/>
              </a:rPr>
              <a:t>字母</a:t>
            </a:r>
            <a:r>
              <a:rPr lang="zh-CN" altLang="en-US" sz="24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必须写在另一个字母的</a:t>
            </a:r>
            <a:r>
              <a:rPr lang="zh-CN" altLang="en-US" sz="2400" b="1" u="sng">
                <a:latin typeface="华文隶书"/>
                <a:ea typeface="华文隶书"/>
                <a:cs typeface="Times New Roman" pitchFamily="18" charset="0"/>
              </a:rPr>
              <a:t>前面</a:t>
            </a:r>
            <a:r>
              <a:rPr lang="en-US" altLang="zh-CN" sz="24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.</a:t>
            </a:r>
          </a:p>
        </p:txBody>
      </p:sp>
      <p:sp>
        <p:nvSpPr>
          <p:cNvPr id="235530" name="Rectangle 1034"/>
          <p:cNvSpPr>
            <a:spLocks noChangeArrowheads="1"/>
          </p:cNvSpPr>
          <p:nvPr/>
        </p:nvSpPr>
        <p:spPr bwMode="auto">
          <a:xfrm>
            <a:off x="495300" y="2193925"/>
            <a:ext cx="2790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射线的表示方法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85725"/>
            <a:ext cx="841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144588" y="14288"/>
            <a:ext cx="4194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怎样表示线段、射线、直线？</a:t>
            </a:r>
          </a:p>
        </p:txBody>
      </p:sp>
      <p:sp>
        <p:nvSpPr>
          <p:cNvPr id="17" name="矩形 16"/>
          <p:cNvSpPr/>
          <p:nvPr/>
        </p:nvSpPr>
        <p:spPr>
          <a:xfrm>
            <a:off x="260350" y="1042988"/>
            <a:ext cx="11255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射线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隶书"/>
              <a:cs typeface="Times New Roman" pitchFamily="18" charset="0"/>
            </a:endParaRPr>
          </a:p>
        </p:txBody>
      </p:sp>
      <p:sp>
        <p:nvSpPr>
          <p:cNvPr id="18" name="Text Box 1033"/>
          <p:cNvSpPr txBox="1">
            <a:spLocks noChangeArrowheads="1"/>
          </p:cNvSpPr>
          <p:nvPr/>
        </p:nvSpPr>
        <p:spPr bwMode="auto">
          <a:xfrm>
            <a:off x="1173163" y="4100513"/>
            <a:ext cx="7153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注意</a:t>
            </a:r>
            <a:r>
              <a:rPr kumimoji="1" lang="zh-CN" altLang="en-US" sz="2000">
                <a:latin typeface="华文隶书"/>
                <a:ea typeface="华文隶书"/>
                <a:cs typeface="Times New Roman" pitchFamily="18" charset="0"/>
              </a:rPr>
              <a:t>：</a:t>
            </a:r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表示射线的两个字母是有顺序的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 </a:t>
            </a:r>
            <a:endParaRPr kumimoji="1" lang="en-US" altLang="zh-CN" sz="2800" b="1">
              <a:solidFill>
                <a:srgbClr val="000000"/>
              </a:solidFill>
              <a:latin typeface="Times New Roman" pitchFamily="18" charset="0"/>
              <a:ea typeface="隶书"/>
              <a:cs typeface="Times New Roman" pitchFamily="18" charset="0"/>
            </a:endParaRPr>
          </a:p>
        </p:txBody>
      </p:sp>
      <p:sp>
        <p:nvSpPr>
          <p:cNvPr id="2" name="流程图: 联系 1"/>
          <p:cNvSpPr/>
          <p:nvPr/>
        </p:nvSpPr>
        <p:spPr>
          <a:xfrm>
            <a:off x="3660775" y="1208088"/>
            <a:ext cx="46038" cy="6508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7" grpId="0"/>
      <p:bldP spid="235528" grpId="0"/>
      <p:bldP spid="235529" grpId="0"/>
      <p:bldP spid="235530" grpId="0"/>
      <p:bldP spid="17" grpId="0"/>
      <p:bldP spid="1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2"/>
          <p:cNvSpPr>
            <a:spLocks noChangeShapeType="1"/>
          </p:cNvSpPr>
          <p:nvPr/>
        </p:nvSpPr>
        <p:spPr bwMode="auto">
          <a:xfrm>
            <a:off x="1519238" y="1298575"/>
            <a:ext cx="2913062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19288" y="1230313"/>
            <a:ext cx="2112962" cy="57150"/>
            <a:chOff x="693" y="527"/>
            <a:chExt cx="1331" cy="48"/>
          </a:xfrm>
        </p:grpSpPr>
        <p:sp>
          <p:nvSpPr>
            <p:cNvPr id="28687" name="Oval 4"/>
            <p:cNvSpPr>
              <a:spLocks noChangeArrowheads="1"/>
            </p:cNvSpPr>
            <p:nvPr/>
          </p:nvSpPr>
          <p:spPr bwMode="auto">
            <a:xfrm flipH="1" flipV="1">
              <a:off x="1973" y="527"/>
              <a:ext cx="5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8" name="Oval 5"/>
            <p:cNvSpPr>
              <a:spLocks noChangeArrowheads="1"/>
            </p:cNvSpPr>
            <p:nvPr/>
          </p:nvSpPr>
          <p:spPr bwMode="auto">
            <a:xfrm flipH="1" flipV="1">
              <a:off x="693" y="527"/>
              <a:ext cx="5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25588" y="736600"/>
            <a:ext cx="2941637" cy="522288"/>
            <a:chOff x="431" y="572"/>
            <a:chExt cx="1853" cy="439"/>
          </a:xfrm>
        </p:grpSpPr>
        <p:sp>
          <p:nvSpPr>
            <p:cNvPr id="28685" name="Text Box 7"/>
            <p:cNvSpPr txBox="1">
              <a:spLocks noChangeArrowheads="1"/>
            </p:cNvSpPr>
            <p:nvPr/>
          </p:nvSpPr>
          <p:spPr bwMode="auto">
            <a:xfrm>
              <a:off x="431" y="572"/>
              <a:ext cx="544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686" name="Text Box 8"/>
            <p:cNvSpPr txBox="1">
              <a:spLocks noChangeArrowheads="1"/>
            </p:cNvSpPr>
            <p:nvPr/>
          </p:nvSpPr>
          <p:spPr bwMode="auto">
            <a:xfrm>
              <a:off x="1746" y="572"/>
              <a:ext cx="53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4467225" y="968375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表示</a:t>
            </a:r>
            <a:r>
              <a:rPr kumimoji="1" lang="zh-CN" altLang="en-US" sz="2000">
                <a:latin typeface="华文隶书"/>
                <a:ea typeface="华文隶书"/>
                <a:cs typeface="Times New Roman" pitchFamily="18" charset="0"/>
              </a:rPr>
              <a:t>：</a:t>
            </a:r>
            <a:r>
              <a:rPr kumimoji="1" lang="zh-CN" altLang="en-US" sz="2800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直线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AB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(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或</a:t>
            </a:r>
            <a:r>
              <a:rPr kumimoji="1" lang="zh-CN" altLang="en-US" sz="2800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直线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BA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)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519238" y="2124075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762000" y="1800225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4572000" y="1862138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表示</a:t>
            </a:r>
            <a:r>
              <a:rPr kumimoji="1" lang="zh-CN" altLang="en-US" sz="2000">
                <a:latin typeface="华文隶书"/>
                <a:ea typeface="华文隶书"/>
                <a:cs typeface="Times New Roman" pitchFamily="18" charset="0"/>
              </a:rPr>
              <a:t>：</a:t>
            </a:r>
            <a:r>
              <a:rPr kumimoji="1" lang="zh-CN" altLang="en-US" sz="2800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直线</a:t>
            </a:r>
            <a:r>
              <a:rPr kumimoji="1" lang="zh-CN" altLang="en-US" sz="2800" b="1" i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l</a:t>
            </a: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52388" y="2641600"/>
            <a:ext cx="8767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直线有两种表示方法：</a:t>
            </a:r>
          </a:p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    方法</a:t>
            </a: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一：用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这条直线上的两个点的大写字母来表示；</a:t>
            </a:r>
          </a:p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    方法</a:t>
            </a: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二：用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一个小写字母来表示．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85725"/>
            <a:ext cx="841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144588" y="14288"/>
            <a:ext cx="4194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怎样表示线段、射线、直线？</a:t>
            </a:r>
          </a:p>
        </p:txBody>
      </p:sp>
      <p:sp>
        <p:nvSpPr>
          <p:cNvPr id="20" name="Text Box 1033"/>
          <p:cNvSpPr txBox="1">
            <a:spLocks noChangeArrowheads="1"/>
          </p:cNvSpPr>
          <p:nvPr/>
        </p:nvSpPr>
        <p:spPr bwMode="auto">
          <a:xfrm>
            <a:off x="1173163" y="4100513"/>
            <a:ext cx="6351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注意</a:t>
            </a:r>
            <a:r>
              <a:rPr kumimoji="1" lang="zh-CN" altLang="en-US" sz="2000">
                <a:latin typeface="华文隶书"/>
                <a:ea typeface="华文隶书"/>
                <a:cs typeface="Times New Roman" pitchFamily="18" charset="0"/>
              </a:rPr>
              <a:t>：</a:t>
            </a:r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表示直线的两个字母没有顺序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 </a:t>
            </a:r>
            <a:endParaRPr kumimoji="1" lang="en-US" altLang="zh-CN" sz="2800" b="1">
              <a:solidFill>
                <a:srgbClr val="000000"/>
              </a:solidFill>
              <a:latin typeface="Times New Roman" pitchFamily="18" charset="0"/>
              <a:ea typeface="隶书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0350" y="1042988"/>
            <a:ext cx="11255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直线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隶书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9" grpId="0"/>
      <p:bldP spid="30730" grpId="0" animBg="1"/>
      <p:bldP spid="240651" grpId="0"/>
      <p:bldP spid="240652" grpId="0"/>
      <p:bldP spid="240654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4164013" y="1028700"/>
            <a:ext cx="46212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记作：直线</a:t>
            </a:r>
            <a:r>
              <a:rPr lang="en-US" altLang="zh-CN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A  </a:t>
            </a:r>
            <a:r>
              <a:rPr lang="zh-CN" altLang="en-US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（    ）</a:t>
            </a:r>
          </a:p>
          <a:p>
            <a:pPr>
              <a:spcBef>
                <a:spcPct val="50000"/>
              </a:spcBef>
            </a:pPr>
            <a:endParaRPr lang="zh-CN" altLang="en-US" sz="32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记作：射线</a:t>
            </a:r>
            <a:r>
              <a:rPr lang="en-US" altLang="zh-CN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AB </a:t>
            </a:r>
            <a:r>
              <a:rPr lang="zh-CN" altLang="en-US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（    ）</a:t>
            </a:r>
          </a:p>
          <a:p>
            <a:pPr>
              <a:spcBef>
                <a:spcPct val="50000"/>
              </a:spcBef>
            </a:pPr>
            <a:endParaRPr lang="zh-CN" altLang="en-US" sz="32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记作：线段</a:t>
            </a:r>
            <a:r>
              <a:rPr lang="en-US" altLang="zh-CN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FE </a:t>
            </a:r>
            <a:r>
              <a:rPr lang="zh-CN" altLang="en-US" sz="32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（    ）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7415213" y="2446338"/>
            <a:ext cx="596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×</a:t>
            </a: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 flipV="1">
            <a:off x="7326313" y="1052513"/>
            <a:ext cx="685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×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50825" y="1201738"/>
            <a:ext cx="647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⑴</a:t>
            </a:r>
          </a:p>
        </p:txBody>
      </p:sp>
      <p:sp>
        <p:nvSpPr>
          <p:cNvPr id="29701" name="Text Box 69"/>
          <p:cNvSpPr txBox="1">
            <a:spLocks noChangeArrowheads="1"/>
          </p:cNvSpPr>
          <p:nvPr/>
        </p:nvSpPr>
        <p:spPr bwMode="auto">
          <a:xfrm>
            <a:off x="219075" y="2433638"/>
            <a:ext cx="53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⑵</a:t>
            </a:r>
          </a:p>
        </p:txBody>
      </p:sp>
      <p:sp>
        <p:nvSpPr>
          <p:cNvPr id="29702" name="Text Box 71"/>
          <p:cNvSpPr txBox="1">
            <a:spLocks noChangeArrowheads="1"/>
          </p:cNvSpPr>
          <p:nvPr/>
        </p:nvSpPr>
        <p:spPr bwMode="auto">
          <a:xfrm>
            <a:off x="250825" y="3787775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⑶</a:t>
            </a:r>
          </a:p>
        </p:txBody>
      </p:sp>
      <p:sp>
        <p:nvSpPr>
          <p:cNvPr id="275528" name="Rectangle 72"/>
          <p:cNvSpPr>
            <a:spLocks noChangeArrowheads="1"/>
          </p:cNvSpPr>
          <p:nvPr/>
        </p:nvSpPr>
        <p:spPr bwMode="auto">
          <a:xfrm>
            <a:off x="7372350" y="3867150"/>
            <a:ext cx="6842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√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4614" y="93392"/>
            <a:ext cx="876936" cy="936104"/>
            <a:chOff x="2408238" y="485776"/>
            <a:chExt cx="4308475" cy="4152900"/>
          </a:xfrm>
          <a:solidFill>
            <a:schemeClr val="tx1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2408238" y="485776"/>
              <a:ext cx="4308475" cy="4152900"/>
            </a:xfrm>
            <a:custGeom>
              <a:avLst/>
              <a:gdLst>
                <a:gd name="T0" fmla="*/ 455 w 1146"/>
                <a:gd name="T1" fmla="*/ 808 h 1105"/>
                <a:gd name="T2" fmla="*/ 395 w 1146"/>
                <a:gd name="T3" fmla="*/ 684 h 1105"/>
                <a:gd name="T4" fmla="*/ 204 w 1146"/>
                <a:gd name="T5" fmla="*/ 596 h 1105"/>
                <a:gd name="T6" fmla="*/ 114 w 1146"/>
                <a:gd name="T7" fmla="*/ 343 h 1105"/>
                <a:gd name="T8" fmla="*/ 57 w 1146"/>
                <a:gd name="T9" fmla="*/ 194 h 1105"/>
                <a:gd name="T10" fmla="*/ 136 w 1146"/>
                <a:gd name="T11" fmla="*/ 129 h 1105"/>
                <a:gd name="T12" fmla="*/ 211 w 1146"/>
                <a:gd name="T13" fmla="*/ 147 h 1105"/>
                <a:gd name="T14" fmla="*/ 188 w 1146"/>
                <a:gd name="T15" fmla="*/ 10 h 1105"/>
                <a:gd name="T16" fmla="*/ 336 w 1146"/>
                <a:gd name="T17" fmla="*/ 107 h 1105"/>
                <a:gd name="T18" fmla="*/ 737 w 1146"/>
                <a:gd name="T19" fmla="*/ 278 h 1105"/>
                <a:gd name="T20" fmla="*/ 895 w 1146"/>
                <a:gd name="T21" fmla="*/ 241 h 1105"/>
                <a:gd name="T22" fmla="*/ 958 w 1146"/>
                <a:gd name="T23" fmla="*/ 279 h 1105"/>
                <a:gd name="T24" fmla="*/ 695 w 1146"/>
                <a:gd name="T25" fmla="*/ 564 h 1105"/>
                <a:gd name="T26" fmla="*/ 966 w 1146"/>
                <a:gd name="T27" fmla="*/ 974 h 1105"/>
                <a:gd name="T28" fmla="*/ 1141 w 1146"/>
                <a:gd name="T29" fmla="*/ 1046 h 1105"/>
                <a:gd name="T30" fmla="*/ 906 w 1146"/>
                <a:gd name="T31" fmla="*/ 1069 h 1105"/>
                <a:gd name="T32" fmla="*/ 702 w 1146"/>
                <a:gd name="T33" fmla="*/ 834 h 1105"/>
                <a:gd name="T34" fmla="*/ 501 w 1146"/>
                <a:gd name="T35" fmla="*/ 1017 h 1105"/>
                <a:gd name="T36" fmla="*/ 410 w 1146"/>
                <a:gd name="T37" fmla="*/ 1093 h 1105"/>
                <a:gd name="T38" fmla="*/ 254 w 1146"/>
                <a:gd name="T39" fmla="*/ 1039 h 1105"/>
                <a:gd name="T40" fmla="*/ 649 w 1146"/>
                <a:gd name="T41" fmla="*/ 177 h 1105"/>
                <a:gd name="T42" fmla="*/ 492 w 1146"/>
                <a:gd name="T43" fmla="*/ 109 h 1105"/>
                <a:gd name="T44" fmla="*/ 179 w 1146"/>
                <a:gd name="T45" fmla="*/ 189 h 1105"/>
                <a:gd name="T46" fmla="*/ 44 w 1146"/>
                <a:gd name="T47" fmla="*/ 156 h 1105"/>
                <a:gd name="T48" fmla="*/ 192 w 1146"/>
                <a:gd name="T49" fmla="*/ 254 h 1105"/>
                <a:gd name="T50" fmla="*/ 135 w 1146"/>
                <a:gd name="T51" fmla="*/ 361 h 1105"/>
                <a:gd name="T52" fmla="*/ 361 w 1146"/>
                <a:gd name="T53" fmla="*/ 468 h 1105"/>
                <a:gd name="T54" fmla="*/ 414 w 1146"/>
                <a:gd name="T55" fmla="*/ 548 h 1105"/>
                <a:gd name="T56" fmla="*/ 402 w 1146"/>
                <a:gd name="T57" fmla="*/ 593 h 1105"/>
                <a:gd name="T58" fmla="*/ 299 w 1146"/>
                <a:gd name="T59" fmla="*/ 632 h 1105"/>
                <a:gd name="T60" fmla="*/ 319 w 1146"/>
                <a:gd name="T61" fmla="*/ 585 h 1105"/>
                <a:gd name="T62" fmla="*/ 418 w 1146"/>
                <a:gd name="T63" fmla="*/ 474 h 1105"/>
                <a:gd name="T64" fmla="*/ 228 w 1146"/>
                <a:gd name="T65" fmla="*/ 596 h 1105"/>
                <a:gd name="T66" fmla="*/ 385 w 1146"/>
                <a:gd name="T67" fmla="*/ 662 h 1105"/>
                <a:gd name="T68" fmla="*/ 467 w 1146"/>
                <a:gd name="T69" fmla="*/ 828 h 1105"/>
                <a:gd name="T70" fmla="*/ 349 w 1146"/>
                <a:gd name="T71" fmla="*/ 1025 h 1105"/>
                <a:gd name="T72" fmla="*/ 282 w 1146"/>
                <a:gd name="T73" fmla="*/ 1075 h 1105"/>
                <a:gd name="T74" fmla="*/ 502 w 1146"/>
                <a:gd name="T75" fmla="*/ 1048 h 1105"/>
                <a:gd name="T76" fmla="*/ 527 w 1146"/>
                <a:gd name="T77" fmla="*/ 829 h 1105"/>
                <a:gd name="T78" fmla="*/ 871 w 1146"/>
                <a:gd name="T79" fmla="*/ 930 h 1105"/>
                <a:gd name="T80" fmla="*/ 914 w 1146"/>
                <a:gd name="T81" fmla="*/ 1049 h 1105"/>
                <a:gd name="T82" fmla="*/ 1112 w 1146"/>
                <a:gd name="T83" fmla="*/ 1039 h 1105"/>
                <a:gd name="T84" fmla="*/ 956 w 1146"/>
                <a:gd name="T85" fmla="*/ 1005 h 1105"/>
                <a:gd name="T86" fmla="*/ 762 w 1146"/>
                <a:gd name="T87" fmla="*/ 777 h 1105"/>
                <a:gd name="T88" fmla="*/ 667 w 1146"/>
                <a:gd name="T89" fmla="*/ 536 h 1105"/>
                <a:gd name="T90" fmla="*/ 937 w 1146"/>
                <a:gd name="T91" fmla="*/ 255 h 1105"/>
                <a:gd name="T92" fmla="*/ 838 w 1146"/>
                <a:gd name="T93" fmla="*/ 310 h 1105"/>
                <a:gd name="T94" fmla="*/ 578 w 1146"/>
                <a:gd name="T95" fmla="*/ 535 h 1105"/>
                <a:gd name="T96" fmla="*/ 710 w 1146"/>
                <a:gd name="T97" fmla="*/ 258 h 1105"/>
                <a:gd name="T98" fmla="*/ 245 w 1146"/>
                <a:gd name="T99" fmla="*/ 70 h 1105"/>
                <a:gd name="T100" fmla="*/ 168 w 1146"/>
                <a:gd name="T101" fmla="*/ 63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6" h="1105">
                  <a:moveTo>
                    <a:pt x="393" y="996"/>
                  </a:moveTo>
                  <a:cubicBezTo>
                    <a:pt x="389" y="954"/>
                    <a:pt x="382" y="914"/>
                    <a:pt x="398" y="875"/>
                  </a:cubicBezTo>
                  <a:cubicBezTo>
                    <a:pt x="409" y="845"/>
                    <a:pt x="428" y="823"/>
                    <a:pt x="455" y="808"/>
                  </a:cubicBezTo>
                  <a:cubicBezTo>
                    <a:pt x="468" y="800"/>
                    <a:pt x="470" y="790"/>
                    <a:pt x="465" y="779"/>
                  </a:cubicBezTo>
                  <a:cubicBezTo>
                    <a:pt x="451" y="750"/>
                    <a:pt x="436" y="722"/>
                    <a:pt x="420" y="693"/>
                  </a:cubicBezTo>
                  <a:cubicBezTo>
                    <a:pt x="415" y="683"/>
                    <a:pt x="406" y="682"/>
                    <a:pt x="395" y="684"/>
                  </a:cubicBezTo>
                  <a:cubicBezTo>
                    <a:pt x="358" y="688"/>
                    <a:pt x="320" y="693"/>
                    <a:pt x="282" y="693"/>
                  </a:cubicBezTo>
                  <a:cubicBezTo>
                    <a:pt x="263" y="692"/>
                    <a:pt x="242" y="684"/>
                    <a:pt x="225" y="674"/>
                  </a:cubicBezTo>
                  <a:cubicBezTo>
                    <a:pt x="195" y="656"/>
                    <a:pt x="188" y="627"/>
                    <a:pt x="204" y="596"/>
                  </a:cubicBezTo>
                  <a:cubicBezTo>
                    <a:pt x="215" y="577"/>
                    <a:pt x="211" y="569"/>
                    <a:pt x="194" y="556"/>
                  </a:cubicBezTo>
                  <a:cubicBezTo>
                    <a:pt x="154" y="526"/>
                    <a:pt x="128" y="485"/>
                    <a:pt x="120" y="434"/>
                  </a:cubicBezTo>
                  <a:cubicBezTo>
                    <a:pt x="116" y="404"/>
                    <a:pt x="111" y="373"/>
                    <a:pt x="114" y="343"/>
                  </a:cubicBezTo>
                  <a:cubicBezTo>
                    <a:pt x="117" y="315"/>
                    <a:pt x="131" y="288"/>
                    <a:pt x="140" y="261"/>
                  </a:cubicBezTo>
                  <a:cubicBezTo>
                    <a:pt x="141" y="257"/>
                    <a:pt x="142" y="253"/>
                    <a:pt x="143" y="250"/>
                  </a:cubicBezTo>
                  <a:cubicBezTo>
                    <a:pt x="114" y="231"/>
                    <a:pt x="84" y="214"/>
                    <a:pt x="57" y="194"/>
                  </a:cubicBezTo>
                  <a:cubicBezTo>
                    <a:pt x="40" y="181"/>
                    <a:pt x="25" y="164"/>
                    <a:pt x="13" y="147"/>
                  </a:cubicBezTo>
                  <a:cubicBezTo>
                    <a:pt x="0" y="129"/>
                    <a:pt x="20" y="94"/>
                    <a:pt x="42" y="91"/>
                  </a:cubicBezTo>
                  <a:cubicBezTo>
                    <a:pt x="81" y="86"/>
                    <a:pt x="107" y="110"/>
                    <a:pt x="136" y="129"/>
                  </a:cubicBezTo>
                  <a:cubicBezTo>
                    <a:pt x="154" y="141"/>
                    <a:pt x="171" y="156"/>
                    <a:pt x="189" y="171"/>
                  </a:cubicBezTo>
                  <a:cubicBezTo>
                    <a:pt x="200" y="180"/>
                    <a:pt x="210" y="178"/>
                    <a:pt x="217" y="168"/>
                  </a:cubicBezTo>
                  <a:cubicBezTo>
                    <a:pt x="220" y="164"/>
                    <a:pt x="215" y="153"/>
                    <a:pt x="211" y="147"/>
                  </a:cubicBezTo>
                  <a:cubicBezTo>
                    <a:pt x="195" y="128"/>
                    <a:pt x="175" y="111"/>
                    <a:pt x="160" y="91"/>
                  </a:cubicBezTo>
                  <a:cubicBezTo>
                    <a:pt x="151" y="79"/>
                    <a:pt x="145" y="63"/>
                    <a:pt x="142" y="48"/>
                  </a:cubicBezTo>
                  <a:cubicBezTo>
                    <a:pt x="138" y="22"/>
                    <a:pt x="164" y="0"/>
                    <a:pt x="188" y="10"/>
                  </a:cubicBezTo>
                  <a:cubicBezTo>
                    <a:pt x="209" y="19"/>
                    <a:pt x="230" y="31"/>
                    <a:pt x="248" y="45"/>
                  </a:cubicBezTo>
                  <a:cubicBezTo>
                    <a:pt x="265" y="59"/>
                    <a:pt x="282" y="77"/>
                    <a:pt x="295" y="96"/>
                  </a:cubicBezTo>
                  <a:cubicBezTo>
                    <a:pt x="307" y="113"/>
                    <a:pt x="320" y="112"/>
                    <a:pt x="336" y="107"/>
                  </a:cubicBezTo>
                  <a:cubicBezTo>
                    <a:pt x="387" y="90"/>
                    <a:pt x="438" y="84"/>
                    <a:pt x="492" y="90"/>
                  </a:cubicBezTo>
                  <a:cubicBezTo>
                    <a:pt x="544" y="95"/>
                    <a:pt x="592" y="108"/>
                    <a:pt x="634" y="136"/>
                  </a:cubicBezTo>
                  <a:cubicBezTo>
                    <a:pt x="686" y="170"/>
                    <a:pt x="723" y="215"/>
                    <a:pt x="737" y="278"/>
                  </a:cubicBezTo>
                  <a:cubicBezTo>
                    <a:pt x="744" y="309"/>
                    <a:pt x="745" y="339"/>
                    <a:pt x="740" y="371"/>
                  </a:cubicBezTo>
                  <a:cubicBezTo>
                    <a:pt x="761" y="353"/>
                    <a:pt x="780" y="333"/>
                    <a:pt x="801" y="315"/>
                  </a:cubicBezTo>
                  <a:cubicBezTo>
                    <a:pt x="832" y="290"/>
                    <a:pt x="863" y="265"/>
                    <a:pt x="895" y="241"/>
                  </a:cubicBezTo>
                  <a:cubicBezTo>
                    <a:pt x="902" y="235"/>
                    <a:pt x="912" y="229"/>
                    <a:pt x="921" y="229"/>
                  </a:cubicBezTo>
                  <a:cubicBezTo>
                    <a:pt x="932" y="230"/>
                    <a:pt x="948" y="233"/>
                    <a:pt x="954" y="241"/>
                  </a:cubicBezTo>
                  <a:cubicBezTo>
                    <a:pt x="960" y="251"/>
                    <a:pt x="963" y="269"/>
                    <a:pt x="958" y="279"/>
                  </a:cubicBezTo>
                  <a:cubicBezTo>
                    <a:pt x="949" y="297"/>
                    <a:pt x="934" y="312"/>
                    <a:pt x="919" y="326"/>
                  </a:cubicBezTo>
                  <a:cubicBezTo>
                    <a:pt x="845" y="396"/>
                    <a:pt x="771" y="466"/>
                    <a:pt x="697" y="535"/>
                  </a:cubicBezTo>
                  <a:cubicBezTo>
                    <a:pt x="686" y="546"/>
                    <a:pt x="687" y="553"/>
                    <a:pt x="695" y="564"/>
                  </a:cubicBezTo>
                  <a:cubicBezTo>
                    <a:pt x="730" y="616"/>
                    <a:pt x="751" y="675"/>
                    <a:pt x="769" y="736"/>
                  </a:cubicBezTo>
                  <a:cubicBezTo>
                    <a:pt x="776" y="757"/>
                    <a:pt x="784" y="775"/>
                    <a:pt x="804" y="789"/>
                  </a:cubicBezTo>
                  <a:cubicBezTo>
                    <a:pt x="871" y="838"/>
                    <a:pt x="931" y="896"/>
                    <a:pt x="966" y="974"/>
                  </a:cubicBezTo>
                  <a:cubicBezTo>
                    <a:pt x="975" y="996"/>
                    <a:pt x="987" y="1000"/>
                    <a:pt x="1008" y="999"/>
                  </a:cubicBezTo>
                  <a:cubicBezTo>
                    <a:pt x="1045" y="998"/>
                    <a:pt x="1083" y="994"/>
                    <a:pt x="1116" y="1016"/>
                  </a:cubicBezTo>
                  <a:cubicBezTo>
                    <a:pt x="1127" y="1023"/>
                    <a:pt x="1138" y="1035"/>
                    <a:pt x="1141" y="1046"/>
                  </a:cubicBezTo>
                  <a:cubicBezTo>
                    <a:pt x="1146" y="1071"/>
                    <a:pt x="1129" y="1089"/>
                    <a:pt x="1100" y="1092"/>
                  </a:cubicBezTo>
                  <a:cubicBezTo>
                    <a:pt x="1039" y="1097"/>
                    <a:pt x="979" y="1096"/>
                    <a:pt x="920" y="1075"/>
                  </a:cubicBezTo>
                  <a:cubicBezTo>
                    <a:pt x="915" y="1073"/>
                    <a:pt x="910" y="1071"/>
                    <a:pt x="906" y="1069"/>
                  </a:cubicBezTo>
                  <a:cubicBezTo>
                    <a:pt x="873" y="1050"/>
                    <a:pt x="870" y="1034"/>
                    <a:pt x="894" y="1005"/>
                  </a:cubicBezTo>
                  <a:cubicBezTo>
                    <a:pt x="869" y="953"/>
                    <a:pt x="830" y="911"/>
                    <a:pt x="784" y="877"/>
                  </a:cubicBezTo>
                  <a:cubicBezTo>
                    <a:pt x="759" y="859"/>
                    <a:pt x="731" y="840"/>
                    <a:pt x="702" y="834"/>
                  </a:cubicBezTo>
                  <a:cubicBezTo>
                    <a:pt x="630" y="818"/>
                    <a:pt x="559" y="822"/>
                    <a:pt x="500" y="875"/>
                  </a:cubicBezTo>
                  <a:cubicBezTo>
                    <a:pt x="462" y="909"/>
                    <a:pt x="457" y="964"/>
                    <a:pt x="486" y="1005"/>
                  </a:cubicBezTo>
                  <a:cubicBezTo>
                    <a:pt x="489" y="1010"/>
                    <a:pt x="496" y="1013"/>
                    <a:pt x="501" y="1017"/>
                  </a:cubicBezTo>
                  <a:cubicBezTo>
                    <a:pt x="514" y="1025"/>
                    <a:pt x="527" y="1033"/>
                    <a:pt x="525" y="1050"/>
                  </a:cubicBezTo>
                  <a:cubicBezTo>
                    <a:pt x="523" y="1067"/>
                    <a:pt x="510" y="1073"/>
                    <a:pt x="496" y="1076"/>
                  </a:cubicBezTo>
                  <a:cubicBezTo>
                    <a:pt x="467" y="1082"/>
                    <a:pt x="437" y="1083"/>
                    <a:pt x="410" y="1093"/>
                  </a:cubicBezTo>
                  <a:cubicBezTo>
                    <a:pt x="377" y="1105"/>
                    <a:pt x="345" y="1101"/>
                    <a:pt x="312" y="1101"/>
                  </a:cubicBezTo>
                  <a:cubicBezTo>
                    <a:pt x="296" y="1101"/>
                    <a:pt x="280" y="1097"/>
                    <a:pt x="265" y="1092"/>
                  </a:cubicBezTo>
                  <a:cubicBezTo>
                    <a:pt x="241" y="1083"/>
                    <a:pt x="236" y="1058"/>
                    <a:pt x="254" y="1039"/>
                  </a:cubicBezTo>
                  <a:cubicBezTo>
                    <a:pt x="272" y="1018"/>
                    <a:pt x="298" y="1012"/>
                    <a:pt x="324" y="1007"/>
                  </a:cubicBezTo>
                  <a:cubicBezTo>
                    <a:pt x="347" y="1003"/>
                    <a:pt x="370" y="1000"/>
                    <a:pt x="393" y="996"/>
                  </a:cubicBezTo>
                  <a:close/>
                  <a:moveTo>
                    <a:pt x="649" y="177"/>
                  </a:moveTo>
                  <a:cubicBezTo>
                    <a:pt x="650" y="178"/>
                    <a:pt x="650" y="178"/>
                    <a:pt x="650" y="178"/>
                  </a:cubicBezTo>
                  <a:cubicBezTo>
                    <a:pt x="646" y="173"/>
                    <a:pt x="644" y="168"/>
                    <a:pt x="639" y="164"/>
                  </a:cubicBezTo>
                  <a:cubicBezTo>
                    <a:pt x="595" y="133"/>
                    <a:pt x="546" y="114"/>
                    <a:pt x="492" y="109"/>
                  </a:cubicBezTo>
                  <a:cubicBezTo>
                    <a:pt x="404" y="100"/>
                    <a:pt x="323" y="122"/>
                    <a:pt x="250" y="172"/>
                  </a:cubicBezTo>
                  <a:cubicBezTo>
                    <a:pt x="235" y="182"/>
                    <a:pt x="213" y="189"/>
                    <a:pt x="222" y="221"/>
                  </a:cubicBezTo>
                  <a:cubicBezTo>
                    <a:pt x="204" y="208"/>
                    <a:pt x="192" y="198"/>
                    <a:pt x="179" y="189"/>
                  </a:cubicBezTo>
                  <a:cubicBezTo>
                    <a:pt x="144" y="165"/>
                    <a:pt x="109" y="140"/>
                    <a:pt x="73" y="116"/>
                  </a:cubicBezTo>
                  <a:cubicBezTo>
                    <a:pt x="62" y="108"/>
                    <a:pt x="49" y="102"/>
                    <a:pt x="39" y="116"/>
                  </a:cubicBezTo>
                  <a:cubicBezTo>
                    <a:pt x="30" y="129"/>
                    <a:pt x="32" y="144"/>
                    <a:pt x="44" y="156"/>
                  </a:cubicBezTo>
                  <a:cubicBezTo>
                    <a:pt x="54" y="167"/>
                    <a:pt x="66" y="177"/>
                    <a:pt x="79" y="185"/>
                  </a:cubicBezTo>
                  <a:cubicBezTo>
                    <a:pt x="111" y="204"/>
                    <a:pt x="144" y="221"/>
                    <a:pt x="176" y="240"/>
                  </a:cubicBezTo>
                  <a:cubicBezTo>
                    <a:pt x="182" y="243"/>
                    <a:pt x="187" y="249"/>
                    <a:pt x="192" y="254"/>
                  </a:cubicBezTo>
                  <a:cubicBezTo>
                    <a:pt x="191" y="256"/>
                    <a:pt x="190" y="257"/>
                    <a:pt x="189" y="259"/>
                  </a:cubicBezTo>
                  <a:cubicBezTo>
                    <a:pt x="182" y="258"/>
                    <a:pt x="175" y="257"/>
                    <a:pt x="166" y="256"/>
                  </a:cubicBezTo>
                  <a:cubicBezTo>
                    <a:pt x="148" y="289"/>
                    <a:pt x="137" y="323"/>
                    <a:pt x="135" y="361"/>
                  </a:cubicBezTo>
                  <a:cubicBezTo>
                    <a:pt x="130" y="439"/>
                    <a:pt x="157" y="502"/>
                    <a:pt x="220" y="548"/>
                  </a:cubicBezTo>
                  <a:cubicBezTo>
                    <a:pt x="225" y="551"/>
                    <a:pt x="238" y="551"/>
                    <a:pt x="242" y="547"/>
                  </a:cubicBezTo>
                  <a:cubicBezTo>
                    <a:pt x="276" y="512"/>
                    <a:pt x="320" y="492"/>
                    <a:pt x="361" y="468"/>
                  </a:cubicBezTo>
                  <a:cubicBezTo>
                    <a:pt x="383" y="455"/>
                    <a:pt x="408" y="450"/>
                    <a:pt x="434" y="456"/>
                  </a:cubicBezTo>
                  <a:cubicBezTo>
                    <a:pt x="460" y="463"/>
                    <a:pt x="472" y="484"/>
                    <a:pt x="458" y="506"/>
                  </a:cubicBezTo>
                  <a:cubicBezTo>
                    <a:pt x="447" y="523"/>
                    <a:pt x="430" y="536"/>
                    <a:pt x="414" y="548"/>
                  </a:cubicBezTo>
                  <a:cubicBezTo>
                    <a:pt x="397" y="562"/>
                    <a:pt x="377" y="573"/>
                    <a:pt x="358" y="586"/>
                  </a:cubicBezTo>
                  <a:cubicBezTo>
                    <a:pt x="359" y="587"/>
                    <a:pt x="360" y="589"/>
                    <a:pt x="360" y="590"/>
                  </a:cubicBezTo>
                  <a:cubicBezTo>
                    <a:pt x="374" y="591"/>
                    <a:pt x="388" y="592"/>
                    <a:pt x="402" y="593"/>
                  </a:cubicBezTo>
                  <a:cubicBezTo>
                    <a:pt x="402" y="596"/>
                    <a:pt x="402" y="598"/>
                    <a:pt x="402" y="601"/>
                  </a:cubicBezTo>
                  <a:cubicBezTo>
                    <a:pt x="390" y="604"/>
                    <a:pt x="378" y="610"/>
                    <a:pt x="366" y="610"/>
                  </a:cubicBezTo>
                  <a:cubicBezTo>
                    <a:pt x="341" y="611"/>
                    <a:pt x="316" y="609"/>
                    <a:pt x="299" y="632"/>
                  </a:cubicBezTo>
                  <a:cubicBezTo>
                    <a:pt x="299" y="632"/>
                    <a:pt x="297" y="632"/>
                    <a:pt x="291" y="631"/>
                  </a:cubicBezTo>
                  <a:cubicBezTo>
                    <a:pt x="292" y="623"/>
                    <a:pt x="291" y="614"/>
                    <a:pt x="295" y="609"/>
                  </a:cubicBezTo>
                  <a:cubicBezTo>
                    <a:pt x="301" y="600"/>
                    <a:pt x="310" y="591"/>
                    <a:pt x="319" y="585"/>
                  </a:cubicBezTo>
                  <a:cubicBezTo>
                    <a:pt x="355" y="560"/>
                    <a:pt x="392" y="536"/>
                    <a:pt x="428" y="511"/>
                  </a:cubicBezTo>
                  <a:cubicBezTo>
                    <a:pt x="434" y="507"/>
                    <a:pt x="442" y="494"/>
                    <a:pt x="440" y="489"/>
                  </a:cubicBezTo>
                  <a:cubicBezTo>
                    <a:pt x="437" y="482"/>
                    <a:pt x="426" y="476"/>
                    <a:pt x="418" y="474"/>
                  </a:cubicBezTo>
                  <a:cubicBezTo>
                    <a:pt x="409" y="472"/>
                    <a:pt x="399" y="475"/>
                    <a:pt x="391" y="478"/>
                  </a:cubicBezTo>
                  <a:cubicBezTo>
                    <a:pt x="377" y="484"/>
                    <a:pt x="363" y="491"/>
                    <a:pt x="350" y="498"/>
                  </a:cubicBezTo>
                  <a:cubicBezTo>
                    <a:pt x="304" y="524"/>
                    <a:pt x="260" y="553"/>
                    <a:pt x="228" y="596"/>
                  </a:cubicBezTo>
                  <a:cubicBezTo>
                    <a:pt x="209" y="623"/>
                    <a:pt x="216" y="650"/>
                    <a:pt x="246" y="660"/>
                  </a:cubicBezTo>
                  <a:cubicBezTo>
                    <a:pt x="270" y="667"/>
                    <a:pt x="295" y="673"/>
                    <a:pt x="319" y="673"/>
                  </a:cubicBezTo>
                  <a:cubicBezTo>
                    <a:pt x="341" y="674"/>
                    <a:pt x="364" y="668"/>
                    <a:pt x="385" y="662"/>
                  </a:cubicBezTo>
                  <a:cubicBezTo>
                    <a:pt x="417" y="653"/>
                    <a:pt x="421" y="652"/>
                    <a:pt x="439" y="680"/>
                  </a:cubicBezTo>
                  <a:cubicBezTo>
                    <a:pt x="456" y="709"/>
                    <a:pt x="472" y="738"/>
                    <a:pt x="485" y="768"/>
                  </a:cubicBezTo>
                  <a:cubicBezTo>
                    <a:pt x="501" y="805"/>
                    <a:pt x="500" y="805"/>
                    <a:pt x="467" y="828"/>
                  </a:cubicBezTo>
                  <a:cubicBezTo>
                    <a:pt x="413" y="866"/>
                    <a:pt x="395" y="909"/>
                    <a:pt x="413" y="979"/>
                  </a:cubicBezTo>
                  <a:cubicBezTo>
                    <a:pt x="417" y="992"/>
                    <a:pt x="420" y="1006"/>
                    <a:pt x="424" y="1020"/>
                  </a:cubicBezTo>
                  <a:cubicBezTo>
                    <a:pt x="397" y="1022"/>
                    <a:pt x="372" y="1020"/>
                    <a:pt x="349" y="1025"/>
                  </a:cubicBezTo>
                  <a:cubicBezTo>
                    <a:pt x="325" y="1029"/>
                    <a:pt x="301" y="1038"/>
                    <a:pt x="278" y="1047"/>
                  </a:cubicBezTo>
                  <a:cubicBezTo>
                    <a:pt x="272" y="1049"/>
                    <a:pt x="266" y="1058"/>
                    <a:pt x="266" y="1064"/>
                  </a:cubicBezTo>
                  <a:cubicBezTo>
                    <a:pt x="266" y="1068"/>
                    <a:pt x="276" y="1075"/>
                    <a:pt x="282" y="1075"/>
                  </a:cubicBezTo>
                  <a:cubicBezTo>
                    <a:pt x="313" y="1077"/>
                    <a:pt x="345" y="1081"/>
                    <a:pt x="377" y="1078"/>
                  </a:cubicBezTo>
                  <a:cubicBezTo>
                    <a:pt x="414" y="1074"/>
                    <a:pt x="451" y="1065"/>
                    <a:pt x="488" y="1057"/>
                  </a:cubicBezTo>
                  <a:cubicBezTo>
                    <a:pt x="493" y="1056"/>
                    <a:pt x="497" y="1051"/>
                    <a:pt x="502" y="1048"/>
                  </a:cubicBezTo>
                  <a:cubicBezTo>
                    <a:pt x="498" y="1043"/>
                    <a:pt x="496" y="1038"/>
                    <a:pt x="492" y="1035"/>
                  </a:cubicBezTo>
                  <a:cubicBezTo>
                    <a:pt x="484" y="1028"/>
                    <a:pt x="472" y="1025"/>
                    <a:pt x="468" y="1018"/>
                  </a:cubicBezTo>
                  <a:cubicBezTo>
                    <a:pt x="429" y="943"/>
                    <a:pt x="448" y="867"/>
                    <a:pt x="527" y="829"/>
                  </a:cubicBezTo>
                  <a:cubicBezTo>
                    <a:pt x="547" y="819"/>
                    <a:pt x="571" y="815"/>
                    <a:pt x="593" y="809"/>
                  </a:cubicBezTo>
                  <a:cubicBezTo>
                    <a:pt x="636" y="797"/>
                    <a:pt x="679" y="802"/>
                    <a:pt x="719" y="816"/>
                  </a:cubicBezTo>
                  <a:cubicBezTo>
                    <a:pt x="781" y="839"/>
                    <a:pt x="829" y="880"/>
                    <a:pt x="871" y="930"/>
                  </a:cubicBezTo>
                  <a:cubicBezTo>
                    <a:pt x="893" y="957"/>
                    <a:pt x="912" y="986"/>
                    <a:pt x="920" y="1020"/>
                  </a:cubicBezTo>
                  <a:cubicBezTo>
                    <a:pt x="912" y="1025"/>
                    <a:pt x="905" y="1029"/>
                    <a:pt x="896" y="1035"/>
                  </a:cubicBezTo>
                  <a:cubicBezTo>
                    <a:pt x="904" y="1041"/>
                    <a:pt x="908" y="1047"/>
                    <a:pt x="914" y="1049"/>
                  </a:cubicBezTo>
                  <a:cubicBezTo>
                    <a:pt x="941" y="1057"/>
                    <a:pt x="967" y="1068"/>
                    <a:pt x="995" y="1072"/>
                  </a:cubicBezTo>
                  <a:cubicBezTo>
                    <a:pt x="1032" y="1077"/>
                    <a:pt x="1071" y="1081"/>
                    <a:pt x="1107" y="1067"/>
                  </a:cubicBezTo>
                  <a:cubicBezTo>
                    <a:pt x="1123" y="1061"/>
                    <a:pt x="1126" y="1048"/>
                    <a:pt x="1112" y="1039"/>
                  </a:cubicBezTo>
                  <a:cubicBezTo>
                    <a:pt x="1102" y="1031"/>
                    <a:pt x="1090" y="1025"/>
                    <a:pt x="1078" y="1024"/>
                  </a:cubicBezTo>
                  <a:cubicBezTo>
                    <a:pt x="1046" y="1022"/>
                    <a:pt x="1013" y="1021"/>
                    <a:pt x="980" y="1021"/>
                  </a:cubicBezTo>
                  <a:cubicBezTo>
                    <a:pt x="968" y="1021"/>
                    <a:pt x="961" y="1016"/>
                    <a:pt x="956" y="1005"/>
                  </a:cubicBezTo>
                  <a:cubicBezTo>
                    <a:pt x="949" y="988"/>
                    <a:pt x="942" y="971"/>
                    <a:pt x="933" y="955"/>
                  </a:cubicBezTo>
                  <a:cubicBezTo>
                    <a:pt x="895" y="890"/>
                    <a:pt x="839" y="841"/>
                    <a:pt x="780" y="796"/>
                  </a:cubicBezTo>
                  <a:cubicBezTo>
                    <a:pt x="773" y="791"/>
                    <a:pt x="765" y="784"/>
                    <a:pt x="762" y="777"/>
                  </a:cubicBezTo>
                  <a:cubicBezTo>
                    <a:pt x="754" y="760"/>
                    <a:pt x="750" y="742"/>
                    <a:pt x="744" y="724"/>
                  </a:cubicBezTo>
                  <a:cubicBezTo>
                    <a:pt x="724" y="666"/>
                    <a:pt x="704" y="609"/>
                    <a:pt x="666" y="560"/>
                  </a:cubicBezTo>
                  <a:cubicBezTo>
                    <a:pt x="659" y="550"/>
                    <a:pt x="659" y="544"/>
                    <a:pt x="667" y="536"/>
                  </a:cubicBezTo>
                  <a:cubicBezTo>
                    <a:pt x="686" y="518"/>
                    <a:pt x="705" y="498"/>
                    <a:pt x="724" y="480"/>
                  </a:cubicBezTo>
                  <a:cubicBezTo>
                    <a:pt x="792" y="415"/>
                    <a:pt x="861" y="351"/>
                    <a:pt x="929" y="285"/>
                  </a:cubicBezTo>
                  <a:cubicBezTo>
                    <a:pt x="935" y="279"/>
                    <a:pt x="935" y="265"/>
                    <a:pt x="937" y="255"/>
                  </a:cubicBezTo>
                  <a:cubicBezTo>
                    <a:pt x="927" y="256"/>
                    <a:pt x="917" y="255"/>
                    <a:pt x="907" y="257"/>
                  </a:cubicBezTo>
                  <a:cubicBezTo>
                    <a:pt x="903" y="257"/>
                    <a:pt x="899" y="261"/>
                    <a:pt x="895" y="264"/>
                  </a:cubicBezTo>
                  <a:cubicBezTo>
                    <a:pt x="876" y="279"/>
                    <a:pt x="856" y="293"/>
                    <a:pt x="838" y="310"/>
                  </a:cubicBezTo>
                  <a:cubicBezTo>
                    <a:pt x="794" y="353"/>
                    <a:pt x="750" y="395"/>
                    <a:pt x="707" y="439"/>
                  </a:cubicBezTo>
                  <a:cubicBezTo>
                    <a:pt x="684" y="463"/>
                    <a:pt x="662" y="489"/>
                    <a:pt x="639" y="513"/>
                  </a:cubicBezTo>
                  <a:cubicBezTo>
                    <a:pt x="623" y="529"/>
                    <a:pt x="602" y="536"/>
                    <a:pt x="578" y="535"/>
                  </a:cubicBezTo>
                  <a:cubicBezTo>
                    <a:pt x="581" y="528"/>
                    <a:pt x="587" y="525"/>
                    <a:pt x="592" y="521"/>
                  </a:cubicBezTo>
                  <a:cubicBezTo>
                    <a:pt x="612" y="505"/>
                    <a:pt x="632" y="489"/>
                    <a:pt x="651" y="471"/>
                  </a:cubicBezTo>
                  <a:cubicBezTo>
                    <a:pt x="714" y="412"/>
                    <a:pt x="736" y="341"/>
                    <a:pt x="710" y="258"/>
                  </a:cubicBezTo>
                  <a:cubicBezTo>
                    <a:pt x="699" y="225"/>
                    <a:pt x="682" y="194"/>
                    <a:pt x="649" y="177"/>
                  </a:cubicBezTo>
                  <a:close/>
                  <a:moveTo>
                    <a:pt x="288" y="121"/>
                  </a:moveTo>
                  <a:cubicBezTo>
                    <a:pt x="273" y="103"/>
                    <a:pt x="261" y="84"/>
                    <a:pt x="245" y="70"/>
                  </a:cubicBezTo>
                  <a:cubicBezTo>
                    <a:pt x="228" y="55"/>
                    <a:pt x="209" y="43"/>
                    <a:pt x="190" y="33"/>
                  </a:cubicBezTo>
                  <a:cubicBezTo>
                    <a:pt x="184" y="30"/>
                    <a:pt x="169" y="33"/>
                    <a:pt x="165" y="38"/>
                  </a:cubicBezTo>
                  <a:cubicBezTo>
                    <a:pt x="162" y="43"/>
                    <a:pt x="163" y="57"/>
                    <a:pt x="168" y="63"/>
                  </a:cubicBezTo>
                  <a:cubicBezTo>
                    <a:pt x="184" y="85"/>
                    <a:pt x="202" y="107"/>
                    <a:pt x="221" y="127"/>
                  </a:cubicBezTo>
                  <a:cubicBezTo>
                    <a:pt x="245" y="152"/>
                    <a:pt x="263" y="150"/>
                    <a:pt x="28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779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3625851" y="1398588"/>
              <a:ext cx="708025" cy="354013"/>
            </a:xfrm>
            <a:custGeom>
              <a:avLst/>
              <a:gdLst>
                <a:gd name="T0" fmla="*/ 188 w 188"/>
                <a:gd name="T1" fmla="*/ 12 h 94"/>
                <a:gd name="T2" fmla="*/ 171 w 188"/>
                <a:gd name="T3" fmla="*/ 24 h 94"/>
                <a:gd name="T4" fmla="*/ 19 w 188"/>
                <a:gd name="T5" fmla="*/ 92 h 94"/>
                <a:gd name="T6" fmla="*/ 0 w 188"/>
                <a:gd name="T7" fmla="*/ 89 h 94"/>
                <a:gd name="T8" fmla="*/ 9 w 188"/>
                <a:gd name="T9" fmla="*/ 72 h 94"/>
                <a:gd name="T10" fmla="*/ 167 w 188"/>
                <a:gd name="T11" fmla="*/ 3 h 94"/>
                <a:gd name="T12" fmla="*/ 187 w 188"/>
                <a:gd name="T13" fmla="*/ 5 h 94"/>
                <a:gd name="T14" fmla="*/ 188 w 188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94">
                  <a:moveTo>
                    <a:pt x="188" y="12"/>
                  </a:moveTo>
                  <a:cubicBezTo>
                    <a:pt x="182" y="16"/>
                    <a:pt x="177" y="21"/>
                    <a:pt x="171" y="24"/>
                  </a:cubicBezTo>
                  <a:cubicBezTo>
                    <a:pt x="120" y="47"/>
                    <a:pt x="70" y="70"/>
                    <a:pt x="19" y="92"/>
                  </a:cubicBezTo>
                  <a:cubicBezTo>
                    <a:pt x="14" y="94"/>
                    <a:pt x="6" y="90"/>
                    <a:pt x="0" y="89"/>
                  </a:cubicBezTo>
                  <a:cubicBezTo>
                    <a:pt x="3" y="83"/>
                    <a:pt x="5" y="74"/>
                    <a:pt x="9" y="72"/>
                  </a:cubicBezTo>
                  <a:cubicBezTo>
                    <a:pt x="61" y="48"/>
                    <a:pt x="114" y="25"/>
                    <a:pt x="167" y="3"/>
                  </a:cubicBezTo>
                  <a:cubicBezTo>
                    <a:pt x="172" y="0"/>
                    <a:pt x="180" y="4"/>
                    <a:pt x="187" y="5"/>
                  </a:cubicBezTo>
                  <a:cubicBezTo>
                    <a:pt x="187" y="7"/>
                    <a:pt x="188" y="10"/>
                    <a:pt x="18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779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4510088" y="1150938"/>
              <a:ext cx="352425" cy="203200"/>
            </a:xfrm>
            <a:custGeom>
              <a:avLst/>
              <a:gdLst>
                <a:gd name="T0" fmla="*/ 90 w 94"/>
                <a:gd name="T1" fmla="*/ 0 h 54"/>
                <a:gd name="T2" fmla="*/ 79 w 94"/>
                <a:gd name="T3" fmla="*/ 24 h 54"/>
                <a:gd name="T4" fmla="*/ 14 w 94"/>
                <a:gd name="T5" fmla="*/ 52 h 54"/>
                <a:gd name="T6" fmla="*/ 2 w 94"/>
                <a:gd name="T7" fmla="*/ 49 h 54"/>
                <a:gd name="T8" fmla="*/ 4 w 94"/>
                <a:gd name="T9" fmla="*/ 36 h 54"/>
                <a:gd name="T10" fmla="*/ 91 w 94"/>
                <a:gd name="T11" fmla="*/ 1 h 54"/>
                <a:gd name="T12" fmla="*/ 90 w 9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54">
                  <a:moveTo>
                    <a:pt x="90" y="0"/>
                  </a:moveTo>
                  <a:cubicBezTo>
                    <a:pt x="94" y="12"/>
                    <a:pt x="91" y="19"/>
                    <a:pt x="79" y="24"/>
                  </a:cubicBezTo>
                  <a:cubicBezTo>
                    <a:pt x="57" y="33"/>
                    <a:pt x="36" y="43"/>
                    <a:pt x="14" y="52"/>
                  </a:cubicBezTo>
                  <a:cubicBezTo>
                    <a:pt x="11" y="54"/>
                    <a:pt x="3" y="52"/>
                    <a:pt x="2" y="49"/>
                  </a:cubicBezTo>
                  <a:cubicBezTo>
                    <a:pt x="0" y="45"/>
                    <a:pt x="1" y="37"/>
                    <a:pt x="4" y="36"/>
                  </a:cubicBezTo>
                  <a:cubicBezTo>
                    <a:pt x="33" y="23"/>
                    <a:pt x="62" y="12"/>
                    <a:pt x="91" y="1"/>
                  </a:cubicBezTo>
                  <a:cubicBezTo>
                    <a:pt x="91" y="1"/>
                    <a:pt x="90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779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9375" y="147638"/>
            <a:ext cx="1701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小试牛刀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19200" y="1493838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7" name="Text Box 7"/>
          <p:cNvSpPr txBox="1">
            <a:spLocks noChangeArrowheads="1"/>
          </p:cNvSpPr>
          <p:nvPr/>
        </p:nvSpPr>
        <p:spPr bwMode="auto">
          <a:xfrm>
            <a:off x="1631950" y="869950"/>
            <a:ext cx="86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708" name="Oval 5"/>
          <p:cNvSpPr>
            <a:spLocks noChangeArrowheads="1"/>
          </p:cNvSpPr>
          <p:nvPr/>
        </p:nvSpPr>
        <p:spPr bwMode="auto">
          <a:xfrm flipH="1" flipV="1">
            <a:off x="1960563" y="1428750"/>
            <a:ext cx="80962" cy="1301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709" name="Group 1026"/>
          <p:cNvGrpSpPr>
            <a:grpSpLocks/>
          </p:cNvGrpSpPr>
          <p:nvPr/>
        </p:nvGrpSpPr>
        <p:grpSpPr bwMode="auto">
          <a:xfrm flipV="1">
            <a:off x="969963" y="2663825"/>
            <a:ext cx="2974975" cy="131763"/>
            <a:chOff x="652" y="1166"/>
            <a:chExt cx="2016" cy="55"/>
          </a:xfrm>
        </p:grpSpPr>
        <p:sp>
          <p:nvSpPr>
            <p:cNvPr id="29721" name="Line 1027"/>
            <p:cNvSpPr>
              <a:spLocks noChangeShapeType="1"/>
            </p:cNvSpPr>
            <p:nvPr/>
          </p:nvSpPr>
          <p:spPr bwMode="auto">
            <a:xfrm>
              <a:off x="700" y="1193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22" name="Oval 1028"/>
            <p:cNvSpPr>
              <a:spLocks noChangeArrowheads="1"/>
            </p:cNvSpPr>
            <p:nvPr/>
          </p:nvSpPr>
          <p:spPr bwMode="auto">
            <a:xfrm flipH="1" flipV="1">
              <a:off x="652" y="1166"/>
              <a:ext cx="48" cy="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710" name="Oval 5"/>
          <p:cNvSpPr>
            <a:spLocks noChangeArrowheads="1"/>
          </p:cNvSpPr>
          <p:nvPr/>
        </p:nvSpPr>
        <p:spPr bwMode="auto">
          <a:xfrm flipH="1" flipV="1">
            <a:off x="2339975" y="2673350"/>
            <a:ext cx="80963" cy="1301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711" name="Group 6"/>
          <p:cNvGrpSpPr>
            <a:grpSpLocks/>
          </p:cNvGrpSpPr>
          <p:nvPr/>
        </p:nvGrpSpPr>
        <p:grpSpPr bwMode="auto">
          <a:xfrm>
            <a:off x="657225" y="2151063"/>
            <a:ext cx="2157413" cy="557212"/>
            <a:chOff x="301" y="774"/>
            <a:chExt cx="1359" cy="468"/>
          </a:xfrm>
        </p:grpSpPr>
        <p:sp>
          <p:nvSpPr>
            <p:cNvPr id="29719" name="Text Box 7"/>
            <p:cNvSpPr txBox="1">
              <a:spLocks noChangeArrowheads="1"/>
            </p:cNvSpPr>
            <p:nvPr/>
          </p:nvSpPr>
          <p:spPr bwMode="auto">
            <a:xfrm>
              <a:off x="301" y="803"/>
              <a:ext cx="544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9720" name="Text Box 8"/>
            <p:cNvSpPr txBox="1">
              <a:spLocks noChangeArrowheads="1"/>
            </p:cNvSpPr>
            <p:nvPr/>
          </p:nvSpPr>
          <p:spPr bwMode="auto">
            <a:xfrm>
              <a:off x="1122" y="774"/>
              <a:ext cx="53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9712" name="Group 1026"/>
          <p:cNvGrpSpPr>
            <a:grpSpLocks/>
          </p:cNvGrpSpPr>
          <p:nvPr/>
        </p:nvGrpSpPr>
        <p:grpSpPr bwMode="auto">
          <a:xfrm>
            <a:off x="1071538" y="4071948"/>
            <a:ext cx="2452687" cy="112713"/>
            <a:chOff x="1056" y="1506"/>
            <a:chExt cx="1392" cy="54"/>
          </a:xfrm>
        </p:grpSpPr>
        <p:sp>
          <p:nvSpPr>
            <p:cNvPr id="29716" name="Line 1027"/>
            <p:cNvSpPr>
              <a:spLocks noChangeShapeType="1"/>
            </p:cNvSpPr>
            <p:nvPr/>
          </p:nvSpPr>
          <p:spPr bwMode="auto">
            <a:xfrm>
              <a:off x="1104" y="1536"/>
              <a:ext cx="1296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717" name="Oval 1028"/>
            <p:cNvSpPr>
              <a:spLocks noChangeArrowheads="1"/>
            </p:cNvSpPr>
            <p:nvPr/>
          </p:nvSpPr>
          <p:spPr bwMode="auto">
            <a:xfrm flipH="1" flipV="1">
              <a:off x="2400" y="1506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8" name="Oval 1029"/>
            <p:cNvSpPr>
              <a:spLocks noChangeArrowheads="1"/>
            </p:cNvSpPr>
            <p:nvPr/>
          </p:nvSpPr>
          <p:spPr bwMode="auto">
            <a:xfrm flipH="1" flipV="1">
              <a:off x="1056" y="1512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713" name="Group 6"/>
          <p:cNvGrpSpPr>
            <a:grpSpLocks/>
          </p:cNvGrpSpPr>
          <p:nvPr/>
        </p:nvGrpSpPr>
        <p:grpSpPr bwMode="auto">
          <a:xfrm>
            <a:off x="712788" y="3503613"/>
            <a:ext cx="3121025" cy="557212"/>
            <a:chOff x="301" y="774"/>
            <a:chExt cx="1966" cy="468"/>
          </a:xfrm>
        </p:grpSpPr>
        <p:sp>
          <p:nvSpPr>
            <p:cNvPr id="29714" name="Text Box 7"/>
            <p:cNvSpPr txBox="1">
              <a:spLocks noChangeArrowheads="1"/>
            </p:cNvSpPr>
            <p:nvPr/>
          </p:nvSpPr>
          <p:spPr bwMode="auto">
            <a:xfrm>
              <a:off x="301" y="803"/>
              <a:ext cx="544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9715" name="Text Box 8"/>
            <p:cNvSpPr txBox="1">
              <a:spLocks noChangeArrowheads="1"/>
            </p:cNvSpPr>
            <p:nvPr/>
          </p:nvSpPr>
          <p:spPr bwMode="auto">
            <a:xfrm>
              <a:off x="1729" y="774"/>
              <a:ext cx="53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  <p:bldP spid="275467" grpId="0"/>
      <p:bldP spid="2755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250825" y="1142990"/>
            <a:ext cx="8893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⑷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画一条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2cm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的直线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.            </a:t>
            </a:r>
            <a:r>
              <a:rPr lang="zh-CN" altLang="en-US" sz="32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宋体" charset="-122"/>
              </a:rPr>
              <a:t>（    ）</a:t>
            </a:r>
            <a:r>
              <a:rPr lang="zh-CN" altLang="en-US" sz="3200">
                <a:latin typeface="黑体" pitchFamily="2" charset="-122"/>
                <a:ea typeface="黑体" pitchFamily="2" charset="-122"/>
                <a:cs typeface="宋体" charset="-122"/>
              </a:rPr>
              <a:t>      </a:t>
            </a:r>
          </a:p>
        </p:txBody>
      </p:sp>
      <p:sp>
        <p:nvSpPr>
          <p:cNvPr id="30722" name="Text Box 24"/>
          <p:cNvSpPr txBox="1">
            <a:spLocks noChangeArrowheads="1"/>
          </p:cNvSpPr>
          <p:nvPr/>
        </p:nvSpPr>
        <p:spPr bwMode="auto">
          <a:xfrm>
            <a:off x="239713" y="2133600"/>
            <a:ext cx="103330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⑸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如图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直线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AB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和直线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AC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表示的是同一条直线</a:t>
            </a:r>
            <a:r>
              <a:rPr lang="en-US" altLang="zh-CN" sz="3200" b="1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.</a:t>
            </a:r>
          </a:p>
          <a:p>
            <a:r>
              <a:rPr lang="en-US" altLang="zh-CN" sz="32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宋体" charset="-122"/>
              </a:rPr>
              <a:t>                              </a:t>
            </a:r>
            <a:r>
              <a:rPr lang="zh-CN" altLang="en-US" sz="320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宋体" charset="-122"/>
              </a:rPr>
              <a:t>（    ）</a:t>
            </a:r>
          </a:p>
        </p:txBody>
      </p:sp>
      <p:sp>
        <p:nvSpPr>
          <p:cNvPr id="30723" name="Text Box 33"/>
          <p:cNvSpPr txBox="1">
            <a:spLocks noChangeArrowheads="1"/>
          </p:cNvSpPr>
          <p:nvPr/>
        </p:nvSpPr>
        <p:spPr bwMode="auto">
          <a:xfrm>
            <a:off x="0" y="3559175"/>
            <a:ext cx="9032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华文中宋"/>
                <a:ea typeface="华文中宋"/>
                <a:cs typeface="华文中宋"/>
              </a:rPr>
              <a:t>  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⑹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如上图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,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射线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AB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和射线</a:t>
            </a:r>
            <a:r>
              <a:rPr lang="en-US" altLang="zh-CN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BA</a:t>
            </a:r>
            <a:r>
              <a:rPr lang="zh-CN" altLang="en-US" sz="3200">
                <a:solidFill>
                  <a:srgbClr val="000000"/>
                </a:solidFill>
                <a:latin typeface="华文隶书"/>
                <a:ea typeface="华文隶书"/>
                <a:cs typeface="宋体" charset="-122"/>
              </a:rPr>
              <a:t>表示的是同一条射线</a:t>
            </a:r>
            <a:r>
              <a:rPr lang="en-US" altLang="zh-CN" sz="32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.</a:t>
            </a:r>
          </a:p>
          <a:p>
            <a:r>
              <a:rPr lang="en-US" altLang="zh-CN" sz="3200">
                <a:latin typeface="黑体" pitchFamily="2" charset="-122"/>
                <a:ea typeface="黑体" pitchFamily="2" charset="-122"/>
              </a:rPr>
              <a:t>                              </a:t>
            </a:r>
            <a:r>
              <a:rPr lang="zh-CN" altLang="en-US" sz="32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（    ）</a:t>
            </a:r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6985000" y="2625725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√</a:t>
            </a:r>
          </a:p>
        </p:txBody>
      </p:sp>
      <p:sp>
        <p:nvSpPr>
          <p:cNvPr id="286762" name="Rectangle 42"/>
          <p:cNvSpPr>
            <a:spLocks noChangeArrowheads="1"/>
          </p:cNvSpPr>
          <p:nvPr/>
        </p:nvSpPr>
        <p:spPr bwMode="auto">
          <a:xfrm>
            <a:off x="5572132" y="1214428"/>
            <a:ext cx="590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×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94614" y="93392"/>
            <a:ext cx="876936" cy="936104"/>
            <a:chOff x="2408238" y="485776"/>
            <a:chExt cx="4308475" cy="4152900"/>
          </a:xfrm>
          <a:solidFill>
            <a:schemeClr val="tx1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2408238" y="485776"/>
              <a:ext cx="4308475" cy="4152900"/>
            </a:xfrm>
            <a:custGeom>
              <a:avLst/>
              <a:gdLst>
                <a:gd name="T0" fmla="*/ 455 w 1146"/>
                <a:gd name="T1" fmla="*/ 808 h 1105"/>
                <a:gd name="T2" fmla="*/ 395 w 1146"/>
                <a:gd name="T3" fmla="*/ 684 h 1105"/>
                <a:gd name="T4" fmla="*/ 204 w 1146"/>
                <a:gd name="T5" fmla="*/ 596 h 1105"/>
                <a:gd name="T6" fmla="*/ 114 w 1146"/>
                <a:gd name="T7" fmla="*/ 343 h 1105"/>
                <a:gd name="T8" fmla="*/ 57 w 1146"/>
                <a:gd name="T9" fmla="*/ 194 h 1105"/>
                <a:gd name="T10" fmla="*/ 136 w 1146"/>
                <a:gd name="T11" fmla="*/ 129 h 1105"/>
                <a:gd name="T12" fmla="*/ 211 w 1146"/>
                <a:gd name="T13" fmla="*/ 147 h 1105"/>
                <a:gd name="T14" fmla="*/ 188 w 1146"/>
                <a:gd name="T15" fmla="*/ 10 h 1105"/>
                <a:gd name="T16" fmla="*/ 336 w 1146"/>
                <a:gd name="T17" fmla="*/ 107 h 1105"/>
                <a:gd name="T18" fmla="*/ 737 w 1146"/>
                <a:gd name="T19" fmla="*/ 278 h 1105"/>
                <a:gd name="T20" fmla="*/ 895 w 1146"/>
                <a:gd name="T21" fmla="*/ 241 h 1105"/>
                <a:gd name="T22" fmla="*/ 958 w 1146"/>
                <a:gd name="T23" fmla="*/ 279 h 1105"/>
                <a:gd name="T24" fmla="*/ 695 w 1146"/>
                <a:gd name="T25" fmla="*/ 564 h 1105"/>
                <a:gd name="T26" fmla="*/ 966 w 1146"/>
                <a:gd name="T27" fmla="*/ 974 h 1105"/>
                <a:gd name="T28" fmla="*/ 1141 w 1146"/>
                <a:gd name="T29" fmla="*/ 1046 h 1105"/>
                <a:gd name="T30" fmla="*/ 906 w 1146"/>
                <a:gd name="T31" fmla="*/ 1069 h 1105"/>
                <a:gd name="T32" fmla="*/ 702 w 1146"/>
                <a:gd name="T33" fmla="*/ 834 h 1105"/>
                <a:gd name="T34" fmla="*/ 501 w 1146"/>
                <a:gd name="T35" fmla="*/ 1017 h 1105"/>
                <a:gd name="T36" fmla="*/ 410 w 1146"/>
                <a:gd name="T37" fmla="*/ 1093 h 1105"/>
                <a:gd name="T38" fmla="*/ 254 w 1146"/>
                <a:gd name="T39" fmla="*/ 1039 h 1105"/>
                <a:gd name="T40" fmla="*/ 649 w 1146"/>
                <a:gd name="T41" fmla="*/ 177 h 1105"/>
                <a:gd name="T42" fmla="*/ 492 w 1146"/>
                <a:gd name="T43" fmla="*/ 109 h 1105"/>
                <a:gd name="T44" fmla="*/ 179 w 1146"/>
                <a:gd name="T45" fmla="*/ 189 h 1105"/>
                <a:gd name="T46" fmla="*/ 44 w 1146"/>
                <a:gd name="T47" fmla="*/ 156 h 1105"/>
                <a:gd name="T48" fmla="*/ 192 w 1146"/>
                <a:gd name="T49" fmla="*/ 254 h 1105"/>
                <a:gd name="T50" fmla="*/ 135 w 1146"/>
                <a:gd name="T51" fmla="*/ 361 h 1105"/>
                <a:gd name="T52" fmla="*/ 361 w 1146"/>
                <a:gd name="T53" fmla="*/ 468 h 1105"/>
                <a:gd name="T54" fmla="*/ 414 w 1146"/>
                <a:gd name="T55" fmla="*/ 548 h 1105"/>
                <a:gd name="T56" fmla="*/ 402 w 1146"/>
                <a:gd name="T57" fmla="*/ 593 h 1105"/>
                <a:gd name="T58" fmla="*/ 299 w 1146"/>
                <a:gd name="T59" fmla="*/ 632 h 1105"/>
                <a:gd name="T60" fmla="*/ 319 w 1146"/>
                <a:gd name="T61" fmla="*/ 585 h 1105"/>
                <a:gd name="T62" fmla="*/ 418 w 1146"/>
                <a:gd name="T63" fmla="*/ 474 h 1105"/>
                <a:gd name="T64" fmla="*/ 228 w 1146"/>
                <a:gd name="T65" fmla="*/ 596 h 1105"/>
                <a:gd name="T66" fmla="*/ 385 w 1146"/>
                <a:gd name="T67" fmla="*/ 662 h 1105"/>
                <a:gd name="T68" fmla="*/ 467 w 1146"/>
                <a:gd name="T69" fmla="*/ 828 h 1105"/>
                <a:gd name="T70" fmla="*/ 349 w 1146"/>
                <a:gd name="T71" fmla="*/ 1025 h 1105"/>
                <a:gd name="T72" fmla="*/ 282 w 1146"/>
                <a:gd name="T73" fmla="*/ 1075 h 1105"/>
                <a:gd name="T74" fmla="*/ 502 w 1146"/>
                <a:gd name="T75" fmla="*/ 1048 h 1105"/>
                <a:gd name="T76" fmla="*/ 527 w 1146"/>
                <a:gd name="T77" fmla="*/ 829 h 1105"/>
                <a:gd name="T78" fmla="*/ 871 w 1146"/>
                <a:gd name="T79" fmla="*/ 930 h 1105"/>
                <a:gd name="T80" fmla="*/ 914 w 1146"/>
                <a:gd name="T81" fmla="*/ 1049 h 1105"/>
                <a:gd name="T82" fmla="*/ 1112 w 1146"/>
                <a:gd name="T83" fmla="*/ 1039 h 1105"/>
                <a:gd name="T84" fmla="*/ 956 w 1146"/>
                <a:gd name="T85" fmla="*/ 1005 h 1105"/>
                <a:gd name="T86" fmla="*/ 762 w 1146"/>
                <a:gd name="T87" fmla="*/ 777 h 1105"/>
                <a:gd name="T88" fmla="*/ 667 w 1146"/>
                <a:gd name="T89" fmla="*/ 536 h 1105"/>
                <a:gd name="T90" fmla="*/ 937 w 1146"/>
                <a:gd name="T91" fmla="*/ 255 h 1105"/>
                <a:gd name="T92" fmla="*/ 838 w 1146"/>
                <a:gd name="T93" fmla="*/ 310 h 1105"/>
                <a:gd name="T94" fmla="*/ 578 w 1146"/>
                <a:gd name="T95" fmla="*/ 535 h 1105"/>
                <a:gd name="T96" fmla="*/ 710 w 1146"/>
                <a:gd name="T97" fmla="*/ 258 h 1105"/>
                <a:gd name="T98" fmla="*/ 245 w 1146"/>
                <a:gd name="T99" fmla="*/ 70 h 1105"/>
                <a:gd name="T100" fmla="*/ 168 w 1146"/>
                <a:gd name="T101" fmla="*/ 63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6" h="1105">
                  <a:moveTo>
                    <a:pt x="393" y="996"/>
                  </a:moveTo>
                  <a:cubicBezTo>
                    <a:pt x="389" y="954"/>
                    <a:pt x="382" y="914"/>
                    <a:pt x="398" y="875"/>
                  </a:cubicBezTo>
                  <a:cubicBezTo>
                    <a:pt x="409" y="845"/>
                    <a:pt x="428" y="823"/>
                    <a:pt x="455" y="808"/>
                  </a:cubicBezTo>
                  <a:cubicBezTo>
                    <a:pt x="468" y="800"/>
                    <a:pt x="470" y="790"/>
                    <a:pt x="465" y="779"/>
                  </a:cubicBezTo>
                  <a:cubicBezTo>
                    <a:pt x="451" y="750"/>
                    <a:pt x="436" y="722"/>
                    <a:pt x="420" y="693"/>
                  </a:cubicBezTo>
                  <a:cubicBezTo>
                    <a:pt x="415" y="683"/>
                    <a:pt x="406" y="682"/>
                    <a:pt x="395" y="684"/>
                  </a:cubicBezTo>
                  <a:cubicBezTo>
                    <a:pt x="358" y="688"/>
                    <a:pt x="320" y="693"/>
                    <a:pt x="282" y="693"/>
                  </a:cubicBezTo>
                  <a:cubicBezTo>
                    <a:pt x="263" y="692"/>
                    <a:pt x="242" y="684"/>
                    <a:pt x="225" y="674"/>
                  </a:cubicBezTo>
                  <a:cubicBezTo>
                    <a:pt x="195" y="656"/>
                    <a:pt x="188" y="627"/>
                    <a:pt x="204" y="596"/>
                  </a:cubicBezTo>
                  <a:cubicBezTo>
                    <a:pt x="215" y="577"/>
                    <a:pt x="211" y="569"/>
                    <a:pt x="194" y="556"/>
                  </a:cubicBezTo>
                  <a:cubicBezTo>
                    <a:pt x="154" y="526"/>
                    <a:pt x="128" y="485"/>
                    <a:pt x="120" y="434"/>
                  </a:cubicBezTo>
                  <a:cubicBezTo>
                    <a:pt x="116" y="404"/>
                    <a:pt x="111" y="373"/>
                    <a:pt x="114" y="343"/>
                  </a:cubicBezTo>
                  <a:cubicBezTo>
                    <a:pt x="117" y="315"/>
                    <a:pt x="131" y="288"/>
                    <a:pt x="140" y="261"/>
                  </a:cubicBezTo>
                  <a:cubicBezTo>
                    <a:pt x="141" y="257"/>
                    <a:pt x="142" y="253"/>
                    <a:pt x="143" y="250"/>
                  </a:cubicBezTo>
                  <a:cubicBezTo>
                    <a:pt x="114" y="231"/>
                    <a:pt x="84" y="214"/>
                    <a:pt x="57" y="194"/>
                  </a:cubicBezTo>
                  <a:cubicBezTo>
                    <a:pt x="40" y="181"/>
                    <a:pt x="25" y="164"/>
                    <a:pt x="13" y="147"/>
                  </a:cubicBezTo>
                  <a:cubicBezTo>
                    <a:pt x="0" y="129"/>
                    <a:pt x="20" y="94"/>
                    <a:pt x="42" y="91"/>
                  </a:cubicBezTo>
                  <a:cubicBezTo>
                    <a:pt x="81" y="86"/>
                    <a:pt x="107" y="110"/>
                    <a:pt x="136" y="129"/>
                  </a:cubicBezTo>
                  <a:cubicBezTo>
                    <a:pt x="154" y="141"/>
                    <a:pt x="171" y="156"/>
                    <a:pt x="189" y="171"/>
                  </a:cubicBezTo>
                  <a:cubicBezTo>
                    <a:pt x="200" y="180"/>
                    <a:pt x="210" y="178"/>
                    <a:pt x="217" y="168"/>
                  </a:cubicBezTo>
                  <a:cubicBezTo>
                    <a:pt x="220" y="164"/>
                    <a:pt x="215" y="153"/>
                    <a:pt x="211" y="147"/>
                  </a:cubicBezTo>
                  <a:cubicBezTo>
                    <a:pt x="195" y="128"/>
                    <a:pt x="175" y="111"/>
                    <a:pt x="160" y="91"/>
                  </a:cubicBezTo>
                  <a:cubicBezTo>
                    <a:pt x="151" y="79"/>
                    <a:pt x="145" y="63"/>
                    <a:pt x="142" y="48"/>
                  </a:cubicBezTo>
                  <a:cubicBezTo>
                    <a:pt x="138" y="22"/>
                    <a:pt x="164" y="0"/>
                    <a:pt x="188" y="10"/>
                  </a:cubicBezTo>
                  <a:cubicBezTo>
                    <a:pt x="209" y="19"/>
                    <a:pt x="230" y="31"/>
                    <a:pt x="248" y="45"/>
                  </a:cubicBezTo>
                  <a:cubicBezTo>
                    <a:pt x="265" y="59"/>
                    <a:pt x="282" y="77"/>
                    <a:pt x="295" y="96"/>
                  </a:cubicBezTo>
                  <a:cubicBezTo>
                    <a:pt x="307" y="113"/>
                    <a:pt x="320" y="112"/>
                    <a:pt x="336" y="107"/>
                  </a:cubicBezTo>
                  <a:cubicBezTo>
                    <a:pt x="387" y="90"/>
                    <a:pt x="438" y="84"/>
                    <a:pt x="492" y="90"/>
                  </a:cubicBezTo>
                  <a:cubicBezTo>
                    <a:pt x="544" y="95"/>
                    <a:pt x="592" y="108"/>
                    <a:pt x="634" y="136"/>
                  </a:cubicBezTo>
                  <a:cubicBezTo>
                    <a:pt x="686" y="170"/>
                    <a:pt x="723" y="215"/>
                    <a:pt x="737" y="278"/>
                  </a:cubicBezTo>
                  <a:cubicBezTo>
                    <a:pt x="744" y="309"/>
                    <a:pt x="745" y="339"/>
                    <a:pt x="740" y="371"/>
                  </a:cubicBezTo>
                  <a:cubicBezTo>
                    <a:pt x="761" y="353"/>
                    <a:pt x="780" y="333"/>
                    <a:pt x="801" y="315"/>
                  </a:cubicBezTo>
                  <a:cubicBezTo>
                    <a:pt x="832" y="290"/>
                    <a:pt x="863" y="265"/>
                    <a:pt x="895" y="241"/>
                  </a:cubicBezTo>
                  <a:cubicBezTo>
                    <a:pt x="902" y="235"/>
                    <a:pt x="912" y="229"/>
                    <a:pt x="921" y="229"/>
                  </a:cubicBezTo>
                  <a:cubicBezTo>
                    <a:pt x="932" y="230"/>
                    <a:pt x="948" y="233"/>
                    <a:pt x="954" y="241"/>
                  </a:cubicBezTo>
                  <a:cubicBezTo>
                    <a:pt x="960" y="251"/>
                    <a:pt x="963" y="269"/>
                    <a:pt x="958" y="279"/>
                  </a:cubicBezTo>
                  <a:cubicBezTo>
                    <a:pt x="949" y="297"/>
                    <a:pt x="934" y="312"/>
                    <a:pt x="919" y="326"/>
                  </a:cubicBezTo>
                  <a:cubicBezTo>
                    <a:pt x="845" y="396"/>
                    <a:pt x="771" y="466"/>
                    <a:pt x="697" y="535"/>
                  </a:cubicBezTo>
                  <a:cubicBezTo>
                    <a:pt x="686" y="546"/>
                    <a:pt x="687" y="553"/>
                    <a:pt x="695" y="564"/>
                  </a:cubicBezTo>
                  <a:cubicBezTo>
                    <a:pt x="730" y="616"/>
                    <a:pt x="751" y="675"/>
                    <a:pt x="769" y="736"/>
                  </a:cubicBezTo>
                  <a:cubicBezTo>
                    <a:pt x="776" y="757"/>
                    <a:pt x="784" y="775"/>
                    <a:pt x="804" y="789"/>
                  </a:cubicBezTo>
                  <a:cubicBezTo>
                    <a:pt x="871" y="838"/>
                    <a:pt x="931" y="896"/>
                    <a:pt x="966" y="974"/>
                  </a:cubicBezTo>
                  <a:cubicBezTo>
                    <a:pt x="975" y="996"/>
                    <a:pt x="987" y="1000"/>
                    <a:pt x="1008" y="999"/>
                  </a:cubicBezTo>
                  <a:cubicBezTo>
                    <a:pt x="1045" y="998"/>
                    <a:pt x="1083" y="994"/>
                    <a:pt x="1116" y="1016"/>
                  </a:cubicBezTo>
                  <a:cubicBezTo>
                    <a:pt x="1127" y="1023"/>
                    <a:pt x="1138" y="1035"/>
                    <a:pt x="1141" y="1046"/>
                  </a:cubicBezTo>
                  <a:cubicBezTo>
                    <a:pt x="1146" y="1071"/>
                    <a:pt x="1129" y="1089"/>
                    <a:pt x="1100" y="1092"/>
                  </a:cubicBezTo>
                  <a:cubicBezTo>
                    <a:pt x="1039" y="1097"/>
                    <a:pt x="979" y="1096"/>
                    <a:pt x="920" y="1075"/>
                  </a:cubicBezTo>
                  <a:cubicBezTo>
                    <a:pt x="915" y="1073"/>
                    <a:pt x="910" y="1071"/>
                    <a:pt x="906" y="1069"/>
                  </a:cubicBezTo>
                  <a:cubicBezTo>
                    <a:pt x="873" y="1050"/>
                    <a:pt x="870" y="1034"/>
                    <a:pt x="894" y="1005"/>
                  </a:cubicBezTo>
                  <a:cubicBezTo>
                    <a:pt x="869" y="953"/>
                    <a:pt x="830" y="911"/>
                    <a:pt x="784" y="877"/>
                  </a:cubicBezTo>
                  <a:cubicBezTo>
                    <a:pt x="759" y="859"/>
                    <a:pt x="731" y="840"/>
                    <a:pt x="702" y="834"/>
                  </a:cubicBezTo>
                  <a:cubicBezTo>
                    <a:pt x="630" y="818"/>
                    <a:pt x="559" y="822"/>
                    <a:pt x="500" y="875"/>
                  </a:cubicBezTo>
                  <a:cubicBezTo>
                    <a:pt x="462" y="909"/>
                    <a:pt x="457" y="964"/>
                    <a:pt x="486" y="1005"/>
                  </a:cubicBezTo>
                  <a:cubicBezTo>
                    <a:pt x="489" y="1010"/>
                    <a:pt x="496" y="1013"/>
                    <a:pt x="501" y="1017"/>
                  </a:cubicBezTo>
                  <a:cubicBezTo>
                    <a:pt x="514" y="1025"/>
                    <a:pt x="527" y="1033"/>
                    <a:pt x="525" y="1050"/>
                  </a:cubicBezTo>
                  <a:cubicBezTo>
                    <a:pt x="523" y="1067"/>
                    <a:pt x="510" y="1073"/>
                    <a:pt x="496" y="1076"/>
                  </a:cubicBezTo>
                  <a:cubicBezTo>
                    <a:pt x="467" y="1082"/>
                    <a:pt x="437" y="1083"/>
                    <a:pt x="410" y="1093"/>
                  </a:cubicBezTo>
                  <a:cubicBezTo>
                    <a:pt x="377" y="1105"/>
                    <a:pt x="345" y="1101"/>
                    <a:pt x="312" y="1101"/>
                  </a:cubicBezTo>
                  <a:cubicBezTo>
                    <a:pt x="296" y="1101"/>
                    <a:pt x="280" y="1097"/>
                    <a:pt x="265" y="1092"/>
                  </a:cubicBezTo>
                  <a:cubicBezTo>
                    <a:pt x="241" y="1083"/>
                    <a:pt x="236" y="1058"/>
                    <a:pt x="254" y="1039"/>
                  </a:cubicBezTo>
                  <a:cubicBezTo>
                    <a:pt x="272" y="1018"/>
                    <a:pt x="298" y="1012"/>
                    <a:pt x="324" y="1007"/>
                  </a:cubicBezTo>
                  <a:cubicBezTo>
                    <a:pt x="347" y="1003"/>
                    <a:pt x="370" y="1000"/>
                    <a:pt x="393" y="996"/>
                  </a:cubicBezTo>
                  <a:close/>
                  <a:moveTo>
                    <a:pt x="649" y="177"/>
                  </a:moveTo>
                  <a:cubicBezTo>
                    <a:pt x="650" y="178"/>
                    <a:pt x="650" y="178"/>
                    <a:pt x="650" y="178"/>
                  </a:cubicBezTo>
                  <a:cubicBezTo>
                    <a:pt x="646" y="173"/>
                    <a:pt x="644" y="168"/>
                    <a:pt x="639" y="164"/>
                  </a:cubicBezTo>
                  <a:cubicBezTo>
                    <a:pt x="595" y="133"/>
                    <a:pt x="546" y="114"/>
                    <a:pt x="492" y="109"/>
                  </a:cubicBezTo>
                  <a:cubicBezTo>
                    <a:pt x="404" y="100"/>
                    <a:pt x="323" y="122"/>
                    <a:pt x="250" y="172"/>
                  </a:cubicBezTo>
                  <a:cubicBezTo>
                    <a:pt x="235" y="182"/>
                    <a:pt x="213" y="189"/>
                    <a:pt x="222" y="221"/>
                  </a:cubicBezTo>
                  <a:cubicBezTo>
                    <a:pt x="204" y="208"/>
                    <a:pt x="192" y="198"/>
                    <a:pt x="179" y="189"/>
                  </a:cubicBezTo>
                  <a:cubicBezTo>
                    <a:pt x="144" y="165"/>
                    <a:pt x="109" y="140"/>
                    <a:pt x="73" y="116"/>
                  </a:cubicBezTo>
                  <a:cubicBezTo>
                    <a:pt x="62" y="108"/>
                    <a:pt x="49" y="102"/>
                    <a:pt x="39" y="116"/>
                  </a:cubicBezTo>
                  <a:cubicBezTo>
                    <a:pt x="30" y="129"/>
                    <a:pt x="32" y="144"/>
                    <a:pt x="44" y="156"/>
                  </a:cubicBezTo>
                  <a:cubicBezTo>
                    <a:pt x="54" y="167"/>
                    <a:pt x="66" y="177"/>
                    <a:pt x="79" y="185"/>
                  </a:cubicBezTo>
                  <a:cubicBezTo>
                    <a:pt x="111" y="204"/>
                    <a:pt x="144" y="221"/>
                    <a:pt x="176" y="240"/>
                  </a:cubicBezTo>
                  <a:cubicBezTo>
                    <a:pt x="182" y="243"/>
                    <a:pt x="187" y="249"/>
                    <a:pt x="192" y="254"/>
                  </a:cubicBezTo>
                  <a:cubicBezTo>
                    <a:pt x="191" y="256"/>
                    <a:pt x="190" y="257"/>
                    <a:pt x="189" y="259"/>
                  </a:cubicBezTo>
                  <a:cubicBezTo>
                    <a:pt x="182" y="258"/>
                    <a:pt x="175" y="257"/>
                    <a:pt x="166" y="256"/>
                  </a:cubicBezTo>
                  <a:cubicBezTo>
                    <a:pt x="148" y="289"/>
                    <a:pt x="137" y="323"/>
                    <a:pt x="135" y="361"/>
                  </a:cubicBezTo>
                  <a:cubicBezTo>
                    <a:pt x="130" y="439"/>
                    <a:pt x="157" y="502"/>
                    <a:pt x="220" y="548"/>
                  </a:cubicBezTo>
                  <a:cubicBezTo>
                    <a:pt x="225" y="551"/>
                    <a:pt x="238" y="551"/>
                    <a:pt x="242" y="547"/>
                  </a:cubicBezTo>
                  <a:cubicBezTo>
                    <a:pt x="276" y="512"/>
                    <a:pt x="320" y="492"/>
                    <a:pt x="361" y="468"/>
                  </a:cubicBezTo>
                  <a:cubicBezTo>
                    <a:pt x="383" y="455"/>
                    <a:pt x="408" y="450"/>
                    <a:pt x="434" y="456"/>
                  </a:cubicBezTo>
                  <a:cubicBezTo>
                    <a:pt x="460" y="463"/>
                    <a:pt x="472" y="484"/>
                    <a:pt x="458" y="506"/>
                  </a:cubicBezTo>
                  <a:cubicBezTo>
                    <a:pt x="447" y="523"/>
                    <a:pt x="430" y="536"/>
                    <a:pt x="414" y="548"/>
                  </a:cubicBezTo>
                  <a:cubicBezTo>
                    <a:pt x="397" y="562"/>
                    <a:pt x="377" y="573"/>
                    <a:pt x="358" y="586"/>
                  </a:cubicBezTo>
                  <a:cubicBezTo>
                    <a:pt x="359" y="587"/>
                    <a:pt x="360" y="589"/>
                    <a:pt x="360" y="590"/>
                  </a:cubicBezTo>
                  <a:cubicBezTo>
                    <a:pt x="374" y="591"/>
                    <a:pt x="388" y="592"/>
                    <a:pt x="402" y="593"/>
                  </a:cubicBezTo>
                  <a:cubicBezTo>
                    <a:pt x="402" y="596"/>
                    <a:pt x="402" y="598"/>
                    <a:pt x="402" y="601"/>
                  </a:cubicBezTo>
                  <a:cubicBezTo>
                    <a:pt x="390" y="604"/>
                    <a:pt x="378" y="610"/>
                    <a:pt x="366" y="610"/>
                  </a:cubicBezTo>
                  <a:cubicBezTo>
                    <a:pt x="341" y="611"/>
                    <a:pt x="316" y="609"/>
                    <a:pt x="299" y="632"/>
                  </a:cubicBezTo>
                  <a:cubicBezTo>
                    <a:pt x="299" y="632"/>
                    <a:pt x="297" y="632"/>
                    <a:pt x="291" y="631"/>
                  </a:cubicBezTo>
                  <a:cubicBezTo>
                    <a:pt x="292" y="623"/>
                    <a:pt x="291" y="614"/>
                    <a:pt x="295" y="609"/>
                  </a:cubicBezTo>
                  <a:cubicBezTo>
                    <a:pt x="301" y="600"/>
                    <a:pt x="310" y="591"/>
                    <a:pt x="319" y="585"/>
                  </a:cubicBezTo>
                  <a:cubicBezTo>
                    <a:pt x="355" y="560"/>
                    <a:pt x="392" y="536"/>
                    <a:pt x="428" y="511"/>
                  </a:cubicBezTo>
                  <a:cubicBezTo>
                    <a:pt x="434" y="507"/>
                    <a:pt x="442" y="494"/>
                    <a:pt x="440" y="489"/>
                  </a:cubicBezTo>
                  <a:cubicBezTo>
                    <a:pt x="437" y="482"/>
                    <a:pt x="426" y="476"/>
                    <a:pt x="418" y="474"/>
                  </a:cubicBezTo>
                  <a:cubicBezTo>
                    <a:pt x="409" y="472"/>
                    <a:pt x="399" y="475"/>
                    <a:pt x="391" y="478"/>
                  </a:cubicBezTo>
                  <a:cubicBezTo>
                    <a:pt x="377" y="484"/>
                    <a:pt x="363" y="491"/>
                    <a:pt x="350" y="498"/>
                  </a:cubicBezTo>
                  <a:cubicBezTo>
                    <a:pt x="304" y="524"/>
                    <a:pt x="260" y="553"/>
                    <a:pt x="228" y="596"/>
                  </a:cubicBezTo>
                  <a:cubicBezTo>
                    <a:pt x="209" y="623"/>
                    <a:pt x="216" y="650"/>
                    <a:pt x="246" y="660"/>
                  </a:cubicBezTo>
                  <a:cubicBezTo>
                    <a:pt x="270" y="667"/>
                    <a:pt x="295" y="673"/>
                    <a:pt x="319" y="673"/>
                  </a:cubicBezTo>
                  <a:cubicBezTo>
                    <a:pt x="341" y="674"/>
                    <a:pt x="364" y="668"/>
                    <a:pt x="385" y="662"/>
                  </a:cubicBezTo>
                  <a:cubicBezTo>
                    <a:pt x="417" y="653"/>
                    <a:pt x="421" y="652"/>
                    <a:pt x="439" y="680"/>
                  </a:cubicBezTo>
                  <a:cubicBezTo>
                    <a:pt x="456" y="709"/>
                    <a:pt x="472" y="738"/>
                    <a:pt x="485" y="768"/>
                  </a:cubicBezTo>
                  <a:cubicBezTo>
                    <a:pt x="501" y="805"/>
                    <a:pt x="500" y="805"/>
                    <a:pt x="467" y="828"/>
                  </a:cubicBezTo>
                  <a:cubicBezTo>
                    <a:pt x="413" y="866"/>
                    <a:pt x="395" y="909"/>
                    <a:pt x="413" y="979"/>
                  </a:cubicBezTo>
                  <a:cubicBezTo>
                    <a:pt x="417" y="992"/>
                    <a:pt x="420" y="1006"/>
                    <a:pt x="424" y="1020"/>
                  </a:cubicBezTo>
                  <a:cubicBezTo>
                    <a:pt x="397" y="1022"/>
                    <a:pt x="372" y="1020"/>
                    <a:pt x="349" y="1025"/>
                  </a:cubicBezTo>
                  <a:cubicBezTo>
                    <a:pt x="325" y="1029"/>
                    <a:pt x="301" y="1038"/>
                    <a:pt x="278" y="1047"/>
                  </a:cubicBezTo>
                  <a:cubicBezTo>
                    <a:pt x="272" y="1049"/>
                    <a:pt x="266" y="1058"/>
                    <a:pt x="266" y="1064"/>
                  </a:cubicBezTo>
                  <a:cubicBezTo>
                    <a:pt x="266" y="1068"/>
                    <a:pt x="276" y="1075"/>
                    <a:pt x="282" y="1075"/>
                  </a:cubicBezTo>
                  <a:cubicBezTo>
                    <a:pt x="313" y="1077"/>
                    <a:pt x="345" y="1081"/>
                    <a:pt x="377" y="1078"/>
                  </a:cubicBezTo>
                  <a:cubicBezTo>
                    <a:pt x="414" y="1074"/>
                    <a:pt x="451" y="1065"/>
                    <a:pt x="488" y="1057"/>
                  </a:cubicBezTo>
                  <a:cubicBezTo>
                    <a:pt x="493" y="1056"/>
                    <a:pt x="497" y="1051"/>
                    <a:pt x="502" y="1048"/>
                  </a:cubicBezTo>
                  <a:cubicBezTo>
                    <a:pt x="498" y="1043"/>
                    <a:pt x="496" y="1038"/>
                    <a:pt x="492" y="1035"/>
                  </a:cubicBezTo>
                  <a:cubicBezTo>
                    <a:pt x="484" y="1028"/>
                    <a:pt x="472" y="1025"/>
                    <a:pt x="468" y="1018"/>
                  </a:cubicBezTo>
                  <a:cubicBezTo>
                    <a:pt x="429" y="943"/>
                    <a:pt x="448" y="867"/>
                    <a:pt x="527" y="829"/>
                  </a:cubicBezTo>
                  <a:cubicBezTo>
                    <a:pt x="547" y="819"/>
                    <a:pt x="571" y="815"/>
                    <a:pt x="593" y="809"/>
                  </a:cubicBezTo>
                  <a:cubicBezTo>
                    <a:pt x="636" y="797"/>
                    <a:pt x="679" y="802"/>
                    <a:pt x="719" y="816"/>
                  </a:cubicBezTo>
                  <a:cubicBezTo>
                    <a:pt x="781" y="839"/>
                    <a:pt x="829" y="880"/>
                    <a:pt x="871" y="930"/>
                  </a:cubicBezTo>
                  <a:cubicBezTo>
                    <a:pt x="893" y="957"/>
                    <a:pt x="912" y="986"/>
                    <a:pt x="920" y="1020"/>
                  </a:cubicBezTo>
                  <a:cubicBezTo>
                    <a:pt x="912" y="1025"/>
                    <a:pt x="905" y="1029"/>
                    <a:pt x="896" y="1035"/>
                  </a:cubicBezTo>
                  <a:cubicBezTo>
                    <a:pt x="904" y="1041"/>
                    <a:pt x="908" y="1047"/>
                    <a:pt x="914" y="1049"/>
                  </a:cubicBezTo>
                  <a:cubicBezTo>
                    <a:pt x="941" y="1057"/>
                    <a:pt x="967" y="1068"/>
                    <a:pt x="995" y="1072"/>
                  </a:cubicBezTo>
                  <a:cubicBezTo>
                    <a:pt x="1032" y="1077"/>
                    <a:pt x="1071" y="1081"/>
                    <a:pt x="1107" y="1067"/>
                  </a:cubicBezTo>
                  <a:cubicBezTo>
                    <a:pt x="1123" y="1061"/>
                    <a:pt x="1126" y="1048"/>
                    <a:pt x="1112" y="1039"/>
                  </a:cubicBezTo>
                  <a:cubicBezTo>
                    <a:pt x="1102" y="1031"/>
                    <a:pt x="1090" y="1025"/>
                    <a:pt x="1078" y="1024"/>
                  </a:cubicBezTo>
                  <a:cubicBezTo>
                    <a:pt x="1046" y="1022"/>
                    <a:pt x="1013" y="1021"/>
                    <a:pt x="980" y="1021"/>
                  </a:cubicBezTo>
                  <a:cubicBezTo>
                    <a:pt x="968" y="1021"/>
                    <a:pt x="961" y="1016"/>
                    <a:pt x="956" y="1005"/>
                  </a:cubicBezTo>
                  <a:cubicBezTo>
                    <a:pt x="949" y="988"/>
                    <a:pt x="942" y="971"/>
                    <a:pt x="933" y="955"/>
                  </a:cubicBezTo>
                  <a:cubicBezTo>
                    <a:pt x="895" y="890"/>
                    <a:pt x="839" y="841"/>
                    <a:pt x="780" y="796"/>
                  </a:cubicBezTo>
                  <a:cubicBezTo>
                    <a:pt x="773" y="791"/>
                    <a:pt x="765" y="784"/>
                    <a:pt x="762" y="777"/>
                  </a:cubicBezTo>
                  <a:cubicBezTo>
                    <a:pt x="754" y="760"/>
                    <a:pt x="750" y="742"/>
                    <a:pt x="744" y="724"/>
                  </a:cubicBezTo>
                  <a:cubicBezTo>
                    <a:pt x="724" y="666"/>
                    <a:pt x="704" y="609"/>
                    <a:pt x="666" y="560"/>
                  </a:cubicBezTo>
                  <a:cubicBezTo>
                    <a:pt x="659" y="550"/>
                    <a:pt x="659" y="544"/>
                    <a:pt x="667" y="536"/>
                  </a:cubicBezTo>
                  <a:cubicBezTo>
                    <a:pt x="686" y="518"/>
                    <a:pt x="705" y="498"/>
                    <a:pt x="724" y="480"/>
                  </a:cubicBezTo>
                  <a:cubicBezTo>
                    <a:pt x="792" y="415"/>
                    <a:pt x="861" y="351"/>
                    <a:pt x="929" y="285"/>
                  </a:cubicBezTo>
                  <a:cubicBezTo>
                    <a:pt x="935" y="279"/>
                    <a:pt x="935" y="265"/>
                    <a:pt x="937" y="255"/>
                  </a:cubicBezTo>
                  <a:cubicBezTo>
                    <a:pt x="927" y="256"/>
                    <a:pt x="917" y="255"/>
                    <a:pt x="907" y="257"/>
                  </a:cubicBezTo>
                  <a:cubicBezTo>
                    <a:pt x="903" y="257"/>
                    <a:pt x="899" y="261"/>
                    <a:pt x="895" y="264"/>
                  </a:cubicBezTo>
                  <a:cubicBezTo>
                    <a:pt x="876" y="279"/>
                    <a:pt x="856" y="293"/>
                    <a:pt x="838" y="310"/>
                  </a:cubicBezTo>
                  <a:cubicBezTo>
                    <a:pt x="794" y="353"/>
                    <a:pt x="750" y="395"/>
                    <a:pt x="707" y="439"/>
                  </a:cubicBezTo>
                  <a:cubicBezTo>
                    <a:pt x="684" y="463"/>
                    <a:pt x="662" y="489"/>
                    <a:pt x="639" y="513"/>
                  </a:cubicBezTo>
                  <a:cubicBezTo>
                    <a:pt x="623" y="529"/>
                    <a:pt x="602" y="536"/>
                    <a:pt x="578" y="535"/>
                  </a:cubicBezTo>
                  <a:cubicBezTo>
                    <a:pt x="581" y="528"/>
                    <a:pt x="587" y="525"/>
                    <a:pt x="592" y="521"/>
                  </a:cubicBezTo>
                  <a:cubicBezTo>
                    <a:pt x="612" y="505"/>
                    <a:pt x="632" y="489"/>
                    <a:pt x="651" y="471"/>
                  </a:cubicBezTo>
                  <a:cubicBezTo>
                    <a:pt x="714" y="412"/>
                    <a:pt x="736" y="341"/>
                    <a:pt x="710" y="258"/>
                  </a:cubicBezTo>
                  <a:cubicBezTo>
                    <a:pt x="699" y="225"/>
                    <a:pt x="682" y="194"/>
                    <a:pt x="649" y="177"/>
                  </a:cubicBezTo>
                  <a:close/>
                  <a:moveTo>
                    <a:pt x="288" y="121"/>
                  </a:moveTo>
                  <a:cubicBezTo>
                    <a:pt x="273" y="103"/>
                    <a:pt x="261" y="84"/>
                    <a:pt x="245" y="70"/>
                  </a:cubicBezTo>
                  <a:cubicBezTo>
                    <a:pt x="228" y="55"/>
                    <a:pt x="209" y="43"/>
                    <a:pt x="190" y="33"/>
                  </a:cubicBezTo>
                  <a:cubicBezTo>
                    <a:pt x="184" y="30"/>
                    <a:pt x="169" y="33"/>
                    <a:pt x="165" y="38"/>
                  </a:cubicBezTo>
                  <a:cubicBezTo>
                    <a:pt x="162" y="43"/>
                    <a:pt x="163" y="57"/>
                    <a:pt x="168" y="63"/>
                  </a:cubicBezTo>
                  <a:cubicBezTo>
                    <a:pt x="184" y="85"/>
                    <a:pt x="202" y="107"/>
                    <a:pt x="221" y="127"/>
                  </a:cubicBezTo>
                  <a:cubicBezTo>
                    <a:pt x="245" y="152"/>
                    <a:pt x="263" y="150"/>
                    <a:pt x="288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779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3625851" y="1398588"/>
              <a:ext cx="708025" cy="354013"/>
            </a:xfrm>
            <a:custGeom>
              <a:avLst/>
              <a:gdLst>
                <a:gd name="T0" fmla="*/ 188 w 188"/>
                <a:gd name="T1" fmla="*/ 12 h 94"/>
                <a:gd name="T2" fmla="*/ 171 w 188"/>
                <a:gd name="T3" fmla="*/ 24 h 94"/>
                <a:gd name="T4" fmla="*/ 19 w 188"/>
                <a:gd name="T5" fmla="*/ 92 h 94"/>
                <a:gd name="T6" fmla="*/ 0 w 188"/>
                <a:gd name="T7" fmla="*/ 89 h 94"/>
                <a:gd name="T8" fmla="*/ 9 w 188"/>
                <a:gd name="T9" fmla="*/ 72 h 94"/>
                <a:gd name="T10" fmla="*/ 167 w 188"/>
                <a:gd name="T11" fmla="*/ 3 h 94"/>
                <a:gd name="T12" fmla="*/ 187 w 188"/>
                <a:gd name="T13" fmla="*/ 5 h 94"/>
                <a:gd name="T14" fmla="*/ 188 w 188"/>
                <a:gd name="T15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94">
                  <a:moveTo>
                    <a:pt x="188" y="12"/>
                  </a:moveTo>
                  <a:cubicBezTo>
                    <a:pt x="182" y="16"/>
                    <a:pt x="177" y="21"/>
                    <a:pt x="171" y="24"/>
                  </a:cubicBezTo>
                  <a:cubicBezTo>
                    <a:pt x="120" y="47"/>
                    <a:pt x="70" y="70"/>
                    <a:pt x="19" y="92"/>
                  </a:cubicBezTo>
                  <a:cubicBezTo>
                    <a:pt x="14" y="94"/>
                    <a:pt x="6" y="90"/>
                    <a:pt x="0" y="89"/>
                  </a:cubicBezTo>
                  <a:cubicBezTo>
                    <a:pt x="3" y="83"/>
                    <a:pt x="5" y="74"/>
                    <a:pt x="9" y="72"/>
                  </a:cubicBezTo>
                  <a:cubicBezTo>
                    <a:pt x="61" y="48"/>
                    <a:pt x="114" y="25"/>
                    <a:pt x="167" y="3"/>
                  </a:cubicBezTo>
                  <a:cubicBezTo>
                    <a:pt x="172" y="0"/>
                    <a:pt x="180" y="4"/>
                    <a:pt x="187" y="5"/>
                  </a:cubicBezTo>
                  <a:cubicBezTo>
                    <a:pt x="187" y="7"/>
                    <a:pt x="188" y="10"/>
                    <a:pt x="18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779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4510088" y="1150938"/>
              <a:ext cx="352425" cy="203200"/>
            </a:xfrm>
            <a:custGeom>
              <a:avLst/>
              <a:gdLst>
                <a:gd name="T0" fmla="*/ 90 w 94"/>
                <a:gd name="T1" fmla="*/ 0 h 54"/>
                <a:gd name="T2" fmla="*/ 79 w 94"/>
                <a:gd name="T3" fmla="*/ 24 h 54"/>
                <a:gd name="T4" fmla="*/ 14 w 94"/>
                <a:gd name="T5" fmla="*/ 52 h 54"/>
                <a:gd name="T6" fmla="*/ 2 w 94"/>
                <a:gd name="T7" fmla="*/ 49 h 54"/>
                <a:gd name="T8" fmla="*/ 4 w 94"/>
                <a:gd name="T9" fmla="*/ 36 h 54"/>
                <a:gd name="T10" fmla="*/ 91 w 94"/>
                <a:gd name="T11" fmla="*/ 1 h 54"/>
                <a:gd name="T12" fmla="*/ 90 w 9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54">
                  <a:moveTo>
                    <a:pt x="90" y="0"/>
                  </a:moveTo>
                  <a:cubicBezTo>
                    <a:pt x="94" y="12"/>
                    <a:pt x="91" y="19"/>
                    <a:pt x="79" y="24"/>
                  </a:cubicBezTo>
                  <a:cubicBezTo>
                    <a:pt x="57" y="33"/>
                    <a:pt x="36" y="43"/>
                    <a:pt x="14" y="52"/>
                  </a:cubicBezTo>
                  <a:cubicBezTo>
                    <a:pt x="11" y="54"/>
                    <a:pt x="3" y="52"/>
                    <a:pt x="2" y="49"/>
                  </a:cubicBezTo>
                  <a:cubicBezTo>
                    <a:pt x="0" y="45"/>
                    <a:pt x="1" y="37"/>
                    <a:pt x="4" y="36"/>
                  </a:cubicBezTo>
                  <a:cubicBezTo>
                    <a:pt x="33" y="23"/>
                    <a:pt x="62" y="12"/>
                    <a:pt x="91" y="1"/>
                  </a:cubicBezTo>
                  <a:cubicBezTo>
                    <a:pt x="91" y="1"/>
                    <a:pt x="90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779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49375" y="147638"/>
            <a:ext cx="1701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小试牛刀</a:t>
            </a: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450" y="2959100"/>
            <a:ext cx="4427538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0" name="Group 6"/>
          <p:cNvGrpSpPr>
            <a:grpSpLocks/>
          </p:cNvGrpSpPr>
          <p:nvPr/>
        </p:nvGrpSpPr>
        <p:grpSpPr bwMode="auto">
          <a:xfrm>
            <a:off x="2260600" y="2957513"/>
            <a:ext cx="1733550" cy="546100"/>
            <a:chOff x="387" y="696"/>
            <a:chExt cx="1092" cy="458"/>
          </a:xfrm>
        </p:grpSpPr>
        <p:sp>
          <p:nvSpPr>
            <p:cNvPr id="30735" name="Text Box 7"/>
            <p:cNvSpPr txBox="1">
              <a:spLocks noChangeArrowheads="1"/>
            </p:cNvSpPr>
            <p:nvPr/>
          </p:nvSpPr>
          <p:spPr bwMode="auto">
            <a:xfrm>
              <a:off x="935" y="715"/>
              <a:ext cx="544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0736" name="Text Box 8"/>
            <p:cNvSpPr txBox="1">
              <a:spLocks noChangeArrowheads="1"/>
            </p:cNvSpPr>
            <p:nvPr/>
          </p:nvSpPr>
          <p:spPr bwMode="auto">
            <a:xfrm>
              <a:off x="387" y="696"/>
              <a:ext cx="53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30731" name="Text Box 7"/>
          <p:cNvSpPr txBox="1">
            <a:spLocks noChangeArrowheads="1"/>
          </p:cNvSpPr>
          <p:nvPr/>
        </p:nvSpPr>
        <p:spPr bwMode="auto">
          <a:xfrm>
            <a:off x="4084638" y="2947988"/>
            <a:ext cx="86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732" name="Oval 5"/>
          <p:cNvSpPr>
            <a:spLocks noChangeArrowheads="1"/>
          </p:cNvSpPr>
          <p:nvPr/>
        </p:nvSpPr>
        <p:spPr bwMode="auto">
          <a:xfrm flipH="1" flipV="1">
            <a:off x="2646363" y="2913063"/>
            <a:ext cx="80962" cy="1301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3" name="Oval 5"/>
          <p:cNvSpPr>
            <a:spLocks noChangeArrowheads="1"/>
          </p:cNvSpPr>
          <p:nvPr/>
        </p:nvSpPr>
        <p:spPr bwMode="auto">
          <a:xfrm flipH="1" flipV="1">
            <a:off x="3521075" y="2924175"/>
            <a:ext cx="80963" cy="1301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Oval 5"/>
          <p:cNvSpPr>
            <a:spLocks noChangeArrowheads="1"/>
          </p:cNvSpPr>
          <p:nvPr/>
        </p:nvSpPr>
        <p:spPr bwMode="auto">
          <a:xfrm flipH="1" flipV="1">
            <a:off x="4476750" y="2913063"/>
            <a:ext cx="80963" cy="1301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2"/>
          <p:cNvSpPr>
            <a:spLocks noChangeArrowheads="1"/>
          </p:cNvSpPr>
          <p:nvPr/>
        </p:nvSpPr>
        <p:spPr bwMode="auto">
          <a:xfrm>
            <a:off x="6732588" y="4011613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4" grpId="0"/>
      <p:bldP spid="28676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1176338" y="228600"/>
            <a:ext cx="2324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看图说线</a:t>
            </a:r>
            <a:endParaRPr lang="zh-CN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0" name="Oval 1028"/>
          <p:cNvSpPr>
            <a:spLocks noChangeArrowheads="1"/>
          </p:cNvSpPr>
          <p:nvPr/>
        </p:nvSpPr>
        <p:spPr bwMode="auto">
          <a:xfrm flipH="1" flipV="1">
            <a:off x="1187450" y="1762125"/>
            <a:ext cx="76200" cy="650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zh-CN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1030"/>
          <p:cNvSpPr>
            <a:spLocks noChangeArrowheads="1"/>
          </p:cNvSpPr>
          <p:nvPr/>
        </p:nvSpPr>
        <p:spPr bwMode="auto">
          <a:xfrm>
            <a:off x="1071538" y="1142990"/>
            <a:ext cx="427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altLang="zh-CN" sz="2800" b="1" i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7652" name="Oval 1031"/>
          <p:cNvSpPr>
            <a:spLocks noChangeArrowheads="1"/>
          </p:cNvSpPr>
          <p:nvPr/>
        </p:nvSpPr>
        <p:spPr bwMode="auto">
          <a:xfrm flipH="1" flipV="1">
            <a:off x="1908175" y="1762125"/>
            <a:ext cx="76200" cy="650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zh-CN" altLang="zh-C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Text Box 1032"/>
          <p:cNvSpPr txBox="1">
            <a:spLocks noChangeArrowheads="1"/>
          </p:cNvSpPr>
          <p:nvPr/>
        </p:nvSpPr>
        <p:spPr bwMode="auto">
          <a:xfrm>
            <a:off x="642910" y="2000246"/>
            <a:ext cx="728186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）图中有几条线段，它们分别是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）图中有几条射线？可以表示为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）图中有几条直线   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158750" y="123825"/>
            <a:ext cx="812800" cy="863600"/>
            <a:chOff x="2454275" y="-31750"/>
            <a:chExt cx="4213225" cy="5143500"/>
          </a:xfrm>
        </p:grpSpPr>
        <p:sp>
          <p:nvSpPr>
            <p:cNvPr id="27666" name="Freeform 5"/>
            <p:cNvSpPr>
              <a:spLocks noEditPoints="1"/>
            </p:cNvSpPr>
            <p:nvPr/>
          </p:nvSpPr>
          <p:spPr bwMode="auto">
            <a:xfrm>
              <a:off x="2454275" y="-31750"/>
              <a:ext cx="4213225" cy="5143500"/>
            </a:xfrm>
            <a:custGeom>
              <a:avLst/>
              <a:gdLst>
                <a:gd name="T0" fmla="*/ 3934851 w 1120"/>
                <a:gd name="T1" fmla="*/ 2776513 h 1369"/>
                <a:gd name="T2" fmla="*/ 2855212 w 1120"/>
                <a:gd name="T3" fmla="*/ 3727065 h 1369"/>
                <a:gd name="T4" fmla="*/ 2866497 w 1120"/>
                <a:gd name="T5" fmla="*/ 3610594 h 1369"/>
                <a:gd name="T6" fmla="*/ 2892830 w 1120"/>
                <a:gd name="T7" fmla="*/ 3606837 h 1369"/>
                <a:gd name="T8" fmla="*/ 2693454 w 1120"/>
                <a:gd name="T9" fmla="*/ 1003152 h 1369"/>
                <a:gd name="T10" fmla="*/ 2373701 w 1120"/>
                <a:gd name="T11" fmla="*/ 63871 h 1369"/>
                <a:gd name="T12" fmla="*/ 1786858 w 1120"/>
                <a:gd name="T13" fmla="*/ 871652 h 1369"/>
                <a:gd name="T14" fmla="*/ 1301585 w 1120"/>
                <a:gd name="T15" fmla="*/ 180342 h 1369"/>
                <a:gd name="T16" fmla="*/ 1294062 w 1120"/>
                <a:gd name="T17" fmla="*/ 184099 h 1369"/>
                <a:gd name="T18" fmla="*/ 1267729 w 1120"/>
                <a:gd name="T19" fmla="*/ 199127 h 1369"/>
                <a:gd name="T20" fmla="*/ 1222588 w 1120"/>
                <a:gd name="T21" fmla="*/ 1059508 h 1369"/>
                <a:gd name="T22" fmla="*/ 410037 w 1120"/>
                <a:gd name="T23" fmla="*/ 2892984 h 1369"/>
                <a:gd name="T24" fmla="*/ 22571 w 1120"/>
                <a:gd name="T25" fmla="*/ 3546723 h 1369"/>
                <a:gd name="T26" fmla="*/ 639507 w 1120"/>
                <a:gd name="T27" fmla="*/ 4211734 h 1369"/>
                <a:gd name="T28" fmla="*/ 1327918 w 1120"/>
                <a:gd name="T29" fmla="*/ 4204220 h 1369"/>
                <a:gd name="T30" fmla="*/ 1414440 w 1120"/>
                <a:gd name="T31" fmla="*/ 5143500 h 1369"/>
                <a:gd name="T32" fmla="*/ 2667122 w 1120"/>
                <a:gd name="T33" fmla="*/ 3618108 h 1369"/>
                <a:gd name="T34" fmla="*/ 3065873 w 1120"/>
                <a:gd name="T35" fmla="*/ 5109686 h 1369"/>
                <a:gd name="T36" fmla="*/ 3547384 w 1120"/>
                <a:gd name="T37" fmla="*/ 4151620 h 1369"/>
                <a:gd name="T38" fmla="*/ 4209463 w 1120"/>
                <a:gd name="T39" fmla="*/ 3569266 h 1369"/>
                <a:gd name="T40" fmla="*/ 4175607 w 1120"/>
                <a:gd name="T41" fmla="*/ 2983155 h 1369"/>
                <a:gd name="T42" fmla="*/ 639507 w 1120"/>
                <a:gd name="T43" fmla="*/ 4065206 h 1369"/>
                <a:gd name="T44" fmla="*/ 169281 w 1120"/>
                <a:gd name="T45" fmla="*/ 3542966 h 1369"/>
                <a:gd name="T46" fmla="*/ 308468 w 1120"/>
                <a:gd name="T47" fmla="*/ 2990669 h 1369"/>
                <a:gd name="T48" fmla="*/ 831359 w 1120"/>
                <a:gd name="T49" fmla="*/ 3873593 h 1369"/>
                <a:gd name="T50" fmla="*/ 1384345 w 1120"/>
                <a:gd name="T51" fmla="*/ 3862322 h 1369"/>
                <a:gd name="T52" fmla="*/ 1425725 w 1120"/>
                <a:gd name="T53" fmla="*/ 3715793 h 1369"/>
                <a:gd name="T54" fmla="*/ 522891 w 1120"/>
                <a:gd name="T55" fmla="*/ 3328810 h 1369"/>
                <a:gd name="T56" fmla="*/ 1452058 w 1120"/>
                <a:gd name="T57" fmla="*/ 3648165 h 1369"/>
                <a:gd name="T58" fmla="*/ 1474629 w 1120"/>
                <a:gd name="T59" fmla="*/ 3501637 h 1369"/>
                <a:gd name="T60" fmla="*/ 1339204 w 1120"/>
                <a:gd name="T61" fmla="*/ 1160951 h 1369"/>
                <a:gd name="T62" fmla="*/ 1376822 w 1120"/>
                <a:gd name="T63" fmla="*/ 1078294 h 1369"/>
                <a:gd name="T64" fmla="*/ 1358013 w 1120"/>
                <a:gd name="T65" fmla="*/ 315598 h 1369"/>
                <a:gd name="T66" fmla="*/ 1369298 w 1120"/>
                <a:gd name="T67" fmla="*/ 311841 h 1369"/>
                <a:gd name="T68" fmla="*/ 1647672 w 1120"/>
                <a:gd name="T69" fmla="*/ 950552 h 1369"/>
                <a:gd name="T70" fmla="*/ 1719146 w 1120"/>
                <a:gd name="T71" fmla="*/ 1018180 h 1369"/>
                <a:gd name="T72" fmla="*/ 2174325 w 1120"/>
                <a:gd name="T73" fmla="*/ 1018180 h 1369"/>
                <a:gd name="T74" fmla="*/ 2369939 w 1120"/>
                <a:gd name="T75" fmla="*/ 210399 h 1369"/>
                <a:gd name="T76" fmla="*/ 2546744 w 1120"/>
                <a:gd name="T77" fmla="*/ 1051994 h 1369"/>
                <a:gd name="T78" fmla="*/ 2591886 w 1120"/>
                <a:gd name="T79" fmla="*/ 1119622 h 1369"/>
                <a:gd name="T80" fmla="*/ 2843927 w 1120"/>
                <a:gd name="T81" fmla="*/ 3464066 h 1369"/>
                <a:gd name="T82" fmla="*/ 3558670 w 1120"/>
                <a:gd name="T83" fmla="*/ 4005092 h 1369"/>
                <a:gd name="T84" fmla="*/ 2919163 w 1120"/>
                <a:gd name="T85" fmla="*/ 3993821 h 1369"/>
                <a:gd name="T86" fmla="*/ 3863377 w 1120"/>
                <a:gd name="T87" fmla="*/ 3388924 h 1369"/>
                <a:gd name="T88" fmla="*/ 3938613 w 1120"/>
                <a:gd name="T89" fmla="*/ 2926798 h 1369"/>
                <a:gd name="T90" fmla="*/ 4062753 w 1120"/>
                <a:gd name="T91" fmla="*/ 3569266 h 1369"/>
                <a:gd name="T92" fmla="*/ 3558670 w 1120"/>
                <a:gd name="T93" fmla="*/ 4005092 h 13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20"/>
                <a:gd name="T142" fmla="*/ 0 h 1369"/>
                <a:gd name="T143" fmla="*/ 1120 w 1120"/>
                <a:gd name="T144" fmla="*/ 1369 h 136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20" h="1369">
                  <a:moveTo>
                    <a:pt x="1110" y="794"/>
                  </a:moveTo>
                  <a:cubicBezTo>
                    <a:pt x="1099" y="753"/>
                    <a:pt x="1080" y="738"/>
                    <a:pt x="1046" y="739"/>
                  </a:cubicBezTo>
                  <a:cubicBezTo>
                    <a:pt x="981" y="742"/>
                    <a:pt x="988" y="892"/>
                    <a:pt x="988" y="902"/>
                  </a:cubicBezTo>
                  <a:cubicBezTo>
                    <a:pt x="986" y="994"/>
                    <a:pt x="810" y="994"/>
                    <a:pt x="759" y="992"/>
                  </a:cubicBezTo>
                  <a:cubicBezTo>
                    <a:pt x="756" y="980"/>
                    <a:pt x="753" y="970"/>
                    <a:pt x="750" y="962"/>
                  </a:cubicBezTo>
                  <a:cubicBezTo>
                    <a:pt x="762" y="961"/>
                    <a:pt x="762" y="961"/>
                    <a:pt x="762" y="961"/>
                  </a:cubicBezTo>
                  <a:cubicBezTo>
                    <a:pt x="766" y="961"/>
                    <a:pt x="766" y="961"/>
                    <a:pt x="766" y="961"/>
                  </a:cubicBezTo>
                  <a:cubicBezTo>
                    <a:pt x="769" y="960"/>
                    <a:pt x="769" y="960"/>
                    <a:pt x="769" y="960"/>
                  </a:cubicBezTo>
                  <a:cubicBezTo>
                    <a:pt x="770" y="959"/>
                    <a:pt x="1002" y="854"/>
                    <a:pt x="1002" y="616"/>
                  </a:cubicBezTo>
                  <a:cubicBezTo>
                    <a:pt x="1002" y="406"/>
                    <a:pt x="772" y="291"/>
                    <a:pt x="716" y="267"/>
                  </a:cubicBezTo>
                  <a:cubicBezTo>
                    <a:pt x="716" y="255"/>
                    <a:pt x="716" y="244"/>
                    <a:pt x="715" y="232"/>
                  </a:cubicBezTo>
                  <a:cubicBezTo>
                    <a:pt x="715" y="132"/>
                    <a:pt x="714" y="19"/>
                    <a:pt x="631" y="17"/>
                  </a:cubicBezTo>
                  <a:cubicBezTo>
                    <a:pt x="553" y="15"/>
                    <a:pt x="541" y="175"/>
                    <a:pt x="539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53" y="0"/>
                    <a:pt x="356" y="44"/>
                    <a:pt x="347" y="48"/>
                  </a:cubicBezTo>
                  <a:cubicBezTo>
                    <a:pt x="346" y="48"/>
                    <a:pt x="346" y="48"/>
                    <a:pt x="346" y="48"/>
                  </a:cubicBezTo>
                  <a:cubicBezTo>
                    <a:pt x="345" y="49"/>
                    <a:pt x="345" y="49"/>
                    <a:pt x="345" y="49"/>
                  </a:cubicBezTo>
                  <a:cubicBezTo>
                    <a:pt x="344" y="49"/>
                    <a:pt x="344" y="49"/>
                    <a:pt x="344" y="49"/>
                  </a:cubicBezTo>
                  <a:cubicBezTo>
                    <a:pt x="338" y="52"/>
                    <a:pt x="338" y="52"/>
                    <a:pt x="338" y="52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288" y="85"/>
                    <a:pt x="315" y="234"/>
                    <a:pt x="325" y="282"/>
                  </a:cubicBezTo>
                  <a:cubicBezTo>
                    <a:pt x="274" y="311"/>
                    <a:pt x="97" y="431"/>
                    <a:pt x="93" y="663"/>
                  </a:cubicBezTo>
                  <a:cubicBezTo>
                    <a:pt x="92" y="704"/>
                    <a:pt x="98" y="739"/>
                    <a:pt x="109" y="770"/>
                  </a:cubicBezTo>
                  <a:cubicBezTo>
                    <a:pt x="95" y="760"/>
                    <a:pt x="81" y="759"/>
                    <a:pt x="72" y="760"/>
                  </a:cubicBezTo>
                  <a:cubicBezTo>
                    <a:pt x="48" y="763"/>
                    <a:pt x="0" y="763"/>
                    <a:pt x="6" y="944"/>
                  </a:cubicBezTo>
                  <a:cubicBezTo>
                    <a:pt x="6" y="944"/>
                    <a:pt x="6" y="944"/>
                    <a:pt x="6" y="944"/>
                  </a:cubicBezTo>
                  <a:cubicBezTo>
                    <a:pt x="6" y="951"/>
                    <a:pt x="11" y="1117"/>
                    <a:pt x="170" y="1121"/>
                  </a:cubicBezTo>
                  <a:cubicBezTo>
                    <a:pt x="170" y="1121"/>
                    <a:pt x="170" y="1121"/>
                    <a:pt x="170" y="1121"/>
                  </a:cubicBezTo>
                  <a:cubicBezTo>
                    <a:pt x="353" y="1119"/>
                    <a:pt x="353" y="1119"/>
                    <a:pt x="353" y="1119"/>
                  </a:cubicBezTo>
                  <a:cubicBezTo>
                    <a:pt x="345" y="1180"/>
                    <a:pt x="339" y="1261"/>
                    <a:pt x="337" y="1368"/>
                  </a:cubicBezTo>
                  <a:cubicBezTo>
                    <a:pt x="376" y="1369"/>
                    <a:pt x="376" y="1369"/>
                    <a:pt x="376" y="1369"/>
                  </a:cubicBezTo>
                  <a:cubicBezTo>
                    <a:pt x="383" y="1053"/>
                    <a:pt x="398" y="985"/>
                    <a:pt x="405" y="971"/>
                  </a:cubicBezTo>
                  <a:cubicBezTo>
                    <a:pt x="709" y="963"/>
                    <a:pt x="709" y="963"/>
                    <a:pt x="709" y="963"/>
                  </a:cubicBezTo>
                  <a:cubicBezTo>
                    <a:pt x="720" y="987"/>
                    <a:pt x="750" y="1077"/>
                    <a:pt x="776" y="1364"/>
                  </a:cubicBezTo>
                  <a:cubicBezTo>
                    <a:pt x="815" y="1360"/>
                    <a:pt x="815" y="1360"/>
                    <a:pt x="815" y="1360"/>
                  </a:cubicBezTo>
                  <a:cubicBezTo>
                    <a:pt x="805" y="1248"/>
                    <a:pt x="793" y="1164"/>
                    <a:pt x="783" y="1102"/>
                  </a:cubicBezTo>
                  <a:cubicBezTo>
                    <a:pt x="943" y="1105"/>
                    <a:pt x="943" y="1105"/>
                    <a:pt x="943" y="1105"/>
                  </a:cubicBezTo>
                  <a:cubicBezTo>
                    <a:pt x="943" y="1105"/>
                    <a:pt x="943" y="1105"/>
                    <a:pt x="943" y="1105"/>
                  </a:cubicBezTo>
                  <a:cubicBezTo>
                    <a:pt x="944" y="1105"/>
                    <a:pt x="1119" y="1119"/>
                    <a:pt x="1119" y="950"/>
                  </a:cubicBezTo>
                  <a:cubicBezTo>
                    <a:pt x="1120" y="950"/>
                    <a:pt x="1120" y="950"/>
                    <a:pt x="1120" y="950"/>
                  </a:cubicBezTo>
                  <a:cubicBezTo>
                    <a:pt x="1120" y="875"/>
                    <a:pt x="1118" y="826"/>
                    <a:pt x="1110" y="794"/>
                  </a:cubicBezTo>
                  <a:close/>
                  <a:moveTo>
                    <a:pt x="358" y="1080"/>
                  </a:moveTo>
                  <a:cubicBezTo>
                    <a:pt x="170" y="1082"/>
                    <a:pt x="170" y="1082"/>
                    <a:pt x="170" y="1082"/>
                  </a:cubicBezTo>
                  <a:cubicBezTo>
                    <a:pt x="47" y="1079"/>
                    <a:pt x="45" y="944"/>
                    <a:pt x="45" y="943"/>
                  </a:cubicBezTo>
                  <a:cubicBezTo>
                    <a:pt x="45" y="943"/>
                    <a:pt x="45" y="943"/>
                    <a:pt x="45" y="943"/>
                  </a:cubicBezTo>
                  <a:cubicBezTo>
                    <a:pt x="44" y="922"/>
                    <a:pt x="28" y="815"/>
                    <a:pt x="70" y="796"/>
                  </a:cubicBezTo>
                  <a:cubicBezTo>
                    <a:pt x="82" y="796"/>
                    <a:pt x="82" y="796"/>
                    <a:pt x="82" y="796"/>
                  </a:cubicBezTo>
                  <a:cubicBezTo>
                    <a:pt x="110" y="817"/>
                    <a:pt x="104" y="826"/>
                    <a:pt x="100" y="884"/>
                  </a:cubicBezTo>
                  <a:cubicBezTo>
                    <a:pt x="92" y="1028"/>
                    <a:pt x="221" y="1031"/>
                    <a:pt x="221" y="1031"/>
                  </a:cubicBezTo>
                  <a:cubicBezTo>
                    <a:pt x="222" y="1031"/>
                    <a:pt x="222" y="1031"/>
                    <a:pt x="222" y="1031"/>
                  </a:cubicBezTo>
                  <a:cubicBezTo>
                    <a:pt x="368" y="1028"/>
                    <a:pt x="368" y="1028"/>
                    <a:pt x="368" y="1028"/>
                  </a:cubicBezTo>
                  <a:cubicBezTo>
                    <a:pt x="364" y="1043"/>
                    <a:pt x="361" y="1060"/>
                    <a:pt x="358" y="1080"/>
                  </a:cubicBezTo>
                  <a:close/>
                  <a:moveTo>
                    <a:pt x="379" y="989"/>
                  </a:moveTo>
                  <a:cubicBezTo>
                    <a:pt x="222" y="992"/>
                    <a:pt x="222" y="992"/>
                    <a:pt x="222" y="992"/>
                  </a:cubicBezTo>
                  <a:cubicBezTo>
                    <a:pt x="216" y="992"/>
                    <a:pt x="134" y="986"/>
                    <a:pt x="139" y="886"/>
                  </a:cubicBezTo>
                  <a:cubicBezTo>
                    <a:pt x="141" y="863"/>
                    <a:pt x="140" y="844"/>
                    <a:pt x="138" y="828"/>
                  </a:cubicBezTo>
                  <a:cubicBezTo>
                    <a:pt x="214" y="944"/>
                    <a:pt x="364" y="968"/>
                    <a:pt x="386" y="971"/>
                  </a:cubicBezTo>
                  <a:cubicBezTo>
                    <a:pt x="383" y="976"/>
                    <a:pt x="381" y="982"/>
                    <a:pt x="379" y="989"/>
                  </a:cubicBezTo>
                  <a:close/>
                  <a:moveTo>
                    <a:pt x="392" y="932"/>
                  </a:moveTo>
                  <a:cubicBezTo>
                    <a:pt x="374" y="930"/>
                    <a:pt x="128" y="895"/>
                    <a:pt x="132" y="663"/>
                  </a:cubicBezTo>
                  <a:cubicBezTo>
                    <a:pt x="137" y="418"/>
                    <a:pt x="355" y="310"/>
                    <a:pt x="356" y="309"/>
                  </a:cubicBezTo>
                  <a:cubicBezTo>
                    <a:pt x="370" y="302"/>
                    <a:pt x="370" y="302"/>
                    <a:pt x="370" y="302"/>
                  </a:cubicBezTo>
                  <a:cubicBezTo>
                    <a:pt x="366" y="287"/>
                    <a:pt x="366" y="287"/>
                    <a:pt x="366" y="287"/>
                  </a:cubicBezTo>
                  <a:cubicBezTo>
                    <a:pt x="366" y="287"/>
                    <a:pt x="324" y="111"/>
                    <a:pt x="357" y="87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3" y="84"/>
                    <a:pt x="363" y="84"/>
                    <a:pt x="363" y="84"/>
                  </a:cubicBezTo>
                  <a:cubicBezTo>
                    <a:pt x="364" y="83"/>
                    <a:pt x="364" y="83"/>
                    <a:pt x="364" y="83"/>
                  </a:cubicBezTo>
                  <a:cubicBezTo>
                    <a:pt x="365" y="83"/>
                    <a:pt x="365" y="83"/>
                    <a:pt x="365" y="83"/>
                  </a:cubicBezTo>
                  <a:cubicBezTo>
                    <a:pt x="365" y="83"/>
                    <a:pt x="423" y="50"/>
                    <a:pt x="438" y="253"/>
                  </a:cubicBezTo>
                  <a:cubicBezTo>
                    <a:pt x="439" y="272"/>
                    <a:pt x="439" y="272"/>
                    <a:pt x="439" y="272"/>
                  </a:cubicBezTo>
                  <a:cubicBezTo>
                    <a:pt x="457" y="271"/>
                    <a:pt x="457" y="271"/>
                    <a:pt x="457" y="271"/>
                  </a:cubicBezTo>
                  <a:cubicBezTo>
                    <a:pt x="458" y="271"/>
                    <a:pt x="520" y="271"/>
                    <a:pt x="558" y="271"/>
                  </a:cubicBezTo>
                  <a:cubicBezTo>
                    <a:pt x="578" y="271"/>
                    <a:pt x="578" y="271"/>
                    <a:pt x="578" y="271"/>
                  </a:cubicBezTo>
                  <a:cubicBezTo>
                    <a:pt x="578" y="251"/>
                    <a:pt x="578" y="251"/>
                    <a:pt x="578" y="251"/>
                  </a:cubicBezTo>
                  <a:cubicBezTo>
                    <a:pt x="578" y="250"/>
                    <a:pt x="576" y="55"/>
                    <a:pt x="630" y="56"/>
                  </a:cubicBezTo>
                  <a:cubicBezTo>
                    <a:pt x="675" y="57"/>
                    <a:pt x="676" y="150"/>
                    <a:pt x="676" y="233"/>
                  </a:cubicBezTo>
                  <a:cubicBezTo>
                    <a:pt x="676" y="249"/>
                    <a:pt x="677" y="265"/>
                    <a:pt x="677" y="280"/>
                  </a:cubicBezTo>
                  <a:cubicBezTo>
                    <a:pt x="678" y="293"/>
                    <a:pt x="678" y="293"/>
                    <a:pt x="678" y="293"/>
                  </a:cubicBezTo>
                  <a:cubicBezTo>
                    <a:pt x="689" y="298"/>
                    <a:pt x="689" y="298"/>
                    <a:pt x="689" y="298"/>
                  </a:cubicBezTo>
                  <a:cubicBezTo>
                    <a:pt x="690" y="298"/>
                    <a:pt x="963" y="404"/>
                    <a:pt x="963" y="616"/>
                  </a:cubicBezTo>
                  <a:cubicBezTo>
                    <a:pt x="963" y="813"/>
                    <a:pt x="783" y="909"/>
                    <a:pt x="756" y="922"/>
                  </a:cubicBezTo>
                  <a:lnTo>
                    <a:pt x="392" y="932"/>
                  </a:lnTo>
                  <a:close/>
                  <a:moveTo>
                    <a:pt x="946" y="1066"/>
                  </a:moveTo>
                  <a:cubicBezTo>
                    <a:pt x="945" y="1066"/>
                    <a:pt x="945" y="1066"/>
                    <a:pt x="945" y="1066"/>
                  </a:cubicBezTo>
                  <a:cubicBezTo>
                    <a:pt x="776" y="1063"/>
                    <a:pt x="776" y="1063"/>
                    <a:pt x="776" y="1063"/>
                  </a:cubicBezTo>
                  <a:cubicBezTo>
                    <a:pt x="773" y="1051"/>
                    <a:pt x="771" y="1041"/>
                    <a:pt x="769" y="1031"/>
                  </a:cubicBezTo>
                  <a:cubicBezTo>
                    <a:pt x="839" y="1032"/>
                    <a:pt x="1026" y="1023"/>
                    <a:pt x="1027" y="902"/>
                  </a:cubicBezTo>
                  <a:cubicBezTo>
                    <a:pt x="1027" y="901"/>
                    <a:pt x="1027" y="901"/>
                    <a:pt x="1027" y="901"/>
                  </a:cubicBezTo>
                  <a:cubicBezTo>
                    <a:pt x="1027" y="900"/>
                    <a:pt x="1020" y="779"/>
                    <a:pt x="1047" y="779"/>
                  </a:cubicBezTo>
                  <a:cubicBezTo>
                    <a:pt x="1060" y="778"/>
                    <a:pt x="1067" y="785"/>
                    <a:pt x="1072" y="804"/>
                  </a:cubicBezTo>
                  <a:cubicBezTo>
                    <a:pt x="1079" y="831"/>
                    <a:pt x="1080" y="878"/>
                    <a:pt x="1080" y="950"/>
                  </a:cubicBezTo>
                  <a:cubicBezTo>
                    <a:pt x="1080" y="950"/>
                    <a:pt x="1080" y="950"/>
                    <a:pt x="1080" y="950"/>
                  </a:cubicBezTo>
                  <a:cubicBezTo>
                    <a:pt x="1080" y="1077"/>
                    <a:pt x="946" y="1066"/>
                    <a:pt x="946" y="1066"/>
                  </a:cubicBezTo>
                  <a:close/>
                </a:path>
              </a:pathLst>
            </a:custGeom>
            <a:solidFill>
              <a:srgbClr val="2318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Freeform 6"/>
            <p:cNvSpPr>
              <a:spLocks/>
            </p:cNvSpPr>
            <p:nvPr/>
          </p:nvSpPr>
          <p:spPr bwMode="auto">
            <a:xfrm>
              <a:off x="3233738" y="2068513"/>
              <a:ext cx="1019175" cy="168275"/>
            </a:xfrm>
            <a:custGeom>
              <a:avLst/>
              <a:gdLst>
                <a:gd name="T0" fmla="*/ 0 w 642"/>
                <a:gd name="T1" fmla="*/ 22225 h 106"/>
                <a:gd name="T2" fmla="*/ 1014413 w 642"/>
                <a:gd name="T3" fmla="*/ 0 h 106"/>
                <a:gd name="T4" fmla="*/ 1019175 w 642"/>
                <a:gd name="T5" fmla="*/ 146050 h 106"/>
                <a:gd name="T6" fmla="*/ 3175 w 642"/>
                <a:gd name="T7" fmla="*/ 168275 h 106"/>
                <a:gd name="T8" fmla="*/ 0 w 642"/>
                <a:gd name="T9" fmla="*/ 2222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"/>
                <a:gd name="T16" fmla="*/ 0 h 106"/>
                <a:gd name="T17" fmla="*/ 642 w 642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" h="106">
                  <a:moveTo>
                    <a:pt x="0" y="14"/>
                  </a:moveTo>
                  <a:lnTo>
                    <a:pt x="639" y="0"/>
                  </a:lnTo>
                  <a:lnTo>
                    <a:pt x="642" y="92"/>
                  </a:lnTo>
                  <a:lnTo>
                    <a:pt x="2" y="10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318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Freeform 7"/>
            <p:cNvSpPr>
              <a:spLocks/>
            </p:cNvSpPr>
            <p:nvPr/>
          </p:nvSpPr>
          <p:spPr bwMode="auto">
            <a:xfrm>
              <a:off x="4737100" y="2057400"/>
              <a:ext cx="1004888" cy="157163"/>
            </a:xfrm>
            <a:custGeom>
              <a:avLst/>
              <a:gdLst>
                <a:gd name="T0" fmla="*/ 0 w 633"/>
                <a:gd name="T1" fmla="*/ 11113 h 99"/>
                <a:gd name="T2" fmla="*/ 1004888 w 633"/>
                <a:gd name="T3" fmla="*/ 0 h 99"/>
                <a:gd name="T4" fmla="*/ 1004888 w 633"/>
                <a:gd name="T5" fmla="*/ 146050 h 99"/>
                <a:gd name="T6" fmla="*/ 0 w 633"/>
                <a:gd name="T7" fmla="*/ 157163 h 99"/>
                <a:gd name="T8" fmla="*/ 0 w 633"/>
                <a:gd name="T9" fmla="*/ 11113 h 99"/>
                <a:gd name="T10" fmla="*/ 0 w 633"/>
                <a:gd name="T11" fmla="*/ 11113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99"/>
                <a:gd name="T20" fmla="*/ 633 w 633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99">
                  <a:moveTo>
                    <a:pt x="0" y="7"/>
                  </a:moveTo>
                  <a:lnTo>
                    <a:pt x="633" y="0"/>
                  </a:lnTo>
                  <a:lnTo>
                    <a:pt x="633" y="92"/>
                  </a:lnTo>
                  <a:lnTo>
                    <a:pt x="0" y="9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318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55" name="Group 1026"/>
          <p:cNvGrpSpPr>
            <a:grpSpLocks/>
          </p:cNvGrpSpPr>
          <p:nvPr/>
        </p:nvGrpSpPr>
        <p:grpSpPr bwMode="auto">
          <a:xfrm>
            <a:off x="1214414" y="1000114"/>
            <a:ext cx="5256213" cy="65087"/>
            <a:chOff x="652" y="1166"/>
            <a:chExt cx="2016" cy="55"/>
          </a:xfrm>
        </p:grpSpPr>
        <p:sp>
          <p:nvSpPr>
            <p:cNvPr id="27664" name="Line 1027"/>
            <p:cNvSpPr>
              <a:spLocks noChangeShapeType="1"/>
            </p:cNvSpPr>
            <p:nvPr/>
          </p:nvSpPr>
          <p:spPr bwMode="auto">
            <a:xfrm>
              <a:off x="700" y="1193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7665" name="Oval 1028"/>
            <p:cNvSpPr>
              <a:spLocks noChangeArrowheads="1"/>
            </p:cNvSpPr>
            <p:nvPr/>
          </p:nvSpPr>
          <p:spPr bwMode="auto">
            <a:xfrm flipH="1" flipV="1">
              <a:off x="652" y="1166"/>
              <a:ext cx="48" cy="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656" name="Text Box 1029"/>
          <p:cNvSpPr txBox="1">
            <a:spLocks noChangeArrowheads="1"/>
          </p:cNvSpPr>
          <p:nvPr/>
        </p:nvSpPr>
        <p:spPr bwMode="auto">
          <a:xfrm>
            <a:off x="1928794" y="1142990"/>
            <a:ext cx="76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657" name="Text Box 1029"/>
          <p:cNvSpPr txBox="1">
            <a:spLocks noChangeArrowheads="1"/>
          </p:cNvSpPr>
          <p:nvPr/>
        </p:nvSpPr>
        <p:spPr bwMode="auto">
          <a:xfrm>
            <a:off x="2857488" y="1142990"/>
            <a:ext cx="76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658" name="Text Box 1029"/>
          <p:cNvSpPr txBox="1">
            <a:spLocks noChangeArrowheads="1"/>
          </p:cNvSpPr>
          <p:nvPr/>
        </p:nvSpPr>
        <p:spPr bwMode="auto">
          <a:xfrm>
            <a:off x="4500562" y="1142990"/>
            <a:ext cx="76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流程图: 联系 18"/>
          <p:cNvSpPr/>
          <p:nvPr/>
        </p:nvSpPr>
        <p:spPr>
          <a:xfrm>
            <a:off x="2355850" y="1000114"/>
            <a:ext cx="44450" cy="650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流程图: 联系 19"/>
          <p:cNvSpPr/>
          <p:nvPr/>
        </p:nvSpPr>
        <p:spPr>
          <a:xfrm>
            <a:off x="3175000" y="1000114"/>
            <a:ext cx="46038" cy="666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流程图: 联系 28"/>
          <p:cNvSpPr/>
          <p:nvPr/>
        </p:nvSpPr>
        <p:spPr>
          <a:xfrm>
            <a:off x="4792663" y="1000114"/>
            <a:ext cx="46037" cy="6508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14348" y="335756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（</a:t>
            </a:r>
            <a:r>
              <a:rPr lang="en-US" altLang="zh-CN" sz="1600" b="1" dirty="0" smtClean="0"/>
              <a:t>1</a:t>
            </a:r>
            <a:r>
              <a:rPr lang="zh-CN" altLang="en-US" sz="1600" b="1" dirty="0" smtClean="0"/>
              <a:t>）图中有  </a:t>
            </a:r>
            <a:r>
              <a:rPr lang="en-US" altLang="zh-CN" sz="1600" b="1" i="1" dirty="0" smtClean="0">
                <a:solidFill>
                  <a:srgbClr val="FF0000"/>
                </a:solidFill>
              </a:rPr>
              <a:t>6</a:t>
            </a:r>
            <a:r>
              <a:rPr lang="zh-CN" altLang="en-US" sz="1600" b="1" dirty="0" smtClean="0"/>
              <a:t>条线段 它们是：线段</a:t>
            </a:r>
            <a:r>
              <a:rPr lang="en-US" altLang="zh-CN" sz="1600" b="1" dirty="0" smtClean="0"/>
              <a:t>OA,</a:t>
            </a:r>
            <a:r>
              <a:rPr lang="zh-CN" altLang="en-US" sz="1600" b="1" dirty="0" smtClean="0"/>
              <a:t>线段</a:t>
            </a:r>
            <a:r>
              <a:rPr lang="en-US" altLang="zh-CN" sz="1600" b="1" dirty="0" smtClean="0"/>
              <a:t>OB,</a:t>
            </a:r>
            <a:r>
              <a:rPr lang="zh-CN" altLang="en-US" sz="1600" b="1" dirty="0" smtClean="0"/>
              <a:t>线段</a:t>
            </a:r>
            <a:r>
              <a:rPr lang="en-US" altLang="zh-CN" sz="1600" b="1" dirty="0" smtClean="0"/>
              <a:t>OC,</a:t>
            </a:r>
            <a:r>
              <a:rPr lang="zh-CN" altLang="en-US" sz="1600" b="1" dirty="0" smtClean="0"/>
              <a:t>线段</a:t>
            </a:r>
            <a:r>
              <a:rPr lang="en-US" altLang="zh-CN" sz="1600" b="1" dirty="0" smtClean="0"/>
              <a:t>AB,</a:t>
            </a:r>
            <a:r>
              <a:rPr lang="zh-CN" altLang="en-US" sz="1600" b="1" dirty="0" smtClean="0"/>
              <a:t>线段</a:t>
            </a:r>
            <a:r>
              <a:rPr lang="en-US" altLang="zh-CN" sz="1600" b="1" dirty="0" smtClean="0"/>
              <a:t>AC,</a:t>
            </a:r>
            <a:r>
              <a:rPr lang="zh-CN" altLang="en-US" sz="1600" b="1" dirty="0" smtClean="0"/>
              <a:t>线段</a:t>
            </a:r>
            <a:r>
              <a:rPr lang="en-US" altLang="zh-CN" sz="1600" b="1" dirty="0" smtClean="0"/>
              <a:t>BC</a:t>
            </a:r>
            <a:endParaRPr lang="zh-CN" alt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4348" y="3786196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（</a:t>
            </a:r>
            <a:r>
              <a:rPr lang="en-US" altLang="zh-CN" sz="1600" b="1" dirty="0" smtClean="0"/>
              <a:t>2</a:t>
            </a:r>
            <a:r>
              <a:rPr lang="zh-CN" altLang="en-US" sz="1600" b="1" dirty="0" smtClean="0"/>
              <a:t>）图中只有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1600" b="1" dirty="0" smtClean="0"/>
              <a:t>条射线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48" y="4143386"/>
            <a:ext cx="664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（</a:t>
            </a:r>
            <a:r>
              <a:rPr lang="en-US" altLang="zh-CN" sz="1600" b="1" dirty="0" smtClean="0"/>
              <a:t>3</a:t>
            </a:r>
            <a:r>
              <a:rPr lang="zh-CN" altLang="en-US" sz="1600" b="1" dirty="0" smtClean="0"/>
              <a:t>）图中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没有</a:t>
            </a:r>
            <a:r>
              <a:rPr lang="zh-CN" altLang="en-US" sz="1600" b="1" dirty="0" smtClean="0"/>
              <a:t>直线</a:t>
            </a:r>
            <a:endParaRPr lang="zh-CN" altLang="en-US" sz="1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250950" y="1039813"/>
            <a:ext cx="72755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（</a:t>
            </a:r>
            <a:r>
              <a:rPr kumimoji="1" lang="en-US" altLang="zh-CN" sz="3200" b="1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1</a:t>
            </a:r>
            <a:r>
              <a:rPr kumimoji="1" lang="zh-CN" altLang="en-US" sz="3200" b="1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）过一点可以画几条直线？</a:t>
            </a:r>
          </a:p>
        </p:txBody>
      </p:sp>
      <p:sp>
        <p:nvSpPr>
          <p:cNvPr id="4198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839200" y="5372100"/>
            <a:ext cx="685800" cy="51435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2825750" y="3095625"/>
            <a:ext cx="671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4800" b="1" dirty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kumimoji="1" lang="en-US" altLang="zh-CN" sz="3600" dirty="0">
                <a:latin typeface="Times New Roman" pitchFamily="18" charset="0"/>
              </a:rPr>
              <a:t>A</a:t>
            </a:r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3010997" y="2439507"/>
            <a:ext cx="0" cy="23431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H="1">
            <a:off x="2241550" y="2473623"/>
            <a:ext cx="1371600" cy="22288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 flipH="1">
            <a:off x="1936750" y="2598556"/>
            <a:ext cx="1905000" cy="20002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 flipH="1" flipV="1">
            <a:off x="1860550" y="2587923"/>
            <a:ext cx="2286000" cy="17145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 flipH="1" flipV="1">
            <a:off x="2447925" y="2301875"/>
            <a:ext cx="1066800" cy="22288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2" name="Text Box 1044"/>
          <p:cNvSpPr txBox="1">
            <a:spLocks noChangeArrowheads="1"/>
          </p:cNvSpPr>
          <p:nvPr/>
        </p:nvSpPr>
        <p:spPr bwMode="auto">
          <a:xfrm>
            <a:off x="5670550" y="1762125"/>
            <a:ext cx="1728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914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无数条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65088"/>
            <a:ext cx="9969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06513" y="200025"/>
            <a:ext cx="18732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画一画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animBg="1"/>
      <p:bldP spid="181256" grpId="0" animBg="1"/>
      <p:bldP spid="181257" grpId="0" animBg="1"/>
      <p:bldP spid="181261" grpId="0" animBg="1"/>
      <p:bldP spid="181262" grpId="0" animBg="1"/>
      <p:bldP spid="23572" grpId="0" build="allAtOnce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368425" y="1058863"/>
            <a:ext cx="6172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（</a:t>
            </a:r>
            <a:r>
              <a:rPr kumimoji="1" lang="en-US" altLang="zh-CN" sz="3200" b="1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2</a:t>
            </a:r>
            <a:r>
              <a:rPr kumimoji="1" lang="zh-CN" altLang="en-US" sz="3200" b="1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）过两点可以画几条直线？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3179763" y="2027238"/>
            <a:ext cx="671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4800" b="1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kumimoji="1" lang="en-US" altLang="zh-CN" sz="3600">
                <a:latin typeface="Times New Roman" pitchFamily="18" charset="0"/>
              </a:rPr>
              <a:t>A</a:t>
            </a: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4932363" y="2741613"/>
            <a:ext cx="800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4800" b="1" dirty="0">
                <a:solidFill>
                  <a:srgbClr val="FF0000"/>
                </a:solidFill>
                <a:latin typeface="Times New Roman" pitchFamily="18" charset="0"/>
              </a:rPr>
              <a:t>·</a:t>
            </a:r>
            <a:r>
              <a:rPr kumimoji="1" lang="zh-CN" altLang="en-US" sz="3600" dirty="0">
                <a:latin typeface="Times New Roman" pitchFamily="18" charset="0"/>
              </a:rPr>
              <a:t>Ｂ</a:t>
            </a: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2606047" y="2107572"/>
            <a:ext cx="3352800" cy="1428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06513" y="200025"/>
            <a:ext cx="18732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画一画</a:t>
            </a:r>
          </a:p>
        </p:txBody>
      </p:sp>
      <p:pic>
        <p:nvPicPr>
          <p:cNvPr id="43014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65088"/>
            <a:ext cx="9969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7"/>
          <p:cNvSpPr txBox="1"/>
          <p:nvPr/>
        </p:nvSpPr>
        <p:spPr>
          <a:xfrm>
            <a:off x="2243138" y="3848100"/>
            <a:ext cx="4176712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华文隶书" panose="02010800040101010101" pitchFamily="2" charset="-122"/>
                <a:ea typeface="华文隶书" panose="02010800040101010101" pitchFamily="2" charset="-122"/>
              </a:rPr>
              <a:t>基本事实：两点确定一条直线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3709988"/>
            <a:ext cx="12017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6" grpId="0"/>
      <p:bldP spid="182277" grpId="0"/>
      <p:bldP spid="182278" grpId="0" animBg="1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133600" cy="274637"/>
          </a:xfrm>
        </p:spPr>
        <p:txBody>
          <a:bodyPr/>
          <a:lstStyle/>
          <a:p>
            <a:pPr algn="l">
              <a:defRPr/>
            </a:pPr>
            <a:r>
              <a:rPr lang="en-US" altLang="zh-CN">
                <a:solidFill>
                  <a:schemeClr val="tx1">
                    <a:tint val="75000"/>
                  </a:schemeClr>
                </a:solidFill>
              </a:rPr>
              <a:t>Company Logo</a:t>
            </a:r>
          </a:p>
        </p:txBody>
      </p:sp>
      <p:sp>
        <p:nvSpPr>
          <p:cNvPr id="183298" name="Rectangle 2" descr="栎木"/>
          <p:cNvSpPr>
            <a:spLocks noChangeArrowheads="1"/>
          </p:cNvSpPr>
          <p:nvPr/>
        </p:nvSpPr>
        <p:spPr bwMode="auto">
          <a:xfrm>
            <a:off x="5314950" y="2341563"/>
            <a:ext cx="2541588" cy="1746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83299" name="Oval 3"/>
          <p:cNvSpPr>
            <a:spLocks noChangeArrowheads="1"/>
          </p:cNvSpPr>
          <p:nvPr/>
        </p:nvSpPr>
        <p:spPr bwMode="auto">
          <a:xfrm>
            <a:off x="5715000" y="2371725"/>
            <a:ext cx="152400" cy="114300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07950" y="1851025"/>
            <a:ext cx="4978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如果你想把一根细木条固定在墙上，至少需要钉几个钉子？</a:t>
            </a:r>
          </a:p>
        </p:txBody>
      </p:sp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7162800" y="2371725"/>
            <a:ext cx="152400" cy="114300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183303" name="Group 7"/>
          <p:cNvGrpSpPr>
            <a:grpSpLocks/>
          </p:cNvGrpSpPr>
          <p:nvPr/>
        </p:nvGrpSpPr>
        <p:grpSpPr bwMode="auto">
          <a:xfrm rot="-3761943">
            <a:off x="5091113" y="1789112"/>
            <a:ext cx="1906588" cy="233363"/>
            <a:chOff x="3312" y="1968"/>
            <a:chExt cx="1601" cy="147"/>
          </a:xfrm>
        </p:grpSpPr>
        <p:sp>
          <p:nvSpPr>
            <p:cNvPr id="44050" name="Rectangle 8" descr="栎木"/>
            <p:cNvSpPr>
              <a:spLocks noChangeArrowheads="1"/>
            </p:cNvSpPr>
            <p:nvPr/>
          </p:nvSpPr>
          <p:spPr bwMode="auto">
            <a:xfrm>
              <a:off x="3312" y="1968"/>
              <a:ext cx="1601" cy="1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44051" name="Oval 9"/>
            <p:cNvSpPr>
              <a:spLocks noChangeArrowheads="1"/>
            </p:cNvSpPr>
            <p:nvPr/>
          </p:nvSpPr>
          <p:spPr bwMode="auto">
            <a:xfrm>
              <a:off x="3600" y="199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83306" name="Group 10"/>
          <p:cNvGrpSpPr>
            <a:grpSpLocks/>
          </p:cNvGrpSpPr>
          <p:nvPr/>
        </p:nvGrpSpPr>
        <p:grpSpPr bwMode="auto">
          <a:xfrm rot="4033917">
            <a:off x="5030788" y="2797175"/>
            <a:ext cx="1906587" cy="233363"/>
            <a:chOff x="3312" y="1968"/>
            <a:chExt cx="1601" cy="147"/>
          </a:xfrm>
        </p:grpSpPr>
        <p:sp>
          <p:nvSpPr>
            <p:cNvPr id="44048" name="Rectangle 11" descr="栎木"/>
            <p:cNvSpPr>
              <a:spLocks noChangeArrowheads="1"/>
            </p:cNvSpPr>
            <p:nvPr/>
          </p:nvSpPr>
          <p:spPr bwMode="auto">
            <a:xfrm>
              <a:off x="3312" y="1968"/>
              <a:ext cx="1601" cy="1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44049" name="Oval 12"/>
            <p:cNvSpPr>
              <a:spLocks noChangeArrowheads="1"/>
            </p:cNvSpPr>
            <p:nvPr/>
          </p:nvSpPr>
          <p:spPr bwMode="auto">
            <a:xfrm>
              <a:off x="3600" y="199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83309" name="Group 13"/>
          <p:cNvGrpSpPr>
            <a:grpSpLocks/>
          </p:cNvGrpSpPr>
          <p:nvPr/>
        </p:nvGrpSpPr>
        <p:grpSpPr bwMode="auto">
          <a:xfrm rot="-1602586">
            <a:off x="5189538" y="2030413"/>
            <a:ext cx="2541587" cy="174625"/>
            <a:chOff x="3312" y="1968"/>
            <a:chExt cx="1601" cy="147"/>
          </a:xfrm>
        </p:grpSpPr>
        <p:sp>
          <p:nvSpPr>
            <p:cNvPr id="44046" name="Rectangle 14" descr="栎木"/>
            <p:cNvSpPr>
              <a:spLocks noChangeArrowheads="1"/>
            </p:cNvSpPr>
            <p:nvPr/>
          </p:nvSpPr>
          <p:spPr bwMode="auto">
            <a:xfrm>
              <a:off x="3312" y="1968"/>
              <a:ext cx="1601" cy="1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44047" name="Oval 15"/>
            <p:cNvSpPr>
              <a:spLocks noChangeArrowheads="1"/>
            </p:cNvSpPr>
            <p:nvPr/>
          </p:nvSpPr>
          <p:spPr bwMode="auto">
            <a:xfrm>
              <a:off x="3600" y="199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83312" name="Group 16"/>
          <p:cNvGrpSpPr>
            <a:grpSpLocks/>
          </p:cNvGrpSpPr>
          <p:nvPr/>
        </p:nvGrpSpPr>
        <p:grpSpPr bwMode="auto">
          <a:xfrm rot="2104243">
            <a:off x="5133975" y="2763838"/>
            <a:ext cx="2541588" cy="174625"/>
            <a:chOff x="3312" y="1968"/>
            <a:chExt cx="1601" cy="147"/>
          </a:xfrm>
        </p:grpSpPr>
        <p:sp>
          <p:nvSpPr>
            <p:cNvPr id="44044" name="Rectangle 17" descr="栎木"/>
            <p:cNvSpPr>
              <a:spLocks noChangeArrowheads="1"/>
            </p:cNvSpPr>
            <p:nvPr/>
          </p:nvSpPr>
          <p:spPr bwMode="auto">
            <a:xfrm>
              <a:off x="3312" y="1968"/>
              <a:ext cx="1601" cy="1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44045" name="Oval 18"/>
            <p:cNvSpPr>
              <a:spLocks noChangeArrowheads="1"/>
            </p:cNvSpPr>
            <p:nvPr/>
          </p:nvSpPr>
          <p:spPr bwMode="auto">
            <a:xfrm>
              <a:off x="3600" y="199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06513" y="200025"/>
            <a:ext cx="16097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试一试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200025"/>
            <a:ext cx="7794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/>
      <p:bldP spid="183298" grpId="1" animBg="1"/>
      <p:bldP spid="183298" grpId="2" animBg="1"/>
      <p:bldP spid="183299" grpId="0" animBg="1"/>
      <p:bldP spid="183300" grpId="0"/>
      <p:bldP spid="183302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195513" y="1222375"/>
            <a:ext cx="33131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endParaRPr lang="zh-CN" altLang="zh-CN" sz="1800" i="1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ea typeface="方正舒体" panose="02010601030101010101" pitchFamily="2" charset="-122"/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025525" y="4763"/>
            <a:ext cx="78676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练一练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如图，以点</a:t>
            </a:r>
            <a:r>
              <a:rPr lang="en-US" altLang="zh-CN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A</a:t>
            </a:r>
            <a:r>
              <a:rPr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为端点的线段有多少条？以点</a:t>
            </a:r>
            <a:r>
              <a:rPr lang="en-US" altLang="zh-CN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B</a:t>
            </a:r>
            <a:r>
              <a:rPr lang="zh-CN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为一个端点的线段有多少条？请分别表示这些线段。</a:t>
            </a: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68400"/>
            <a:ext cx="40322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68313" y="3275013"/>
            <a:ext cx="8280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以</a:t>
            </a: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A</a:t>
            </a: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为端点的线段有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4</a:t>
            </a: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条，分别是线段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AB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、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AC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、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AD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、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AE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68313" y="3598863"/>
            <a:ext cx="8351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以</a:t>
            </a: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B</a:t>
            </a: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为端点的线段有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4</a:t>
            </a: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条，分别是线段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BA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、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BC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、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BD 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、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BE</a:t>
            </a: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2916238" y="1546225"/>
            <a:ext cx="194310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>
            <a:off x="3924300" y="1546225"/>
            <a:ext cx="935038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4859338" y="1600200"/>
            <a:ext cx="288925" cy="809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4859338" y="1600200"/>
            <a:ext cx="1584325" cy="809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2916238" y="2409825"/>
            <a:ext cx="10795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2916238" y="2409825"/>
            <a:ext cx="22320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2916238" y="2409825"/>
            <a:ext cx="35274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V="1">
            <a:off x="2916238" y="1546225"/>
            <a:ext cx="1943100" cy="863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900113" y="4246563"/>
            <a:ext cx="49672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思考：图中共有多少条线段？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5867400" y="4300538"/>
            <a:ext cx="2881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共有  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2" charset="-122"/>
                <a:ea typeface="华文宋体" pitchFamily="2" charset="-122"/>
              </a:rPr>
              <a:t>10 </a:t>
            </a:r>
            <a:r>
              <a:rPr lang="zh-CN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华文宋体" pitchFamily="2" charset="-122"/>
                <a:ea typeface="华文宋体" pitchFamily="2" charset="-122"/>
              </a:rPr>
              <a:t>条线段</a:t>
            </a:r>
          </a:p>
        </p:txBody>
      </p:sp>
      <p:pic>
        <p:nvPicPr>
          <p:cNvPr id="17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" y="311150"/>
            <a:ext cx="842963" cy="12350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250" tmFilter="0, 0; .2, .5; .8, .5; 1, 0"/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625" autoRev="1" fill="hold"/>
                                        <p:tgtEl>
                                          <p:spTgt spid="11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92" decel="100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92" decel="100000"/>
                                        <p:tgtEl>
                                          <p:spTgt spid="111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192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92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4" grpId="0"/>
      <p:bldP spid="111625" grpId="0" animBg="1"/>
      <p:bldP spid="111625" grpId="1" animBg="1"/>
      <p:bldP spid="111625" grpId="2" animBg="1"/>
      <p:bldP spid="111626" grpId="0" animBg="1"/>
      <p:bldP spid="111626" grpId="1" animBg="1"/>
      <p:bldP spid="111626" grpId="2" animBg="1"/>
      <p:bldP spid="111627" grpId="0" animBg="1"/>
      <p:bldP spid="111627" grpId="1" animBg="1"/>
      <p:bldP spid="111627" grpId="2" animBg="1"/>
      <p:bldP spid="111628" grpId="0" animBg="1"/>
      <p:bldP spid="111628" grpId="1" animBg="1"/>
      <p:bldP spid="111628" grpId="2" animBg="1"/>
      <p:bldP spid="111629" grpId="0" animBg="1"/>
      <p:bldP spid="111629" grpId="1" animBg="1"/>
      <p:bldP spid="111629" grpId="2" animBg="1"/>
      <p:bldP spid="111630" grpId="0" animBg="1"/>
      <p:bldP spid="111630" grpId="1" animBg="1"/>
      <p:bldP spid="111630" grpId="2" animBg="1"/>
      <p:bldP spid="111631" grpId="0" animBg="1"/>
      <p:bldP spid="111631" grpId="1" animBg="1"/>
      <p:bldP spid="111631" grpId="2" animBg="1"/>
      <p:bldP spid="111632" grpId="0" animBg="1"/>
      <p:bldP spid="111632" grpId="1" animBg="1"/>
      <p:bldP spid="111632" grpId="2" animBg="1"/>
      <p:bldP spid="1116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331913" y="255588"/>
            <a:ext cx="41671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华文隶书"/>
                <a:ea typeface="华文隶书"/>
                <a:cs typeface="华文隶书"/>
              </a:rPr>
              <a:t>(1)</a:t>
            </a:r>
            <a:r>
              <a:rPr lang="zh-CN" altLang="en-US" sz="2000" b="1">
                <a:latin typeface="华文隶书"/>
                <a:ea typeface="华文隶书"/>
                <a:cs typeface="华文隶书"/>
              </a:rPr>
              <a:t> </a:t>
            </a:r>
            <a:r>
              <a:rPr lang="zh-CN" altLang="en-US" sz="2000">
                <a:latin typeface="华文隶书"/>
                <a:ea typeface="华文隶书"/>
                <a:cs typeface="华文隶书"/>
              </a:rPr>
              <a:t>图中一共有多少条射线</a:t>
            </a:r>
            <a:r>
              <a:rPr lang="en-US" altLang="zh-CN" sz="2000">
                <a:latin typeface="华文隶书"/>
                <a:ea typeface="华文隶书"/>
                <a:cs typeface="华文隶书"/>
              </a:rPr>
              <a:t>?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331913" y="1435100"/>
            <a:ext cx="4097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华文隶书"/>
                <a:ea typeface="华文隶书"/>
                <a:cs typeface="华文隶书"/>
              </a:rPr>
              <a:t>(3)</a:t>
            </a:r>
            <a:r>
              <a:rPr lang="zh-CN" altLang="en-US" sz="2000" dirty="0">
                <a:latin typeface="华文隶书"/>
                <a:ea typeface="华文隶书"/>
                <a:cs typeface="华文隶书"/>
              </a:rPr>
              <a:t>图中共有几</a:t>
            </a:r>
            <a:r>
              <a:rPr lang="zh-CN" altLang="en-US" sz="2000" dirty="0" smtClean="0">
                <a:latin typeface="华文隶书"/>
                <a:ea typeface="华文隶书"/>
                <a:cs typeface="华文隶书"/>
              </a:rPr>
              <a:t>条线段</a:t>
            </a:r>
            <a:r>
              <a:rPr lang="en-US" altLang="zh-CN" sz="2000" dirty="0" smtClean="0">
                <a:latin typeface="华文隶书"/>
                <a:ea typeface="华文隶书"/>
                <a:cs typeface="华文隶书"/>
              </a:rPr>
              <a:t>?</a:t>
            </a:r>
            <a:r>
              <a:rPr lang="zh-CN" altLang="en-US" sz="2000" dirty="0" smtClean="0">
                <a:latin typeface="华文隶书"/>
                <a:ea typeface="华文隶书"/>
                <a:cs typeface="华文隶书"/>
              </a:rPr>
              <a:t>它们分别是</a:t>
            </a:r>
            <a:endParaRPr lang="en-US" altLang="zh-CN" sz="2000" dirty="0"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79750"/>
            <a:ext cx="6248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1171575" y="842963"/>
            <a:ext cx="5916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华文隶书"/>
                <a:ea typeface="华文隶书"/>
                <a:cs typeface="华文隶书"/>
              </a:rPr>
              <a:t>（</a:t>
            </a:r>
            <a:r>
              <a:rPr lang="en-US" altLang="zh-CN" sz="2000">
                <a:latin typeface="华文隶书"/>
                <a:ea typeface="华文隶书"/>
                <a:cs typeface="华文隶书"/>
              </a:rPr>
              <a:t>2</a:t>
            </a:r>
            <a:r>
              <a:rPr lang="zh-CN" altLang="en-US" sz="2000">
                <a:latin typeface="华文隶书"/>
                <a:ea typeface="华文隶书"/>
                <a:cs typeface="华文隶书"/>
              </a:rPr>
              <a:t>）有几条射线可以用图中字母表示出来？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93675"/>
            <a:ext cx="8651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85852" y="1928808"/>
            <a:ext cx="331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华文隶书"/>
                <a:ea typeface="华文隶书"/>
                <a:cs typeface="华文隶书"/>
              </a:rPr>
              <a:t>(4)</a:t>
            </a:r>
            <a:r>
              <a:rPr lang="zh-CN" altLang="en-US" sz="2000" dirty="0">
                <a:latin typeface="华文隶书"/>
                <a:ea typeface="华文隶书"/>
                <a:cs typeface="华文隶书"/>
              </a:rPr>
              <a:t>图中共有几条直线</a:t>
            </a:r>
            <a:r>
              <a:rPr lang="en-US" altLang="zh-CN" sz="2000" dirty="0">
                <a:latin typeface="华文隶书"/>
                <a:ea typeface="华文隶书"/>
                <a:cs typeface="华文隶书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6" grpId="0"/>
      <p:bldP spid="11777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1624013" y="919163"/>
            <a:ext cx="5327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、你认识下面的基本平面图形吗</a:t>
            </a:r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</p:txBody>
      </p: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49213" y="115888"/>
            <a:ext cx="850900" cy="957262"/>
          </a:xfrm>
          <a:custGeom>
            <a:avLst/>
            <a:gdLst>
              <a:gd name="T0" fmla="*/ 616751 w 946"/>
              <a:gd name="T1" fmla="*/ 725143 h 1104"/>
              <a:gd name="T2" fmla="*/ 755205 w 946"/>
              <a:gd name="T3" fmla="*/ 862191 h 1104"/>
              <a:gd name="T4" fmla="*/ 610458 w 946"/>
              <a:gd name="T5" fmla="*/ 641005 h 1104"/>
              <a:gd name="T6" fmla="*/ 615852 w 946"/>
              <a:gd name="T7" fmla="*/ 722541 h 1104"/>
              <a:gd name="T8" fmla="*/ 344338 w 946"/>
              <a:gd name="T9" fmla="*/ 42502 h 1104"/>
              <a:gd name="T10" fmla="*/ 468407 w 946"/>
              <a:gd name="T11" fmla="*/ 6939 h 1104"/>
              <a:gd name="T12" fmla="*/ 773186 w 946"/>
              <a:gd name="T13" fmla="*/ 242003 h 1104"/>
              <a:gd name="T14" fmla="*/ 850505 w 946"/>
              <a:gd name="T15" fmla="*/ 413748 h 1104"/>
              <a:gd name="T16" fmla="*/ 850505 w 946"/>
              <a:gd name="T17" fmla="*/ 413748 h 1104"/>
              <a:gd name="T18" fmla="*/ 835221 w 946"/>
              <a:gd name="T19" fmla="*/ 490079 h 1104"/>
              <a:gd name="T20" fmla="*/ 773186 w 946"/>
              <a:gd name="T21" fmla="*/ 843976 h 1104"/>
              <a:gd name="T22" fmla="*/ 778581 w 946"/>
              <a:gd name="T23" fmla="*/ 850915 h 1104"/>
              <a:gd name="T24" fmla="*/ 625742 w 946"/>
              <a:gd name="T25" fmla="*/ 809280 h 1104"/>
              <a:gd name="T26" fmla="*/ 623044 w 946"/>
              <a:gd name="T27" fmla="*/ 855252 h 1104"/>
              <a:gd name="T28" fmla="*/ 590678 w 946"/>
              <a:gd name="T29" fmla="*/ 729480 h 1104"/>
              <a:gd name="T30" fmla="*/ 582587 w 946"/>
              <a:gd name="T31" fmla="*/ 697386 h 1104"/>
              <a:gd name="T32" fmla="*/ 584385 w 946"/>
              <a:gd name="T33" fmla="*/ 643608 h 1104"/>
              <a:gd name="T34" fmla="*/ 353328 w 946"/>
              <a:gd name="T35" fmla="*/ 597636 h 1104"/>
              <a:gd name="T36" fmla="*/ 366814 w 946"/>
              <a:gd name="T37" fmla="*/ 840506 h 1104"/>
              <a:gd name="T38" fmla="*/ 327256 w 946"/>
              <a:gd name="T39" fmla="*/ 595033 h 1104"/>
              <a:gd name="T40" fmla="*/ 320063 w 946"/>
              <a:gd name="T41" fmla="*/ 593299 h 1104"/>
              <a:gd name="T42" fmla="*/ 172618 w 946"/>
              <a:gd name="T43" fmla="*/ 549929 h 1104"/>
              <a:gd name="T44" fmla="*/ 80915 w 946"/>
              <a:gd name="T45" fmla="*/ 627995 h 1104"/>
              <a:gd name="T46" fmla="*/ 6293 w 946"/>
              <a:gd name="T47" fmla="*/ 602840 h 1104"/>
              <a:gd name="T48" fmla="*/ 6293 w 946"/>
              <a:gd name="T49" fmla="*/ 601105 h 1104"/>
              <a:gd name="T50" fmla="*/ 142051 w 946"/>
              <a:gd name="T51" fmla="*/ 478803 h 1104"/>
              <a:gd name="T52" fmla="*/ 252634 w 946"/>
              <a:gd name="T53" fmla="*/ 477068 h 1104"/>
              <a:gd name="T54" fmla="*/ 252634 w 946"/>
              <a:gd name="T55" fmla="*/ 305323 h 1104"/>
              <a:gd name="T56" fmla="*/ 418060 w 946"/>
              <a:gd name="T57" fmla="*/ 166540 h 1104"/>
              <a:gd name="T58" fmla="*/ 380300 w 946"/>
              <a:gd name="T59" fmla="*/ 180418 h 1104"/>
              <a:gd name="T60" fmla="*/ 520552 w 946"/>
              <a:gd name="T61" fmla="*/ 149192 h 1104"/>
              <a:gd name="T62" fmla="*/ 467508 w 946"/>
              <a:gd name="T63" fmla="*/ 155264 h 1104"/>
              <a:gd name="T64" fmla="*/ 520552 w 946"/>
              <a:gd name="T65" fmla="*/ 149192 h 1104"/>
              <a:gd name="T66" fmla="*/ 272413 w 946"/>
              <a:gd name="T67" fmla="*/ 516968 h 1104"/>
              <a:gd name="T68" fmla="*/ 263423 w 946"/>
              <a:gd name="T69" fmla="*/ 501355 h 1104"/>
              <a:gd name="T70" fmla="*/ 32366 w 946"/>
              <a:gd name="T71" fmla="*/ 606310 h 1104"/>
              <a:gd name="T72" fmla="*/ 172618 w 946"/>
              <a:gd name="T73" fmla="*/ 525642 h 1104"/>
              <a:gd name="T74" fmla="*/ 298486 w 946"/>
              <a:gd name="T75" fmla="*/ 550796 h 1104"/>
              <a:gd name="T76" fmla="*/ 490884 w 946"/>
              <a:gd name="T77" fmla="*/ 176949 h 1104"/>
              <a:gd name="T78" fmla="*/ 262524 w 946"/>
              <a:gd name="T79" fmla="*/ 410278 h 1104"/>
              <a:gd name="T80" fmla="*/ 294890 w 946"/>
              <a:gd name="T81" fmla="*/ 503957 h 1104"/>
              <a:gd name="T82" fmla="*/ 810947 w 946"/>
              <a:gd name="T83" fmla="*/ 480537 h 1104"/>
              <a:gd name="T84" fmla="*/ 825331 w 946"/>
              <a:gd name="T85" fmla="*/ 413748 h 1104"/>
              <a:gd name="T86" fmla="*/ 825331 w 946"/>
              <a:gd name="T87" fmla="*/ 413748 h 1104"/>
              <a:gd name="T88" fmla="*/ 754306 w 946"/>
              <a:gd name="T89" fmla="*/ 258484 h 1104"/>
              <a:gd name="T90" fmla="*/ 420757 w 946"/>
              <a:gd name="T91" fmla="*/ 333947 h 1104"/>
              <a:gd name="T92" fmla="*/ 606861 w 946"/>
              <a:gd name="T93" fmla="*/ 359102 h 1104"/>
              <a:gd name="T94" fmla="*/ 420757 w 946"/>
              <a:gd name="T95" fmla="*/ 333947 h 1104"/>
              <a:gd name="T96" fmla="*/ 676089 w 946"/>
              <a:gd name="T97" fmla="*/ 359102 h 1104"/>
              <a:gd name="T98" fmla="*/ 776783 w 946"/>
              <a:gd name="T99" fmla="*/ 333947 h 11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46"/>
              <a:gd name="T151" fmla="*/ 0 h 1104"/>
              <a:gd name="T152" fmla="*/ 946 w 946"/>
              <a:gd name="T153" fmla="*/ 1104 h 11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46" h="1104">
                <a:moveTo>
                  <a:pt x="685" y="833"/>
                </a:moveTo>
                <a:cubicBezTo>
                  <a:pt x="685" y="834"/>
                  <a:pt x="685" y="835"/>
                  <a:pt x="686" y="836"/>
                </a:cubicBezTo>
                <a:cubicBezTo>
                  <a:pt x="700" y="882"/>
                  <a:pt x="732" y="962"/>
                  <a:pt x="793" y="1000"/>
                </a:cubicBezTo>
                <a:cubicBezTo>
                  <a:pt x="843" y="1031"/>
                  <a:pt x="842" y="1005"/>
                  <a:pt x="840" y="994"/>
                </a:cubicBezTo>
                <a:cubicBezTo>
                  <a:pt x="814" y="975"/>
                  <a:pt x="692" y="877"/>
                  <a:pt x="700" y="735"/>
                </a:cubicBezTo>
                <a:cubicBezTo>
                  <a:pt x="693" y="736"/>
                  <a:pt x="686" y="737"/>
                  <a:pt x="679" y="739"/>
                </a:cubicBezTo>
                <a:cubicBezTo>
                  <a:pt x="677" y="801"/>
                  <a:pt x="677" y="801"/>
                  <a:pt x="677" y="801"/>
                </a:cubicBezTo>
                <a:cubicBezTo>
                  <a:pt x="677" y="805"/>
                  <a:pt x="680" y="817"/>
                  <a:pt x="685" y="833"/>
                </a:cubicBezTo>
                <a:close/>
                <a:moveTo>
                  <a:pt x="397" y="221"/>
                </a:moveTo>
                <a:cubicBezTo>
                  <a:pt x="381" y="186"/>
                  <a:pt x="331" y="70"/>
                  <a:pt x="383" y="49"/>
                </a:cubicBezTo>
                <a:cubicBezTo>
                  <a:pt x="434" y="28"/>
                  <a:pt x="479" y="143"/>
                  <a:pt x="492" y="181"/>
                </a:cubicBezTo>
                <a:cubicBezTo>
                  <a:pt x="483" y="135"/>
                  <a:pt x="465" y="16"/>
                  <a:pt x="521" y="8"/>
                </a:cubicBezTo>
                <a:cubicBezTo>
                  <a:pt x="579" y="0"/>
                  <a:pt x="602" y="129"/>
                  <a:pt x="608" y="171"/>
                </a:cubicBezTo>
                <a:cubicBezTo>
                  <a:pt x="726" y="172"/>
                  <a:pt x="807" y="220"/>
                  <a:pt x="860" y="279"/>
                </a:cubicBezTo>
                <a:cubicBezTo>
                  <a:pt x="914" y="339"/>
                  <a:pt x="939" y="410"/>
                  <a:pt x="945" y="456"/>
                </a:cubicBezTo>
                <a:cubicBezTo>
                  <a:pt x="946" y="464"/>
                  <a:pt x="946" y="471"/>
                  <a:pt x="946" y="477"/>
                </a:cubicBezTo>
                <a:cubicBezTo>
                  <a:pt x="946" y="477"/>
                  <a:pt x="946" y="477"/>
                  <a:pt x="946" y="477"/>
                </a:cubicBezTo>
                <a:cubicBezTo>
                  <a:pt x="946" y="477"/>
                  <a:pt x="946" y="477"/>
                  <a:pt x="946" y="477"/>
                </a:cubicBezTo>
                <a:cubicBezTo>
                  <a:pt x="946" y="489"/>
                  <a:pt x="945" y="503"/>
                  <a:pt x="942" y="518"/>
                </a:cubicBezTo>
                <a:cubicBezTo>
                  <a:pt x="940" y="533"/>
                  <a:pt x="935" y="549"/>
                  <a:pt x="929" y="565"/>
                </a:cubicBezTo>
                <a:cubicBezTo>
                  <a:pt x="904" y="629"/>
                  <a:pt x="847" y="697"/>
                  <a:pt x="729" y="728"/>
                </a:cubicBezTo>
                <a:cubicBezTo>
                  <a:pt x="715" y="874"/>
                  <a:pt x="860" y="973"/>
                  <a:pt x="860" y="973"/>
                </a:cubicBezTo>
                <a:cubicBezTo>
                  <a:pt x="864" y="976"/>
                  <a:pt x="864" y="976"/>
                  <a:pt x="864" y="976"/>
                </a:cubicBezTo>
                <a:cubicBezTo>
                  <a:pt x="866" y="981"/>
                  <a:pt x="866" y="981"/>
                  <a:pt x="866" y="981"/>
                </a:cubicBezTo>
                <a:cubicBezTo>
                  <a:pt x="866" y="981"/>
                  <a:pt x="905" y="1104"/>
                  <a:pt x="778" y="1025"/>
                </a:cubicBezTo>
                <a:cubicBezTo>
                  <a:pt x="742" y="1002"/>
                  <a:pt x="716" y="968"/>
                  <a:pt x="696" y="933"/>
                </a:cubicBezTo>
                <a:cubicBezTo>
                  <a:pt x="698" y="947"/>
                  <a:pt x="700" y="960"/>
                  <a:pt x="703" y="968"/>
                </a:cubicBezTo>
                <a:cubicBezTo>
                  <a:pt x="705" y="976"/>
                  <a:pt x="700" y="984"/>
                  <a:pt x="693" y="986"/>
                </a:cubicBezTo>
                <a:cubicBezTo>
                  <a:pt x="685" y="988"/>
                  <a:pt x="677" y="984"/>
                  <a:pt x="675" y="976"/>
                </a:cubicBezTo>
                <a:cubicBezTo>
                  <a:pt x="665" y="941"/>
                  <a:pt x="658" y="854"/>
                  <a:pt x="657" y="841"/>
                </a:cubicBezTo>
                <a:cubicBezTo>
                  <a:pt x="651" y="820"/>
                  <a:pt x="648" y="805"/>
                  <a:pt x="648" y="805"/>
                </a:cubicBezTo>
                <a:cubicBezTo>
                  <a:pt x="648" y="804"/>
                  <a:pt x="648" y="804"/>
                  <a:pt x="648" y="804"/>
                </a:cubicBezTo>
                <a:cubicBezTo>
                  <a:pt x="648" y="802"/>
                  <a:pt x="648" y="802"/>
                  <a:pt x="648" y="802"/>
                </a:cubicBezTo>
                <a:cubicBezTo>
                  <a:pt x="650" y="742"/>
                  <a:pt x="650" y="742"/>
                  <a:pt x="650" y="742"/>
                </a:cubicBezTo>
                <a:cubicBezTo>
                  <a:pt x="636" y="744"/>
                  <a:pt x="621" y="745"/>
                  <a:pt x="605" y="745"/>
                </a:cubicBezTo>
                <a:cubicBezTo>
                  <a:pt x="519" y="747"/>
                  <a:pt x="448" y="726"/>
                  <a:pt x="393" y="689"/>
                </a:cubicBezTo>
                <a:cubicBezTo>
                  <a:pt x="391" y="727"/>
                  <a:pt x="388" y="839"/>
                  <a:pt x="418" y="951"/>
                </a:cubicBezTo>
                <a:cubicBezTo>
                  <a:pt x="420" y="959"/>
                  <a:pt x="415" y="967"/>
                  <a:pt x="408" y="969"/>
                </a:cubicBezTo>
                <a:cubicBezTo>
                  <a:pt x="400" y="971"/>
                  <a:pt x="392" y="966"/>
                  <a:pt x="390" y="959"/>
                </a:cubicBezTo>
                <a:cubicBezTo>
                  <a:pt x="359" y="841"/>
                  <a:pt x="362" y="724"/>
                  <a:pt x="364" y="686"/>
                </a:cubicBezTo>
                <a:cubicBezTo>
                  <a:pt x="361" y="685"/>
                  <a:pt x="359" y="685"/>
                  <a:pt x="359" y="685"/>
                </a:cubicBezTo>
                <a:cubicBezTo>
                  <a:pt x="356" y="684"/>
                  <a:pt x="356" y="684"/>
                  <a:pt x="356" y="684"/>
                </a:cubicBezTo>
                <a:cubicBezTo>
                  <a:pt x="353" y="681"/>
                  <a:pt x="353" y="681"/>
                  <a:pt x="353" y="681"/>
                </a:cubicBezTo>
                <a:cubicBezTo>
                  <a:pt x="314" y="644"/>
                  <a:pt x="199" y="635"/>
                  <a:pt x="192" y="634"/>
                </a:cubicBezTo>
                <a:cubicBezTo>
                  <a:pt x="124" y="636"/>
                  <a:pt x="92" y="721"/>
                  <a:pt x="92" y="721"/>
                </a:cubicBezTo>
                <a:cubicBezTo>
                  <a:pt x="90" y="724"/>
                  <a:pt x="90" y="724"/>
                  <a:pt x="90" y="724"/>
                </a:cubicBezTo>
                <a:cubicBezTo>
                  <a:pt x="88" y="727"/>
                  <a:pt x="88" y="727"/>
                  <a:pt x="88" y="727"/>
                </a:cubicBezTo>
                <a:cubicBezTo>
                  <a:pt x="0" y="801"/>
                  <a:pt x="7" y="696"/>
                  <a:pt x="7" y="695"/>
                </a:cubicBezTo>
                <a:cubicBezTo>
                  <a:pt x="7" y="694"/>
                  <a:pt x="7" y="694"/>
                  <a:pt x="7" y="694"/>
                </a:cubicBezTo>
                <a:cubicBezTo>
                  <a:pt x="7" y="693"/>
                  <a:pt x="7" y="693"/>
                  <a:pt x="7" y="693"/>
                </a:cubicBezTo>
                <a:cubicBezTo>
                  <a:pt x="41" y="566"/>
                  <a:pt x="157" y="552"/>
                  <a:pt x="158" y="552"/>
                </a:cubicBezTo>
                <a:cubicBezTo>
                  <a:pt x="158" y="552"/>
                  <a:pt x="158" y="552"/>
                  <a:pt x="158" y="552"/>
                </a:cubicBezTo>
                <a:cubicBezTo>
                  <a:pt x="159" y="552"/>
                  <a:pt x="159" y="552"/>
                  <a:pt x="159" y="552"/>
                </a:cubicBezTo>
                <a:cubicBezTo>
                  <a:pt x="281" y="550"/>
                  <a:pt x="281" y="550"/>
                  <a:pt x="281" y="550"/>
                </a:cubicBezTo>
                <a:cubicBezTo>
                  <a:pt x="271" y="526"/>
                  <a:pt x="265" y="501"/>
                  <a:pt x="263" y="475"/>
                </a:cubicBezTo>
                <a:cubicBezTo>
                  <a:pt x="259" y="434"/>
                  <a:pt x="265" y="391"/>
                  <a:pt x="281" y="352"/>
                </a:cubicBezTo>
                <a:cubicBezTo>
                  <a:pt x="302" y="300"/>
                  <a:pt x="340" y="254"/>
                  <a:pt x="397" y="221"/>
                </a:cubicBezTo>
                <a:close/>
                <a:moveTo>
                  <a:pt x="465" y="192"/>
                </a:moveTo>
                <a:cubicBezTo>
                  <a:pt x="455" y="161"/>
                  <a:pt x="420" y="65"/>
                  <a:pt x="394" y="76"/>
                </a:cubicBezTo>
                <a:cubicBezTo>
                  <a:pt x="368" y="87"/>
                  <a:pt x="408" y="177"/>
                  <a:pt x="423" y="208"/>
                </a:cubicBezTo>
                <a:cubicBezTo>
                  <a:pt x="436" y="202"/>
                  <a:pt x="450" y="197"/>
                  <a:pt x="465" y="192"/>
                </a:cubicBezTo>
                <a:close/>
                <a:moveTo>
                  <a:pt x="579" y="172"/>
                </a:moveTo>
                <a:cubicBezTo>
                  <a:pt x="574" y="132"/>
                  <a:pt x="557" y="32"/>
                  <a:pt x="525" y="36"/>
                </a:cubicBezTo>
                <a:cubicBezTo>
                  <a:pt x="494" y="41"/>
                  <a:pt x="513" y="142"/>
                  <a:pt x="520" y="179"/>
                </a:cubicBezTo>
                <a:cubicBezTo>
                  <a:pt x="528" y="177"/>
                  <a:pt x="535" y="176"/>
                  <a:pt x="542" y="175"/>
                </a:cubicBezTo>
                <a:cubicBezTo>
                  <a:pt x="555" y="174"/>
                  <a:pt x="567" y="172"/>
                  <a:pt x="579" y="172"/>
                </a:cubicBezTo>
                <a:close/>
                <a:moveTo>
                  <a:pt x="332" y="635"/>
                </a:moveTo>
                <a:cubicBezTo>
                  <a:pt x="321" y="623"/>
                  <a:pt x="311" y="610"/>
                  <a:pt x="303" y="596"/>
                </a:cubicBezTo>
                <a:cubicBezTo>
                  <a:pt x="303" y="596"/>
                  <a:pt x="303" y="596"/>
                  <a:pt x="303" y="596"/>
                </a:cubicBezTo>
                <a:cubicBezTo>
                  <a:pt x="299" y="590"/>
                  <a:pt x="296" y="584"/>
                  <a:pt x="293" y="578"/>
                </a:cubicBezTo>
                <a:cubicBezTo>
                  <a:pt x="161" y="581"/>
                  <a:pt x="161" y="581"/>
                  <a:pt x="161" y="581"/>
                </a:cubicBezTo>
                <a:cubicBezTo>
                  <a:pt x="155" y="582"/>
                  <a:pt x="64" y="595"/>
                  <a:pt x="36" y="699"/>
                </a:cubicBezTo>
                <a:cubicBezTo>
                  <a:pt x="36" y="705"/>
                  <a:pt x="37" y="730"/>
                  <a:pt x="66" y="707"/>
                </a:cubicBezTo>
                <a:cubicBezTo>
                  <a:pt x="74" y="689"/>
                  <a:pt x="114" y="607"/>
                  <a:pt x="192" y="606"/>
                </a:cubicBezTo>
                <a:cubicBezTo>
                  <a:pt x="193" y="606"/>
                  <a:pt x="193" y="606"/>
                  <a:pt x="193" y="606"/>
                </a:cubicBezTo>
                <a:cubicBezTo>
                  <a:pt x="193" y="606"/>
                  <a:pt x="274" y="611"/>
                  <a:pt x="332" y="635"/>
                </a:cubicBezTo>
                <a:close/>
                <a:moveTo>
                  <a:pt x="605" y="200"/>
                </a:moveTo>
                <a:cubicBezTo>
                  <a:pt x="586" y="200"/>
                  <a:pt x="566" y="201"/>
                  <a:pt x="546" y="204"/>
                </a:cubicBezTo>
                <a:cubicBezTo>
                  <a:pt x="417" y="220"/>
                  <a:pt x="339" y="285"/>
                  <a:pt x="308" y="363"/>
                </a:cubicBezTo>
                <a:cubicBezTo>
                  <a:pt x="293" y="398"/>
                  <a:pt x="288" y="436"/>
                  <a:pt x="292" y="473"/>
                </a:cubicBezTo>
                <a:cubicBezTo>
                  <a:pt x="295" y="510"/>
                  <a:pt x="307" y="547"/>
                  <a:pt x="328" y="581"/>
                </a:cubicBezTo>
                <a:cubicBezTo>
                  <a:pt x="328" y="581"/>
                  <a:pt x="328" y="581"/>
                  <a:pt x="328" y="581"/>
                </a:cubicBezTo>
                <a:cubicBezTo>
                  <a:pt x="376" y="661"/>
                  <a:pt x="470" y="720"/>
                  <a:pt x="604" y="716"/>
                </a:cubicBezTo>
                <a:cubicBezTo>
                  <a:pt x="793" y="711"/>
                  <a:pt x="873" y="629"/>
                  <a:pt x="902" y="554"/>
                </a:cubicBezTo>
                <a:cubicBezTo>
                  <a:pt x="908" y="540"/>
                  <a:pt x="912" y="526"/>
                  <a:pt x="914" y="513"/>
                </a:cubicBezTo>
                <a:cubicBezTo>
                  <a:pt x="917" y="500"/>
                  <a:pt x="918" y="487"/>
                  <a:pt x="918" y="477"/>
                </a:cubicBezTo>
                <a:cubicBezTo>
                  <a:pt x="918" y="477"/>
                  <a:pt x="918" y="477"/>
                  <a:pt x="918" y="477"/>
                </a:cubicBezTo>
                <a:cubicBezTo>
                  <a:pt x="918" y="477"/>
                  <a:pt x="918" y="477"/>
                  <a:pt x="918" y="477"/>
                </a:cubicBezTo>
                <a:cubicBezTo>
                  <a:pt x="918" y="471"/>
                  <a:pt x="917" y="466"/>
                  <a:pt x="916" y="459"/>
                </a:cubicBezTo>
                <a:cubicBezTo>
                  <a:pt x="911" y="418"/>
                  <a:pt x="888" y="353"/>
                  <a:pt x="839" y="298"/>
                </a:cubicBezTo>
                <a:cubicBezTo>
                  <a:pt x="790" y="244"/>
                  <a:pt x="715" y="200"/>
                  <a:pt x="605" y="200"/>
                </a:cubicBezTo>
                <a:close/>
                <a:moveTo>
                  <a:pt x="468" y="385"/>
                </a:moveTo>
                <a:cubicBezTo>
                  <a:pt x="468" y="413"/>
                  <a:pt x="468" y="413"/>
                  <a:pt x="468" y="413"/>
                </a:cubicBezTo>
                <a:cubicBezTo>
                  <a:pt x="675" y="414"/>
                  <a:pt x="675" y="414"/>
                  <a:pt x="675" y="414"/>
                </a:cubicBezTo>
                <a:cubicBezTo>
                  <a:pt x="675" y="386"/>
                  <a:pt x="675" y="386"/>
                  <a:pt x="675" y="386"/>
                </a:cubicBezTo>
                <a:cubicBezTo>
                  <a:pt x="468" y="385"/>
                  <a:pt x="468" y="385"/>
                  <a:pt x="468" y="385"/>
                </a:cubicBezTo>
                <a:close/>
                <a:moveTo>
                  <a:pt x="752" y="386"/>
                </a:moveTo>
                <a:cubicBezTo>
                  <a:pt x="752" y="414"/>
                  <a:pt x="752" y="414"/>
                  <a:pt x="752" y="414"/>
                </a:cubicBezTo>
                <a:cubicBezTo>
                  <a:pt x="865" y="413"/>
                  <a:pt x="865" y="413"/>
                  <a:pt x="865" y="413"/>
                </a:cubicBezTo>
                <a:cubicBezTo>
                  <a:pt x="864" y="385"/>
                  <a:pt x="864" y="385"/>
                  <a:pt x="864" y="385"/>
                </a:cubicBezTo>
                <a:lnTo>
                  <a:pt x="752" y="38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762000"/>
            <a:ext cx="10366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1146175" y="441325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隶书"/>
                <a:ea typeface="华文隶书"/>
                <a:cs typeface="华文隶书"/>
              </a:rPr>
              <a:t>试一试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00213" y="1635125"/>
            <a:ext cx="5630862" cy="0"/>
          </a:xfrm>
          <a:prstGeom prst="line">
            <a:avLst/>
          </a:prstGeom>
          <a:ln w="762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700213" y="2787650"/>
            <a:ext cx="5630862" cy="0"/>
          </a:xfrm>
          <a:prstGeom prst="line">
            <a:avLst/>
          </a:prstGeom>
          <a:ln w="76200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700213" y="3940175"/>
            <a:ext cx="5630862" cy="0"/>
          </a:xfrm>
          <a:prstGeom prst="line">
            <a:avLst/>
          </a:prstGeom>
          <a:ln w="762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3724275" y="1851025"/>
            <a:ext cx="11255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线段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隶书"/>
              <a:cs typeface="Times New Roman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719513" y="3003550"/>
            <a:ext cx="11255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射线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隶书"/>
              <a:cs typeface="Times New Roman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19513" y="4084638"/>
            <a:ext cx="11255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直线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隶书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7" grpId="0"/>
      <p:bldP spid="56" grpId="1" animBg="1"/>
      <p:bldP spid="58" grpId="1"/>
      <p:bldP spid="66" grpId="0"/>
      <p:bldP spid="67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513" y="200025"/>
            <a:ext cx="16097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试一试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200025"/>
            <a:ext cx="7794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51583"/>
          <p:cNvSpPr txBox="1">
            <a:spLocks noChangeArrowheads="1"/>
          </p:cNvSpPr>
          <p:nvPr/>
        </p:nvSpPr>
        <p:spPr bwMode="auto">
          <a:xfrm>
            <a:off x="323850" y="1052513"/>
            <a:ext cx="2247886" cy="313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dirty="0">
                <a:latin typeface="宋体" pitchFamily="2" charset="-122"/>
              </a:rPr>
              <a:t>如图，有一棱长为</a:t>
            </a:r>
            <a:r>
              <a:rPr lang="en-US" altLang="zh-CN" sz="2400" dirty="0">
                <a:latin typeface="宋体" pitchFamily="2" charset="-122"/>
              </a:rPr>
              <a:t>5cm</a:t>
            </a:r>
            <a:r>
              <a:rPr lang="zh-CN" altLang="en-US" sz="2400" dirty="0">
                <a:latin typeface="宋体" pitchFamily="2" charset="-122"/>
              </a:rPr>
              <a:t>的正方体纸盒，一只蚂蚁在</a:t>
            </a:r>
            <a:r>
              <a:rPr lang="en-US" altLang="zh-CN" sz="2400" dirty="0">
                <a:latin typeface="宋体" pitchFamily="2" charset="-122"/>
              </a:rPr>
              <a:t>A</a:t>
            </a:r>
            <a:r>
              <a:rPr lang="en-US" altLang="zh-CN" sz="2400" baseline="-25000" dirty="0">
                <a:latin typeface="宋体" pitchFamily="2" charset="-122"/>
              </a:rPr>
              <a:t>1</a:t>
            </a:r>
            <a:r>
              <a:rPr lang="zh-CN" altLang="en-US" sz="2400" dirty="0">
                <a:latin typeface="宋体" pitchFamily="2" charset="-122"/>
              </a:rPr>
              <a:t>处，一粒蜜糖在</a:t>
            </a:r>
            <a:r>
              <a:rPr lang="en-US" altLang="zh-CN" sz="2400" dirty="0">
                <a:latin typeface="宋体" pitchFamily="2" charset="-122"/>
              </a:rPr>
              <a:t>C</a:t>
            </a:r>
            <a:r>
              <a:rPr lang="zh-CN" altLang="en-US" sz="2400" dirty="0">
                <a:latin typeface="宋体" pitchFamily="2" charset="-122"/>
              </a:rPr>
              <a:t>处</a:t>
            </a:r>
            <a:r>
              <a:rPr lang="en-US" altLang="zh-CN" sz="2400" dirty="0">
                <a:latin typeface="宋体" pitchFamily="2" charset="-122"/>
              </a:rPr>
              <a:t>.</a:t>
            </a:r>
            <a:r>
              <a:rPr lang="zh-CN" altLang="en-US" sz="2400" dirty="0">
                <a:latin typeface="宋体" pitchFamily="2" charset="-122"/>
              </a:rPr>
              <a:t>试问</a:t>
            </a:r>
            <a:r>
              <a:rPr lang="en-US" altLang="zh-CN" sz="2400" dirty="0">
                <a:latin typeface="宋体" pitchFamily="2" charset="-122"/>
              </a:rPr>
              <a:t>:</a:t>
            </a:r>
            <a:r>
              <a:rPr lang="zh-CN" altLang="en-US" sz="2400" dirty="0">
                <a:latin typeface="宋体" pitchFamily="2" charset="-122"/>
              </a:rPr>
              <a:t>蚂蚁怎么爬路程最短？</a:t>
            </a:r>
          </a:p>
        </p:txBody>
      </p:sp>
      <p:sp>
        <p:nvSpPr>
          <p:cNvPr id="49" name="文本框 151553"/>
          <p:cNvSpPr txBox="1">
            <a:spLocks noChangeArrowheads="1"/>
          </p:cNvSpPr>
          <p:nvPr/>
        </p:nvSpPr>
        <p:spPr bwMode="auto">
          <a:xfrm>
            <a:off x="3929058" y="171449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0" name="文本框 151554"/>
          <p:cNvSpPr txBox="1">
            <a:spLocks noChangeArrowheads="1"/>
          </p:cNvSpPr>
          <p:nvPr/>
        </p:nvSpPr>
        <p:spPr bwMode="auto">
          <a:xfrm>
            <a:off x="6786558" y="369569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altLang="zh-CN" sz="24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" name="立方体 151555"/>
          <p:cNvSpPr>
            <a:spLocks noChangeArrowheads="1"/>
          </p:cNvSpPr>
          <p:nvPr/>
        </p:nvSpPr>
        <p:spPr bwMode="auto">
          <a:xfrm>
            <a:off x="3662358" y="1974844"/>
            <a:ext cx="3124200" cy="278765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直接连接符 151556"/>
          <p:cNvSpPr>
            <a:spLocks noChangeShapeType="1"/>
          </p:cNvSpPr>
          <p:nvPr/>
        </p:nvSpPr>
        <p:spPr bwMode="auto">
          <a:xfrm>
            <a:off x="4348158" y="1974844"/>
            <a:ext cx="0" cy="19812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直接连接符 151557"/>
          <p:cNvSpPr>
            <a:spLocks noChangeShapeType="1"/>
          </p:cNvSpPr>
          <p:nvPr/>
        </p:nvSpPr>
        <p:spPr bwMode="auto">
          <a:xfrm>
            <a:off x="4348158" y="3956044"/>
            <a:ext cx="24384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直接连接符 151558"/>
          <p:cNvSpPr>
            <a:spLocks noChangeShapeType="1"/>
          </p:cNvSpPr>
          <p:nvPr/>
        </p:nvSpPr>
        <p:spPr bwMode="auto">
          <a:xfrm flipH="1">
            <a:off x="3662358" y="3956044"/>
            <a:ext cx="685800" cy="685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椭圆 151559"/>
          <p:cNvSpPr>
            <a:spLocks noChangeArrowheads="1"/>
          </p:cNvSpPr>
          <p:nvPr/>
        </p:nvSpPr>
        <p:spPr bwMode="auto">
          <a:xfrm>
            <a:off x="3586158" y="258444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椭圆 151560"/>
          <p:cNvSpPr>
            <a:spLocks noChangeArrowheads="1"/>
          </p:cNvSpPr>
          <p:nvPr/>
        </p:nvSpPr>
        <p:spPr bwMode="auto">
          <a:xfrm>
            <a:off x="6710358" y="189864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椭圆 151561"/>
          <p:cNvSpPr>
            <a:spLocks noChangeArrowheads="1"/>
          </p:cNvSpPr>
          <p:nvPr/>
        </p:nvSpPr>
        <p:spPr bwMode="auto">
          <a:xfrm>
            <a:off x="4271958" y="189864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椭圆 151562"/>
          <p:cNvSpPr>
            <a:spLocks noChangeArrowheads="1"/>
          </p:cNvSpPr>
          <p:nvPr/>
        </p:nvSpPr>
        <p:spPr bwMode="auto">
          <a:xfrm>
            <a:off x="6024558" y="258444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椭圆 151563"/>
          <p:cNvSpPr>
            <a:spLocks noChangeArrowheads="1"/>
          </p:cNvSpPr>
          <p:nvPr/>
        </p:nvSpPr>
        <p:spPr bwMode="auto">
          <a:xfrm>
            <a:off x="3586158" y="468629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椭圆 151564"/>
          <p:cNvSpPr>
            <a:spLocks noChangeArrowheads="1"/>
          </p:cNvSpPr>
          <p:nvPr/>
        </p:nvSpPr>
        <p:spPr bwMode="auto">
          <a:xfrm>
            <a:off x="6024558" y="465295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椭圆 151565"/>
          <p:cNvSpPr>
            <a:spLocks noChangeArrowheads="1"/>
          </p:cNvSpPr>
          <p:nvPr/>
        </p:nvSpPr>
        <p:spPr bwMode="auto">
          <a:xfrm>
            <a:off x="4271958" y="387984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椭圆 151566"/>
          <p:cNvSpPr>
            <a:spLocks noChangeArrowheads="1"/>
          </p:cNvSpPr>
          <p:nvPr/>
        </p:nvSpPr>
        <p:spPr bwMode="auto">
          <a:xfrm>
            <a:off x="6710358" y="392429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文本框 151568"/>
          <p:cNvSpPr txBox="1">
            <a:spLocks noChangeArrowheads="1"/>
          </p:cNvSpPr>
          <p:nvPr/>
        </p:nvSpPr>
        <p:spPr bwMode="auto">
          <a:xfrm>
            <a:off x="6862758" y="156209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6100758" y="2552694"/>
            <a:ext cx="2590800" cy="2254250"/>
            <a:chOff x="3936" y="1200"/>
            <a:chExt cx="1632" cy="1344"/>
          </a:xfrm>
        </p:grpSpPr>
        <p:sp>
          <p:nvSpPr>
            <p:cNvPr id="65" name="矩形 151570"/>
            <p:cNvSpPr>
              <a:spLocks noChangeArrowheads="1"/>
            </p:cNvSpPr>
            <p:nvPr/>
          </p:nvSpPr>
          <p:spPr bwMode="auto">
            <a:xfrm>
              <a:off x="3936" y="1248"/>
              <a:ext cx="1584" cy="1248"/>
            </a:xfrm>
            <a:prstGeom prst="rect">
              <a:avLst/>
            </a:prstGeom>
            <a:solidFill>
              <a:srgbClr val="FFFF99">
                <a:alpha val="71001"/>
              </a:srgbClr>
            </a:solidFill>
            <a:ln w="508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椭圆 151571"/>
            <p:cNvSpPr>
              <a:spLocks noChangeArrowheads="1"/>
            </p:cNvSpPr>
            <p:nvPr/>
          </p:nvSpPr>
          <p:spPr bwMode="auto">
            <a:xfrm>
              <a:off x="5472" y="1200"/>
              <a:ext cx="96" cy="96"/>
            </a:xfrm>
            <a:prstGeom prst="ellipse">
              <a:avLst/>
            </a:prstGeom>
            <a:solidFill>
              <a:srgbClr val="FF0000">
                <a:alpha val="71001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椭圆 151572"/>
            <p:cNvSpPr>
              <a:spLocks noChangeArrowheads="1"/>
            </p:cNvSpPr>
            <p:nvPr/>
          </p:nvSpPr>
          <p:spPr bwMode="auto">
            <a:xfrm>
              <a:off x="5472" y="2448"/>
              <a:ext cx="96" cy="96"/>
            </a:xfrm>
            <a:prstGeom prst="ellipse">
              <a:avLst/>
            </a:prstGeom>
            <a:solidFill>
              <a:schemeClr val="tx1">
                <a:alpha val="71001"/>
              </a:scheme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8" name="文本框 151573"/>
          <p:cNvSpPr txBox="1">
            <a:spLocks noChangeArrowheads="1"/>
          </p:cNvSpPr>
          <p:nvPr/>
        </p:nvSpPr>
        <p:spPr bwMode="auto">
          <a:xfrm>
            <a:off x="5872158" y="220344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9" name="直接连接符 68"/>
          <p:cNvSpPr>
            <a:spLocks noChangeShapeType="1"/>
          </p:cNvSpPr>
          <p:nvPr/>
        </p:nvSpPr>
        <p:spPr bwMode="auto">
          <a:xfrm flipV="1">
            <a:off x="3662358" y="2660644"/>
            <a:ext cx="4953000" cy="2101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3586158" y="495294"/>
            <a:ext cx="2590800" cy="2238375"/>
            <a:chOff x="2016" y="720"/>
            <a:chExt cx="1632" cy="1410"/>
          </a:xfrm>
        </p:grpSpPr>
        <p:grpSp>
          <p:nvGrpSpPr>
            <p:cNvPr id="71" name="组合 151576"/>
            <p:cNvGrpSpPr>
              <a:grpSpLocks/>
            </p:cNvGrpSpPr>
            <p:nvPr/>
          </p:nvGrpSpPr>
          <p:grpSpPr bwMode="auto">
            <a:xfrm>
              <a:off x="2064" y="718"/>
              <a:ext cx="1584" cy="1408"/>
              <a:chOff x="3936" y="1200"/>
              <a:chExt cx="1632" cy="1344"/>
            </a:xfrm>
          </p:grpSpPr>
          <p:sp>
            <p:nvSpPr>
              <p:cNvPr id="73" name="矩形 151577"/>
              <p:cNvSpPr>
                <a:spLocks noChangeArrowheads="1"/>
              </p:cNvSpPr>
              <p:nvPr/>
            </p:nvSpPr>
            <p:spPr bwMode="auto">
              <a:xfrm>
                <a:off x="3936" y="1248"/>
                <a:ext cx="1584" cy="1248"/>
              </a:xfrm>
              <a:prstGeom prst="rect">
                <a:avLst/>
              </a:prstGeom>
              <a:solidFill>
                <a:srgbClr val="FFFF99">
                  <a:alpha val="82001"/>
                </a:srgbClr>
              </a:solidFill>
              <a:ln w="508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椭圆 151578"/>
              <p:cNvSpPr>
                <a:spLocks noChangeArrowheads="1"/>
              </p:cNvSpPr>
              <p:nvPr/>
            </p:nvSpPr>
            <p:spPr bwMode="auto">
              <a:xfrm>
                <a:off x="5472" y="1200"/>
                <a:ext cx="96" cy="96"/>
              </a:xfrm>
              <a:prstGeom prst="ellipse">
                <a:avLst/>
              </a:prstGeom>
              <a:solidFill>
                <a:srgbClr val="FF0000">
                  <a:alpha val="71001"/>
                </a:srgbClr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椭圆 151579"/>
              <p:cNvSpPr>
                <a:spLocks noChangeArrowheads="1"/>
              </p:cNvSpPr>
              <p:nvPr/>
            </p:nvSpPr>
            <p:spPr bwMode="auto">
              <a:xfrm>
                <a:off x="5472" y="2448"/>
                <a:ext cx="96" cy="96"/>
              </a:xfrm>
              <a:prstGeom prst="ellipse">
                <a:avLst/>
              </a:prstGeom>
              <a:solidFill>
                <a:schemeClr val="tx1">
                  <a:alpha val="71001"/>
                </a:schemeClr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" name="椭圆 151580"/>
            <p:cNvSpPr>
              <a:spLocks noChangeArrowheads="1"/>
            </p:cNvSpPr>
            <p:nvPr/>
          </p:nvSpPr>
          <p:spPr bwMode="auto">
            <a:xfrm>
              <a:off x="2016" y="720"/>
              <a:ext cx="96" cy="96"/>
            </a:xfrm>
            <a:prstGeom prst="ellipse">
              <a:avLst/>
            </a:prstGeom>
            <a:solidFill>
              <a:schemeClr val="tx1">
                <a:alpha val="71001"/>
              </a:scheme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6" name="文本框 151581"/>
          <p:cNvSpPr txBox="1">
            <a:spLocks noChangeArrowheads="1"/>
          </p:cNvSpPr>
          <p:nvPr/>
        </p:nvSpPr>
        <p:spPr bwMode="auto">
          <a:xfrm>
            <a:off x="5286380" y="285734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itchFamily="18" charset="0"/>
              </a:rPr>
              <a:t>	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77" name="直接连接符 76"/>
          <p:cNvSpPr>
            <a:spLocks noChangeShapeType="1"/>
          </p:cNvSpPr>
          <p:nvPr/>
        </p:nvSpPr>
        <p:spPr bwMode="auto">
          <a:xfrm flipV="1">
            <a:off x="3662358" y="571494"/>
            <a:ext cx="2438400" cy="4235450"/>
          </a:xfrm>
          <a:prstGeom prst="line">
            <a:avLst/>
          </a:prstGeom>
          <a:noFill/>
          <a:ln w="50800">
            <a:solidFill>
              <a:srgbClr val="FF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文本框 151585"/>
          <p:cNvSpPr txBox="1">
            <a:spLocks noChangeArrowheads="1"/>
          </p:cNvSpPr>
          <p:nvPr/>
        </p:nvSpPr>
        <p:spPr bwMode="auto">
          <a:xfrm>
            <a:off x="2928926" y="4500576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文本框 151586"/>
          <p:cNvSpPr txBox="1">
            <a:spLocks noChangeArrowheads="1"/>
          </p:cNvSpPr>
          <p:nvPr/>
        </p:nvSpPr>
        <p:spPr bwMode="auto">
          <a:xfrm>
            <a:off x="6176958" y="438149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altLang="zh-CN" sz="24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" name="文本框 151587"/>
          <p:cNvSpPr txBox="1">
            <a:spLocks noChangeArrowheads="1"/>
          </p:cNvSpPr>
          <p:nvPr/>
        </p:nvSpPr>
        <p:spPr bwMode="auto">
          <a:xfrm>
            <a:off x="3814758" y="361949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altLang="zh-CN" sz="24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1" name="文本框 151568"/>
          <p:cNvSpPr txBox="1">
            <a:spLocks noChangeArrowheads="1"/>
          </p:cNvSpPr>
          <p:nvPr/>
        </p:nvSpPr>
        <p:spPr bwMode="auto">
          <a:xfrm>
            <a:off x="8501090" y="207168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 animBg="1"/>
      <p:bldP spid="76" grpId="1"/>
      <p:bldP spid="77" grpId="0" animBg="1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17"/>
          <p:cNvGrpSpPr>
            <a:grpSpLocks/>
          </p:cNvGrpSpPr>
          <p:nvPr/>
        </p:nvGrpSpPr>
        <p:grpSpPr bwMode="auto">
          <a:xfrm>
            <a:off x="4572000" y="2382838"/>
            <a:ext cx="2168525" cy="1803400"/>
            <a:chOff x="2821" y="2409"/>
            <a:chExt cx="1366" cy="1515"/>
          </a:xfrm>
        </p:grpSpPr>
        <p:sp>
          <p:nvSpPr>
            <p:cNvPr id="32772" name="Oval 6"/>
            <p:cNvSpPr>
              <a:spLocks noChangeArrowheads="1"/>
            </p:cNvSpPr>
            <p:nvPr/>
          </p:nvSpPr>
          <p:spPr bwMode="auto">
            <a:xfrm>
              <a:off x="3316" y="2591"/>
              <a:ext cx="36" cy="3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2773" name="Rectangle 7"/>
            <p:cNvSpPr>
              <a:spLocks noChangeArrowheads="1"/>
            </p:cNvSpPr>
            <p:nvPr/>
          </p:nvSpPr>
          <p:spPr bwMode="auto">
            <a:xfrm>
              <a:off x="3379" y="2409"/>
              <a:ext cx="10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1">
                  <a:solidFill>
                    <a:srgbClr val="000000"/>
                  </a:solidFill>
                  <a:latin typeface="Calibri" pitchFamily="34" charset="0"/>
                  <a:ea typeface="华文中宋"/>
                  <a:cs typeface="华文中宋"/>
                </a:rPr>
                <a:t>A</a:t>
              </a:r>
              <a:endParaRPr lang="en-US" altLang="zh-CN" sz="3200" b="1"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32774" name="Oval 8"/>
            <p:cNvSpPr>
              <a:spLocks noChangeArrowheads="1"/>
            </p:cNvSpPr>
            <p:nvPr/>
          </p:nvSpPr>
          <p:spPr bwMode="auto">
            <a:xfrm>
              <a:off x="2821" y="3603"/>
              <a:ext cx="35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2775" name="Rectangle 9"/>
            <p:cNvSpPr>
              <a:spLocks noChangeArrowheads="1"/>
            </p:cNvSpPr>
            <p:nvPr/>
          </p:nvSpPr>
          <p:spPr bwMode="auto">
            <a:xfrm>
              <a:off x="2892" y="3653"/>
              <a:ext cx="9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1">
                  <a:solidFill>
                    <a:srgbClr val="000000"/>
                  </a:solidFill>
                  <a:latin typeface="Calibri" pitchFamily="34" charset="0"/>
                  <a:ea typeface="华文中宋"/>
                  <a:cs typeface="华文中宋"/>
                </a:rPr>
                <a:t>B</a:t>
              </a:r>
              <a:endParaRPr lang="en-US" altLang="zh-CN" sz="3200" b="1">
                <a:latin typeface="华文中宋"/>
                <a:ea typeface="华文中宋"/>
                <a:cs typeface="华文中宋"/>
              </a:endParaRPr>
            </a:p>
          </p:txBody>
        </p:sp>
        <p:sp>
          <p:nvSpPr>
            <p:cNvPr id="32776" name="Oval 10"/>
            <p:cNvSpPr>
              <a:spLocks noChangeArrowheads="1"/>
            </p:cNvSpPr>
            <p:nvPr/>
          </p:nvSpPr>
          <p:spPr bwMode="auto">
            <a:xfrm>
              <a:off x="4152" y="3363"/>
              <a:ext cx="35" cy="3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2777" name="Rectangle 11"/>
            <p:cNvSpPr>
              <a:spLocks noChangeArrowheads="1"/>
            </p:cNvSpPr>
            <p:nvPr/>
          </p:nvSpPr>
          <p:spPr bwMode="auto">
            <a:xfrm>
              <a:off x="4066" y="3499"/>
              <a:ext cx="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100" b="1">
                  <a:solidFill>
                    <a:srgbClr val="000000"/>
                  </a:solidFill>
                  <a:latin typeface="Calibri" pitchFamily="34" charset="0"/>
                  <a:ea typeface="华文中宋"/>
                  <a:cs typeface="华文中宋"/>
                </a:rPr>
                <a:t>C</a:t>
              </a:r>
              <a:endParaRPr lang="en-US" altLang="zh-CN" sz="3200" b="1">
                <a:latin typeface="华文中宋"/>
                <a:ea typeface="华文中宋"/>
                <a:cs typeface="华文中宋"/>
              </a:endParaRPr>
            </a:p>
          </p:txBody>
        </p:sp>
      </p:grp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154113" y="558800"/>
            <a:ext cx="6946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  <a:cs typeface="Times New Roman" pitchFamily="18" charset="0"/>
              </a:rPr>
              <a:t>   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如图，已知点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C.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）画线段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B C ,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画直线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AB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AC;</a:t>
            </a:r>
          </a:p>
          <a:p>
            <a:pPr marL="609600" indent="-609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）在线段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BC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上取一点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D,</a:t>
            </a:r>
            <a:r>
              <a:rPr lang="zh-CN" altLang="en-US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画射线</a:t>
            </a:r>
            <a:r>
              <a:rPr lang="en-US" altLang="zh-CN" sz="2800" b="1" dirty="0">
                <a:solidFill>
                  <a:srgbClr val="000000"/>
                </a:solidFill>
                <a:latin typeface="华文隶书"/>
                <a:ea typeface="华文隶书"/>
                <a:cs typeface="Times New Roman" pitchFamily="18" charset="0"/>
              </a:rPr>
              <a:t>AD.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888"/>
            <a:ext cx="754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5"/>
          <p:cNvSpPr txBox="1">
            <a:spLocks noChangeArrowheads="1"/>
          </p:cNvSpPr>
          <p:nvPr/>
        </p:nvSpPr>
        <p:spPr bwMode="auto">
          <a:xfrm>
            <a:off x="395288" y="1787525"/>
            <a:ext cx="838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latin typeface="华文隶书"/>
                <a:ea typeface="华文隶书"/>
                <a:cs typeface="华文隶书"/>
              </a:rPr>
              <a:t>通过本节课的学习</a:t>
            </a:r>
            <a:r>
              <a:rPr lang="en-US" altLang="zh-CN" sz="4400">
                <a:latin typeface="华文隶书"/>
                <a:ea typeface="华文隶书"/>
                <a:cs typeface="华文隶书"/>
              </a:rPr>
              <a:t>,</a:t>
            </a:r>
            <a:r>
              <a:rPr lang="zh-CN" altLang="en-US" sz="4400">
                <a:latin typeface="华文隶书"/>
                <a:ea typeface="华文隶书"/>
                <a:cs typeface="华文隶书"/>
              </a:rPr>
              <a:t>你学到了什么</a:t>
            </a:r>
            <a:r>
              <a:rPr lang="en-US" altLang="zh-CN" sz="4400">
                <a:latin typeface="华文隶书"/>
                <a:ea typeface="华文隶书"/>
                <a:cs typeface="华文隶书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6375" y="411163"/>
            <a:ext cx="23749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课堂小结</a:t>
            </a:r>
          </a:p>
        </p:txBody>
      </p:sp>
      <p:pic>
        <p:nvPicPr>
          <p:cNvPr id="45059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73325"/>
            <a:ext cx="862806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1600"/>
            <a:ext cx="74295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3"/>
          <p:cNvPicPr>
            <a:picLocks noChangeAspect="1"/>
          </p:cNvPicPr>
          <p:nvPr/>
        </p:nvPicPr>
        <p:blipFill>
          <a:blip r:embed="rId2"/>
          <a:srcRect b="1286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图片 4"/>
          <p:cNvPicPr>
            <a:picLocks noChangeAspect="1"/>
          </p:cNvPicPr>
          <p:nvPr/>
        </p:nvPicPr>
        <p:blipFill>
          <a:blip r:embed="rId3"/>
          <a:srcRect t="7591" b="69444"/>
          <a:stretch>
            <a:fillRect/>
          </a:stretch>
        </p:blipFill>
        <p:spPr bwMode="auto">
          <a:xfrm>
            <a:off x="2697163" y="788988"/>
            <a:ext cx="35829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图片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 t="69444" b="7591"/>
          <a:stretch>
            <a:fillRect/>
          </a:stretch>
        </p:blipFill>
        <p:spPr bwMode="auto">
          <a:xfrm>
            <a:off x="2786063" y="2211388"/>
            <a:ext cx="3205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矩形 22"/>
          <p:cNvSpPr>
            <a:spLocks noChangeArrowheads="1"/>
          </p:cNvSpPr>
          <p:nvPr/>
        </p:nvSpPr>
        <p:spPr bwMode="auto">
          <a:xfrm>
            <a:off x="2624138" y="1330325"/>
            <a:ext cx="37226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53" tIns="34327" rIns="68653" bIns="34327">
            <a:spAutoFit/>
          </a:bodyPr>
          <a:lstStyle/>
          <a:p>
            <a:pPr algn="ctr"/>
            <a:r>
              <a:rPr lang="en-US" altLang="zh-CN" sz="5400">
                <a:solidFill>
                  <a:srgbClr val="FFFFFF"/>
                </a:solidFill>
                <a:latin typeface="隶书"/>
                <a:ea typeface="隶书"/>
                <a:cs typeface="隶书"/>
              </a:rPr>
              <a:t>THANKS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900113" y="411163"/>
            <a:ext cx="49672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2</a:t>
            </a:r>
            <a:r>
              <a:rPr lang="zh-CN" alt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、线段、射线、直线有什么区别</a:t>
            </a:r>
            <a:r>
              <a:rPr lang="en-US" altLang="zh-CN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</a:p>
        </p:txBody>
      </p:sp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1000100" y="1285867"/>
          <a:ext cx="7286676" cy="285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83718"/>
                <a:gridCol w="1935523"/>
                <a:gridCol w="1745766"/>
                <a:gridCol w="1821669"/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线段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射线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直线</a:t>
                      </a:r>
                      <a:endParaRPr lang="zh-CN" altLang="en-US" sz="18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端点个数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图例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长度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延伸性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071802" y="200024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2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0628" y="200024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FF0000"/>
                </a:solidFill>
              </a:rPr>
              <a:t>1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43702" y="20002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FF0000"/>
                </a:solidFill>
              </a:rPr>
              <a:t>0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00364" y="314325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有限长（可度量）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57752" y="314325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无限长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43702" y="314325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无限长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00364" y="364332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不延伸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6314" y="364332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向一个方向延伸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72264" y="364332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向两个方向延伸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643188"/>
            <a:ext cx="8286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8"/>
            <a:ext cx="876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643188"/>
            <a:ext cx="876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8" grpId="1"/>
      <p:bldP spid="49" grpId="0"/>
      <p:bldP spid="49" grpId="1"/>
      <p:bldP spid="50" grpId="0"/>
      <p:bldP spid="50" grpId="1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1525588" y="427038"/>
            <a:ext cx="6327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华文隶书"/>
                <a:ea typeface="华文隶书"/>
                <a:cs typeface="华文隶书"/>
              </a:rPr>
              <a:t>下列图形能相交的是（      ）</a:t>
            </a:r>
          </a:p>
        </p:txBody>
      </p:sp>
      <p:sp>
        <p:nvSpPr>
          <p:cNvPr id="21506" name="Line 5"/>
          <p:cNvSpPr>
            <a:spLocks noChangeShapeType="1"/>
          </p:cNvSpPr>
          <p:nvPr/>
        </p:nvSpPr>
        <p:spPr bwMode="auto">
          <a:xfrm>
            <a:off x="609600" y="1527175"/>
            <a:ext cx="619125" cy="8366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2936875" y="1517650"/>
            <a:ext cx="388938" cy="8350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6937375" y="2449513"/>
            <a:ext cx="1503363" cy="111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1301750" y="1897063"/>
            <a:ext cx="1030288" cy="206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H="1">
            <a:off x="3349625" y="1582738"/>
            <a:ext cx="909638" cy="3460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>
            <a:off x="4949825" y="2438400"/>
            <a:ext cx="1176338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H="1">
            <a:off x="7470775" y="1169988"/>
            <a:ext cx="533400" cy="10620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H="1">
            <a:off x="5105400" y="1600200"/>
            <a:ext cx="990600" cy="7270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7472363" y="2960688"/>
            <a:ext cx="4206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4100">
                <a:solidFill>
                  <a:schemeClr val="accent2"/>
                </a:solidFill>
                <a:latin typeface="华文中宋"/>
                <a:ea typeface="华文中宋"/>
                <a:cs typeface="华文中宋"/>
              </a:rPr>
              <a:t>D</a:t>
            </a:r>
            <a:endParaRPr lang="en-US" altLang="zh-CN">
              <a:solidFill>
                <a:schemeClr val="accent2"/>
              </a:solidFill>
              <a:latin typeface="华文中宋"/>
              <a:ea typeface="华文中宋"/>
              <a:cs typeface="华文中宋"/>
            </a:endParaRP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5338763" y="2960688"/>
            <a:ext cx="3889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4100">
                <a:solidFill>
                  <a:schemeClr val="accent2"/>
                </a:solidFill>
                <a:latin typeface="华文中宋"/>
                <a:ea typeface="华文中宋"/>
                <a:cs typeface="华文中宋"/>
              </a:rPr>
              <a:t>C</a:t>
            </a:r>
            <a:endParaRPr lang="en-US" altLang="zh-CN">
              <a:solidFill>
                <a:schemeClr val="accent2"/>
              </a:solidFill>
              <a:latin typeface="华文中宋"/>
              <a:ea typeface="华文中宋"/>
              <a:cs typeface="华文中宋"/>
            </a:endParaRPr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3281363" y="2960688"/>
            <a:ext cx="3889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4100">
                <a:solidFill>
                  <a:schemeClr val="accent2"/>
                </a:solidFill>
                <a:latin typeface="华文中宋"/>
                <a:ea typeface="华文中宋"/>
                <a:cs typeface="华文中宋"/>
              </a:rPr>
              <a:t>B</a:t>
            </a:r>
            <a:endParaRPr lang="en-US" altLang="zh-CN">
              <a:solidFill>
                <a:schemeClr val="accent2"/>
              </a:solidFill>
              <a:latin typeface="华文中宋"/>
              <a:ea typeface="华文中宋"/>
              <a:cs typeface="华文中宋"/>
            </a:endParaRPr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1168400" y="2960688"/>
            <a:ext cx="3571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4100">
                <a:solidFill>
                  <a:schemeClr val="accent2"/>
                </a:solidFill>
                <a:latin typeface="华文中宋"/>
                <a:ea typeface="华文中宋"/>
                <a:cs typeface="华文中宋"/>
              </a:rPr>
              <a:t>A</a:t>
            </a:r>
            <a:endParaRPr lang="en-US" altLang="zh-CN">
              <a:solidFill>
                <a:schemeClr val="accent2"/>
              </a:solidFill>
              <a:latin typeface="华文中宋"/>
              <a:ea typeface="华文中宋"/>
              <a:cs typeface="华文中宋"/>
            </a:endParaRPr>
          </a:p>
        </p:txBody>
      </p:sp>
      <p:sp>
        <p:nvSpPr>
          <p:cNvPr id="21518" name="Oval 17"/>
          <p:cNvSpPr>
            <a:spLocks noChangeArrowheads="1"/>
          </p:cNvSpPr>
          <p:nvPr/>
        </p:nvSpPr>
        <p:spPr bwMode="auto">
          <a:xfrm>
            <a:off x="585788" y="1506538"/>
            <a:ext cx="60325" cy="539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19" name="Oval 18"/>
          <p:cNvSpPr>
            <a:spLocks noChangeArrowheads="1"/>
          </p:cNvSpPr>
          <p:nvPr/>
        </p:nvSpPr>
        <p:spPr bwMode="auto">
          <a:xfrm>
            <a:off x="1203325" y="2341563"/>
            <a:ext cx="61913" cy="539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20" name="Oval 21"/>
          <p:cNvSpPr>
            <a:spLocks noChangeArrowheads="1"/>
          </p:cNvSpPr>
          <p:nvPr/>
        </p:nvSpPr>
        <p:spPr bwMode="auto">
          <a:xfrm>
            <a:off x="1276350" y="1874838"/>
            <a:ext cx="60325" cy="539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21" name="Oval 23"/>
          <p:cNvSpPr>
            <a:spLocks noChangeArrowheads="1"/>
          </p:cNvSpPr>
          <p:nvPr/>
        </p:nvSpPr>
        <p:spPr bwMode="auto">
          <a:xfrm>
            <a:off x="5105400" y="2286000"/>
            <a:ext cx="76200" cy="555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22" name="Oval 24"/>
          <p:cNvSpPr>
            <a:spLocks noChangeArrowheads="1"/>
          </p:cNvSpPr>
          <p:nvPr/>
        </p:nvSpPr>
        <p:spPr bwMode="auto">
          <a:xfrm>
            <a:off x="7980363" y="1147763"/>
            <a:ext cx="60325" cy="5556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23" name="Oval 25"/>
          <p:cNvSpPr>
            <a:spLocks noChangeArrowheads="1"/>
          </p:cNvSpPr>
          <p:nvPr/>
        </p:nvSpPr>
        <p:spPr bwMode="auto">
          <a:xfrm>
            <a:off x="6913563" y="2427288"/>
            <a:ext cx="60325" cy="5556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24" name="Oval 26"/>
          <p:cNvSpPr>
            <a:spLocks noChangeArrowheads="1"/>
          </p:cNvSpPr>
          <p:nvPr/>
        </p:nvSpPr>
        <p:spPr bwMode="auto">
          <a:xfrm>
            <a:off x="8416925" y="2438400"/>
            <a:ext cx="60325" cy="555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25" name="Oval 27"/>
          <p:cNvSpPr>
            <a:spLocks noChangeArrowheads="1"/>
          </p:cNvSpPr>
          <p:nvPr/>
        </p:nvSpPr>
        <p:spPr bwMode="auto">
          <a:xfrm>
            <a:off x="3325813" y="1908175"/>
            <a:ext cx="60325" cy="539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26" name="Oval 28"/>
          <p:cNvSpPr>
            <a:spLocks noChangeArrowheads="1"/>
          </p:cNvSpPr>
          <p:nvPr/>
        </p:nvSpPr>
        <p:spPr bwMode="auto">
          <a:xfrm>
            <a:off x="4233863" y="1560513"/>
            <a:ext cx="61912" cy="539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1527" name="Oval 30"/>
          <p:cNvSpPr>
            <a:spLocks noChangeArrowheads="1"/>
          </p:cNvSpPr>
          <p:nvPr/>
        </p:nvSpPr>
        <p:spPr bwMode="auto">
          <a:xfrm>
            <a:off x="6019800" y="1589088"/>
            <a:ext cx="76200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9599" name="Rectangle 31"/>
          <p:cNvSpPr>
            <a:spLocks noChangeArrowheads="1"/>
          </p:cNvSpPr>
          <p:nvPr/>
        </p:nvSpPr>
        <p:spPr bwMode="auto">
          <a:xfrm>
            <a:off x="6329363" y="427038"/>
            <a:ext cx="4191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4100">
                <a:solidFill>
                  <a:srgbClr val="FF0000"/>
                </a:solidFill>
                <a:latin typeface="华文中宋"/>
                <a:ea typeface="华文中宋"/>
                <a:cs typeface="华文中宋"/>
              </a:rPr>
              <a:t>D</a:t>
            </a:r>
            <a:endParaRPr lang="en-US" altLang="zh-CN">
              <a:solidFill>
                <a:srgbClr val="FF0000"/>
              </a:solidFill>
              <a:latin typeface="华文中宋"/>
              <a:ea typeface="华文中宋"/>
              <a:cs typeface="华文中宋"/>
            </a:endParaRPr>
          </a:p>
        </p:txBody>
      </p:sp>
      <p:sp>
        <p:nvSpPr>
          <p:cNvPr id="109600" name="Line 32"/>
          <p:cNvSpPr>
            <a:spLocks noChangeShapeType="1"/>
          </p:cNvSpPr>
          <p:nvPr/>
        </p:nvSpPr>
        <p:spPr bwMode="auto">
          <a:xfrm flipH="1">
            <a:off x="7010400" y="2228850"/>
            <a:ext cx="457200" cy="8572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28600"/>
            <a:ext cx="9191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9" grpId="0"/>
      <p:bldP spid="1096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6"/>
            <a:ext cx="392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数学来源于生活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" name="图片 2" descr="学校手绘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-71456"/>
            <a:ext cx="3929090" cy="53774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00246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94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48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43636" y="42861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食堂</a:t>
            </a:r>
            <a:endParaRPr lang="zh-CN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2000246"/>
            <a:ext cx="857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教学楼东侧点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1928808"/>
            <a:ext cx="857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集合点</a:t>
            </a:r>
            <a:endParaRPr lang="zh-CN" alt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rot="5400000" flipH="1" flipV="1">
            <a:off x="4321967" y="2464593"/>
            <a:ext cx="164307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流程图: 联系 2"/>
          <p:cNvSpPr/>
          <p:nvPr/>
        </p:nvSpPr>
        <p:spPr>
          <a:xfrm>
            <a:off x="2735878" y="2632555"/>
            <a:ext cx="46038" cy="6508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流程图: 联系 3"/>
          <p:cNvSpPr/>
          <p:nvPr/>
        </p:nvSpPr>
        <p:spPr>
          <a:xfrm>
            <a:off x="5132871" y="1632423"/>
            <a:ext cx="46038" cy="6508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流程图: 联系 4"/>
          <p:cNvSpPr/>
          <p:nvPr/>
        </p:nvSpPr>
        <p:spPr>
          <a:xfrm>
            <a:off x="5125231" y="3286130"/>
            <a:ext cx="46038" cy="6508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rot="10800000" flipV="1">
            <a:off x="2786050" y="1643056"/>
            <a:ext cx="2357454" cy="1000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57818" y="328613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Gungsuh" pitchFamily="18" charset="-127"/>
                <a:ea typeface="Gungsuh" pitchFamily="18" charset="-127"/>
              </a:rPr>
              <a:t>教学楼</a:t>
            </a:r>
            <a:endParaRPr lang="en-US" altLang="zh-CN" sz="16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zh-CN" altLang="en-US" sz="1600" b="1" dirty="0" smtClean="0">
                <a:latin typeface="Gungsuh" pitchFamily="18" charset="-127"/>
                <a:ea typeface="Gungsuh" pitchFamily="18" charset="-127"/>
              </a:rPr>
              <a:t>东侧点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84" y="278606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Gungsuh" pitchFamily="18" charset="-127"/>
                <a:ea typeface="Gungsuh" pitchFamily="18" charset="-127"/>
              </a:rPr>
              <a:t>集合点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942" y="135730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Gungsuh" pitchFamily="18" charset="-127"/>
                <a:ea typeface="Gungsuh" pitchFamily="18" charset="-127"/>
              </a:rPr>
              <a:t>食堂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85734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013" y="368300"/>
            <a:ext cx="5219700" cy="857250"/>
          </a:xfrm>
        </p:spPr>
        <p:txBody>
          <a:bodyPr rtlCol="0">
            <a:normAutofit/>
          </a:bodyPr>
          <a:lstStyle/>
          <a:p>
            <a:pPr defTabSz="779145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你发现了什么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？</a:t>
            </a:r>
            <a:endParaRPr lang="zh-CN" altLang="en-US" dirty="0" smtClean="0">
              <a:solidFill>
                <a:schemeClr val="accent2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2139950"/>
            <a:ext cx="5564188" cy="698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mtClean="0"/>
              <a:t>       </a:t>
            </a:r>
            <a:r>
              <a:rPr lang="zh-CN" altLang="en-US" b="1" smtClean="0">
                <a:latin typeface="华文隶书"/>
                <a:ea typeface="华文隶书"/>
                <a:cs typeface="华文隶书"/>
              </a:rPr>
              <a:t>两点之间                   最短</a:t>
            </a:r>
            <a:r>
              <a:rPr lang="zh-CN" altLang="en-US" smtClean="0">
                <a:latin typeface="华文隶书"/>
                <a:ea typeface="华文隶书"/>
                <a:cs typeface="华文隶书"/>
              </a:rPr>
              <a:t>．</a:t>
            </a:r>
          </a:p>
          <a:p>
            <a:pPr>
              <a:buFont typeface="Arial" charset="0"/>
              <a:buNone/>
            </a:pPr>
            <a:endParaRPr lang="en-US" altLang="zh-CN" smtClean="0"/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3600450" y="2066925"/>
            <a:ext cx="1223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u="sng">
                <a:solidFill>
                  <a:srgbClr val="FF3300"/>
                </a:solidFill>
                <a:latin typeface="华文隶书"/>
                <a:ea typeface="华文隶书"/>
                <a:cs typeface="华文隶书"/>
              </a:rPr>
              <a:t>线段</a:t>
            </a:r>
          </a:p>
        </p:txBody>
      </p:sp>
      <p:sp>
        <p:nvSpPr>
          <p:cNvPr id="38916" name="Freeform 10"/>
          <p:cNvSpPr>
            <a:spLocks noEditPoints="1"/>
          </p:cNvSpPr>
          <p:nvPr/>
        </p:nvSpPr>
        <p:spPr bwMode="auto">
          <a:xfrm>
            <a:off x="195263" y="196850"/>
            <a:ext cx="569912" cy="1198563"/>
          </a:xfrm>
          <a:custGeom>
            <a:avLst/>
            <a:gdLst>
              <a:gd name="T0" fmla="*/ 493948 w 181"/>
              <a:gd name="T1" fmla="*/ 0 h 376"/>
              <a:gd name="T2" fmla="*/ 75508 w 181"/>
              <a:gd name="T3" fmla="*/ 0 h 376"/>
              <a:gd name="T4" fmla="*/ 0 w 181"/>
              <a:gd name="T5" fmla="*/ 76554 h 376"/>
              <a:gd name="T6" fmla="*/ 0 w 181"/>
              <a:gd name="T7" fmla="*/ 79743 h 376"/>
              <a:gd name="T8" fmla="*/ 50339 w 181"/>
              <a:gd name="T9" fmla="*/ 953731 h 376"/>
              <a:gd name="T10" fmla="*/ 261132 w 181"/>
              <a:gd name="T11" fmla="*/ 1199341 h 376"/>
              <a:gd name="T12" fmla="*/ 280009 w 181"/>
              <a:gd name="T13" fmla="*/ 1199341 h 376"/>
              <a:gd name="T14" fmla="*/ 283155 w 181"/>
              <a:gd name="T15" fmla="*/ 1199341 h 376"/>
              <a:gd name="T16" fmla="*/ 308324 w 181"/>
              <a:gd name="T17" fmla="*/ 1199341 h 376"/>
              <a:gd name="T18" fmla="*/ 490802 w 181"/>
              <a:gd name="T19" fmla="*/ 1074941 h 376"/>
              <a:gd name="T20" fmla="*/ 519117 w 181"/>
              <a:gd name="T21" fmla="*/ 146728 h 376"/>
              <a:gd name="T22" fmla="*/ 569456 w 181"/>
              <a:gd name="T23" fmla="*/ 76554 h 376"/>
              <a:gd name="T24" fmla="*/ 497094 w 181"/>
              <a:gd name="T25" fmla="*/ 105261 h 376"/>
              <a:gd name="T26" fmla="*/ 475071 w 181"/>
              <a:gd name="T27" fmla="*/ 714501 h 376"/>
              <a:gd name="T28" fmla="*/ 431025 w 181"/>
              <a:gd name="T29" fmla="*/ 146728 h 376"/>
              <a:gd name="T30" fmla="*/ 409002 w 181"/>
              <a:gd name="T31" fmla="*/ 197764 h 376"/>
              <a:gd name="T32" fmla="*/ 358663 w 181"/>
              <a:gd name="T33" fmla="*/ 213712 h 376"/>
              <a:gd name="T34" fmla="*/ 409002 w 181"/>
              <a:gd name="T35" fmla="*/ 261558 h 376"/>
              <a:gd name="T36" fmla="*/ 358663 w 181"/>
              <a:gd name="T37" fmla="*/ 274317 h 376"/>
              <a:gd name="T38" fmla="*/ 409002 w 181"/>
              <a:gd name="T39" fmla="*/ 318974 h 376"/>
              <a:gd name="T40" fmla="*/ 358663 w 181"/>
              <a:gd name="T41" fmla="*/ 331733 h 376"/>
              <a:gd name="T42" fmla="*/ 409002 w 181"/>
              <a:gd name="T43" fmla="*/ 382768 h 376"/>
              <a:gd name="T44" fmla="*/ 358663 w 181"/>
              <a:gd name="T45" fmla="*/ 395527 h 376"/>
              <a:gd name="T46" fmla="*/ 409002 w 181"/>
              <a:gd name="T47" fmla="*/ 436994 h 376"/>
              <a:gd name="T48" fmla="*/ 358663 w 181"/>
              <a:gd name="T49" fmla="*/ 449753 h 376"/>
              <a:gd name="T50" fmla="*/ 409002 w 181"/>
              <a:gd name="T51" fmla="*/ 497599 h 376"/>
              <a:gd name="T52" fmla="*/ 358663 w 181"/>
              <a:gd name="T53" fmla="*/ 510358 h 376"/>
              <a:gd name="T54" fmla="*/ 409002 w 181"/>
              <a:gd name="T55" fmla="*/ 555014 h 376"/>
              <a:gd name="T56" fmla="*/ 358663 w 181"/>
              <a:gd name="T57" fmla="*/ 567773 h 376"/>
              <a:gd name="T58" fmla="*/ 409002 w 181"/>
              <a:gd name="T59" fmla="*/ 615619 h 376"/>
              <a:gd name="T60" fmla="*/ 358663 w 181"/>
              <a:gd name="T61" fmla="*/ 631568 h 376"/>
              <a:gd name="T62" fmla="*/ 409002 w 181"/>
              <a:gd name="T63" fmla="*/ 673034 h 376"/>
              <a:gd name="T64" fmla="*/ 358663 w 181"/>
              <a:gd name="T65" fmla="*/ 685793 h 376"/>
              <a:gd name="T66" fmla="*/ 409002 w 181"/>
              <a:gd name="T67" fmla="*/ 714501 h 376"/>
              <a:gd name="T68" fmla="*/ 94385 w 181"/>
              <a:gd name="T69" fmla="*/ 105261 h 376"/>
              <a:gd name="T70" fmla="*/ 47192 w 181"/>
              <a:gd name="T71" fmla="*/ 92502 h 376"/>
              <a:gd name="T72" fmla="*/ 72362 w 181"/>
              <a:gd name="T73" fmla="*/ 44656 h 376"/>
              <a:gd name="T74" fmla="*/ 525410 w 181"/>
              <a:gd name="T75" fmla="*/ 76554 h 3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"/>
              <a:gd name="T115" fmla="*/ 0 h 376"/>
              <a:gd name="T116" fmla="*/ 181 w 181"/>
              <a:gd name="T117" fmla="*/ 376 h 3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" h="376">
                <a:moveTo>
                  <a:pt x="181" y="24"/>
                </a:moveTo>
                <a:cubicBezTo>
                  <a:pt x="180" y="5"/>
                  <a:pt x="166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15" y="0"/>
                  <a:pt x="0" y="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1"/>
                  <a:pt x="5" y="43"/>
                  <a:pt x="16" y="46"/>
                </a:cubicBezTo>
                <a:cubicBezTo>
                  <a:pt x="16" y="299"/>
                  <a:pt x="16" y="299"/>
                  <a:pt x="16" y="299"/>
                </a:cubicBezTo>
                <a:cubicBezTo>
                  <a:pt x="16" y="300"/>
                  <a:pt x="16" y="318"/>
                  <a:pt x="25" y="337"/>
                </a:cubicBezTo>
                <a:cubicBezTo>
                  <a:pt x="33" y="354"/>
                  <a:pt x="49" y="373"/>
                  <a:pt x="83" y="376"/>
                </a:cubicBezTo>
                <a:cubicBezTo>
                  <a:pt x="83" y="376"/>
                  <a:pt x="83" y="376"/>
                  <a:pt x="83" y="376"/>
                </a:cubicBezTo>
                <a:cubicBezTo>
                  <a:pt x="89" y="376"/>
                  <a:pt x="89" y="376"/>
                  <a:pt x="89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1" y="376"/>
                  <a:pt x="91" y="376"/>
                  <a:pt x="91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131" y="373"/>
                  <a:pt x="148" y="354"/>
                  <a:pt x="156" y="337"/>
                </a:cubicBezTo>
                <a:cubicBezTo>
                  <a:pt x="164" y="318"/>
                  <a:pt x="165" y="300"/>
                  <a:pt x="165" y="299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76" y="43"/>
                  <a:pt x="180" y="31"/>
                  <a:pt x="181" y="25"/>
                </a:cubicBezTo>
                <a:cubicBezTo>
                  <a:pt x="181" y="24"/>
                  <a:pt x="181" y="24"/>
                  <a:pt x="181" y="24"/>
                </a:cubicBezTo>
                <a:close/>
                <a:moveTo>
                  <a:pt x="165" y="29"/>
                </a:moveTo>
                <a:cubicBezTo>
                  <a:pt x="163" y="32"/>
                  <a:pt x="161" y="33"/>
                  <a:pt x="158" y="33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224"/>
                  <a:pt x="151" y="224"/>
                  <a:pt x="151" y="224"/>
                </a:cubicBezTo>
                <a:cubicBezTo>
                  <a:pt x="137" y="224"/>
                  <a:pt x="137" y="224"/>
                  <a:pt x="137" y="224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0" y="46"/>
                  <a:pt x="130" y="46"/>
                  <a:pt x="130" y="46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82"/>
                  <a:pt x="130" y="82"/>
                  <a:pt x="130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20"/>
                  <a:pt x="130" y="120"/>
                  <a:pt x="130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14" y="156"/>
                  <a:pt x="114" y="156"/>
                  <a:pt x="114" y="156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14" y="174"/>
                  <a:pt x="114" y="174"/>
                  <a:pt x="114" y="174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93"/>
                  <a:pt x="130" y="193"/>
                  <a:pt x="130" y="193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114" y="198"/>
                  <a:pt x="114" y="198"/>
                  <a:pt x="114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211"/>
                  <a:pt x="130" y="211"/>
                  <a:pt x="130" y="211"/>
                </a:cubicBezTo>
                <a:cubicBezTo>
                  <a:pt x="114" y="211"/>
                  <a:pt x="114" y="211"/>
                  <a:pt x="114" y="211"/>
                </a:cubicBezTo>
                <a:cubicBezTo>
                  <a:pt x="114" y="215"/>
                  <a:pt x="114" y="215"/>
                  <a:pt x="114" y="215"/>
                </a:cubicBezTo>
                <a:cubicBezTo>
                  <a:pt x="130" y="215"/>
                  <a:pt x="130" y="215"/>
                  <a:pt x="130" y="215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30" y="33"/>
                  <a:pt x="30" y="33"/>
                  <a:pt x="30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9" y="33"/>
                  <a:pt x="17" y="32"/>
                  <a:pt x="15" y="29"/>
                </a:cubicBezTo>
                <a:cubicBezTo>
                  <a:pt x="14" y="27"/>
                  <a:pt x="14" y="25"/>
                  <a:pt x="13" y="24"/>
                </a:cubicBezTo>
                <a:cubicBezTo>
                  <a:pt x="14" y="15"/>
                  <a:pt x="20" y="14"/>
                  <a:pt x="23" y="14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61" y="14"/>
                  <a:pt x="166" y="15"/>
                  <a:pt x="167" y="24"/>
                </a:cubicBezTo>
                <a:cubicBezTo>
                  <a:pt x="167" y="25"/>
                  <a:pt x="166" y="27"/>
                  <a:pt x="165" y="29"/>
                </a:cubicBezTo>
                <a:close/>
              </a:path>
            </a:pathLst>
          </a:custGeom>
          <a:solidFill>
            <a:srgbClr val="3A353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917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2932113"/>
            <a:ext cx="78962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7224" y="128586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个基本事实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314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  <p:bldP spid="231430" grpId="0"/>
      <p:bldP spid="231430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296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如何表示你走的这段路呢？数学中，我们称如何表示线段？</a:t>
            </a:r>
            <a:endParaRPr lang="zh-CN" altLang="en-US" sz="2400" dirty="0"/>
          </a:p>
        </p:txBody>
      </p:sp>
      <p:cxnSp>
        <p:nvCxnSpPr>
          <p:cNvPr id="6" name="直接连接符 5"/>
          <p:cNvCxnSpPr/>
          <p:nvPr/>
        </p:nvCxnSpPr>
        <p:spPr>
          <a:xfrm rot="5400000" flipH="1" flipV="1">
            <a:off x="4321967" y="2464593"/>
            <a:ext cx="164307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联系 7"/>
          <p:cNvSpPr/>
          <p:nvPr/>
        </p:nvSpPr>
        <p:spPr>
          <a:xfrm>
            <a:off x="2735878" y="2632555"/>
            <a:ext cx="46038" cy="6508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流程图: 联系 8"/>
          <p:cNvSpPr/>
          <p:nvPr/>
        </p:nvSpPr>
        <p:spPr>
          <a:xfrm>
            <a:off x="5132871" y="1632423"/>
            <a:ext cx="46038" cy="6508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流程图: 联系 9"/>
          <p:cNvSpPr/>
          <p:nvPr/>
        </p:nvSpPr>
        <p:spPr>
          <a:xfrm>
            <a:off x="5125231" y="3286130"/>
            <a:ext cx="46038" cy="6508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1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10800000" flipV="1">
            <a:off x="2786050" y="1643056"/>
            <a:ext cx="2357454" cy="1000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7818" y="328613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Gungsuh" pitchFamily="18" charset="-127"/>
                <a:ea typeface="Gungsuh" pitchFamily="18" charset="-127"/>
              </a:rPr>
              <a:t>A</a:t>
            </a:r>
            <a:endParaRPr lang="zh-CN" altLang="en-US" sz="2000" b="1" dirty="0" smtClean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135730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Gungsuh" pitchFamily="18" charset="-127"/>
                <a:ea typeface="Gungsuh" pitchFamily="18" charset="-127"/>
              </a:rPr>
              <a:t>B</a:t>
            </a:r>
            <a:endParaRPr lang="zh-CN" altLang="en-US" sz="2000" b="1" dirty="0" smtClean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278606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Gungsuh" pitchFamily="18" charset="-127"/>
                <a:ea typeface="Gungsuh" pitchFamily="18" charset="-127"/>
              </a:rPr>
              <a:t>C</a:t>
            </a:r>
            <a:endParaRPr lang="zh-CN" altLang="en-US" sz="20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026"/>
          <p:cNvGrpSpPr>
            <a:grpSpLocks/>
          </p:cNvGrpSpPr>
          <p:nvPr/>
        </p:nvGrpSpPr>
        <p:grpSpPr bwMode="auto">
          <a:xfrm>
            <a:off x="1916113" y="1049338"/>
            <a:ext cx="2209800" cy="63500"/>
            <a:chOff x="1056" y="1506"/>
            <a:chExt cx="1392" cy="54"/>
          </a:xfrm>
        </p:grpSpPr>
        <p:sp>
          <p:nvSpPr>
            <p:cNvPr id="22545" name="Line 1027"/>
            <p:cNvSpPr>
              <a:spLocks noChangeShapeType="1"/>
            </p:cNvSpPr>
            <p:nvPr/>
          </p:nvSpPr>
          <p:spPr bwMode="auto">
            <a:xfrm>
              <a:off x="1104" y="1536"/>
              <a:ext cx="1296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6" name="Oval 1028"/>
            <p:cNvSpPr>
              <a:spLocks noChangeArrowheads="1"/>
            </p:cNvSpPr>
            <p:nvPr/>
          </p:nvSpPr>
          <p:spPr bwMode="auto">
            <a:xfrm flipH="1" flipV="1">
              <a:off x="2400" y="1506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7" name="Oval 1029"/>
            <p:cNvSpPr>
              <a:spLocks noChangeArrowheads="1"/>
            </p:cNvSpPr>
            <p:nvPr/>
          </p:nvSpPr>
          <p:spPr bwMode="auto">
            <a:xfrm flipH="1" flipV="1">
              <a:off x="1056" y="1512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030"/>
          <p:cNvGrpSpPr>
            <a:grpSpLocks/>
          </p:cNvGrpSpPr>
          <p:nvPr/>
        </p:nvGrpSpPr>
        <p:grpSpPr bwMode="auto">
          <a:xfrm>
            <a:off x="1663700" y="500063"/>
            <a:ext cx="2714625" cy="522287"/>
            <a:chOff x="672" y="1248"/>
            <a:chExt cx="1710" cy="515"/>
          </a:xfrm>
        </p:grpSpPr>
        <p:sp>
          <p:nvSpPr>
            <p:cNvPr id="22543" name="Text Box 1031"/>
            <p:cNvSpPr txBox="1">
              <a:spLocks noChangeArrowheads="1"/>
            </p:cNvSpPr>
            <p:nvPr/>
          </p:nvSpPr>
          <p:spPr bwMode="auto">
            <a:xfrm>
              <a:off x="672" y="1248"/>
              <a:ext cx="336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2544" name="Text Box 1032"/>
            <p:cNvSpPr txBox="1">
              <a:spLocks noChangeArrowheads="1"/>
            </p:cNvSpPr>
            <p:nvPr/>
          </p:nvSpPr>
          <p:spPr bwMode="auto">
            <a:xfrm>
              <a:off x="1998" y="1248"/>
              <a:ext cx="384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234505" name="Text Box 1033"/>
          <p:cNvSpPr txBox="1">
            <a:spLocks noChangeArrowheads="1"/>
          </p:cNvSpPr>
          <p:nvPr/>
        </p:nvSpPr>
        <p:spPr bwMode="auto">
          <a:xfrm>
            <a:off x="4749800" y="700088"/>
            <a:ext cx="434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表示</a:t>
            </a:r>
            <a:r>
              <a:rPr kumimoji="1" lang="zh-CN" altLang="en-US" sz="2000">
                <a:latin typeface="华文隶书"/>
                <a:ea typeface="华文隶书"/>
                <a:cs typeface="Times New Roman" pitchFamily="18" charset="0"/>
              </a:rPr>
              <a:t>：</a:t>
            </a:r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线段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AB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(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或</a:t>
            </a:r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线段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BA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)</a:t>
            </a:r>
          </a:p>
        </p:txBody>
      </p:sp>
      <p:grpSp>
        <p:nvGrpSpPr>
          <p:cNvPr id="4" name="Group 1034"/>
          <p:cNvGrpSpPr>
            <a:grpSpLocks/>
          </p:cNvGrpSpPr>
          <p:nvPr/>
        </p:nvGrpSpPr>
        <p:grpSpPr bwMode="auto">
          <a:xfrm>
            <a:off x="1916113" y="1778000"/>
            <a:ext cx="2209800" cy="65088"/>
            <a:chOff x="1056" y="1506"/>
            <a:chExt cx="1392" cy="54"/>
          </a:xfrm>
        </p:grpSpPr>
        <p:sp>
          <p:nvSpPr>
            <p:cNvPr id="22540" name="Line 1035"/>
            <p:cNvSpPr>
              <a:spLocks noChangeShapeType="1"/>
            </p:cNvSpPr>
            <p:nvPr/>
          </p:nvSpPr>
          <p:spPr bwMode="auto">
            <a:xfrm>
              <a:off x="1104" y="1536"/>
              <a:ext cx="1296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1" name="Oval 1036"/>
            <p:cNvSpPr>
              <a:spLocks noChangeArrowheads="1"/>
            </p:cNvSpPr>
            <p:nvPr/>
          </p:nvSpPr>
          <p:spPr bwMode="auto">
            <a:xfrm flipH="1" flipV="1">
              <a:off x="2400" y="1506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2" name="Oval 1037"/>
            <p:cNvSpPr>
              <a:spLocks noChangeArrowheads="1"/>
            </p:cNvSpPr>
            <p:nvPr/>
          </p:nvSpPr>
          <p:spPr bwMode="auto">
            <a:xfrm flipH="1" flipV="1">
              <a:off x="1056" y="1512"/>
              <a:ext cx="48" cy="4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4510" name="Text Box 1038"/>
          <p:cNvSpPr txBox="1">
            <a:spLocks noChangeArrowheads="1"/>
          </p:cNvSpPr>
          <p:nvPr/>
        </p:nvSpPr>
        <p:spPr bwMode="auto">
          <a:xfrm>
            <a:off x="2716213" y="17780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i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4511" name="Text Box 1039"/>
          <p:cNvSpPr txBox="1">
            <a:spLocks noChangeArrowheads="1"/>
          </p:cNvSpPr>
          <p:nvPr/>
        </p:nvSpPr>
        <p:spPr bwMode="auto">
          <a:xfrm>
            <a:off x="4749800" y="1541463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表示</a:t>
            </a:r>
            <a:r>
              <a:rPr kumimoji="1" lang="zh-CN" altLang="en-US" sz="2000">
                <a:latin typeface="华文隶书"/>
                <a:ea typeface="华文隶书"/>
                <a:cs typeface="Times New Roman" pitchFamily="18" charset="0"/>
              </a:rPr>
              <a:t>：</a:t>
            </a:r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线段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 </a:t>
            </a:r>
            <a:r>
              <a:rPr kumimoji="1" lang="en-US" altLang="zh-CN" sz="2800" b="1" i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a</a:t>
            </a:r>
          </a:p>
        </p:txBody>
      </p:sp>
      <p:sp>
        <p:nvSpPr>
          <p:cNvPr id="234512" name="Rectangle 1040"/>
          <p:cNvSpPr>
            <a:spLocks noChangeArrowheads="1"/>
          </p:cNvSpPr>
          <p:nvPr/>
        </p:nvSpPr>
        <p:spPr bwMode="auto">
          <a:xfrm>
            <a:off x="392113" y="2354263"/>
            <a:ext cx="8064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77914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线段有两种表示方法</a:t>
            </a:r>
            <a:r>
              <a:rPr kumimoji="1"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:</a:t>
            </a:r>
          </a:p>
          <a:p>
            <a:pPr defTabSz="77914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方法一：用两</a:t>
            </a:r>
            <a:r>
              <a:rPr kumimoji="1" lang="zh-CN" altLang="en-US" sz="24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个端点的大写字母来表示；</a:t>
            </a:r>
          </a:p>
          <a:p>
            <a:pPr defTabSz="77914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方法二：用</a:t>
            </a:r>
            <a:r>
              <a:rPr kumimoji="1" lang="zh-CN" altLang="en-US" sz="24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一个小写字母来表示</a:t>
            </a:r>
            <a:r>
              <a:rPr kumimoji="1" lang="en-US" altLang="zh-CN" sz="2400" b="1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144588" y="14288"/>
            <a:ext cx="4194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defTabSz="77914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怎样表示线段、射线、直线？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85725"/>
            <a:ext cx="841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033"/>
          <p:cNvSpPr txBox="1">
            <a:spLocks noChangeArrowheads="1"/>
          </p:cNvSpPr>
          <p:nvPr/>
        </p:nvSpPr>
        <p:spPr bwMode="auto">
          <a:xfrm>
            <a:off x="1173163" y="4100513"/>
            <a:ext cx="7153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zh-CN" altLang="en-US" sz="2800" b="1">
                <a:solidFill>
                  <a:srgbClr val="FF3300"/>
                </a:solidFill>
                <a:latin typeface="华文隶书"/>
                <a:ea typeface="华文隶书"/>
                <a:cs typeface="Times New Roman" pitchFamily="18" charset="0"/>
              </a:rPr>
              <a:t>注意</a:t>
            </a:r>
            <a:r>
              <a:rPr kumimoji="1" lang="zh-CN" altLang="en-US" sz="2000">
                <a:latin typeface="华文隶书"/>
                <a:ea typeface="华文隶书"/>
                <a:cs typeface="Times New Roman" pitchFamily="18" charset="0"/>
              </a:rPr>
              <a:t>：</a:t>
            </a:r>
            <a:r>
              <a:rPr kumimoji="1" lang="zh-CN" altLang="en-US" sz="2800" b="1">
                <a:solidFill>
                  <a:schemeClr val="accent2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表示线段的两个字母没有顺序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隶书"/>
                <a:cs typeface="Times New Roman" pitchFamily="18" charset="0"/>
              </a:rPr>
              <a:t> </a:t>
            </a:r>
            <a:endParaRPr kumimoji="1" lang="en-US" altLang="zh-CN" sz="2800" b="1">
              <a:solidFill>
                <a:srgbClr val="000000"/>
              </a:solidFill>
              <a:latin typeface="Times New Roman" pitchFamily="18" charset="0"/>
              <a:ea typeface="隶书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0350" y="1042988"/>
            <a:ext cx="11255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隶书"/>
                <a:cs typeface="Times New Roman" pitchFamily="18" charset="0"/>
              </a:rPr>
              <a:t>线段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隶书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4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4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/>
      <p:bldP spid="234511" grpId="0"/>
      <p:bldP spid="234512" grpId="0"/>
      <p:bldP spid="23" grpId="0"/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829</Words>
  <Application>WPS 演示</Application>
  <PresentationFormat>全屏显示(16:9)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你发现了什么？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 用户</cp:lastModifiedBy>
  <cp:revision>85</cp:revision>
  <dcterms:created xsi:type="dcterms:W3CDTF">2018-12-11T00:25:00Z</dcterms:created>
  <dcterms:modified xsi:type="dcterms:W3CDTF">2019-11-26T06:53:01Z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