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257" r:id="rId6"/>
    <p:sldId id="276" r:id="rId7"/>
    <p:sldId id="281" r:id="rId8"/>
    <p:sldId id="266" r:id="rId9"/>
    <p:sldId id="282" r:id="rId10"/>
    <p:sldId id="274" r:id="rId11"/>
    <p:sldId id="283" r:id="rId12"/>
    <p:sldId id="267" r:id="rId13"/>
    <p:sldId id="260" r:id="rId14"/>
    <p:sldId id="264" r:id="rId15"/>
    <p:sldId id="297" r:id="rId16"/>
    <p:sldId id="298" r:id="rId17"/>
    <p:sldId id="262" r:id="rId18"/>
    <p:sldId id="299" r:id="rId19"/>
    <p:sldId id="300" r:id="rId20"/>
    <p:sldId id="275" r:id="rId21"/>
    <p:sldId id="301" r:id="rId22"/>
    <p:sldId id="302" r:id="rId23"/>
    <p:sldId id="284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98DB8B"/>
    <a:srgbClr val="FDDF42"/>
    <a:srgbClr val="FAFAFA"/>
    <a:srgbClr val="FBFBFB"/>
    <a:srgbClr val="FCFCFC"/>
    <a:srgbClr val="FDD303"/>
    <a:srgbClr val="E6C963"/>
    <a:srgbClr val="FFFFFF"/>
    <a:srgbClr val="DCB2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69" d="100"/>
          <a:sy n="69" d="100"/>
        </p:scale>
        <p:origin x="1578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更多模板请关注：https://haosc.tukuppt.com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8200E-8591-4536-9D49-88D371C615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48DB2-3EF7-486B-AE28-3AC6EE6795A2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981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.xml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.xml"/><Relationship Id="rId1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7929884" y="2589901"/>
            <a:ext cx="6858001" cy="16781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671730" y="430306"/>
            <a:ext cx="5081491" cy="5081490"/>
            <a:chOff x="4002422" y="586098"/>
            <a:chExt cx="4217869" cy="4217869"/>
          </a:xfrm>
        </p:grpSpPr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4002422" y="586098"/>
              <a:ext cx="4217869" cy="421786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E6C9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4095356" y="679032"/>
              <a:ext cx="4032000" cy="4032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DCB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60" y="2657643"/>
            <a:ext cx="2476438" cy="19451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5" y="2407899"/>
            <a:ext cx="6907332" cy="43963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89902" y="2589902"/>
            <a:ext cx="6858001" cy="1678194"/>
          </a:xfrm>
          <a:prstGeom prst="rect">
            <a:avLst/>
          </a:prstGeom>
        </p:spPr>
      </p:pic>
      <p:sp>
        <p:nvSpPr>
          <p:cNvPr id="25" name="Rectangle 42" descr="e7d195523061f1c0deeec63e560781cfd59afb0ea006f2a87ABB68BF51EA6619813959095094C18C62A12F549504892A4AAA8C1554C6663626E05CA27F281A14E6983772AFC3FB97135759321DEA3D700FBFCB88CE02D2F8F1A4B936C1250C6E97E0CD9304865E29C111A34AB31D48CB39B34BCBEC89472AAE19104DC89A29380F921CD2C203AD1C8A8C6D75648410F6"/>
          <p:cNvSpPr/>
          <p:nvPr/>
        </p:nvSpPr>
        <p:spPr>
          <a:xfrm flipH="1">
            <a:off x="3201670" y="2407920"/>
            <a:ext cx="5551170" cy="174942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r>
              <a:rPr lang="zh-CN" altLang="en-US" sz="3200" b="1" dirty="0">
                <a:solidFill>
                  <a:srgbClr val="00B6B4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</a:t>
            </a:r>
            <a:r>
              <a:rPr lang="zh-CN" altLang="en-US" sz="3600" b="1" dirty="0">
                <a:solidFill>
                  <a:srgbClr val="00B6B4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二年级语文教研组计划</a:t>
            </a:r>
            <a:endParaRPr lang="zh-CN" altLang="en-US" sz="3600" b="1" dirty="0">
              <a:solidFill>
                <a:srgbClr val="00B6B4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584700" y="3402330"/>
            <a:ext cx="3125470" cy="322580"/>
          </a:xfrm>
          <a:prstGeom prst="roundRect">
            <a:avLst>
              <a:gd name="adj" fmla="val 50000"/>
            </a:avLst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rgbClr val="00B6B4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2020~2021</a:t>
            </a:r>
            <a:r>
              <a:rPr lang="zh-CN" altLang="en-US" b="1" dirty="0">
                <a:solidFill>
                  <a:srgbClr val="00B6B4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学年度第一学期</a:t>
            </a:r>
            <a:endParaRPr lang="zh-CN" altLang="en-US"/>
          </a:p>
        </p:txBody>
      </p:sp>
      <p:pic>
        <p:nvPicPr>
          <p:cNvPr id="3" name="清新商务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23163" y="-1535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46520" y="193229"/>
            <a:ext cx="385572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四、行动策略</a:t>
            </a:r>
            <a:endParaRPr lang="zh-CN" altLang="en-US" sz="48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51772" y="2777948"/>
            <a:ext cx="1107996" cy="2119865"/>
            <a:chOff x="124694" y="2347215"/>
            <a:chExt cx="1107996" cy="2119865"/>
          </a:xfrm>
        </p:grpSpPr>
        <p:grpSp>
          <p:nvGrpSpPr>
            <p:cNvPr id="12" name="组合 11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矩形 12"/>
            <p:cNvSpPr/>
            <p:nvPr/>
          </p:nvSpPr>
          <p:spPr>
            <a:xfrm>
              <a:off x="124694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 dirty="0">
                  <a:solidFill>
                    <a:srgbClr val="98DB8B"/>
                  </a:solidFill>
                  <a:latin typeface="Calibri" panose="020F050202020403020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lang="en-US" altLang="zh-CN" sz="7200" dirty="0">
                <a:solidFill>
                  <a:srgbClr val="98DB8B"/>
                </a:solidFill>
                <a:latin typeface="Calibri" panose="020F050202020403020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096856" y="2777948"/>
            <a:ext cx="1107996" cy="2119865"/>
            <a:chOff x="3869778" y="2347215"/>
            <a:chExt cx="1107996" cy="2119865"/>
          </a:xfrm>
        </p:grpSpPr>
        <p:grpSp>
          <p:nvGrpSpPr>
            <p:cNvPr id="24" name="组合 23"/>
            <p:cNvGrpSpPr/>
            <p:nvPr/>
          </p:nvGrpSpPr>
          <p:grpSpPr>
            <a:xfrm>
              <a:off x="4515267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3869778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 dirty="0">
                  <a:solidFill>
                    <a:srgbClr val="FDDF42"/>
                  </a:solidFill>
                  <a:latin typeface="Calibri" panose="020F050202020403020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lang="en-US" altLang="zh-CN" sz="7200" dirty="0">
                <a:solidFill>
                  <a:srgbClr val="FDDF42"/>
                </a:solidFill>
                <a:latin typeface="Calibri" panose="020F050202020403020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841940" y="2777948"/>
            <a:ext cx="1107996" cy="2119865"/>
            <a:chOff x="7614862" y="2347215"/>
            <a:chExt cx="1107996" cy="2119865"/>
          </a:xfrm>
        </p:grpSpPr>
        <p:grpSp>
          <p:nvGrpSpPr>
            <p:cNvPr id="30" name="组合 29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1" name="矩形 30"/>
            <p:cNvSpPr/>
            <p:nvPr/>
          </p:nvSpPr>
          <p:spPr>
            <a:xfrm>
              <a:off x="7614862" y="3266751"/>
              <a:ext cx="110799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7200" dirty="0">
                  <a:solidFill>
                    <a:srgbClr val="98DB8B"/>
                  </a:solidFill>
                  <a:latin typeface="Calibri" panose="020F050202020403020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lang="en-US" altLang="zh-CN" sz="7200" dirty="0">
                <a:solidFill>
                  <a:srgbClr val="98DB8B"/>
                </a:solidFill>
                <a:latin typeface="Calibri" panose="020F050202020403020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1340333" y="3882247"/>
            <a:ext cx="1006013" cy="1025234"/>
            <a:chOff x="1113255" y="3451514"/>
            <a:chExt cx="1006013" cy="1025234"/>
          </a:xfrm>
        </p:grpSpPr>
        <p:sp>
          <p:nvSpPr>
            <p:cNvPr id="39" name="Freeform 5"/>
            <p:cNvSpPr>
              <a:spLocks noEditPoints="1"/>
            </p:cNvSpPr>
            <p:nvPr/>
          </p:nvSpPr>
          <p:spPr bwMode="auto">
            <a:xfrm>
              <a:off x="1113255" y="3451514"/>
              <a:ext cx="1006013" cy="1025234"/>
            </a:xfrm>
            <a:custGeom>
              <a:avLst/>
              <a:gdLst>
                <a:gd name="T0" fmla="*/ 468 w 936"/>
                <a:gd name="T1" fmla="*/ 0 h 936"/>
                <a:gd name="T2" fmla="*/ 936 w 936"/>
                <a:gd name="T3" fmla="*/ 468 h 936"/>
                <a:gd name="T4" fmla="*/ 468 w 936"/>
                <a:gd name="T5" fmla="*/ 936 h 936"/>
                <a:gd name="T6" fmla="*/ 0 w 936"/>
                <a:gd name="T7" fmla="*/ 468 h 936"/>
                <a:gd name="T8" fmla="*/ 468 w 936"/>
                <a:gd name="T9" fmla="*/ 0 h 936"/>
                <a:gd name="T10" fmla="*/ 468 w 936"/>
                <a:gd name="T11" fmla="*/ 39 h 936"/>
                <a:gd name="T12" fmla="*/ 896 w 936"/>
                <a:gd name="T13" fmla="*/ 468 h 936"/>
                <a:gd name="T14" fmla="*/ 468 w 936"/>
                <a:gd name="T15" fmla="*/ 896 h 936"/>
                <a:gd name="T16" fmla="*/ 39 w 936"/>
                <a:gd name="T17" fmla="*/ 468 h 936"/>
                <a:gd name="T18" fmla="*/ 468 w 936"/>
                <a:gd name="T19" fmla="*/ 39 h 936"/>
                <a:gd name="T20" fmla="*/ 468 w 936"/>
                <a:gd name="T21" fmla="*/ 79 h 936"/>
                <a:gd name="T22" fmla="*/ 857 w 936"/>
                <a:gd name="T23" fmla="*/ 468 h 936"/>
                <a:gd name="T24" fmla="*/ 468 w 936"/>
                <a:gd name="T25" fmla="*/ 857 h 936"/>
                <a:gd name="T26" fmla="*/ 79 w 936"/>
                <a:gd name="T27" fmla="*/ 468 h 936"/>
                <a:gd name="T28" fmla="*/ 468 w 936"/>
                <a:gd name="T29" fmla="*/ 79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726" y="0"/>
                    <a:pt x="936" y="209"/>
                    <a:pt x="936" y="468"/>
                  </a:cubicBezTo>
                  <a:cubicBezTo>
                    <a:pt x="936" y="726"/>
                    <a:pt x="726" y="936"/>
                    <a:pt x="468" y="936"/>
                  </a:cubicBezTo>
                  <a:cubicBezTo>
                    <a:pt x="209" y="936"/>
                    <a:pt x="0" y="726"/>
                    <a:pt x="0" y="468"/>
                  </a:cubicBezTo>
                  <a:cubicBezTo>
                    <a:pt x="0" y="209"/>
                    <a:pt x="209" y="0"/>
                    <a:pt x="468" y="0"/>
                  </a:cubicBezTo>
                  <a:close/>
                  <a:moveTo>
                    <a:pt x="468" y="39"/>
                  </a:moveTo>
                  <a:cubicBezTo>
                    <a:pt x="704" y="39"/>
                    <a:pt x="896" y="231"/>
                    <a:pt x="896" y="468"/>
                  </a:cubicBezTo>
                  <a:cubicBezTo>
                    <a:pt x="896" y="704"/>
                    <a:pt x="704" y="896"/>
                    <a:pt x="468" y="896"/>
                  </a:cubicBezTo>
                  <a:cubicBezTo>
                    <a:pt x="231" y="896"/>
                    <a:pt x="39" y="704"/>
                    <a:pt x="39" y="468"/>
                  </a:cubicBezTo>
                  <a:cubicBezTo>
                    <a:pt x="39" y="231"/>
                    <a:pt x="231" y="39"/>
                    <a:pt x="468" y="39"/>
                  </a:cubicBezTo>
                  <a:close/>
                  <a:moveTo>
                    <a:pt x="468" y="79"/>
                  </a:moveTo>
                  <a:cubicBezTo>
                    <a:pt x="683" y="79"/>
                    <a:pt x="857" y="253"/>
                    <a:pt x="857" y="468"/>
                  </a:cubicBezTo>
                  <a:cubicBezTo>
                    <a:pt x="857" y="683"/>
                    <a:pt x="683" y="857"/>
                    <a:pt x="468" y="857"/>
                  </a:cubicBezTo>
                  <a:cubicBezTo>
                    <a:pt x="253" y="857"/>
                    <a:pt x="79" y="683"/>
                    <a:pt x="79" y="468"/>
                  </a:cubicBezTo>
                  <a:cubicBezTo>
                    <a:pt x="79" y="253"/>
                    <a:pt x="253" y="79"/>
                    <a:pt x="468" y="79"/>
                  </a:cubicBezTo>
                  <a:close/>
                </a:path>
              </a:pathLst>
            </a:custGeom>
            <a:solidFill>
              <a:srgbClr val="98DB8B"/>
            </a:solidFill>
            <a:ln>
              <a:noFill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291492" y="3617442"/>
              <a:ext cx="649537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01</a:t>
              </a:r>
              <a:endParaRPr lang="en-US" altLang="zh-CN" sz="28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085417" y="3872579"/>
            <a:ext cx="1006013" cy="1025234"/>
            <a:chOff x="4858339" y="3441846"/>
            <a:chExt cx="1006013" cy="1025234"/>
          </a:xfrm>
        </p:grpSpPr>
        <p:sp>
          <p:nvSpPr>
            <p:cNvPr id="42" name="Freeform 5"/>
            <p:cNvSpPr>
              <a:spLocks noEditPoints="1"/>
            </p:cNvSpPr>
            <p:nvPr/>
          </p:nvSpPr>
          <p:spPr bwMode="auto">
            <a:xfrm>
              <a:off x="4858339" y="3441846"/>
              <a:ext cx="1006013" cy="1025234"/>
            </a:xfrm>
            <a:custGeom>
              <a:avLst/>
              <a:gdLst>
                <a:gd name="T0" fmla="*/ 468 w 936"/>
                <a:gd name="T1" fmla="*/ 0 h 936"/>
                <a:gd name="T2" fmla="*/ 936 w 936"/>
                <a:gd name="T3" fmla="*/ 468 h 936"/>
                <a:gd name="T4" fmla="*/ 468 w 936"/>
                <a:gd name="T5" fmla="*/ 936 h 936"/>
                <a:gd name="T6" fmla="*/ 0 w 936"/>
                <a:gd name="T7" fmla="*/ 468 h 936"/>
                <a:gd name="T8" fmla="*/ 468 w 936"/>
                <a:gd name="T9" fmla="*/ 0 h 936"/>
                <a:gd name="T10" fmla="*/ 468 w 936"/>
                <a:gd name="T11" fmla="*/ 39 h 936"/>
                <a:gd name="T12" fmla="*/ 896 w 936"/>
                <a:gd name="T13" fmla="*/ 468 h 936"/>
                <a:gd name="T14" fmla="*/ 468 w 936"/>
                <a:gd name="T15" fmla="*/ 896 h 936"/>
                <a:gd name="T16" fmla="*/ 39 w 936"/>
                <a:gd name="T17" fmla="*/ 468 h 936"/>
                <a:gd name="T18" fmla="*/ 468 w 936"/>
                <a:gd name="T19" fmla="*/ 39 h 936"/>
                <a:gd name="T20" fmla="*/ 468 w 936"/>
                <a:gd name="T21" fmla="*/ 79 h 936"/>
                <a:gd name="T22" fmla="*/ 857 w 936"/>
                <a:gd name="T23" fmla="*/ 468 h 936"/>
                <a:gd name="T24" fmla="*/ 468 w 936"/>
                <a:gd name="T25" fmla="*/ 857 h 936"/>
                <a:gd name="T26" fmla="*/ 79 w 936"/>
                <a:gd name="T27" fmla="*/ 468 h 936"/>
                <a:gd name="T28" fmla="*/ 468 w 936"/>
                <a:gd name="T29" fmla="*/ 79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726" y="0"/>
                    <a:pt x="936" y="209"/>
                    <a:pt x="936" y="468"/>
                  </a:cubicBezTo>
                  <a:cubicBezTo>
                    <a:pt x="936" y="726"/>
                    <a:pt x="726" y="936"/>
                    <a:pt x="468" y="936"/>
                  </a:cubicBezTo>
                  <a:cubicBezTo>
                    <a:pt x="209" y="936"/>
                    <a:pt x="0" y="726"/>
                    <a:pt x="0" y="468"/>
                  </a:cubicBezTo>
                  <a:cubicBezTo>
                    <a:pt x="0" y="209"/>
                    <a:pt x="209" y="0"/>
                    <a:pt x="468" y="0"/>
                  </a:cubicBezTo>
                  <a:close/>
                  <a:moveTo>
                    <a:pt x="468" y="39"/>
                  </a:moveTo>
                  <a:cubicBezTo>
                    <a:pt x="704" y="39"/>
                    <a:pt x="896" y="231"/>
                    <a:pt x="896" y="468"/>
                  </a:cubicBezTo>
                  <a:cubicBezTo>
                    <a:pt x="896" y="704"/>
                    <a:pt x="704" y="896"/>
                    <a:pt x="468" y="896"/>
                  </a:cubicBezTo>
                  <a:cubicBezTo>
                    <a:pt x="231" y="896"/>
                    <a:pt x="39" y="704"/>
                    <a:pt x="39" y="468"/>
                  </a:cubicBezTo>
                  <a:cubicBezTo>
                    <a:pt x="39" y="231"/>
                    <a:pt x="231" y="39"/>
                    <a:pt x="468" y="39"/>
                  </a:cubicBezTo>
                  <a:close/>
                  <a:moveTo>
                    <a:pt x="468" y="79"/>
                  </a:moveTo>
                  <a:cubicBezTo>
                    <a:pt x="683" y="79"/>
                    <a:pt x="857" y="253"/>
                    <a:pt x="857" y="468"/>
                  </a:cubicBezTo>
                  <a:cubicBezTo>
                    <a:pt x="857" y="683"/>
                    <a:pt x="683" y="857"/>
                    <a:pt x="468" y="857"/>
                  </a:cubicBezTo>
                  <a:cubicBezTo>
                    <a:pt x="253" y="857"/>
                    <a:pt x="79" y="683"/>
                    <a:pt x="79" y="468"/>
                  </a:cubicBezTo>
                  <a:cubicBezTo>
                    <a:pt x="79" y="253"/>
                    <a:pt x="253" y="79"/>
                    <a:pt x="468" y="79"/>
                  </a:cubicBezTo>
                  <a:close/>
                </a:path>
              </a:pathLst>
            </a:custGeom>
            <a:solidFill>
              <a:srgbClr val="FDDF42"/>
            </a:solidFill>
            <a:ln>
              <a:noFill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5036577" y="3617441"/>
              <a:ext cx="649537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02</a:t>
              </a:r>
              <a:endParaRPr lang="en-US" altLang="zh-CN" sz="28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830501" y="3872579"/>
            <a:ext cx="1006013" cy="1025234"/>
            <a:chOff x="8603423" y="3441846"/>
            <a:chExt cx="1006013" cy="1025234"/>
          </a:xfrm>
        </p:grpSpPr>
        <p:sp>
          <p:nvSpPr>
            <p:cNvPr id="45" name="Freeform 5"/>
            <p:cNvSpPr>
              <a:spLocks noEditPoints="1"/>
            </p:cNvSpPr>
            <p:nvPr/>
          </p:nvSpPr>
          <p:spPr bwMode="auto">
            <a:xfrm>
              <a:off x="8603423" y="3441846"/>
              <a:ext cx="1006013" cy="1025234"/>
            </a:xfrm>
            <a:custGeom>
              <a:avLst/>
              <a:gdLst>
                <a:gd name="T0" fmla="*/ 468 w 936"/>
                <a:gd name="T1" fmla="*/ 0 h 936"/>
                <a:gd name="T2" fmla="*/ 936 w 936"/>
                <a:gd name="T3" fmla="*/ 468 h 936"/>
                <a:gd name="T4" fmla="*/ 468 w 936"/>
                <a:gd name="T5" fmla="*/ 936 h 936"/>
                <a:gd name="T6" fmla="*/ 0 w 936"/>
                <a:gd name="T7" fmla="*/ 468 h 936"/>
                <a:gd name="T8" fmla="*/ 468 w 936"/>
                <a:gd name="T9" fmla="*/ 0 h 936"/>
                <a:gd name="T10" fmla="*/ 468 w 936"/>
                <a:gd name="T11" fmla="*/ 39 h 936"/>
                <a:gd name="T12" fmla="*/ 896 w 936"/>
                <a:gd name="T13" fmla="*/ 468 h 936"/>
                <a:gd name="T14" fmla="*/ 468 w 936"/>
                <a:gd name="T15" fmla="*/ 896 h 936"/>
                <a:gd name="T16" fmla="*/ 39 w 936"/>
                <a:gd name="T17" fmla="*/ 468 h 936"/>
                <a:gd name="T18" fmla="*/ 468 w 936"/>
                <a:gd name="T19" fmla="*/ 39 h 936"/>
                <a:gd name="T20" fmla="*/ 468 w 936"/>
                <a:gd name="T21" fmla="*/ 79 h 936"/>
                <a:gd name="T22" fmla="*/ 857 w 936"/>
                <a:gd name="T23" fmla="*/ 468 h 936"/>
                <a:gd name="T24" fmla="*/ 468 w 936"/>
                <a:gd name="T25" fmla="*/ 857 h 936"/>
                <a:gd name="T26" fmla="*/ 79 w 936"/>
                <a:gd name="T27" fmla="*/ 468 h 936"/>
                <a:gd name="T28" fmla="*/ 468 w 936"/>
                <a:gd name="T29" fmla="*/ 79 h 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6" h="936">
                  <a:moveTo>
                    <a:pt x="468" y="0"/>
                  </a:moveTo>
                  <a:cubicBezTo>
                    <a:pt x="726" y="0"/>
                    <a:pt x="936" y="209"/>
                    <a:pt x="936" y="468"/>
                  </a:cubicBezTo>
                  <a:cubicBezTo>
                    <a:pt x="936" y="726"/>
                    <a:pt x="726" y="936"/>
                    <a:pt x="468" y="936"/>
                  </a:cubicBezTo>
                  <a:cubicBezTo>
                    <a:pt x="209" y="936"/>
                    <a:pt x="0" y="726"/>
                    <a:pt x="0" y="468"/>
                  </a:cubicBezTo>
                  <a:cubicBezTo>
                    <a:pt x="0" y="209"/>
                    <a:pt x="209" y="0"/>
                    <a:pt x="468" y="0"/>
                  </a:cubicBezTo>
                  <a:close/>
                  <a:moveTo>
                    <a:pt x="468" y="39"/>
                  </a:moveTo>
                  <a:cubicBezTo>
                    <a:pt x="704" y="39"/>
                    <a:pt x="896" y="231"/>
                    <a:pt x="896" y="468"/>
                  </a:cubicBezTo>
                  <a:cubicBezTo>
                    <a:pt x="896" y="704"/>
                    <a:pt x="704" y="896"/>
                    <a:pt x="468" y="896"/>
                  </a:cubicBezTo>
                  <a:cubicBezTo>
                    <a:pt x="231" y="896"/>
                    <a:pt x="39" y="704"/>
                    <a:pt x="39" y="468"/>
                  </a:cubicBezTo>
                  <a:cubicBezTo>
                    <a:pt x="39" y="231"/>
                    <a:pt x="231" y="39"/>
                    <a:pt x="468" y="39"/>
                  </a:cubicBezTo>
                  <a:close/>
                  <a:moveTo>
                    <a:pt x="468" y="79"/>
                  </a:moveTo>
                  <a:cubicBezTo>
                    <a:pt x="683" y="79"/>
                    <a:pt x="857" y="253"/>
                    <a:pt x="857" y="468"/>
                  </a:cubicBezTo>
                  <a:cubicBezTo>
                    <a:pt x="857" y="683"/>
                    <a:pt x="683" y="857"/>
                    <a:pt x="468" y="857"/>
                  </a:cubicBezTo>
                  <a:cubicBezTo>
                    <a:pt x="253" y="857"/>
                    <a:pt x="79" y="683"/>
                    <a:pt x="79" y="468"/>
                  </a:cubicBezTo>
                  <a:cubicBezTo>
                    <a:pt x="79" y="253"/>
                    <a:pt x="253" y="79"/>
                    <a:pt x="468" y="79"/>
                  </a:cubicBezTo>
                  <a:close/>
                </a:path>
              </a:pathLst>
            </a:custGeom>
            <a:solidFill>
              <a:srgbClr val="98DB8B"/>
            </a:solidFill>
            <a:ln>
              <a:noFill/>
            </a:ln>
          </p:spPr>
          <p:txBody>
            <a:bodyPr/>
            <a:lstStyle/>
            <a:p>
              <a:endParaRPr lang="zh-CN" altLang="en-US" sz="18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781660" y="3617440"/>
              <a:ext cx="649537" cy="64633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>
                  <a:solidFill>
                    <a:schemeClr val="bg1"/>
                  </a:solidFill>
                  <a:latin typeface="方正姚体" panose="02010601030101010101" pitchFamily="2" charset="-122"/>
                  <a:ea typeface="方正姚体" panose="02010601030101010101" pitchFamily="2" charset="-122"/>
                </a:rPr>
                <a:t>03</a:t>
              </a:r>
              <a:endParaRPr lang="en-US" altLang="zh-CN" sz="2800" b="1" dirty="0">
                <a:solidFill>
                  <a:schemeClr val="bg1"/>
                </a:solidFill>
                <a:latin typeface="方正姚体" panose="02010601030101010101" pitchFamily="2" charset="-122"/>
                <a:ea typeface="方正姚体" panose="02010601030101010101" pitchFamily="2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1340333" y="2608355"/>
            <a:ext cx="2877378" cy="992045"/>
            <a:chOff x="1113255" y="2177622"/>
            <a:chExt cx="2877378" cy="992045"/>
          </a:xfrm>
        </p:grpSpPr>
        <p:sp>
          <p:nvSpPr>
            <p:cNvPr id="48" name="矩形 47"/>
            <p:cNvSpPr/>
            <p:nvPr/>
          </p:nvSpPr>
          <p:spPr>
            <a:xfrm>
              <a:off x="1113255" y="2177622"/>
              <a:ext cx="2877378" cy="992045"/>
            </a:xfrm>
            <a:prstGeom prst="rect">
              <a:avLst/>
            </a:prstGeom>
            <a:solidFill>
              <a:srgbClr val="98DB8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1516913" y="2306658"/>
              <a:ext cx="201930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rgbClr val="FFFFFF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校本课程</a:t>
              </a:r>
              <a:endParaRPr lang="zh-CN" altLang="en-US" sz="36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5085417" y="2608355"/>
            <a:ext cx="2877378" cy="992045"/>
            <a:chOff x="4858339" y="2177622"/>
            <a:chExt cx="2877378" cy="992045"/>
          </a:xfrm>
        </p:grpSpPr>
        <p:sp>
          <p:nvSpPr>
            <p:cNvPr id="51" name="矩形 50"/>
            <p:cNvSpPr/>
            <p:nvPr/>
          </p:nvSpPr>
          <p:spPr>
            <a:xfrm>
              <a:off x="4858339" y="2177622"/>
              <a:ext cx="2877378" cy="992045"/>
            </a:xfrm>
            <a:prstGeom prst="rect">
              <a:avLst/>
            </a:prstGeom>
            <a:solidFill>
              <a:srgbClr val="FDDF42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346660" y="2306658"/>
              <a:ext cx="201930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3600" b="1" dirty="0">
                  <a:solidFill>
                    <a:srgbClr val="FFFFFF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期初课程</a:t>
              </a:r>
              <a:endParaRPr lang="zh-CN" altLang="en-US" sz="36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8800741" y="2608355"/>
            <a:ext cx="2907138" cy="992045"/>
            <a:chOff x="8573663" y="2177622"/>
            <a:chExt cx="2907138" cy="992045"/>
          </a:xfrm>
        </p:grpSpPr>
        <p:sp>
          <p:nvSpPr>
            <p:cNvPr id="54" name="矩形 53"/>
            <p:cNvSpPr/>
            <p:nvPr/>
          </p:nvSpPr>
          <p:spPr>
            <a:xfrm>
              <a:off x="8603423" y="2177622"/>
              <a:ext cx="2877378" cy="992045"/>
            </a:xfrm>
            <a:prstGeom prst="rect">
              <a:avLst/>
            </a:prstGeom>
            <a:solidFill>
              <a:srgbClr val="98DB8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Calibri" panose="020F0502020204030204" charset="0"/>
                <a:ea typeface="微软雅黑" panose="020B0503020204020204" pitchFamily="34" charset="-122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8573663" y="2351355"/>
              <a:ext cx="201930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b="1" dirty="0">
                  <a:solidFill>
                    <a:srgbClr val="FFFFFF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语文课程</a:t>
              </a:r>
              <a:endParaRPr lang="zh-CN" altLang="en-US" sz="3600" b="1" dirty="0">
                <a:solidFill>
                  <a:srgbClr val="FFFFFF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346325" y="1420495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（一）课程建设</a:t>
            </a:r>
            <a:endParaRPr lang="zh-CN" altLang="en-US" sz="32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947410" y="3697605"/>
            <a:ext cx="5080000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0">
                <a:ea typeface="宋体" panose="02010600030101010101" pitchFamily="2" charset="-122"/>
              </a:rPr>
              <a:t>秀一秀植物日记</a:t>
            </a:r>
            <a:endParaRPr lang="zh-CN" sz="2400" b="0"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ea typeface="宋体" panose="02010600030101010101" pitchFamily="2" charset="-122"/>
              </a:rPr>
              <a:t>看一看植物绘本</a:t>
            </a:r>
            <a:endParaRPr lang="zh-CN" sz="2400" b="0">
              <a:ea typeface="宋体" panose="02010600030101010101" pitchFamily="2" charset="-122"/>
            </a:endParaRPr>
          </a:p>
          <a:p>
            <a:pPr indent="0"/>
            <a:r>
              <a:rPr lang="zh-CN" sz="2400" b="0">
                <a:ea typeface="宋体" panose="02010600030101010101" pitchFamily="2" charset="-122"/>
                <a:cs typeface="Times New Roman" panose="02020603050405020304" charset="0"/>
              </a:rPr>
              <a:t>读一读植物课文</a:t>
            </a:r>
            <a:endParaRPr lang="zh-CN" sz="2400" b="0"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0"/>
            <a:r>
              <a:rPr lang="zh-CN" sz="2400" b="0">
                <a:ea typeface="宋体" panose="02010600030101010101" pitchFamily="2" charset="-122"/>
                <a:cs typeface="Times New Roman" panose="02020603050405020304" charset="0"/>
              </a:rPr>
              <a:t>讲一讲植物趣事</a:t>
            </a:r>
            <a:endParaRPr lang="zh-CN" altLang="en-US" sz="2400"/>
          </a:p>
        </p:txBody>
      </p:sp>
      <p:sp>
        <p:nvSpPr>
          <p:cNvPr id="3" name="文本框 2"/>
          <p:cNvSpPr txBox="1"/>
          <p:nvPr/>
        </p:nvSpPr>
        <p:spPr>
          <a:xfrm>
            <a:off x="9836150" y="4063365"/>
            <a:ext cx="2091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紧扣文本</a:t>
            </a:r>
            <a:endParaRPr lang="zh-CN" altLang="en-US"/>
          </a:p>
          <a:p>
            <a:r>
              <a:rPr lang="zh-CN" altLang="en-US"/>
              <a:t>指向读写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25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250"/>
                            </p:stCondLst>
                            <p:childTnLst>
                              <p:par>
                                <p:cTn id="4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250"/>
                            </p:stCondLst>
                            <p:childTnLst>
                              <p:par>
                                <p:cTn id="4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2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75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250"/>
                            </p:stCondLst>
                            <p:childTnLst>
                              <p:par>
                                <p:cTn id="6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800" decel="10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utoShape 5"/>
          <p:cNvSpPr>
            <a:spLocks noChangeArrowheads="1"/>
          </p:cNvSpPr>
          <p:nvPr/>
        </p:nvSpPr>
        <p:spPr bwMode="gray">
          <a:xfrm>
            <a:off x="1050098" y="2696504"/>
            <a:ext cx="10118356" cy="3592255"/>
          </a:xfrm>
          <a:prstGeom prst="roundRect">
            <a:avLst>
              <a:gd name="adj" fmla="val 14810"/>
            </a:avLst>
          </a:prstGeom>
          <a:noFill/>
          <a:ln w="25400" algn="ctr">
            <a:solidFill>
              <a:schemeClr val="bg1">
                <a:lumMod val="65000"/>
              </a:schemeClr>
            </a:solidFill>
            <a:rou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 sz="2400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gray">
          <a:xfrm>
            <a:off x="8460980" y="2218267"/>
            <a:ext cx="2253693" cy="892955"/>
          </a:xfrm>
          <a:prstGeom prst="chevron">
            <a:avLst>
              <a:gd name="adj" fmla="val 38600"/>
            </a:avLst>
          </a:prstGeom>
          <a:solidFill>
            <a:srgbClr val="FDDF42"/>
          </a:solidFill>
          <a:ln>
            <a:noFill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zh-CN" altLang="en-US" sz="3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3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gray">
          <a:xfrm>
            <a:off x="1559433" y="2227226"/>
            <a:ext cx="2210688" cy="875917"/>
          </a:xfrm>
          <a:prstGeom prst="chevron">
            <a:avLst>
              <a:gd name="adj" fmla="val 38600"/>
            </a:avLst>
          </a:prstGeom>
          <a:solidFill>
            <a:srgbClr val="98DB8B"/>
          </a:solidFill>
          <a:ln>
            <a:noFill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zh-CN" altLang="en-US" sz="3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3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AutoShape 8"/>
          <p:cNvSpPr>
            <a:spLocks noChangeArrowheads="1"/>
          </p:cNvSpPr>
          <p:nvPr/>
        </p:nvSpPr>
        <p:spPr bwMode="gray">
          <a:xfrm>
            <a:off x="6183885" y="2227226"/>
            <a:ext cx="2210688" cy="875917"/>
          </a:xfrm>
          <a:prstGeom prst="chevron">
            <a:avLst>
              <a:gd name="adj" fmla="val 38600"/>
            </a:avLst>
          </a:prstGeom>
          <a:solidFill>
            <a:srgbClr val="98DB8B"/>
          </a:solidFill>
          <a:ln>
            <a:noFill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zh-CN" altLang="en-US" sz="3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3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AutoShape 8"/>
          <p:cNvSpPr>
            <a:spLocks noChangeArrowheads="1"/>
          </p:cNvSpPr>
          <p:nvPr/>
        </p:nvSpPr>
        <p:spPr bwMode="gray">
          <a:xfrm>
            <a:off x="3871659" y="2227226"/>
            <a:ext cx="2210688" cy="875917"/>
          </a:xfrm>
          <a:prstGeom prst="chevron">
            <a:avLst>
              <a:gd name="adj" fmla="val 38600"/>
            </a:avLst>
          </a:prstGeom>
          <a:solidFill>
            <a:srgbClr val="FDDF42"/>
          </a:solidFill>
          <a:ln>
            <a:noFill/>
          </a:ln>
          <a:effectLst/>
        </p:spPr>
        <p:txBody>
          <a:bodyPr wrap="none" anchor="ctr"/>
          <a:lstStyle/>
          <a:p>
            <a:pPr lvl="0" algn="ctr">
              <a:defRPr/>
            </a:pPr>
            <a:r>
              <a:rPr lang="zh-CN" altLang="en-US" sz="32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标题</a:t>
            </a:r>
            <a:endParaRPr lang="zh-CN" altLang="en-US" sz="3200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196990" y="589469"/>
            <a:ext cx="3396615" cy="645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（二）教学研究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673225" y="1546860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8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sz="2800" b="1">
                <a:solidFill>
                  <a:srgbClr val="00B050"/>
                </a:solidFill>
                <a:ea typeface="宋体" panose="02010600030101010101" pitchFamily="2" charset="-122"/>
              </a:rPr>
              <a:t>组内任务分工表</a:t>
            </a:r>
            <a:endParaRPr lang="zh-CN" altLang="en-US" sz="28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457200" y="2456082"/>
          <a:ext cx="11277600" cy="35439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73325"/>
                <a:gridCol w="6271260"/>
                <a:gridCol w="2533015"/>
              </a:tblGrid>
              <a:tr h="61404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任务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具体工作内容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领衔责任人</a:t>
                      </a:r>
                      <a:endParaRPr lang="en-US" sz="19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8773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一、资源建设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（报道）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1、撰写报道，搜集资料制作研究简报；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2、资源的搜集与整理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栾亚南  郑芬  田静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88773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二、日常考核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     质量监控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1、月考核资料提醒、检查和反馈；2、月质量调研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高宇兰 朱莉萍  吕鑫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三、日常研讨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1、主持课堂教学研讨；2、组织其他形式研讨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金超 陈露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77215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四、课题研究</a:t>
                      </a:r>
                      <a:endParaRPr lang="en-US" sz="17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负责课题开题、过程性推进和结题工作。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sz="17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215900" marR="215900" marT="133350" marB="1333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674385" y="1726119"/>
            <a:ext cx="838327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rgbClr val="00B050"/>
                </a:solidFill>
                <a:ea typeface="宋体" panose="02010600030101010101" pitchFamily="2" charset="-122"/>
                <a:sym typeface="+mn-ea"/>
              </a:rPr>
              <a:t>2.</a:t>
            </a:r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  <a:sym typeface="+mn-ea"/>
              </a:rPr>
              <a:t>学科组层面教研活动安排表（具体见每周学科研究日安排）</a:t>
            </a:r>
            <a:endParaRPr lang="zh-CN" altLang="en-US" sz="2400"/>
          </a:p>
          <a:p>
            <a:endParaRPr lang="zh-CN" altLang="en-US" sz="2400" b="1" dirty="0">
              <a:solidFill>
                <a:srgbClr val="98DB8B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62305" y="2555778"/>
          <a:ext cx="10867390" cy="2355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93570"/>
                <a:gridCol w="1717040"/>
                <a:gridCol w="1717040"/>
                <a:gridCol w="1717040"/>
                <a:gridCol w="1717040"/>
                <a:gridCol w="2105660"/>
              </a:tblGrid>
              <a:tr h="797560"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责任年级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负责教师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rowSpan="2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参加人员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97560"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教学解读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上课教师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执教内容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九月份9.30</a:t>
                      </a:r>
                      <a:endParaRPr lang="en-US" sz="18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二年级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朱莉萍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《树之歌》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全体语文教师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3096260" y="750570"/>
            <a:ext cx="599884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（二）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教学研究</a:t>
            </a:r>
            <a:r>
              <a:rPr lang="en-US" altLang="zh-CN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——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教研活动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528570" y="5660072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2382920" y="1420684"/>
            <a:ext cx="409829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  <a:sym typeface="+mn-ea"/>
              </a:rPr>
              <a:t>3.教研组层面教研活动安排表</a:t>
            </a:r>
            <a:endParaRPr lang="zh-CN" sz="2400" b="1">
              <a:solidFill>
                <a:srgbClr val="00B050"/>
              </a:solidFill>
              <a:ea typeface="宋体" panose="02010600030101010101" pitchFamily="2" charset="-122"/>
              <a:sym typeface="+mn-ea"/>
            </a:endParaRPr>
          </a:p>
          <a:p>
            <a:endParaRPr lang="zh-CN" altLang="en-US" sz="2400" b="1" dirty="0">
              <a:solidFill>
                <a:srgbClr val="98DB8B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6260" y="750570"/>
            <a:ext cx="599884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（二）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教学研究</a:t>
            </a:r>
            <a:r>
              <a:rPr lang="en-US" altLang="zh-CN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——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教研活动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603885" y="2195827"/>
          <a:ext cx="10984230" cy="38773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44065"/>
                <a:gridCol w="1860550"/>
                <a:gridCol w="2935605"/>
                <a:gridCol w="2528570"/>
                <a:gridCol w="1615440"/>
              </a:tblGrid>
              <a:tr h="797560">
                <a:tc gridSpan="5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二年级语文教研组组内教研活动安排表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</a:tr>
              <a:tr h="79756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时间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研究专题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上课内容/研讨内容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执教教师及班级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责任人</a:t>
                      </a:r>
                      <a:endParaRPr lang="en-US" sz="20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07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九月9.23</a:t>
                      </a:r>
                      <a:endParaRPr lang="en-US" sz="18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识字写字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《树之歌》初建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高宇兰 二3班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教研组长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07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十一月11.11</a:t>
                      </a:r>
                      <a:endParaRPr lang="en-US" sz="18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绘本读写课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《母鸡萝丝去散步》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金超  二5班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</a:tcPr>
                </a:tc>
              </a:tr>
              <a:tr h="76073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一月1.20</a:t>
                      </a:r>
                      <a:endParaRPr lang="en-US" sz="1800" b="0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期末复习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《字词归类复习》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spc="13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陈露   二1班</a:t>
                      </a:r>
                      <a:endParaRPr lang="en-US" sz="1800" b="0" spc="13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317500" marR="317500" marT="215900" marB="2159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vMerge="1">
                  <a:tcPr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B w="28575">
                      <a:solidFill>
                        <a:srgbClr val="646464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6260" y="750570"/>
            <a:ext cx="599884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（二）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教学研究</a:t>
            </a:r>
            <a:r>
              <a:rPr lang="en-US" altLang="zh-CN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——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集体备课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923925" y="1420495"/>
            <a:ext cx="8364220" cy="5271135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9531985" y="3476625"/>
            <a:ext cx="309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10306050" y="2768600"/>
            <a:ext cx="5080000" cy="20612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每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</a:endParaRPr>
          </a:p>
          <a:p>
            <a:pPr indent="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日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</a:endParaRPr>
          </a:p>
          <a:p>
            <a:pPr indent="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一</a:t>
            </a:r>
            <a:endParaRPr lang="zh-CN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</a:endParaRPr>
          </a:p>
          <a:p>
            <a:pPr indent="0"/>
            <a:r>
              <a:rPr lang="zh-CN" sz="32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议</a:t>
            </a:r>
            <a:endParaRPr lang="zh-CN" altLang="en-US" sz="32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43345" y="663764"/>
            <a:ext cx="3396615" cy="645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（三）教师发展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232026" y="2261430"/>
            <a:ext cx="2342025" cy="1807078"/>
            <a:chOff x="4232026" y="2261430"/>
            <a:chExt cx="2342025" cy="1807078"/>
          </a:xfrm>
        </p:grpSpPr>
        <p:sp>
          <p:nvSpPr>
            <p:cNvPr id="12" name="Freeform 7"/>
            <p:cNvSpPr/>
            <p:nvPr/>
          </p:nvSpPr>
          <p:spPr bwMode="auto">
            <a:xfrm>
              <a:off x="4232026" y="2261430"/>
              <a:ext cx="2342025" cy="1807078"/>
            </a:xfrm>
            <a:custGeom>
              <a:avLst/>
              <a:gdLst>
                <a:gd name="T0" fmla="*/ 429 w 455"/>
                <a:gd name="T1" fmla="*/ 60 h 351"/>
                <a:gd name="T2" fmla="*/ 401 w 455"/>
                <a:gd name="T3" fmla="*/ 70 h 351"/>
                <a:gd name="T4" fmla="*/ 372 w 455"/>
                <a:gd name="T5" fmla="*/ 72 h 351"/>
                <a:gd name="T6" fmla="*/ 368 w 455"/>
                <a:gd name="T7" fmla="*/ 70 h 351"/>
                <a:gd name="T8" fmla="*/ 361 w 455"/>
                <a:gd name="T9" fmla="*/ 65 h 351"/>
                <a:gd name="T10" fmla="*/ 351 w 455"/>
                <a:gd name="T11" fmla="*/ 43 h 351"/>
                <a:gd name="T12" fmla="*/ 351 w 455"/>
                <a:gd name="T13" fmla="*/ 42 h 351"/>
                <a:gd name="T14" fmla="*/ 351 w 455"/>
                <a:gd name="T15" fmla="*/ 38 h 351"/>
                <a:gd name="T16" fmla="*/ 351 w 455"/>
                <a:gd name="T17" fmla="*/ 37 h 351"/>
                <a:gd name="T18" fmla="*/ 351 w 455"/>
                <a:gd name="T19" fmla="*/ 35 h 351"/>
                <a:gd name="T20" fmla="*/ 351 w 455"/>
                <a:gd name="T21" fmla="*/ 0 h 351"/>
                <a:gd name="T22" fmla="*/ 0 w 455"/>
                <a:gd name="T23" fmla="*/ 351 h 351"/>
                <a:gd name="T24" fmla="*/ 35 w 455"/>
                <a:gd name="T25" fmla="*/ 351 h 351"/>
                <a:gd name="T26" fmla="*/ 46 w 455"/>
                <a:gd name="T27" fmla="*/ 345 h 351"/>
                <a:gd name="T28" fmla="*/ 46 w 455"/>
                <a:gd name="T29" fmla="*/ 332 h 351"/>
                <a:gd name="T30" fmla="*/ 33 w 455"/>
                <a:gd name="T31" fmla="*/ 294 h 351"/>
                <a:gd name="T32" fmla="*/ 86 w 455"/>
                <a:gd name="T33" fmla="*/ 248 h 351"/>
                <a:gd name="T34" fmla="*/ 138 w 455"/>
                <a:gd name="T35" fmla="*/ 294 h 351"/>
                <a:gd name="T36" fmla="*/ 126 w 455"/>
                <a:gd name="T37" fmla="*/ 332 h 351"/>
                <a:gd name="T38" fmla="*/ 125 w 455"/>
                <a:gd name="T39" fmla="*/ 345 h 351"/>
                <a:gd name="T40" fmla="*/ 137 w 455"/>
                <a:gd name="T41" fmla="*/ 351 h 351"/>
                <a:gd name="T42" fmla="*/ 174 w 455"/>
                <a:gd name="T43" fmla="*/ 351 h 351"/>
                <a:gd name="T44" fmla="*/ 351 w 455"/>
                <a:gd name="T45" fmla="*/ 174 h 351"/>
                <a:gd name="T46" fmla="*/ 351 w 455"/>
                <a:gd name="T47" fmla="*/ 141 h 351"/>
                <a:gd name="T48" fmla="*/ 361 w 455"/>
                <a:gd name="T49" fmla="*/ 118 h 351"/>
                <a:gd name="T50" fmla="*/ 368 w 455"/>
                <a:gd name="T51" fmla="*/ 113 h 351"/>
                <a:gd name="T52" fmla="*/ 372 w 455"/>
                <a:gd name="T53" fmla="*/ 111 h 351"/>
                <a:gd name="T54" fmla="*/ 401 w 455"/>
                <a:gd name="T55" fmla="*/ 113 h 351"/>
                <a:gd name="T56" fmla="*/ 429 w 455"/>
                <a:gd name="T57" fmla="*/ 123 h 351"/>
                <a:gd name="T58" fmla="*/ 455 w 455"/>
                <a:gd name="T59" fmla="*/ 92 h 351"/>
                <a:gd name="T60" fmla="*/ 429 w 455"/>
                <a:gd name="T61" fmla="*/ 6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5" h="351">
                  <a:moveTo>
                    <a:pt x="429" y="60"/>
                  </a:moveTo>
                  <a:cubicBezTo>
                    <a:pt x="424" y="60"/>
                    <a:pt x="410" y="65"/>
                    <a:pt x="401" y="70"/>
                  </a:cubicBezTo>
                  <a:cubicBezTo>
                    <a:pt x="391" y="75"/>
                    <a:pt x="381" y="76"/>
                    <a:pt x="372" y="72"/>
                  </a:cubicBezTo>
                  <a:cubicBezTo>
                    <a:pt x="370" y="72"/>
                    <a:pt x="369" y="71"/>
                    <a:pt x="368" y="70"/>
                  </a:cubicBezTo>
                  <a:cubicBezTo>
                    <a:pt x="365" y="69"/>
                    <a:pt x="363" y="67"/>
                    <a:pt x="361" y="65"/>
                  </a:cubicBezTo>
                  <a:cubicBezTo>
                    <a:pt x="356" y="60"/>
                    <a:pt x="353" y="52"/>
                    <a:pt x="351" y="43"/>
                  </a:cubicBezTo>
                  <a:cubicBezTo>
                    <a:pt x="351" y="42"/>
                    <a:pt x="351" y="42"/>
                    <a:pt x="351" y="42"/>
                  </a:cubicBezTo>
                  <a:cubicBezTo>
                    <a:pt x="351" y="38"/>
                    <a:pt x="351" y="38"/>
                    <a:pt x="351" y="38"/>
                  </a:cubicBezTo>
                  <a:cubicBezTo>
                    <a:pt x="351" y="37"/>
                    <a:pt x="351" y="37"/>
                    <a:pt x="351" y="37"/>
                  </a:cubicBezTo>
                  <a:cubicBezTo>
                    <a:pt x="351" y="35"/>
                    <a:pt x="351" y="35"/>
                    <a:pt x="351" y="35"/>
                  </a:cubicBezTo>
                  <a:cubicBezTo>
                    <a:pt x="351" y="0"/>
                    <a:pt x="351" y="0"/>
                    <a:pt x="351" y="0"/>
                  </a:cubicBezTo>
                  <a:cubicBezTo>
                    <a:pt x="160" y="6"/>
                    <a:pt x="5" y="160"/>
                    <a:pt x="0" y="351"/>
                  </a:cubicBezTo>
                  <a:cubicBezTo>
                    <a:pt x="35" y="351"/>
                    <a:pt x="35" y="351"/>
                    <a:pt x="35" y="351"/>
                  </a:cubicBezTo>
                  <a:cubicBezTo>
                    <a:pt x="39" y="350"/>
                    <a:pt x="44" y="349"/>
                    <a:pt x="46" y="345"/>
                  </a:cubicBezTo>
                  <a:cubicBezTo>
                    <a:pt x="49" y="340"/>
                    <a:pt x="48" y="335"/>
                    <a:pt x="46" y="332"/>
                  </a:cubicBezTo>
                  <a:cubicBezTo>
                    <a:pt x="44" y="329"/>
                    <a:pt x="33" y="306"/>
                    <a:pt x="33" y="294"/>
                  </a:cubicBezTo>
                  <a:cubicBezTo>
                    <a:pt x="33" y="268"/>
                    <a:pt x="57" y="248"/>
                    <a:pt x="86" y="248"/>
                  </a:cubicBezTo>
                  <a:cubicBezTo>
                    <a:pt x="115" y="248"/>
                    <a:pt x="138" y="268"/>
                    <a:pt x="138" y="294"/>
                  </a:cubicBezTo>
                  <a:cubicBezTo>
                    <a:pt x="138" y="306"/>
                    <a:pt x="127" y="329"/>
                    <a:pt x="126" y="332"/>
                  </a:cubicBezTo>
                  <a:cubicBezTo>
                    <a:pt x="124" y="335"/>
                    <a:pt x="122" y="340"/>
                    <a:pt x="125" y="345"/>
                  </a:cubicBezTo>
                  <a:cubicBezTo>
                    <a:pt x="128" y="349"/>
                    <a:pt x="133" y="351"/>
                    <a:pt x="137" y="351"/>
                  </a:cubicBezTo>
                  <a:cubicBezTo>
                    <a:pt x="174" y="351"/>
                    <a:pt x="174" y="351"/>
                    <a:pt x="174" y="351"/>
                  </a:cubicBezTo>
                  <a:cubicBezTo>
                    <a:pt x="179" y="256"/>
                    <a:pt x="256" y="180"/>
                    <a:pt x="351" y="174"/>
                  </a:cubicBezTo>
                  <a:cubicBezTo>
                    <a:pt x="351" y="141"/>
                    <a:pt x="351" y="141"/>
                    <a:pt x="351" y="141"/>
                  </a:cubicBezTo>
                  <a:cubicBezTo>
                    <a:pt x="352" y="132"/>
                    <a:pt x="356" y="124"/>
                    <a:pt x="361" y="118"/>
                  </a:cubicBezTo>
                  <a:cubicBezTo>
                    <a:pt x="363" y="116"/>
                    <a:pt x="365" y="114"/>
                    <a:pt x="368" y="113"/>
                  </a:cubicBezTo>
                  <a:cubicBezTo>
                    <a:pt x="369" y="112"/>
                    <a:pt x="370" y="112"/>
                    <a:pt x="372" y="111"/>
                  </a:cubicBezTo>
                  <a:cubicBezTo>
                    <a:pt x="381" y="107"/>
                    <a:pt x="391" y="108"/>
                    <a:pt x="401" y="113"/>
                  </a:cubicBezTo>
                  <a:cubicBezTo>
                    <a:pt x="410" y="118"/>
                    <a:pt x="424" y="123"/>
                    <a:pt x="429" y="123"/>
                  </a:cubicBezTo>
                  <a:cubicBezTo>
                    <a:pt x="443" y="123"/>
                    <a:pt x="455" y="109"/>
                    <a:pt x="455" y="92"/>
                  </a:cubicBezTo>
                  <a:cubicBezTo>
                    <a:pt x="455" y="74"/>
                    <a:pt x="443" y="60"/>
                    <a:pt x="429" y="60"/>
                  </a:cubicBezTo>
                  <a:close/>
                </a:path>
              </a:pathLst>
            </a:custGeom>
            <a:solidFill>
              <a:srgbClr val="98DB8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4879241" y="2826541"/>
              <a:ext cx="731905" cy="480620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chemeClr val="bg1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146093" y="2261430"/>
            <a:ext cx="1807078" cy="2315930"/>
            <a:chOff x="6146093" y="2261430"/>
            <a:chExt cx="1807078" cy="2315930"/>
          </a:xfrm>
        </p:grpSpPr>
        <p:sp>
          <p:nvSpPr>
            <p:cNvPr id="15" name="Freeform 6"/>
            <p:cNvSpPr/>
            <p:nvPr/>
          </p:nvSpPr>
          <p:spPr bwMode="auto">
            <a:xfrm>
              <a:off x="6146093" y="2261430"/>
              <a:ext cx="1807078" cy="2315930"/>
            </a:xfrm>
            <a:custGeom>
              <a:avLst/>
              <a:gdLst>
                <a:gd name="T0" fmla="*/ 0 w 351"/>
                <a:gd name="T1" fmla="*/ 0 h 450"/>
                <a:gd name="T2" fmla="*/ 0 w 351"/>
                <a:gd name="T3" fmla="*/ 41 h 450"/>
                <a:gd name="T4" fmla="*/ 6 w 351"/>
                <a:gd name="T5" fmla="*/ 52 h 450"/>
                <a:gd name="T6" fmla="*/ 19 w 351"/>
                <a:gd name="T7" fmla="*/ 52 h 450"/>
                <a:gd name="T8" fmla="*/ 57 w 351"/>
                <a:gd name="T9" fmla="*/ 39 h 450"/>
                <a:gd name="T10" fmla="*/ 103 w 351"/>
                <a:gd name="T11" fmla="*/ 92 h 450"/>
                <a:gd name="T12" fmla="*/ 57 w 351"/>
                <a:gd name="T13" fmla="*/ 144 h 450"/>
                <a:gd name="T14" fmla="*/ 19 w 351"/>
                <a:gd name="T15" fmla="*/ 132 h 450"/>
                <a:gd name="T16" fmla="*/ 6 w 351"/>
                <a:gd name="T17" fmla="*/ 131 h 450"/>
                <a:gd name="T18" fmla="*/ 0 w 351"/>
                <a:gd name="T19" fmla="*/ 143 h 450"/>
                <a:gd name="T20" fmla="*/ 0 w 351"/>
                <a:gd name="T21" fmla="*/ 174 h 450"/>
                <a:gd name="T22" fmla="*/ 177 w 351"/>
                <a:gd name="T23" fmla="*/ 351 h 450"/>
                <a:gd name="T24" fmla="*/ 215 w 351"/>
                <a:gd name="T25" fmla="*/ 351 h 450"/>
                <a:gd name="T26" fmla="*/ 237 w 351"/>
                <a:gd name="T27" fmla="*/ 362 h 450"/>
                <a:gd name="T28" fmla="*/ 242 w 351"/>
                <a:gd name="T29" fmla="*/ 367 h 450"/>
                <a:gd name="T30" fmla="*/ 243 w 351"/>
                <a:gd name="T31" fmla="*/ 369 h 450"/>
                <a:gd name="T32" fmla="*/ 243 w 351"/>
                <a:gd name="T33" fmla="*/ 370 h 450"/>
                <a:gd name="T34" fmla="*/ 244 w 351"/>
                <a:gd name="T35" fmla="*/ 372 h 450"/>
                <a:gd name="T36" fmla="*/ 244 w 351"/>
                <a:gd name="T37" fmla="*/ 372 h 450"/>
                <a:gd name="T38" fmla="*/ 244 w 351"/>
                <a:gd name="T39" fmla="*/ 372 h 450"/>
                <a:gd name="T40" fmla="*/ 246 w 351"/>
                <a:gd name="T41" fmla="*/ 382 h 450"/>
                <a:gd name="T42" fmla="*/ 246 w 351"/>
                <a:gd name="T43" fmla="*/ 382 h 450"/>
                <a:gd name="T44" fmla="*/ 246 w 351"/>
                <a:gd name="T45" fmla="*/ 385 h 450"/>
                <a:gd name="T46" fmla="*/ 246 w 351"/>
                <a:gd name="T47" fmla="*/ 385 h 450"/>
                <a:gd name="T48" fmla="*/ 245 w 351"/>
                <a:gd name="T49" fmla="*/ 392 h 450"/>
                <a:gd name="T50" fmla="*/ 245 w 351"/>
                <a:gd name="T51" fmla="*/ 392 h 450"/>
                <a:gd name="T52" fmla="*/ 244 w 351"/>
                <a:gd name="T53" fmla="*/ 395 h 450"/>
                <a:gd name="T54" fmla="*/ 243 w 351"/>
                <a:gd name="T55" fmla="*/ 396 h 450"/>
                <a:gd name="T56" fmla="*/ 242 w 351"/>
                <a:gd name="T57" fmla="*/ 399 h 450"/>
                <a:gd name="T58" fmla="*/ 232 w 351"/>
                <a:gd name="T59" fmla="*/ 426 h 450"/>
                <a:gd name="T60" fmla="*/ 262 w 351"/>
                <a:gd name="T61" fmla="*/ 450 h 450"/>
                <a:gd name="T62" fmla="*/ 292 w 351"/>
                <a:gd name="T63" fmla="*/ 426 h 450"/>
                <a:gd name="T64" fmla="*/ 282 w 351"/>
                <a:gd name="T65" fmla="*/ 399 h 450"/>
                <a:gd name="T66" fmla="*/ 280 w 351"/>
                <a:gd name="T67" fmla="*/ 396 h 450"/>
                <a:gd name="T68" fmla="*/ 280 w 351"/>
                <a:gd name="T69" fmla="*/ 395 h 450"/>
                <a:gd name="T70" fmla="*/ 279 w 351"/>
                <a:gd name="T71" fmla="*/ 392 h 450"/>
                <a:gd name="T72" fmla="*/ 279 w 351"/>
                <a:gd name="T73" fmla="*/ 392 h 450"/>
                <a:gd name="T74" fmla="*/ 278 w 351"/>
                <a:gd name="T75" fmla="*/ 385 h 450"/>
                <a:gd name="T76" fmla="*/ 278 w 351"/>
                <a:gd name="T77" fmla="*/ 385 h 450"/>
                <a:gd name="T78" fmla="*/ 278 w 351"/>
                <a:gd name="T79" fmla="*/ 382 h 450"/>
                <a:gd name="T80" fmla="*/ 278 w 351"/>
                <a:gd name="T81" fmla="*/ 382 h 450"/>
                <a:gd name="T82" fmla="*/ 280 w 351"/>
                <a:gd name="T83" fmla="*/ 372 h 450"/>
                <a:gd name="T84" fmla="*/ 281 w 351"/>
                <a:gd name="T85" fmla="*/ 370 h 450"/>
                <a:gd name="T86" fmla="*/ 281 w 351"/>
                <a:gd name="T87" fmla="*/ 369 h 450"/>
                <a:gd name="T88" fmla="*/ 282 w 351"/>
                <a:gd name="T89" fmla="*/ 367 h 450"/>
                <a:gd name="T90" fmla="*/ 286 w 351"/>
                <a:gd name="T91" fmla="*/ 362 h 450"/>
                <a:gd name="T92" fmla="*/ 308 w 351"/>
                <a:gd name="T93" fmla="*/ 351 h 450"/>
                <a:gd name="T94" fmla="*/ 308 w 351"/>
                <a:gd name="T95" fmla="*/ 351 h 450"/>
                <a:gd name="T96" fmla="*/ 312 w 351"/>
                <a:gd name="T97" fmla="*/ 351 h 450"/>
                <a:gd name="T98" fmla="*/ 313 w 351"/>
                <a:gd name="T99" fmla="*/ 351 h 450"/>
                <a:gd name="T100" fmla="*/ 316 w 351"/>
                <a:gd name="T101" fmla="*/ 351 h 450"/>
                <a:gd name="T102" fmla="*/ 351 w 351"/>
                <a:gd name="T103" fmla="*/ 351 h 450"/>
                <a:gd name="T104" fmla="*/ 0 w 351"/>
                <a:gd name="T105" fmla="*/ 0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51" h="450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1" y="45"/>
                    <a:pt x="2" y="50"/>
                    <a:pt x="6" y="52"/>
                  </a:cubicBezTo>
                  <a:cubicBezTo>
                    <a:pt x="10" y="54"/>
                    <a:pt x="14" y="54"/>
                    <a:pt x="19" y="52"/>
                  </a:cubicBezTo>
                  <a:cubicBezTo>
                    <a:pt x="22" y="50"/>
                    <a:pt x="45" y="39"/>
                    <a:pt x="57" y="39"/>
                  </a:cubicBezTo>
                  <a:cubicBezTo>
                    <a:pt x="83" y="39"/>
                    <a:pt x="103" y="63"/>
                    <a:pt x="103" y="92"/>
                  </a:cubicBezTo>
                  <a:cubicBezTo>
                    <a:pt x="103" y="121"/>
                    <a:pt x="83" y="144"/>
                    <a:pt x="57" y="144"/>
                  </a:cubicBezTo>
                  <a:cubicBezTo>
                    <a:pt x="45" y="144"/>
                    <a:pt x="22" y="133"/>
                    <a:pt x="19" y="132"/>
                  </a:cubicBezTo>
                  <a:cubicBezTo>
                    <a:pt x="14" y="129"/>
                    <a:pt x="10" y="129"/>
                    <a:pt x="6" y="131"/>
                  </a:cubicBezTo>
                  <a:cubicBezTo>
                    <a:pt x="2" y="134"/>
                    <a:pt x="0" y="139"/>
                    <a:pt x="0" y="143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95" y="180"/>
                    <a:pt x="171" y="256"/>
                    <a:pt x="177" y="351"/>
                  </a:cubicBezTo>
                  <a:cubicBezTo>
                    <a:pt x="215" y="351"/>
                    <a:pt x="215" y="351"/>
                    <a:pt x="215" y="351"/>
                  </a:cubicBezTo>
                  <a:cubicBezTo>
                    <a:pt x="224" y="352"/>
                    <a:pt x="232" y="356"/>
                    <a:pt x="237" y="362"/>
                  </a:cubicBezTo>
                  <a:cubicBezTo>
                    <a:pt x="239" y="363"/>
                    <a:pt x="241" y="365"/>
                    <a:pt x="242" y="367"/>
                  </a:cubicBezTo>
                  <a:cubicBezTo>
                    <a:pt x="242" y="368"/>
                    <a:pt x="243" y="369"/>
                    <a:pt x="243" y="369"/>
                  </a:cubicBezTo>
                  <a:cubicBezTo>
                    <a:pt x="243" y="370"/>
                    <a:pt x="243" y="370"/>
                    <a:pt x="243" y="370"/>
                  </a:cubicBezTo>
                  <a:cubicBezTo>
                    <a:pt x="244" y="370"/>
                    <a:pt x="244" y="371"/>
                    <a:pt x="244" y="372"/>
                  </a:cubicBezTo>
                  <a:cubicBezTo>
                    <a:pt x="244" y="372"/>
                    <a:pt x="244" y="372"/>
                    <a:pt x="244" y="372"/>
                  </a:cubicBezTo>
                  <a:cubicBezTo>
                    <a:pt x="244" y="372"/>
                    <a:pt x="244" y="372"/>
                    <a:pt x="244" y="372"/>
                  </a:cubicBezTo>
                  <a:cubicBezTo>
                    <a:pt x="245" y="375"/>
                    <a:pt x="246" y="378"/>
                    <a:pt x="246" y="382"/>
                  </a:cubicBezTo>
                  <a:cubicBezTo>
                    <a:pt x="246" y="382"/>
                    <a:pt x="246" y="382"/>
                    <a:pt x="246" y="382"/>
                  </a:cubicBezTo>
                  <a:cubicBezTo>
                    <a:pt x="246" y="383"/>
                    <a:pt x="246" y="384"/>
                    <a:pt x="246" y="385"/>
                  </a:cubicBezTo>
                  <a:cubicBezTo>
                    <a:pt x="246" y="385"/>
                    <a:pt x="246" y="385"/>
                    <a:pt x="246" y="385"/>
                  </a:cubicBezTo>
                  <a:cubicBezTo>
                    <a:pt x="246" y="387"/>
                    <a:pt x="245" y="390"/>
                    <a:pt x="245" y="392"/>
                  </a:cubicBezTo>
                  <a:cubicBezTo>
                    <a:pt x="245" y="392"/>
                    <a:pt x="245" y="392"/>
                    <a:pt x="245" y="392"/>
                  </a:cubicBezTo>
                  <a:cubicBezTo>
                    <a:pt x="244" y="393"/>
                    <a:pt x="244" y="394"/>
                    <a:pt x="244" y="395"/>
                  </a:cubicBezTo>
                  <a:cubicBezTo>
                    <a:pt x="244" y="396"/>
                    <a:pt x="243" y="396"/>
                    <a:pt x="243" y="396"/>
                  </a:cubicBezTo>
                  <a:cubicBezTo>
                    <a:pt x="243" y="397"/>
                    <a:pt x="242" y="398"/>
                    <a:pt x="242" y="399"/>
                  </a:cubicBezTo>
                  <a:cubicBezTo>
                    <a:pt x="237" y="408"/>
                    <a:pt x="232" y="421"/>
                    <a:pt x="232" y="426"/>
                  </a:cubicBezTo>
                  <a:cubicBezTo>
                    <a:pt x="232" y="439"/>
                    <a:pt x="246" y="450"/>
                    <a:pt x="262" y="450"/>
                  </a:cubicBezTo>
                  <a:cubicBezTo>
                    <a:pt x="278" y="450"/>
                    <a:pt x="292" y="439"/>
                    <a:pt x="292" y="426"/>
                  </a:cubicBezTo>
                  <a:cubicBezTo>
                    <a:pt x="292" y="421"/>
                    <a:pt x="286" y="408"/>
                    <a:pt x="282" y="399"/>
                  </a:cubicBezTo>
                  <a:cubicBezTo>
                    <a:pt x="281" y="398"/>
                    <a:pt x="281" y="397"/>
                    <a:pt x="280" y="396"/>
                  </a:cubicBezTo>
                  <a:cubicBezTo>
                    <a:pt x="280" y="396"/>
                    <a:pt x="280" y="396"/>
                    <a:pt x="280" y="395"/>
                  </a:cubicBezTo>
                  <a:cubicBezTo>
                    <a:pt x="280" y="394"/>
                    <a:pt x="279" y="393"/>
                    <a:pt x="279" y="392"/>
                  </a:cubicBezTo>
                  <a:cubicBezTo>
                    <a:pt x="279" y="392"/>
                    <a:pt x="279" y="392"/>
                    <a:pt x="279" y="392"/>
                  </a:cubicBezTo>
                  <a:cubicBezTo>
                    <a:pt x="278" y="390"/>
                    <a:pt x="278" y="387"/>
                    <a:pt x="278" y="385"/>
                  </a:cubicBezTo>
                  <a:cubicBezTo>
                    <a:pt x="278" y="385"/>
                    <a:pt x="278" y="385"/>
                    <a:pt x="278" y="385"/>
                  </a:cubicBezTo>
                  <a:cubicBezTo>
                    <a:pt x="278" y="384"/>
                    <a:pt x="278" y="383"/>
                    <a:pt x="278" y="382"/>
                  </a:cubicBezTo>
                  <a:cubicBezTo>
                    <a:pt x="278" y="382"/>
                    <a:pt x="278" y="382"/>
                    <a:pt x="278" y="382"/>
                  </a:cubicBezTo>
                  <a:cubicBezTo>
                    <a:pt x="278" y="378"/>
                    <a:pt x="278" y="375"/>
                    <a:pt x="280" y="372"/>
                  </a:cubicBezTo>
                  <a:cubicBezTo>
                    <a:pt x="280" y="371"/>
                    <a:pt x="280" y="370"/>
                    <a:pt x="281" y="370"/>
                  </a:cubicBezTo>
                  <a:cubicBezTo>
                    <a:pt x="281" y="370"/>
                    <a:pt x="281" y="370"/>
                    <a:pt x="281" y="369"/>
                  </a:cubicBezTo>
                  <a:cubicBezTo>
                    <a:pt x="281" y="369"/>
                    <a:pt x="281" y="368"/>
                    <a:pt x="282" y="367"/>
                  </a:cubicBezTo>
                  <a:cubicBezTo>
                    <a:pt x="283" y="365"/>
                    <a:pt x="285" y="363"/>
                    <a:pt x="286" y="362"/>
                  </a:cubicBezTo>
                  <a:cubicBezTo>
                    <a:pt x="292" y="356"/>
                    <a:pt x="299" y="353"/>
                    <a:pt x="308" y="351"/>
                  </a:cubicBezTo>
                  <a:cubicBezTo>
                    <a:pt x="308" y="351"/>
                    <a:pt x="308" y="351"/>
                    <a:pt x="308" y="351"/>
                  </a:cubicBezTo>
                  <a:cubicBezTo>
                    <a:pt x="312" y="351"/>
                    <a:pt x="312" y="351"/>
                    <a:pt x="312" y="351"/>
                  </a:cubicBezTo>
                  <a:cubicBezTo>
                    <a:pt x="313" y="351"/>
                    <a:pt x="313" y="351"/>
                    <a:pt x="313" y="351"/>
                  </a:cubicBezTo>
                  <a:cubicBezTo>
                    <a:pt x="316" y="351"/>
                    <a:pt x="316" y="351"/>
                    <a:pt x="316" y="351"/>
                  </a:cubicBezTo>
                  <a:cubicBezTo>
                    <a:pt x="351" y="351"/>
                    <a:pt x="351" y="351"/>
                    <a:pt x="351" y="351"/>
                  </a:cubicBezTo>
                  <a:cubicBezTo>
                    <a:pt x="345" y="160"/>
                    <a:pt x="191" y="6"/>
                    <a:pt x="0" y="0"/>
                  </a:cubicBezTo>
                  <a:close/>
                </a:path>
              </a:pathLst>
            </a:custGeom>
            <a:solidFill>
              <a:srgbClr val="FDDF4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6836109" y="3030744"/>
              <a:ext cx="731905" cy="480620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chemeClr val="bg1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chemeClr val="bg1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611146" y="4176802"/>
            <a:ext cx="2342025" cy="1805773"/>
            <a:chOff x="5611146" y="4176802"/>
            <a:chExt cx="2342025" cy="1805773"/>
          </a:xfrm>
        </p:grpSpPr>
        <p:sp>
          <p:nvSpPr>
            <p:cNvPr id="24" name="Freeform 5"/>
            <p:cNvSpPr/>
            <p:nvPr/>
          </p:nvSpPr>
          <p:spPr bwMode="auto">
            <a:xfrm>
              <a:off x="5611146" y="4176802"/>
              <a:ext cx="2342025" cy="1805773"/>
            </a:xfrm>
            <a:custGeom>
              <a:avLst/>
              <a:gdLst>
                <a:gd name="T0" fmla="*/ 414 w 455"/>
                <a:gd name="T1" fmla="*/ 0 h 351"/>
                <a:gd name="T2" fmla="*/ 404 w 455"/>
                <a:gd name="T3" fmla="*/ 6 h 351"/>
                <a:gd name="T4" fmla="*/ 404 w 455"/>
                <a:gd name="T5" fmla="*/ 18 h 351"/>
                <a:gd name="T6" fmla="*/ 416 w 455"/>
                <a:gd name="T7" fmla="*/ 54 h 351"/>
                <a:gd name="T8" fmla="*/ 366 w 455"/>
                <a:gd name="T9" fmla="*/ 98 h 351"/>
                <a:gd name="T10" fmla="*/ 315 w 455"/>
                <a:gd name="T11" fmla="*/ 54 h 351"/>
                <a:gd name="T12" fmla="*/ 327 w 455"/>
                <a:gd name="T13" fmla="*/ 18 h 351"/>
                <a:gd name="T14" fmla="*/ 328 w 455"/>
                <a:gd name="T15" fmla="*/ 6 h 351"/>
                <a:gd name="T16" fmla="*/ 317 w 455"/>
                <a:gd name="T17" fmla="*/ 0 h 351"/>
                <a:gd name="T18" fmla="*/ 281 w 455"/>
                <a:gd name="T19" fmla="*/ 0 h 351"/>
                <a:gd name="T20" fmla="*/ 104 w 455"/>
                <a:gd name="T21" fmla="*/ 177 h 351"/>
                <a:gd name="T22" fmla="*/ 104 w 455"/>
                <a:gd name="T23" fmla="*/ 215 h 351"/>
                <a:gd name="T24" fmla="*/ 93 w 455"/>
                <a:gd name="T25" fmla="*/ 238 h 351"/>
                <a:gd name="T26" fmla="*/ 87 w 455"/>
                <a:gd name="T27" fmla="*/ 243 h 351"/>
                <a:gd name="T28" fmla="*/ 83 w 455"/>
                <a:gd name="T29" fmla="*/ 245 h 351"/>
                <a:gd name="T30" fmla="*/ 54 w 455"/>
                <a:gd name="T31" fmla="*/ 243 h 351"/>
                <a:gd name="T32" fmla="*/ 26 w 455"/>
                <a:gd name="T33" fmla="*/ 232 h 351"/>
                <a:gd name="T34" fmla="*/ 0 w 455"/>
                <a:gd name="T35" fmla="*/ 264 h 351"/>
                <a:gd name="T36" fmla="*/ 26 w 455"/>
                <a:gd name="T37" fmla="*/ 296 h 351"/>
                <a:gd name="T38" fmla="*/ 54 w 455"/>
                <a:gd name="T39" fmla="*/ 286 h 351"/>
                <a:gd name="T40" fmla="*/ 83 w 455"/>
                <a:gd name="T41" fmla="*/ 284 h 351"/>
                <a:gd name="T42" fmla="*/ 87 w 455"/>
                <a:gd name="T43" fmla="*/ 286 h 351"/>
                <a:gd name="T44" fmla="*/ 93 w 455"/>
                <a:gd name="T45" fmla="*/ 291 h 351"/>
                <a:gd name="T46" fmla="*/ 104 w 455"/>
                <a:gd name="T47" fmla="*/ 312 h 351"/>
                <a:gd name="T48" fmla="*/ 104 w 455"/>
                <a:gd name="T49" fmla="*/ 313 h 351"/>
                <a:gd name="T50" fmla="*/ 104 w 455"/>
                <a:gd name="T51" fmla="*/ 317 h 351"/>
                <a:gd name="T52" fmla="*/ 104 w 455"/>
                <a:gd name="T53" fmla="*/ 318 h 351"/>
                <a:gd name="T54" fmla="*/ 104 w 455"/>
                <a:gd name="T55" fmla="*/ 321 h 351"/>
                <a:gd name="T56" fmla="*/ 104 w 455"/>
                <a:gd name="T57" fmla="*/ 351 h 351"/>
                <a:gd name="T58" fmla="*/ 455 w 455"/>
                <a:gd name="T59" fmla="*/ 0 h 351"/>
                <a:gd name="T60" fmla="*/ 414 w 455"/>
                <a:gd name="T61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5" h="351">
                  <a:moveTo>
                    <a:pt x="414" y="0"/>
                  </a:moveTo>
                  <a:cubicBezTo>
                    <a:pt x="410" y="1"/>
                    <a:pt x="406" y="2"/>
                    <a:pt x="404" y="6"/>
                  </a:cubicBezTo>
                  <a:cubicBezTo>
                    <a:pt x="401" y="10"/>
                    <a:pt x="403" y="15"/>
                    <a:pt x="404" y="18"/>
                  </a:cubicBezTo>
                  <a:cubicBezTo>
                    <a:pt x="406" y="20"/>
                    <a:pt x="416" y="42"/>
                    <a:pt x="416" y="54"/>
                  </a:cubicBezTo>
                  <a:cubicBezTo>
                    <a:pt x="416" y="78"/>
                    <a:pt x="394" y="98"/>
                    <a:pt x="366" y="98"/>
                  </a:cubicBezTo>
                  <a:cubicBezTo>
                    <a:pt x="338" y="98"/>
                    <a:pt x="315" y="78"/>
                    <a:pt x="315" y="54"/>
                  </a:cubicBezTo>
                  <a:cubicBezTo>
                    <a:pt x="315" y="42"/>
                    <a:pt x="326" y="20"/>
                    <a:pt x="327" y="18"/>
                  </a:cubicBezTo>
                  <a:cubicBezTo>
                    <a:pt x="329" y="15"/>
                    <a:pt x="331" y="10"/>
                    <a:pt x="328" y="6"/>
                  </a:cubicBezTo>
                  <a:cubicBezTo>
                    <a:pt x="326" y="2"/>
                    <a:pt x="320" y="0"/>
                    <a:pt x="317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75" y="95"/>
                    <a:pt x="199" y="172"/>
                    <a:pt x="104" y="177"/>
                  </a:cubicBezTo>
                  <a:cubicBezTo>
                    <a:pt x="104" y="215"/>
                    <a:pt x="104" y="215"/>
                    <a:pt x="104" y="215"/>
                  </a:cubicBezTo>
                  <a:cubicBezTo>
                    <a:pt x="103" y="224"/>
                    <a:pt x="99" y="232"/>
                    <a:pt x="93" y="238"/>
                  </a:cubicBezTo>
                  <a:cubicBezTo>
                    <a:pt x="92" y="240"/>
                    <a:pt x="89" y="241"/>
                    <a:pt x="87" y="243"/>
                  </a:cubicBezTo>
                  <a:cubicBezTo>
                    <a:pt x="86" y="243"/>
                    <a:pt x="84" y="244"/>
                    <a:pt x="83" y="245"/>
                  </a:cubicBezTo>
                  <a:cubicBezTo>
                    <a:pt x="74" y="248"/>
                    <a:pt x="64" y="248"/>
                    <a:pt x="54" y="243"/>
                  </a:cubicBezTo>
                  <a:cubicBezTo>
                    <a:pt x="45" y="238"/>
                    <a:pt x="30" y="232"/>
                    <a:pt x="26" y="232"/>
                  </a:cubicBezTo>
                  <a:cubicBezTo>
                    <a:pt x="12" y="232"/>
                    <a:pt x="0" y="247"/>
                    <a:pt x="0" y="264"/>
                  </a:cubicBezTo>
                  <a:cubicBezTo>
                    <a:pt x="0" y="282"/>
                    <a:pt x="12" y="296"/>
                    <a:pt x="26" y="296"/>
                  </a:cubicBezTo>
                  <a:cubicBezTo>
                    <a:pt x="30" y="296"/>
                    <a:pt x="45" y="291"/>
                    <a:pt x="54" y="286"/>
                  </a:cubicBezTo>
                  <a:cubicBezTo>
                    <a:pt x="64" y="281"/>
                    <a:pt x="74" y="280"/>
                    <a:pt x="83" y="284"/>
                  </a:cubicBezTo>
                  <a:cubicBezTo>
                    <a:pt x="84" y="284"/>
                    <a:pt x="86" y="285"/>
                    <a:pt x="87" y="286"/>
                  </a:cubicBezTo>
                  <a:cubicBezTo>
                    <a:pt x="89" y="287"/>
                    <a:pt x="92" y="289"/>
                    <a:pt x="93" y="291"/>
                  </a:cubicBezTo>
                  <a:cubicBezTo>
                    <a:pt x="99" y="296"/>
                    <a:pt x="102" y="304"/>
                    <a:pt x="104" y="312"/>
                  </a:cubicBezTo>
                  <a:cubicBezTo>
                    <a:pt x="104" y="313"/>
                    <a:pt x="104" y="313"/>
                    <a:pt x="104" y="313"/>
                  </a:cubicBezTo>
                  <a:cubicBezTo>
                    <a:pt x="104" y="317"/>
                    <a:pt x="104" y="317"/>
                    <a:pt x="104" y="317"/>
                  </a:cubicBezTo>
                  <a:cubicBezTo>
                    <a:pt x="104" y="318"/>
                    <a:pt x="104" y="318"/>
                    <a:pt x="104" y="318"/>
                  </a:cubicBezTo>
                  <a:cubicBezTo>
                    <a:pt x="104" y="321"/>
                    <a:pt x="104" y="321"/>
                    <a:pt x="104" y="321"/>
                  </a:cubicBezTo>
                  <a:cubicBezTo>
                    <a:pt x="104" y="351"/>
                    <a:pt x="104" y="351"/>
                    <a:pt x="104" y="351"/>
                  </a:cubicBezTo>
                  <a:cubicBezTo>
                    <a:pt x="295" y="346"/>
                    <a:pt x="449" y="191"/>
                    <a:pt x="455" y="0"/>
                  </a:cubicBezTo>
                  <a:lnTo>
                    <a:pt x="414" y="0"/>
                  </a:lnTo>
                  <a:close/>
                </a:path>
              </a:pathLst>
            </a:custGeom>
            <a:solidFill>
              <a:srgbClr val="98DB8B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636256" y="4950447"/>
              <a:ext cx="731905" cy="58356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endParaRPr lang="zh-CN" altLang="en-US" sz="3200" dirty="0">
                <a:solidFill>
                  <a:schemeClr val="bg1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4232026" y="3640550"/>
            <a:ext cx="1807078" cy="2342025"/>
            <a:chOff x="4232026" y="3640550"/>
            <a:chExt cx="1807078" cy="2342025"/>
          </a:xfrm>
        </p:grpSpPr>
        <p:sp>
          <p:nvSpPr>
            <p:cNvPr id="27" name="Freeform 8"/>
            <p:cNvSpPr/>
            <p:nvPr/>
          </p:nvSpPr>
          <p:spPr bwMode="auto">
            <a:xfrm>
              <a:off x="4232026" y="3640550"/>
              <a:ext cx="1807078" cy="2342025"/>
            </a:xfrm>
            <a:custGeom>
              <a:avLst/>
              <a:gdLst>
                <a:gd name="T0" fmla="*/ 294 w 351"/>
                <a:gd name="T1" fmla="*/ 316 h 455"/>
                <a:gd name="T2" fmla="*/ 332 w 351"/>
                <a:gd name="T3" fmla="*/ 328 h 455"/>
                <a:gd name="T4" fmla="*/ 344 w 351"/>
                <a:gd name="T5" fmla="*/ 329 h 455"/>
                <a:gd name="T6" fmla="*/ 351 w 351"/>
                <a:gd name="T7" fmla="*/ 317 h 455"/>
                <a:gd name="T8" fmla="*/ 351 w 351"/>
                <a:gd name="T9" fmla="*/ 281 h 455"/>
                <a:gd name="T10" fmla="*/ 174 w 351"/>
                <a:gd name="T11" fmla="*/ 104 h 455"/>
                <a:gd name="T12" fmla="*/ 135 w 351"/>
                <a:gd name="T13" fmla="*/ 104 h 455"/>
                <a:gd name="T14" fmla="*/ 107 w 351"/>
                <a:gd name="T15" fmla="*/ 87 h 455"/>
                <a:gd name="T16" fmla="*/ 105 w 351"/>
                <a:gd name="T17" fmla="*/ 83 h 455"/>
                <a:gd name="T18" fmla="*/ 107 w 351"/>
                <a:gd name="T19" fmla="*/ 54 h 455"/>
                <a:gd name="T20" fmla="*/ 118 w 351"/>
                <a:gd name="T21" fmla="*/ 26 h 455"/>
                <a:gd name="T22" fmla="*/ 86 w 351"/>
                <a:gd name="T23" fmla="*/ 0 h 455"/>
                <a:gd name="T24" fmla="*/ 54 w 351"/>
                <a:gd name="T25" fmla="*/ 26 h 455"/>
                <a:gd name="T26" fmla="*/ 64 w 351"/>
                <a:gd name="T27" fmla="*/ 54 h 455"/>
                <a:gd name="T28" fmla="*/ 66 w 351"/>
                <a:gd name="T29" fmla="*/ 83 h 455"/>
                <a:gd name="T30" fmla="*/ 64 w 351"/>
                <a:gd name="T31" fmla="*/ 87 h 455"/>
                <a:gd name="T32" fmla="*/ 37 w 351"/>
                <a:gd name="T33" fmla="*/ 104 h 455"/>
                <a:gd name="T34" fmla="*/ 37 w 351"/>
                <a:gd name="T35" fmla="*/ 104 h 455"/>
                <a:gd name="T36" fmla="*/ 32 w 351"/>
                <a:gd name="T37" fmla="*/ 104 h 455"/>
                <a:gd name="T38" fmla="*/ 31 w 351"/>
                <a:gd name="T39" fmla="*/ 104 h 455"/>
                <a:gd name="T40" fmla="*/ 29 w 351"/>
                <a:gd name="T41" fmla="*/ 104 h 455"/>
                <a:gd name="T42" fmla="*/ 0 w 351"/>
                <a:gd name="T43" fmla="*/ 104 h 455"/>
                <a:gd name="T44" fmla="*/ 351 w 351"/>
                <a:gd name="T45" fmla="*/ 455 h 455"/>
                <a:gd name="T46" fmla="*/ 351 w 351"/>
                <a:gd name="T47" fmla="*/ 419 h 455"/>
                <a:gd name="T48" fmla="*/ 344 w 351"/>
                <a:gd name="T49" fmla="*/ 407 h 455"/>
                <a:gd name="T50" fmla="*/ 332 w 351"/>
                <a:gd name="T51" fmla="*/ 408 h 455"/>
                <a:gd name="T52" fmla="*/ 294 w 351"/>
                <a:gd name="T53" fmla="*/ 421 h 455"/>
                <a:gd name="T54" fmla="*/ 247 w 351"/>
                <a:gd name="T55" fmla="*/ 368 h 455"/>
                <a:gd name="T56" fmla="*/ 294 w 351"/>
                <a:gd name="T57" fmla="*/ 316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1" h="455">
                  <a:moveTo>
                    <a:pt x="294" y="316"/>
                  </a:moveTo>
                  <a:cubicBezTo>
                    <a:pt x="306" y="316"/>
                    <a:pt x="329" y="327"/>
                    <a:pt x="332" y="328"/>
                  </a:cubicBezTo>
                  <a:cubicBezTo>
                    <a:pt x="336" y="331"/>
                    <a:pt x="341" y="331"/>
                    <a:pt x="344" y="329"/>
                  </a:cubicBezTo>
                  <a:cubicBezTo>
                    <a:pt x="349" y="326"/>
                    <a:pt x="351" y="320"/>
                    <a:pt x="351" y="317"/>
                  </a:cubicBezTo>
                  <a:cubicBezTo>
                    <a:pt x="351" y="281"/>
                    <a:pt x="351" y="281"/>
                    <a:pt x="351" y="281"/>
                  </a:cubicBezTo>
                  <a:cubicBezTo>
                    <a:pt x="256" y="276"/>
                    <a:pt x="179" y="199"/>
                    <a:pt x="174" y="104"/>
                  </a:cubicBezTo>
                  <a:cubicBezTo>
                    <a:pt x="135" y="104"/>
                    <a:pt x="135" y="104"/>
                    <a:pt x="135" y="104"/>
                  </a:cubicBezTo>
                  <a:cubicBezTo>
                    <a:pt x="123" y="102"/>
                    <a:pt x="113" y="96"/>
                    <a:pt x="107" y="87"/>
                  </a:cubicBezTo>
                  <a:cubicBezTo>
                    <a:pt x="106" y="86"/>
                    <a:pt x="106" y="85"/>
                    <a:pt x="105" y="83"/>
                  </a:cubicBezTo>
                  <a:cubicBezTo>
                    <a:pt x="102" y="74"/>
                    <a:pt x="102" y="64"/>
                    <a:pt x="107" y="54"/>
                  </a:cubicBezTo>
                  <a:cubicBezTo>
                    <a:pt x="112" y="45"/>
                    <a:pt x="118" y="31"/>
                    <a:pt x="118" y="26"/>
                  </a:cubicBezTo>
                  <a:cubicBezTo>
                    <a:pt x="118" y="12"/>
                    <a:pt x="103" y="0"/>
                    <a:pt x="86" y="0"/>
                  </a:cubicBezTo>
                  <a:cubicBezTo>
                    <a:pt x="68" y="0"/>
                    <a:pt x="54" y="12"/>
                    <a:pt x="54" y="26"/>
                  </a:cubicBezTo>
                  <a:cubicBezTo>
                    <a:pt x="54" y="31"/>
                    <a:pt x="59" y="45"/>
                    <a:pt x="64" y="54"/>
                  </a:cubicBezTo>
                  <a:cubicBezTo>
                    <a:pt x="69" y="64"/>
                    <a:pt x="70" y="74"/>
                    <a:pt x="66" y="83"/>
                  </a:cubicBezTo>
                  <a:cubicBezTo>
                    <a:pt x="66" y="85"/>
                    <a:pt x="65" y="86"/>
                    <a:pt x="64" y="87"/>
                  </a:cubicBezTo>
                  <a:cubicBezTo>
                    <a:pt x="59" y="96"/>
                    <a:pt x="49" y="102"/>
                    <a:pt x="37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2" y="104"/>
                    <a:pt x="32" y="104"/>
                    <a:pt x="32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29" y="104"/>
                    <a:pt x="29" y="104"/>
                    <a:pt x="29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5" y="295"/>
                    <a:pt x="160" y="450"/>
                    <a:pt x="351" y="455"/>
                  </a:cubicBezTo>
                  <a:cubicBezTo>
                    <a:pt x="351" y="419"/>
                    <a:pt x="351" y="419"/>
                    <a:pt x="351" y="419"/>
                  </a:cubicBezTo>
                  <a:cubicBezTo>
                    <a:pt x="350" y="415"/>
                    <a:pt x="349" y="410"/>
                    <a:pt x="344" y="407"/>
                  </a:cubicBezTo>
                  <a:cubicBezTo>
                    <a:pt x="341" y="405"/>
                    <a:pt x="336" y="406"/>
                    <a:pt x="332" y="408"/>
                  </a:cubicBezTo>
                  <a:cubicBezTo>
                    <a:pt x="329" y="409"/>
                    <a:pt x="306" y="421"/>
                    <a:pt x="294" y="421"/>
                  </a:cubicBezTo>
                  <a:cubicBezTo>
                    <a:pt x="268" y="421"/>
                    <a:pt x="247" y="397"/>
                    <a:pt x="247" y="368"/>
                  </a:cubicBezTo>
                  <a:cubicBezTo>
                    <a:pt x="247" y="339"/>
                    <a:pt x="268" y="316"/>
                    <a:pt x="294" y="316"/>
                  </a:cubicBezTo>
                  <a:close/>
                </a:path>
              </a:pathLst>
            </a:custGeom>
            <a:solidFill>
              <a:srgbClr val="FDDF4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4576033" y="4686282"/>
              <a:ext cx="731905" cy="583565"/>
            </a:xfrm>
            <a:prstGeom prst="rect">
              <a:avLst/>
            </a:prstGeom>
            <a:effectLst/>
          </p:spPr>
          <p:txBody>
            <a:bodyPr wrap="square">
              <a:spAutoFit/>
            </a:bodyPr>
            <a:lstStyle/>
            <a:p>
              <a:pPr algn="ctr"/>
              <a:endParaRPr lang="zh-CN" altLang="en-US" sz="3200" dirty="0">
                <a:solidFill>
                  <a:schemeClr val="bg1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9" name="Freeform 26"/>
          <p:cNvSpPr>
            <a:spLocks noEditPoints="1"/>
          </p:cNvSpPr>
          <p:nvPr/>
        </p:nvSpPr>
        <p:spPr bwMode="auto">
          <a:xfrm>
            <a:off x="5804118" y="3851824"/>
            <a:ext cx="538194" cy="565445"/>
          </a:xfrm>
          <a:custGeom>
            <a:avLst/>
            <a:gdLst>
              <a:gd name="T0" fmla="*/ 139 w 577"/>
              <a:gd name="T1" fmla="*/ 87 h 609"/>
              <a:gd name="T2" fmla="*/ 27 w 577"/>
              <a:gd name="T3" fmla="*/ 87 h 609"/>
              <a:gd name="T4" fmla="*/ 27 w 577"/>
              <a:gd name="T5" fmla="*/ 48 h 609"/>
              <a:gd name="T6" fmla="*/ 139 w 577"/>
              <a:gd name="T7" fmla="*/ 48 h 609"/>
              <a:gd name="T8" fmla="*/ 139 w 577"/>
              <a:gd name="T9" fmla="*/ 87 h 609"/>
              <a:gd name="T10" fmla="*/ 139 w 577"/>
              <a:gd name="T11" fmla="*/ 179 h 609"/>
              <a:gd name="T12" fmla="*/ 27 w 577"/>
              <a:gd name="T13" fmla="*/ 179 h 609"/>
              <a:gd name="T14" fmla="*/ 27 w 577"/>
              <a:gd name="T15" fmla="*/ 140 h 609"/>
              <a:gd name="T16" fmla="*/ 139 w 577"/>
              <a:gd name="T17" fmla="*/ 140 h 609"/>
              <a:gd name="T18" fmla="*/ 139 w 577"/>
              <a:gd name="T19" fmla="*/ 179 h 609"/>
              <a:gd name="T20" fmla="*/ 139 w 577"/>
              <a:gd name="T21" fmla="*/ 271 h 609"/>
              <a:gd name="T22" fmla="*/ 27 w 577"/>
              <a:gd name="T23" fmla="*/ 271 h 609"/>
              <a:gd name="T24" fmla="*/ 27 w 577"/>
              <a:gd name="T25" fmla="*/ 232 h 609"/>
              <a:gd name="T26" fmla="*/ 139 w 577"/>
              <a:gd name="T27" fmla="*/ 232 h 609"/>
              <a:gd name="T28" fmla="*/ 139 w 577"/>
              <a:gd name="T29" fmla="*/ 271 h 609"/>
              <a:gd name="T30" fmla="*/ 0 w 577"/>
              <a:gd name="T31" fmla="*/ 609 h 609"/>
              <a:gd name="T32" fmla="*/ 166 w 577"/>
              <a:gd name="T33" fmla="*/ 609 h 609"/>
              <a:gd name="T34" fmla="*/ 166 w 577"/>
              <a:gd name="T35" fmla="*/ 0 h 609"/>
              <a:gd name="T36" fmla="*/ 0 w 577"/>
              <a:gd name="T37" fmla="*/ 0 h 609"/>
              <a:gd name="T38" fmla="*/ 0 w 577"/>
              <a:gd name="T39" fmla="*/ 609 h 609"/>
              <a:gd name="T40" fmla="*/ 344 w 577"/>
              <a:gd name="T41" fmla="*/ 87 h 609"/>
              <a:gd name="T42" fmla="*/ 232 w 577"/>
              <a:gd name="T43" fmla="*/ 87 h 609"/>
              <a:gd name="T44" fmla="*/ 232 w 577"/>
              <a:gd name="T45" fmla="*/ 48 h 609"/>
              <a:gd name="T46" fmla="*/ 344 w 577"/>
              <a:gd name="T47" fmla="*/ 48 h 609"/>
              <a:gd name="T48" fmla="*/ 344 w 577"/>
              <a:gd name="T49" fmla="*/ 87 h 609"/>
              <a:gd name="T50" fmla="*/ 344 w 577"/>
              <a:gd name="T51" fmla="*/ 179 h 609"/>
              <a:gd name="T52" fmla="*/ 232 w 577"/>
              <a:gd name="T53" fmla="*/ 179 h 609"/>
              <a:gd name="T54" fmla="*/ 232 w 577"/>
              <a:gd name="T55" fmla="*/ 140 h 609"/>
              <a:gd name="T56" fmla="*/ 344 w 577"/>
              <a:gd name="T57" fmla="*/ 140 h 609"/>
              <a:gd name="T58" fmla="*/ 344 w 577"/>
              <a:gd name="T59" fmla="*/ 179 h 609"/>
              <a:gd name="T60" fmla="*/ 344 w 577"/>
              <a:gd name="T61" fmla="*/ 271 h 609"/>
              <a:gd name="T62" fmla="*/ 232 w 577"/>
              <a:gd name="T63" fmla="*/ 271 h 609"/>
              <a:gd name="T64" fmla="*/ 232 w 577"/>
              <a:gd name="T65" fmla="*/ 232 h 609"/>
              <a:gd name="T66" fmla="*/ 344 w 577"/>
              <a:gd name="T67" fmla="*/ 232 h 609"/>
              <a:gd name="T68" fmla="*/ 344 w 577"/>
              <a:gd name="T69" fmla="*/ 271 h 609"/>
              <a:gd name="T70" fmla="*/ 205 w 577"/>
              <a:gd name="T71" fmla="*/ 609 h 609"/>
              <a:gd name="T72" fmla="*/ 371 w 577"/>
              <a:gd name="T73" fmla="*/ 609 h 609"/>
              <a:gd name="T74" fmla="*/ 371 w 577"/>
              <a:gd name="T75" fmla="*/ 0 h 609"/>
              <a:gd name="T76" fmla="*/ 205 w 577"/>
              <a:gd name="T77" fmla="*/ 0 h 609"/>
              <a:gd name="T78" fmla="*/ 205 w 577"/>
              <a:gd name="T79" fmla="*/ 609 h 609"/>
              <a:gd name="T80" fmla="*/ 549 w 577"/>
              <a:gd name="T81" fmla="*/ 87 h 609"/>
              <a:gd name="T82" fmla="*/ 437 w 577"/>
              <a:gd name="T83" fmla="*/ 87 h 609"/>
              <a:gd name="T84" fmla="*/ 437 w 577"/>
              <a:gd name="T85" fmla="*/ 48 h 609"/>
              <a:gd name="T86" fmla="*/ 549 w 577"/>
              <a:gd name="T87" fmla="*/ 48 h 609"/>
              <a:gd name="T88" fmla="*/ 549 w 577"/>
              <a:gd name="T89" fmla="*/ 87 h 609"/>
              <a:gd name="T90" fmla="*/ 549 w 577"/>
              <a:gd name="T91" fmla="*/ 179 h 609"/>
              <a:gd name="T92" fmla="*/ 437 w 577"/>
              <a:gd name="T93" fmla="*/ 179 h 609"/>
              <a:gd name="T94" fmla="*/ 437 w 577"/>
              <a:gd name="T95" fmla="*/ 140 h 609"/>
              <a:gd name="T96" fmla="*/ 549 w 577"/>
              <a:gd name="T97" fmla="*/ 140 h 609"/>
              <a:gd name="T98" fmla="*/ 549 w 577"/>
              <a:gd name="T99" fmla="*/ 179 h 609"/>
              <a:gd name="T100" fmla="*/ 549 w 577"/>
              <a:gd name="T101" fmla="*/ 271 h 609"/>
              <a:gd name="T102" fmla="*/ 437 w 577"/>
              <a:gd name="T103" fmla="*/ 271 h 609"/>
              <a:gd name="T104" fmla="*/ 437 w 577"/>
              <a:gd name="T105" fmla="*/ 232 h 609"/>
              <a:gd name="T106" fmla="*/ 549 w 577"/>
              <a:gd name="T107" fmla="*/ 232 h 609"/>
              <a:gd name="T108" fmla="*/ 549 w 577"/>
              <a:gd name="T109" fmla="*/ 271 h 609"/>
              <a:gd name="T110" fmla="*/ 410 w 577"/>
              <a:gd name="T111" fmla="*/ 609 h 609"/>
              <a:gd name="T112" fmla="*/ 577 w 577"/>
              <a:gd name="T113" fmla="*/ 609 h 609"/>
              <a:gd name="T114" fmla="*/ 577 w 577"/>
              <a:gd name="T115" fmla="*/ 0 h 609"/>
              <a:gd name="T116" fmla="*/ 410 w 577"/>
              <a:gd name="T117" fmla="*/ 0 h 609"/>
              <a:gd name="T118" fmla="*/ 410 w 577"/>
              <a:gd name="T119" fmla="*/ 609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77" h="609">
                <a:moveTo>
                  <a:pt x="139" y="87"/>
                </a:moveTo>
                <a:lnTo>
                  <a:pt x="27" y="87"/>
                </a:lnTo>
                <a:lnTo>
                  <a:pt x="27" y="48"/>
                </a:lnTo>
                <a:lnTo>
                  <a:pt x="139" y="48"/>
                </a:lnTo>
                <a:lnTo>
                  <a:pt x="139" y="87"/>
                </a:lnTo>
                <a:close/>
                <a:moveTo>
                  <a:pt x="139" y="179"/>
                </a:moveTo>
                <a:lnTo>
                  <a:pt x="27" y="179"/>
                </a:lnTo>
                <a:lnTo>
                  <a:pt x="27" y="140"/>
                </a:lnTo>
                <a:lnTo>
                  <a:pt x="139" y="140"/>
                </a:lnTo>
                <a:lnTo>
                  <a:pt x="139" y="179"/>
                </a:lnTo>
                <a:close/>
                <a:moveTo>
                  <a:pt x="139" y="271"/>
                </a:moveTo>
                <a:lnTo>
                  <a:pt x="27" y="271"/>
                </a:lnTo>
                <a:lnTo>
                  <a:pt x="27" y="232"/>
                </a:lnTo>
                <a:lnTo>
                  <a:pt x="139" y="232"/>
                </a:lnTo>
                <a:lnTo>
                  <a:pt x="139" y="271"/>
                </a:lnTo>
                <a:close/>
                <a:moveTo>
                  <a:pt x="0" y="609"/>
                </a:moveTo>
                <a:lnTo>
                  <a:pt x="166" y="609"/>
                </a:lnTo>
                <a:lnTo>
                  <a:pt x="166" y="0"/>
                </a:lnTo>
                <a:lnTo>
                  <a:pt x="0" y="0"/>
                </a:lnTo>
                <a:lnTo>
                  <a:pt x="0" y="609"/>
                </a:lnTo>
                <a:close/>
                <a:moveTo>
                  <a:pt x="344" y="87"/>
                </a:moveTo>
                <a:lnTo>
                  <a:pt x="232" y="87"/>
                </a:lnTo>
                <a:lnTo>
                  <a:pt x="232" y="48"/>
                </a:lnTo>
                <a:lnTo>
                  <a:pt x="344" y="48"/>
                </a:lnTo>
                <a:lnTo>
                  <a:pt x="344" y="87"/>
                </a:lnTo>
                <a:close/>
                <a:moveTo>
                  <a:pt x="344" y="179"/>
                </a:moveTo>
                <a:lnTo>
                  <a:pt x="232" y="179"/>
                </a:lnTo>
                <a:lnTo>
                  <a:pt x="232" y="140"/>
                </a:lnTo>
                <a:lnTo>
                  <a:pt x="344" y="140"/>
                </a:lnTo>
                <a:lnTo>
                  <a:pt x="344" y="179"/>
                </a:lnTo>
                <a:close/>
                <a:moveTo>
                  <a:pt x="344" y="271"/>
                </a:moveTo>
                <a:lnTo>
                  <a:pt x="232" y="271"/>
                </a:lnTo>
                <a:lnTo>
                  <a:pt x="232" y="232"/>
                </a:lnTo>
                <a:lnTo>
                  <a:pt x="344" y="232"/>
                </a:lnTo>
                <a:lnTo>
                  <a:pt x="344" y="271"/>
                </a:lnTo>
                <a:close/>
                <a:moveTo>
                  <a:pt x="205" y="609"/>
                </a:moveTo>
                <a:lnTo>
                  <a:pt x="371" y="609"/>
                </a:lnTo>
                <a:lnTo>
                  <a:pt x="371" y="0"/>
                </a:lnTo>
                <a:lnTo>
                  <a:pt x="205" y="0"/>
                </a:lnTo>
                <a:lnTo>
                  <a:pt x="205" y="609"/>
                </a:lnTo>
                <a:close/>
                <a:moveTo>
                  <a:pt x="549" y="87"/>
                </a:moveTo>
                <a:lnTo>
                  <a:pt x="437" y="87"/>
                </a:lnTo>
                <a:lnTo>
                  <a:pt x="437" y="48"/>
                </a:lnTo>
                <a:lnTo>
                  <a:pt x="549" y="48"/>
                </a:lnTo>
                <a:lnTo>
                  <a:pt x="549" y="87"/>
                </a:lnTo>
                <a:close/>
                <a:moveTo>
                  <a:pt x="549" y="179"/>
                </a:moveTo>
                <a:lnTo>
                  <a:pt x="437" y="179"/>
                </a:lnTo>
                <a:lnTo>
                  <a:pt x="437" y="140"/>
                </a:lnTo>
                <a:lnTo>
                  <a:pt x="549" y="140"/>
                </a:lnTo>
                <a:lnTo>
                  <a:pt x="549" y="179"/>
                </a:lnTo>
                <a:close/>
                <a:moveTo>
                  <a:pt x="549" y="271"/>
                </a:moveTo>
                <a:lnTo>
                  <a:pt x="437" y="271"/>
                </a:lnTo>
                <a:lnTo>
                  <a:pt x="437" y="232"/>
                </a:lnTo>
                <a:lnTo>
                  <a:pt x="549" y="232"/>
                </a:lnTo>
                <a:lnTo>
                  <a:pt x="549" y="271"/>
                </a:lnTo>
                <a:close/>
                <a:moveTo>
                  <a:pt x="410" y="609"/>
                </a:moveTo>
                <a:lnTo>
                  <a:pt x="577" y="609"/>
                </a:lnTo>
                <a:lnTo>
                  <a:pt x="577" y="0"/>
                </a:lnTo>
                <a:lnTo>
                  <a:pt x="410" y="0"/>
                </a:lnTo>
                <a:lnTo>
                  <a:pt x="410" y="609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30325" y="2447290"/>
            <a:ext cx="36722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1、加强理论学习。</a:t>
            </a:r>
            <a:endParaRPr lang="zh-CN" altLang="en-US" sz="3200"/>
          </a:p>
        </p:txBody>
      </p:sp>
      <p:sp>
        <p:nvSpPr>
          <p:cNvPr id="3" name="文本框 2"/>
          <p:cNvSpPr txBox="1"/>
          <p:nvPr/>
        </p:nvSpPr>
        <p:spPr>
          <a:xfrm>
            <a:off x="1207135" y="4068445"/>
            <a:ext cx="367220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、勤练专业技能。</a:t>
            </a:r>
            <a:endParaRPr lang="zh-CN" altLang="en-US" sz="32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decel="253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6260" y="750570"/>
            <a:ext cx="43148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（四）学科素养培养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02335" y="1725930"/>
            <a:ext cx="5080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sz="2400" b="1">
                <a:solidFill>
                  <a:srgbClr val="00B05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1.</a:t>
            </a:r>
            <a:r>
              <a:rPr lang="zh-CN" sz="2400" b="1">
                <a:solidFill>
                  <a:srgbClr val="00B050"/>
                </a:solidFill>
                <a:ea typeface="宋体" panose="02010600030101010101" pitchFamily="2" charset="-122"/>
              </a:rPr>
              <a:t>阅读</a:t>
            </a:r>
            <a:endParaRPr lang="zh-CN" altLang="en-US" sz="24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5981700" y="1420495"/>
            <a:ext cx="6210300" cy="5171440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66700" y="2536190"/>
            <a:ext cx="5614670" cy="32918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1600" b="0">
                <a:solidFill>
                  <a:srgbClr val="333333"/>
                </a:solidFill>
                <a:ea typeface="宋体" panose="02010600030101010101" pitchFamily="2" charset="-122"/>
              </a:rPr>
              <a:t>1．喜欢阅读，感受阅读的乐趣。养成爱护图书的习惯。2．学习默读。3．结合上下文和生活实际了解课文中词句的意思，在阅读中积累词语。借助读物中的图画阅读。4．阅读浅近的童话、寓言、故事，向往美好的情境，关心自然和生命，对感兴趣的人物和事件有自己的感受和想法，并乐于与人交流。5．诵读儿歌、儿童诗和浅近的古诗，展开想象，获得初步的情感体验，感受语言的优美。6．认识课文中出现的常用标点符号。在阅读中，体会句号、问号、感叹号所表达的不同语气。</a:t>
            </a:r>
            <a:r>
              <a:rPr lang="en-US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  <a:cs typeface="Arial" panose="020B0604020202020204" pitchFamily="34" charset="0"/>
              </a:rPr>
              <a:t>7</a:t>
            </a:r>
            <a:r>
              <a:rPr lang="zh-CN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．积累自己喜欢的成语和格言警句。背诵优秀诗文</a:t>
            </a:r>
            <a:r>
              <a:rPr lang="en-US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50</a:t>
            </a:r>
            <a:r>
              <a:rPr lang="zh-CN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篇</a:t>
            </a:r>
            <a:r>
              <a:rPr lang="en-US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(</a:t>
            </a:r>
            <a:r>
              <a:rPr lang="zh-CN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段</a:t>
            </a:r>
            <a:r>
              <a:rPr lang="en-US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)</a:t>
            </a:r>
            <a:r>
              <a:rPr lang="zh-CN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。课外阅读总量不少于</a:t>
            </a:r>
            <a:r>
              <a:rPr lang="en-US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5</a:t>
            </a:r>
            <a:r>
              <a:rPr lang="zh-CN" sz="1600" b="0">
                <a:solidFill>
                  <a:srgbClr val="333333"/>
                </a:solidFill>
                <a:latin typeface="Calibri" panose="020F0502020204030204" charset="0"/>
                <a:ea typeface="宋体" panose="02010600030101010101" pitchFamily="2" charset="-122"/>
              </a:rPr>
              <a:t>万字。</a:t>
            </a:r>
            <a:endParaRPr lang="zh-CN" alt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6260" y="750570"/>
            <a:ext cx="43148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（四）学科素养培养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411085" y="83693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——</a:t>
            </a:r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阅读</a:t>
            </a:r>
            <a:endParaRPr lang="zh-CN" altLang="en-US" sz="32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494280" y="1395730"/>
            <a:ext cx="8816340" cy="524637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196990" y="532954"/>
            <a:ext cx="6151245" cy="645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（四）学科素养培养</a:t>
            </a:r>
            <a:r>
              <a:rPr lang="en-US" altLang="zh-CN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——</a:t>
            </a:r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写话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553720" y="4943120"/>
            <a:ext cx="2769654" cy="971869"/>
            <a:chOff x="553720" y="4698419"/>
            <a:chExt cx="2769654" cy="971869"/>
          </a:xfrm>
        </p:grpSpPr>
        <p:sp>
          <p:nvSpPr>
            <p:cNvPr id="30" name="Freeform 78"/>
            <p:cNvSpPr/>
            <p:nvPr/>
          </p:nvSpPr>
          <p:spPr bwMode="auto">
            <a:xfrm>
              <a:off x="553720" y="4698419"/>
              <a:ext cx="2769654" cy="971869"/>
            </a:xfrm>
            <a:custGeom>
              <a:avLst/>
              <a:gdLst>
                <a:gd name="T0" fmla="*/ 385 w 391"/>
                <a:gd name="T1" fmla="*/ 101 h 225"/>
                <a:gd name="T2" fmla="*/ 290 w 391"/>
                <a:gd name="T3" fmla="*/ 7 h 225"/>
                <a:gd name="T4" fmla="*/ 279 w 391"/>
                <a:gd name="T5" fmla="*/ 11 h 225"/>
                <a:gd name="T6" fmla="*/ 279 w 391"/>
                <a:gd name="T7" fmla="*/ 34 h 225"/>
                <a:gd name="T8" fmla="*/ 9 w 391"/>
                <a:gd name="T9" fmla="*/ 34 h 225"/>
                <a:gd name="T10" fmla="*/ 0 w 391"/>
                <a:gd name="T11" fmla="*/ 44 h 225"/>
                <a:gd name="T12" fmla="*/ 0 w 391"/>
                <a:gd name="T13" fmla="*/ 182 h 225"/>
                <a:gd name="T14" fmla="*/ 9 w 391"/>
                <a:gd name="T15" fmla="*/ 191 h 225"/>
                <a:gd name="T16" fmla="*/ 279 w 391"/>
                <a:gd name="T17" fmla="*/ 191 h 225"/>
                <a:gd name="T18" fmla="*/ 279 w 391"/>
                <a:gd name="T19" fmla="*/ 214 h 225"/>
                <a:gd name="T20" fmla="*/ 290 w 391"/>
                <a:gd name="T21" fmla="*/ 219 h 225"/>
                <a:gd name="T22" fmla="*/ 385 w 391"/>
                <a:gd name="T23" fmla="*/ 124 h 225"/>
                <a:gd name="T24" fmla="*/ 385 w 391"/>
                <a:gd name="T25" fmla="*/ 1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1" h="225">
                  <a:moveTo>
                    <a:pt x="385" y="101"/>
                  </a:moveTo>
                  <a:cubicBezTo>
                    <a:pt x="290" y="7"/>
                    <a:pt x="290" y="7"/>
                    <a:pt x="290" y="7"/>
                  </a:cubicBezTo>
                  <a:cubicBezTo>
                    <a:pt x="284" y="0"/>
                    <a:pt x="279" y="2"/>
                    <a:pt x="279" y="11"/>
                  </a:cubicBezTo>
                  <a:cubicBezTo>
                    <a:pt x="279" y="34"/>
                    <a:pt x="279" y="34"/>
                    <a:pt x="27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4"/>
                    <a:pt x="0" y="39"/>
                    <a:pt x="0" y="4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4" y="191"/>
                    <a:pt x="9" y="191"/>
                  </a:cubicBezTo>
                  <a:cubicBezTo>
                    <a:pt x="279" y="191"/>
                    <a:pt x="279" y="191"/>
                    <a:pt x="279" y="191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23"/>
                    <a:pt x="284" y="225"/>
                    <a:pt x="290" y="219"/>
                  </a:cubicBezTo>
                  <a:cubicBezTo>
                    <a:pt x="385" y="124"/>
                    <a:pt x="385" y="124"/>
                    <a:pt x="385" y="124"/>
                  </a:cubicBezTo>
                  <a:cubicBezTo>
                    <a:pt x="391" y="118"/>
                    <a:pt x="391" y="107"/>
                    <a:pt x="385" y="101"/>
                  </a:cubicBezTo>
                  <a:close/>
                </a:path>
              </a:pathLst>
            </a:custGeom>
            <a:solidFill>
              <a:srgbClr val="FDD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82"/>
            <p:cNvSpPr>
              <a:spLocks noChangeArrowheads="1"/>
            </p:cNvSpPr>
            <p:nvPr/>
          </p:nvSpPr>
          <p:spPr bwMode="auto">
            <a:xfrm>
              <a:off x="650179" y="5000535"/>
              <a:ext cx="3430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0</a:t>
              </a:r>
              <a:r>
                <a:rPr lang="en-US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1</a:t>
              </a:r>
              <a:endParaRPr lang="zh-CN" altLang="zh-CN" dirty="0">
                <a:solidFill>
                  <a:prstClr val="black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1223890" y="4875158"/>
              <a:ext cx="1605280" cy="650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观察日记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3323374" y="3894777"/>
            <a:ext cx="2744174" cy="966409"/>
            <a:chOff x="3323374" y="3650076"/>
            <a:chExt cx="2744174" cy="966409"/>
          </a:xfrm>
        </p:grpSpPr>
        <p:sp>
          <p:nvSpPr>
            <p:cNvPr id="38" name="Freeform 76"/>
            <p:cNvSpPr/>
            <p:nvPr/>
          </p:nvSpPr>
          <p:spPr bwMode="auto">
            <a:xfrm>
              <a:off x="3323374" y="3650076"/>
              <a:ext cx="2744174" cy="966409"/>
            </a:xfrm>
            <a:custGeom>
              <a:avLst/>
              <a:gdLst>
                <a:gd name="T0" fmla="*/ 385 w 391"/>
                <a:gd name="T1" fmla="*/ 100 h 224"/>
                <a:gd name="T2" fmla="*/ 290 w 391"/>
                <a:gd name="T3" fmla="*/ 6 h 224"/>
                <a:gd name="T4" fmla="*/ 279 w 391"/>
                <a:gd name="T5" fmla="*/ 11 h 224"/>
                <a:gd name="T6" fmla="*/ 279 w 391"/>
                <a:gd name="T7" fmla="*/ 34 h 224"/>
                <a:gd name="T8" fmla="*/ 9 w 391"/>
                <a:gd name="T9" fmla="*/ 34 h 224"/>
                <a:gd name="T10" fmla="*/ 0 w 391"/>
                <a:gd name="T11" fmla="*/ 43 h 224"/>
                <a:gd name="T12" fmla="*/ 0 w 391"/>
                <a:gd name="T13" fmla="*/ 181 h 224"/>
                <a:gd name="T14" fmla="*/ 9 w 391"/>
                <a:gd name="T15" fmla="*/ 191 h 224"/>
                <a:gd name="T16" fmla="*/ 279 w 391"/>
                <a:gd name="T17" fmla="*/ 191 h 224"/>
                <a:gd name="T18" fmla="*/ 279 w 391"/>
                <a:gd name="T19" fmla="*/ 213 h 224"/>
                <a:gd name="T20" fmla="*/ 290 w 391"/>
                <a:gd name="T21" fmla="*/ 218 h 224"/>
                <a:gd name="T22" fmla="*/ 385 w 391"/>
                <a:gd name="T23" fmla="*/ 123 h 224"/>
                <a:gd name="T24" fmla="*/ 385 w 391"/>
                <a:gd name="T25" fmla="*/ 10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1" h="224">
                  <a:moveTo>
                    <a:pt x="385" y="100"/>
                  </a:moveTo>
                  <a:cubicBezTo>
                    <a:pt x="290" y="6"/>
                    <a:pt x="290" y="6"/>
                    <a:pt x="290" y="6"/>
                  </a:cubicBezTo>
                  <a:cubicBezTo>
                    <a:pt x="284" y="0"/>
                    <a:pt x="279" y="2"/>
                    <a:pt x="279" y="11"/>
                  </a:cubicBezTo>
                  <a:cubicBezTo>
                    <a:pt x="279" y="34"/>
                    <a:pt x="279" y="34"/>
                    <a:pt x="27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4"/>
                    <a:pt x="0" y="38"/>
                    <a:pt x="0" y="43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6"/>
                    <a:pt x="4" y="191"/>
                    <a:pt x="9" y="191"/>
                  </a:cubicBezTo>
                  <a:cubicBezTo>
                    <a:pt x="279" y="191"/>
                    <a:pt x="279" y="191"/>
                    <a:pt x="279" y="191"/>
                  </a:cubicBezTo>
                  <a:cubicBezTo>
                    <a:pt x="279" y="213"/>
                    <a:pt x="279" y="213"/>
                    <a:pt x="279" y="213"/>
                  </a:cubicBezTo>
                  <a:cubicBezTo>
                    <a:pt x="279" y="222"/>
                    <a:pt x="284" y="224"/>
                    <a:pt x="290" y="218"/>
                  </a:cubicBezTo>
                  <a:cubicBezTo>
                    <a:pt x="385" y="123"/>
                    <a:pt x="385" y="123"/>
                    <a:pt x="385" y="123"/>
                  </a:cubicBezTo>
                  <a:cubicBezTo>
                    <a:pt x="391" y="117"/>
                    <a:pt x="391" y="107"/>
                    <a:pt x="385" y="100"/>
                  </a:cubicBezTo>
                  <a:close/>
                </a:path>
              </a:pathLst>
            </a:custGeom>
            <a:solidFill>
              <a:srgbClr val="98DB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Rectangle 81"/>
            <p:cNvSpPr>
              <a:spLocks noChangeArrowheads="1"/>
            </p:cNvSpPr>
            <p:nvPr/>
          </p:nvSpPr>
          <p:spPr bwMode="auto">
            <a:xfrm>
              <a:off x="3419833" y="3935402"/>
              <a:ext cx="3430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0</a:t>
              </a:r>
              <a:r>
                <a:rPr lang="en-US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2</a:t>
              </a:r>
              <a:endParaRPr lang="zh-CN" altLang="zh-CN" dirty="0">
                <a:solidFill>
                  <a:prstClr val="black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3997522" y="3807643"/>
              <a:ext cx="1605280" cy="650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课文仿写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8862682" y="1794451"/>
            <a:ext cx="2725969" cy="970049"/>
            <a:chOff x="8862682" y="1549750"/>
            <a:chExt cx="2725969" cy="970049"/>
          </a:xfrm>
        </p:grpSpPr>
        <p:sp>
          <p:nvSpPr>
            <p:cNvPr id="43" name="Freeform 72"/>
            <p:cNvSpPr/>
            <p:nvPr/>
          </p:nvSpPr>
          <p:spPr bwMode="auto">
            <a:xfrm>
              <a:off x="8862682" y="1549750"/>
              <a:ext cx="2725969" cy="970049"/>
            </a:xfrm>
            <a:custGeom>
              <a:avLst/>
              <a:gdLst>
                <a:gd name="T0" fmla="*/ 385 w 391"/>
                <a:gd name="T1" fmla="*/ 101 h 225"/>
                <a:gd name="T2" fmla="*/ 290 w 391"/>
                <a:gd name="T3" fmla="*/ 7 h 225"/>
                <a:gd name="T4" fmla="*/ 279 w 391"/>
                <a:gd name="T5" fmla="*/ 11 h 225"/>
                <a:gd name="T6" fmla="*/ 279 w 391"/>
                <a:gd name="T7" fmla="*/ 34 h 225"/>
                <a:gd name="T8" fmla="*/ 9 w 391"/>
                <a:gd name="T9" fmla="*/ 34 h 225"/>
                <a:gd name="T10" fmla="*/ 0 w 391"/>
                <a:gd name="T11" fmla="*/ 44 h 225"/>
                <a:gd name="T12" fmla="*/ 0 w 391"/>
                <a:gd name="T13" fmla="*/ 182 h 225"/>
                <a:gd name="T14" fmla="*/ 9 w 391"/>
                <a:gd name="T15" fmla="*/ 191 h 225"/>
                <a:gd name="T16" fmla="*/ 279 w 391"/>
                <a:gd name="T17" fmla="*/ 191 h 225"/>
                <a:gd name="T18" fmla="*/ 279 w 391"/>
                <a:gd name="T19" fmla="*/ 214 h 225"/>
                <a:gd name="T20" fmla="*/ 290 w 391"/>
                <a:gd name="T21" fmla="*/ 219 h 225"/>
                <a:gd name="T22" fmla="*/ 385 w 391"/>
                <a:gd name="T23" fmla="*/ 124 h 225"/>
                <a:gd name="T24" fmla="*/ 385 w 391"/>
                <a:gd name="T25" fmla="*/ 1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1" h="225">
                  <a:moveTo>
                    <a:pt x="385" y="101"/>
                  </a:moveTo>
                  <a:cubicBezTo>
                    <a:pt x="290" y="7"/>
                    <a:pt x="290" y="7"/>
                    <a:pt x="290" y="7"/>
                  </a:cubicBezTo>
                  <a:cubicBezTo>
                    <a:pt x="284" y="0"/>
                    <a:pt x="279" y="2"/>
                    <a:pt x="279" y="11"/>
                  </a:cubicBezTo>
                  <a:cubicBezTo>
                    <a:pt x="279" y="34"/>
                    <a:pt x="279" y="34"/>
                    <a:pt x="27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4"/>
                    <a:pt x="0" y="39"/>
                    <a:pt x="0" y="4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4" y="191"/>
                    <a:pt x="9" y="191"/>
                  </a:cubicBezTo>
                  <a:cubicBezTo>
                    <a:pt x="279" y="191"/>
                    <a:pt x="279" y="191"/>
                    <a:pt x="279" y="191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23"/>
                    <a:pt x="284" y="225"/>
                    <a:pt x="290" y="219"/>
                  </a:cubicBezTo>
                  <a:cubicBezTo>
                    <a:pt x="385" y="124"/>
                    <a:pt x="385" y="124"/>
                    <a:pt x="385" y="124"/>
                  </a:cubicBezTo>
                  <a:cubicBezTo>
                    <a:pt x="391" y="118"/>
                    <a:pt x="391" y="107"/>
                    <a:pt x="385" y="101"/>
                  </a:cubicBezTo>
                  <a:close/>
                </a:path>
              </a:pathLst>
            </a:custGeom>
            <a:solidFill>
              <a:srgbClr val="98DB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Rectangle 79"/>
            <p:cNvSpPr>
              <a:spLocks noChangeArrowheads="1"/>
            </p:cNvSpPr>
            <p:nvPr/>
          </p:nvSpPr>
          <p:spPr bwMode="auto">
            <a:xfrm>
              <a:off x="8959141" y="1859146"/>
              <a:ext cx="3430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0</a:t>
              </a:r>
              <a:r>
                <a:rPr lang="en-US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4</a:t>
              </a:r>
              <a:endParaRPr lang="zh-CN" altLang="zh-CN" dirty="0">
                <a:solidFill>
                  <a:prstClr val="black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9497012" y="1734051"/>
              <a:ext cx="1605280" cy="650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创意读写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093028" y="2840085"/>
            <a:ext cx="2769654" cy="970049"/>
            <a:chOff x="6093028" y="2595384"/>
            <a:chExt cx="2769654" cy="970049"/>
          </a:xfrm>
        </p:grpSpPr>
        <p:sp>
          <p:nvSpPr>
            <p:cNvPr id="48" name="Freeform 74"/>
            <p:cNvSpPr/>
            <p:nvPr/>
          </p:nvSpPr>
          <p:spPr bwMode="auto">
            <a:xfrm>
              <a:off x="6093028" y="2595384"/>
              <a:ext cx="2769654" cy="970049"/>
            </a:xfrm>
            <a:custGeom>
              <a:avLst/>
              <a:gdLst>
                <a:gd name="T0" fmla="*/ 385 w 391"/>
                <a:gd name="T1" fmla="*/ 101 h 225"/>
                <a:gd name="T2" fmla="*/ 290 w 391"/>
                <a:gd name="T3" fmla="*/ 6 h 225"/>
                <a:gd name="T4" fmla="*/ 279 w 391"/>
                <a:gd name="T5" fmla="*/ 11 h 225"/>
                <a:gd name="T6" fmla="*/ 279 w 391"/>
                <a:gd name="T7" fmla="*/ 34 h 225"/>
                <a:gd name="T8" fmla="*/ 9 w 391"/>
                <a:gd name="T9" fmla="*/ 34 h 225"/>
                <a:gd name="T10" fmla="*/ 0 w 391"/>
                <a:gd name="T11" fmla="*/ 44 h 225"/>
                <a:gd name="T12" fmla="*/ 0 w 391"/>
                <a:gd name="T13" fmla="*/ 181 h 225"/>
                <a:gd name="T14" fmla="*/ 9 w 391"/>
                <a:gd name="T15" fmla="*/ 191 h 225"/>
                <a:gd name="T16" fmla="*/ 279 w 391"/>
                <a:gd name="T17" fmla="*/ 191 h 225"/>
                <a:gd name="T18" fmla="*/ 279 w 391"/>
                <a:gd name="T19" fmla="*/ 214 h 225"/>
                <a:gd name="T20" fmla="*/ 290 w 391"/>
                <a:gd name="T21" fmla="*/ 218 h 225"/>
                <a:gd name="T22" fmla="*/ 385 w 391"/>
                <a:gd name="T23" fmla="*/ 124 h 225"/>
                <a:gd name="T24" fmla="*/ 385 w 391"/>
                <a:gd name="T25" fmla="*/ 10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1" h="225">
                  <a:moveTo>
                    <a:pt x="385" y="101"/>
                  </a:moveTo>
                  <a:cubicBezTo>
                    <a:pt x="290" y="6"/>
                    <a:pt x="290" y="6"/>
                    <a:pt x="290" y="6"/>
                  </a:cubicBezTo>
                  <a:cubicBezTo>
                    <a:pt x="284" y="0"/>
                    <a:pt x="279" y="2"/>
                    <a:pt x="279" y="11"/>
                  </a:cubicBezTo>
                  <a:cubicBezTo>
                    <a:pt x="279" y="34"/>
                    <a:pt x="279" y="34"/>
                    <a:pt x="279" y="34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4" y="34"/>
                    <a:pt x="0" y="38"/>
                    <a:pt x="0" y="44"/>
                  </a:cubicBezTo>
                  <a:cubicBezTo>
                    <a:pt x="0" y="181"/>
                    <a:pt x="0" y="181"/>
                    <a:pt x="0" y="181"/>
                  </a:cubicBezTo>
                  <a:cubicBezTo>
                    <a:pt x="0" y="187"/>
                    <a:pt x="4" y="191"/>
                    <a:pt x="9" y="191"/>
                  </a:cubicBezTo>
                  <a:cubicBezTo>
                    <a:pt x="279" y="191"/>
                    <a:pt x="279" y="191"/>
                    <a:pt x="279" y="191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79" y="222"/>
                    <a:pt x="284" y="225"/>
                    <a:pt x="290" y="218"/>
                  </a:cubicBezTo>
                  <a:cubicBezTo>
                    <a:pt x="385" y="124"/>
                    <a:pt x="385" y="124"/>
                    <a:pt x="385" y="124"/>
                  </a:cubicBezTo>
                  <a:cubicBezTo>
                    <a:pt x="391" y="117"/>
                    <a:pt x="391" y="107"/>
                    <a:pt x="385" y="101"/>
                  </a:cubicBezTo>
                  <a:close/>
                </a:path>
              </a:pathLst>
            </a:custGeom>
            <a:solidFill>
              <a:srgbClr val="FDDF4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Rectangle 80"/>
            <p:cNvSpPr>
              <a:spLocks noChangeArrowheads="1"/>
            </p:cNvSpPr>
            <p:nvPr/>
          </p:nvSpPr>
          <p:spPr bwMode="auto">
            <a:xfrm>
              <a:off x="6189487" y="2888695"/>
              <a:ext cx="34304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0</a:t>
              </a:r>
              <a:r>
                <a:rPr lang="en-US" altLang="zh-CN" sz="2600" dirty="0">
                  <a:solidFill>
                    <a:srgbClr val="FFFFFF"/>
                  </a:solidFill>
                  <a:latin typeface="Myriad Pro" panose="020B0503030403020204" pitchFamily="34" charset="0"/>
                </a:rPr>
                <a:t>3</a:t>
              </a:r>
              <a:endParaRPr lang="zh-CN" altLang="zh-CN" dirty="0">
                <a:solidFill>
                  <a:prstClr val="black"/>
                </a:solidFill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6674996" y="2763262"/>
              <a:ext cx="1605280" cy="650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lnSpc>
                  <a:spcPct val="130000"/>
                </a:lnSpc>
              </a:pPr>
              <a:r>
                <a:rPr lang="zh-CN" altLang="en-US" sz="28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Open Sans" panose="020B0606030504020204" pitchFamily="34" charset="0"/>
                </a:rPr>
                <a:t>课后习题</a:t>
              </a:r>
              <a:endParaRPr lang="zh-CN" altLang="en-US" sz="2800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Open Sans" panose="020B0606030504020204" pitchFamily="34" charset="0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2946400" y="1617345"/>
            <a:ext cx="191325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向读学写</a:t>
            </a:r>
            <a:endParaRPr lang="zh-CN" sz="32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0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尝试写话</a:t>
            </a:r>
            <a:endParaRPr lang="zh-CN" altLang="en-US" sz="32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2"/>
            </p:custDataLst>
          </p:nvPr>
        </p:nvGraphicFramePr>
        <p:xfrm>
          <a:off x="6068060" y="3810635"/>
          <a:ext cx="5544820" cy="28200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3015"/>
                <a:gridCol w="2053590"/>
                <a:gridCol w="2228215"/>
              </a:tblGrid>
              <a:tr h="52641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课文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仿写句、段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b="1" spc="13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关键字词</a:t>
                      </a:r>
                      <a:endParaRPr lang="en-US" sz="1700" b="1" spc="13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《小蝌蚪找妈妈》</a:t>
                      </a:r>
                      <a:endParaRPr 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第一段、第四段动物的样子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大大的脑袋、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黑灰色的身子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《我是什么》</a:t>
                      </a:r>
                      <a:endParaRPr 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第三段 排比 在哪里做什么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在小溪里散步、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在江河里奔跑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764540"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《植物妈妈有办法》</a:t>
                      </a:r>
                      <a:endParaRPr lang="en-US" sz="1500" b="0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第2~4段 植物传播种子的方法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500" b="0" spc="12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乘着风  纷纷出发  蹦着跳着  炸开</a:t>
                      </a:r>
                      <a:endParaRPr lang="en-US" sz="1500" b="0" spc="12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77800" marR="177800" marT="107950" marB="10795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6022340" y="1794827"/>
            <a:ext cx="50800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33375"/>
            <a:r>
              <a:rPr lang="zh-CN" sz="2000" b="0">
                <a:ea typeface="宋体" panose="02010600030101010101" pitchFamily="2" charset="-122"/>
              </a:rPr>
              <a:t>仿前充分准备</a:t>
            </a:r>
            <a:endParaRPr lang="zh-CN" sz="2000" b="0">
              <a:ea typeface="宋体" panose="02010600030101010101" pitchFamily="2" charset="-122"/>
            </a:endParaRPr>
          </a:p>
          <a:p>
            <a:pPr indent="333375"/>
            <a:r>
              <a:rPr lang="zh-CN" sz="2000" b="0">
                <a:ea typeface="宋体" panose="02010600030101010101" pitchFamily="2" charset="-122"/>
              </a:rPr>
              <a:t>仿中形式求变</a:t>
            </a:r>
            <a:endParaRPr lang="zh-CN" sz="2000" b="0">
              <a:ea typeface="宋体" panose="02010600030101010101" pitchFamily="2" charset="-122"/>
            </a:endParaRPr>
          </a:p>
          <a:p>
            <a:pPr indent="333375"/>
            <a:r>
              <a:rPr lang="zh-CN" sz="2000" b="0">
                <a:ea typeface="宋体" panose="02010600030101010101" pitchFamily="2" charset="-122"/>
              </a:rPr>
              <a:t>仿后及时反馈</a:t>
            </a:r>
            <a:endParaRPr lang="zh-CN" sz="2000" b="0">
              <a:ea typeface="宋体" panose="02010600030101010101" pitchFamily="2" charset="-122"/>
            </a:endParaRPr>
          </a:p>
          <a:p>
            <a:pPr indent="333375"/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6260" y="750570"/>
            <a:ext cx="43148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（四）学科素养培养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7411085" y="83693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en-US" alt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——</a:t>
            </a:r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阅读</a:t>
            </a:r>
            <a:endParaRPr lang="zh-CN" altLang="en-US" sz="3200" b="1">
              <a:solidFill>
                <a:srgbClr val="00B050"/>
              </a:solidFill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936750" y="1420495"/>
            <a:ext cx="9508490" cy="5002530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17805" y="2035810"/>
            <a:ext cx="5080000" cy="320738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333375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绘</a:t>
            </a:r>
            <a:endParaRPr lang="zh-CN" sz="32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333375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本</a:t>
            </a:r>
            <a:endParaRPr lang="zh-CN" sz="32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333375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创</a:t>
            </a:r>
            <a:endParaRPr lang="zh-CN" sz="32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333375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意</a:t>
            </a:r>
            <a:endParaRPr lang="zh-CN" sz="32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333375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读</a:t>
            </a:r>
            <a:endParaRPr lang="zh-CN" sz="3200" b="1">
              <a:solidFill>
                <a:srgbClr val="00B050"/>
              </a:solidFill>
              <a:ea typeface="宋体" panose="02010600030101010101" pitchFamily="2" charset="-122"/>
            </a:endParaRPr>
          </a:p>
          <a:p>
            <a:pPr indent="333375"/>
            <a:r>
              <a:rPr lang="zh-CN" sz="3200" b="1">
                <a:solidFill>
                  <a:srgbClr val="00B050"/>
                </a:solidFill>
                <a:ea typeface="宋体" panose="02010600030101010101" pitchFamily="2" charset="-122"/>
              </a:rPr>
              <a:t>写</a:t>
            </a:r>
            <a:endParaRPr lang="en-US" sz="3200" b="1">
              <a:solidFill>
                <a:srgbClr val="00B05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333375"/>
            <a:r>
              <a:rPr lang="en-US" sz="1050" b="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171322" y="1080762"/>
            <a:ext cx="6086529" cy="5077992"/>
            <a:chOff x="2215275" y="430306"/>
            <a:chExt cx="7639823" cy="6373905"/>
          </a:xfrm>
        </p:grpSpPr>
        <p:grpSp>
          <p:nvGrpSpPr>
            <p:cNvPr id="9" name="组合 8"/>
            <p:cNvGrpSpPr/>
            <p:nvPr/>
          </p:nvGrpSpPr>
          <p:grpSpPr>
            <a:xfrm>
              <a:off x="3671730" y="430306"/>
              <a:ext cx="5081491" cy="5081490"/>
              <a:chOff x="4002422" y="586098"/>
              <a:chExt cx="4217869" cy="4217869"/>
            </a:xfrm>
          </p:grpSpPr>
          <p:sp>
            <p:nvSpPr>
              <p:cNvPr id="10" name="椭圆 9"/>
              <p:cNvSpPr>
                <a:spLocks noChangeAspect="1"/>
              </p:cNvSpPr>
              <p:nvPr/>
            </p:nvSpPr>
            <p:spPr>
              <a:xfrm>
                <a:off x="4002422" y="586098"/>
                <a:ext cx="4217869" cy="4217869"/>
              </a:xfrm>
              <a:prstGeom prst="ellipse">
                <a:avLst/>
              </a:prstGeom>
              <a:solidFill>
                <a:srgbClr val="FFFFFF"/>
              </a:solidFill>
              <a:ln w="12700">
                <a:solidFill>
                  <a:srgbClr val="E6C96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>
                <a:spLocks noChangeAspect="1"/>
              </p:cNvSpPr>
              <p:nvPr/>
            </p:nvSpPr>
            <p:spPr>
              <a:xfrm>
                <a:off x="4095356" y="679032"/>
                <a:ext cx="4032000" cy="4032000"/>
              </a:xfrm>
              <a:prstGeom prst="ellipse">
                <a:avLst/>
              </a:prstGeom>
              <a:solidFill>
                <a:srgbClr val="FCFCFC"/>
              </a:solidFill>
              <a:ln w="25400">
                <a:solidFill>
                  <a:srgbClr val="DCB21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8660" y="2657643"/>
              <a:ext cx="2476438" cy="194511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5275" y="2407899"/>
              <a:ext cx="6907332" cy="4396312"/>
            </a:xfrm>
            <a:prstGeom prst="rect">
              <a:avLst/>
            </a:prstGeom>
          </p:spPr>
        </p:pic>
      </p:grpSp>
      <p:sp>
        <p:nvSpPr>
          <p:cNvPr id="18" name="矩形 17" descr="e7d195523061f1c0deeec63e560781cfd59afb0ea006f2a87ABB68BF51EA6619813959095094C18C62A12F549504892A4AAA8C1554C6663626E05CA27F281A14E6983772AFC3FB97135759321DEA3D70CCCB10945EC5A0322F42EAF0136AF4AAC38153657576C9C614D6BF3458A71769C96EBA9385BB73BA16B6B1B51552CD8B2D5F4D4C607F3CC6D89A3764DE32B2BD"/>
          <p:cNvSpPr/>
          <p:nvPr/>
        </p:nvSpPr>
        <p:spPr>
          <a:xfrm flipH="1">
            <a:off x="1899710" y="3131693"/>
            <a:ext cx="2912237" cy="58477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98DB8B"/>
                </a:solidFill>
                <a:latin typeface="Franklin Gothic Demi" panose="020B0703020102020204" pitchFamily="34" charset="0"/>
                <a:ea typeface="微软雅黑" panose="020B0503020204020204" pitchFamily="34" charset="-122"/>
                <a:cs typeface="BrowalliaUPC" panose="020B0604020202020204" pitchFamily="34" charset="-34"/>
              </a:rPr>
              <a:t>CONTENTS</a:t>
            </a:r>
            <a:endParaRPr lang="en-US" altLang="zh-CN" sz="3200" dirty="0">
              <a:solidFill>
                <a:srgbClr val="98DB8B"/>
              </a:solidFill>
              <a:latin typeface="Franklin Gothic Demi" panose="020B0703020102020204" pitchFamily="34" charset="0"/>
              <a:ea typeface="微软雅黑" panose="020B0503020204020204" pitchFamily="34" charset="-122"/>
              <a:cs typeface="BrowalliaUPC" panose="020B0604020202020204" pitchFamily="34" charset="-34"/>
            </a:endParaRPr>
          </a:p>
        </p:txBody>
      </p:sp>
      <p:sp>
        <p:nvSpPr>
          <p:cNvPr id="19" name="文本框 18" descr="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"/>
          <p:cNvSpPr txBox="1"/>
          <p:nvPr/>
        </p:nvSpPr>
        <p:spPr>
          <a:xfrm>
            <a:off x="2234276" y="1781495"/>
            <a:ext cx="21467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565">
              <a:defRPr/>
            </a:pPr>
            <a:r>
              <a:rPr lang="zh-CN" altLang="en-US" sz="3200" b="1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</a:t>
            </a:r>
            <a:endParaRPr lang="en-US" altLang="zh-CN" sz="3200" b="1" kern="0" dirty="0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4800" b="1" dirty="0">
                <a:solidFill>
                  <a:srgbClr val="FDDF4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Kartika" panose="02020503030404060203" pitchFamily="18" charset="0"/>
              </a:rPr>
              <a:t>目    录</a:t>
            </a:r>
            <a:endParaRPr lang="en-US" altLang="zh-CN" sz="4800" b="1" dirty="0">
              <a:solidFill>
                <a:srgbClr val="FDDF4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Kartika" panose="02020503030404060203" pitchFamily="18" charset="0"/>
            </a:endParaRPr>
          </a:p>
        </p:txBody>
      </p:sp>
      <p:sp>
        <p:nvSpPr>
          <p:cNvPr id="22" name="椭圆 21"/>
          <p:cNvSpPr>
            <a:spLocks noChangeAspect="1"/>
          </p:cNvSpPr>
          <p:nvPr/>
        </p:nvSpPr>
        <p:spPr>
          <a:xfrm>
            <a:off x="7316725" y="1625216"/>
            <a:ext cx="468000" cy="468000"/>
          </a:xfrm>
          <a:prstGeom prst="ellipse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>
            <a:spLocks noChangeAspect="1"/>
          </p:cNvSpPr>
          <p:nvPr/>
        </p:nvSpPr>
        <p:spPr>
          <a:xfrm>
            <a:off x="7316725" y="2664357"/>
            <a:ext cx="468000" cy="468000"/>
          </a:xfrm>
          <a:prstGeom prst="ellipse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>
            <a:spLocks noChangeAspect="1"/>
          </p:cNvSpPr>
          <p:nvPr/>
        </p:nvSpPr>
        <p:spPr>
          <a:xfrm>
            <a:off x="7316725" y="3703498"/>
            <a:ext cx="468000" cy="468000"/>
          </a:xfrm>
          <a:prstGeom prst="ellipse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>
            <a:spLocks noChangeAspect="1"/>
          </p:cNvSpPr>
          <p:nvPr/>
        </p:nvSpPr>
        <p:spPr>
          <a:xfrm>
            <a:off x="7316725" y="4742639"/>
            <a:ext cx="468000" cy="468000"/>
          </a:xfrm>
          <a:prstGeom prst="ellipse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 descr="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"/>
          <p:cNvSpPr txBox="1"/>
          <p:nvPr/>
        </p:nvSpPr>
        <p:spPr>
          <a:xfrm>
            <a:off x="8672104" y="1569996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现状分析</a:t>
            </a:r>
            <a:endParaRPr lang="zh-CN" altLang="en-US" sz="28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7" name="文本框 26" descr="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"/>
          <p:cNvSpPr txBox="1"/>
          <p:nvPr/>
        </p:nvSpPr>
        <p:spPr>
          <a:xfrm>
            <a:off x="8672104" y="2563025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发展目标</a:t>
            </a:r>
            <a:endParaRPr lang="zh-CN" altLang="en-US" sz="2800" b="1" dirty="0">
              <a:solidFill>
                <a:srgbClr val="FFC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8" name="文本框 27" descr="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"/>
          <p:cNvSpPr txBox="1"/>
          <p:nvPr/>
        </p:nvSpPr>
        <p:spPr>
          <a:xfrm>
            <a:off x="8672104" y="3618491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重点工作</a:t>
            </a:r>
            <a:endParaRPr lang="zh-CN" altLang="en-US" sz="28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9" name="文本框 28" descr="e7d195523061f1c0deeec63e560781cfd59afb0ea006f2a87ABB68BF51EA6619813959095094C18C62A12F549504892A4AAA8C1554C6663626E05CA27F281A14E6983772AFC3FB97135759321DEA3D7047B2D20B121D4E05C4684874C482AB1BB204CB54EAB25F565C815D4796FBB61FCD35047BE64E9284D3E3DA2080414DCBE4487825BD03153EC4E777C6120C5078"/>
          <p:cNvSpPr txBox="1"/>
          <p:nvPr/>
        </p:nvSpPr>
        <p:spPr>
          <a:xfrm>
            <a:off x="8672104" y="4715029"/>
            <a:ext cx="16129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rgbClr val="FFC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行动策略</a:t>
            </a:r>
            <a:endParaRPr lang="zh-CN" altLang="en-US" sz="2800" b="1" dirty="0">
              <a:solidFill>
                <a:srgbClr val="FFC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-1010014" y="901522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-1032713" y="2069945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00"/>
                            </p:stCondLst>
                            <p:childTnLst>
                              <p:par>
                                <p:cTn id="4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0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0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6910070" y="2768600"/>
            <a:ext cx="1979930" cy="12928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此处输入标题</a:t>
            </a:r>
            <a:endParaRPr lang="en-US" altLang="zh-CN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这里输入主要叙述内容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96260" y="750570"/>
            <a:ext cx="2478405" cy="11988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36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  <a:sym typeface="+mn-ea"/>
              </a:rPr>
              <a:t>行事周历表</a:t>
            </a:r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  <a:p>
            <a:endParaRPr lang="zh-CN" altLang="en-US" sz="36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  <a:sym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1932645" y="1440668"/>
          <a:ext cx="8226425" cy="5043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81430"/>
                <a:gridCol w="2246630"/>
                <a:gridCol w="1670050"/>
                <a:gridCol w="3028315"/>
              </a:tblGrid>
              <a:tr h="2552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周次</a:t>
                      </a:r>
                      <a:endParaRPr lang="en-US" sz="12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研讨主题</a:t>
                      </a:r>
                      <a:endParaRPr lang="en-US" sz="12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负责教师</a:t>
                      </a:r>
                      <a:endParaRPr lang="en-US" sz="12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spc="12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研讨内容</a:t>
                      </a:r>
                      <a:endParaRPr lang="en-US" sz="1200" b="1" spc="12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第一周</a:t>
                      </a:r>
                      <a:endParaRPr 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计划交流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各教研组长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各教研组计划交流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集体备课（一）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集体备课第一、二单元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第三周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识字写字教学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高宇兰、朱莉萍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《树之歌》校级层面公开课磨课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第四周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月质量调研研讨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写话能级考核研讨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第五周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一月反馈汇报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校级层面反馈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第六周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gridSpan="3"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放假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 hMerge="1">
                  <a:tcP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  <a:tc hMerge="1">
                  <a:tcPr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第七周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集体备课（二）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朱莉萍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集体备课第三、四单元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第八周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泛在读写阅读视频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郑芬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阅读展示内容 形式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第九周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月质量调研研讨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写字能级考核研讨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学生阶段性复习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陈露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1-4单元知识点梳理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第十一周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集体备课（三）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高宇兰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集体备课五、六单元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第十二周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泛在读写阅读视频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栾亚南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阅读展示内容 形式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第十三周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月质量调研研讨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阅读能级考核研讨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第十四周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学生阶段性复习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高宇兰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5、6单元知识点梳理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第十五周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集体备课（四）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朱莉萍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集体备课七、八单元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第十六周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复习研讨教学初建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陈露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字词归类复习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第十七周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月质量调研研讨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整班朗读能级考核研讨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第十八周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学生阶段性复习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吕鑫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7、8单元知识点梳理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第十九周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复习教学展示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陈露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校级层面公开课磨课展示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170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第二十周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复习重点梳理1~4单元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金超、朱莉萍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本册书上重难点、重点题型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第二十一周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复习重点梳理5~8单元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高宇兰、陈露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本册书上重难点、重点题型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217805"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646464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第二十二周</a:t>
                      </a:r>
                      <a:endParaRPr lang="en-US" altLang="en-US" sz="1000" b="0" spc="60">
                        <a:solidFill>
                          <a:srgbClr val="646464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资料梳理、总结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金超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0" spc="60">
                          <a:solidFill>
                            <a:srgbClr val="40404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教研组总结</a:t>
                      </a:r>
                      <a:endParaRPr lang="en-US" altLang="en-US" sz="1000" b="0" spc="60">
                        <a:solidFill>
                          <a:srgbClr val="40404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7950" marR="107950" marT="12700" marB="12700" vert="horz" anchor="ctr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 flipV="1">
            <a:off x="7929884" y="2589901"/>
            <a:ext cx="6858001" cy="1678194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3671730" y="430306"/>
            <a:ext cx="5081491" cy="5081490"/>
            <a:chOff x="4002422" y="586098"/>
            <a:chExt cx="4217869" cy="4217869"/>
          </a:xfrm>
        </p:grpSpPr>
        <p:sp>
          <p:nvSpPr>
            <p:cNvPr id="16" name="椭圆 15"/>
            <p:cNvSpPr>
              <a:spLocks noChangeAspect="1"/>
            </p:cNvSpPr>
            <p:nvPr/>
          </p:nvSpPr>
          <p:spPr>
            <a:xfrm>
              <a:off x="4002422" y="586098"/>
              <a:ext cx="4217869" cy="4217869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rgbClr val="E6C9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4095356" y="679032"/>
              <a:ext cx="4032000" cy="4032000"/>
            </a:xfrm>
            <a:prstGeom prst="ellipse">
              <a:avLst/>
            </a:prstGeom>
            <a:solidFill>
              <a:srgbClr val="FFFFFF"/>
            </a:solidFill>
            <a:ln w="25400">
              <a:solidFill>
                <a:srgbClr val="DCB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60" y="2657643"/>
            <a:ext cx="2476438" cy="19451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75" y="2407899"/>
            <a:ext cx="6907332" cy="43963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89902" y="2589902"/>
            <a:ext cx="6858001" cy="1678194"/>
          </a:xfrm>
          <a:prstGeom prst="rect">
            <a:avLst/>
          </a:prstGeom>
        </p:spPr>
      </p:pic>
      <p:sp>
        <p:nvSpPr>
          <p:cNvPr id="25" name="Rectangle 42" descr="e7d195523061f1c0deeec63e560781cfd59afb0ea006f2a87ABB68BF51EA6619813959095094C18C62A12F549504892A4AAA8C1554C6663626E05CA27F281A14E6983772AFC3FB97135759321DEA3D700FBFCB88CE02D2F8F1A4B936C1250C6E97E0CD9304865E29C111A34AB31D48CB39B34BCBEC89472AAE19104DC89A29380F921CD2C203AD1C8A8C6D75648410F6"/>
          <p:cNvSpPr/>
          <p:nvPr/>
        </p:nvSpPr>
        <p:spPr>
          <a:xfrm flipH="1">
            <a:off x="4298594" y="1677277"/>
            <a:ext cx="4035508" cy="174914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r>
              <a:rPr lang="zh-CN" altLang="en-US" sz="4000" b="1" dirty="0">
                <a:solidFill>
                  <a:srgbClr val="FDDF4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   感谢在座</a:t>
            </a:r>
            <a:endParaRPr lang="en-US" altLang="zh-CN" sz="4000" b="1" dirty="0">
              <a:solidFill>
                <a:srgbClr val="FDDF4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r>
              <a:rPr lang="zh-CN" altLang="en-US" sz="4000" b="1" dirty="0">
                <a:solidFill>
                  <a:srgbClr val="98DB8B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各位的聆听观看</a:t>
            </a:r>
            <a:endParaRPr lang="zh-CN" altLang="en-US" sz="4000" b="1" dirty="0">
              <a:solidFill>
                <a:srgbClr val="98DB8B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4621530" y="3426460"/>
            <a:ext cx="3203575" cy="322580"/>
          </a:xfrm>
          <a:prstGeom prst="roundRect">
            <a:avLst>
              <a:gd name="adj" fmla="val 50000"/>
            </a:avLst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893" y="5499847"/>
            <a:ext cx="12089406" cy="1479176"/>
            <a:chOff x="-1" y="5338481"/>
            <a:chExt cx="12419132" cy="15195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-134470"/>
            <a:ext cx="12089406" cy="1479176"/>
            <a:chOff x="-1" y="5338481"/>
            <a:chExt cx="12419132" cy="151951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sp>
        <p:nvSpPr>
          <p:cNvPr id="10" name="Rectangle 42" descr="e7d195523061f1c0deeec63e560781cfd59afb0ea006f2a87ABB68BF51EA6619813959095094C18C62A12F549504892A4AAA8C1554C6663626E05CA27F281A14E6983772AFC3FB97135759321DEA3D700FBFCB88CE02D2F8F1A4B936C1250C6E97E0CD9304865E29C111A34AB31D48CB39B34BCBEC89472AAE19104DC89A29380F921CD2C203AD1C8A8C6D75648410F6"/>
          <p:cNvSpPr/>
          <p:nvPr/>
        </p:nvSpPr>
        <p:spPr>
          <a:xfrm flipH="1">
            <a:off x="2895857" y="4311358"/>
            <a:ext cx="6405264" cy="174914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/>
            <a:r>
              <a:rPr lang="zh-CN" altLang="en-US" sz="54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现状分析</a:t>
            </a:r>
            <a:endParaRPr lang="zh-CN" altLang="en-US" sz="54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93544" y="1358154"/>
            <a:ext cx="2756103" cy="2756102"/>
            <a:chOff x="4002422" y="586098"/>
            <a:chExt cx="4217869" cy="4217869"/>
          </a:xfrm>
        </p:grpSpPr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4002422" y="586098"/>
              <a:ext cx="4217869" cy="421786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E6C9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095356" y="679032"/>
              <a:ext cx="4032000" cy="4032000"/>
            </a:xfrm>
            <a:prstGeom prst="ellipse">
              <a:avLst/>
            </a:prstGeom>
            <a:solidFill>
              <a:srgbClr val="FCFCFC"/>
            </a:solidFill>
            <a:ln w="19050">
              <a:solidFill>
                <a:srgbClr val="DCB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132093" y="1805180"/>
            <a:ext cx="121860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FDDF4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11500" b="1" dirty="0">
              <a:solidFill>
                <a:srgbClr val="FDDF4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99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46520" y="193229"/>
            <a:ext cx="263144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sz="48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现状分析</a:t>
            </a:r>
            <a:endParaRPr lang="zh-CN" altLang="en-US" sz="48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"/>
          <p:cNvGrpSpPr/>
          <p:nvPr/>
        </p:nvGrpSpPr>
        <p:grpSpPr bwMode="auto">
          <a:xfrm>
            <a:off x="4297934" y="2557853"/>
            <a:ext cx="4909450" cy="2004792"/>
            <a:chOff x="3176589" y="1285879"/>
            <a:chExt cx="3771900" cy="1362075"/>
          </a:xfrm>
          <a:solidFill>
            <a:srgbClr val="FDDF42"/>
          </a:solidFill>
        </p:grpSpPr>
        <p:sp>
          <p:nvSpPr>
            <p:cNvPr id="12" name="右箭头 1"/>
            <p:cNvSpPr/>
            <p:nvPr/>
          </p:nvSpPr>
          <p:spPr bwMode="auto">
            <a:xfrm rot="905815">
              <a:off x="3176589" y="1285879"/>
              <a:ext cx="3771900" cy="1362075"/>
            </a:xfrm>
            <a:custGeom>
              <a:avLst/>
              <a:gdLst>
                <a:gd name="T0" fmla="*/ 0 w 3771900"/>
                <a:gd name="T1" fmla="*/ 826294 h 1362075"/>
                <a:gd name="T2" fmla="*/ 3186112 w 3771900"/>
                <a:gd name="T3" fmla="*/ 316706 h 1362075"/>
                <a:gd name="T4" fmla="*/ 3243262 w 3771900"/>
                <a:gd name="T5" fmla="*/ 0 h 1362075"/>
                <a:gd name="T6" fmla="*/ 3771900 w 3771900"/>
                <a:gd name="T7" fmla="*/ 833438 h 1362075"/>
                <a:gd name="T8" fmla="*/ 2995612 w 3771900"/>
                <a:gd name="T9" fmla="*/ 1362075 h 1362075"/>
                <a:gd name="T10" fmla="*/ 3052762 w 3771900"/>
                <a:gd name="T11" fmla="*/ 1045369 h 1362075"/>
                <a:gd name="T12" fmla="*/ 0 w 3771900"/>
                <a:gd name="T13" fmla="*/ 826294 h 13620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71900"/>
                <a:gd name="T22" fmla="*/ 0 h 1362075"/>
                <a:gd name="T23" fmla="*/ 3771900 w 3771900"/>
                <a:gd name="T24" fmla="*/ 1362075 h 13620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71900" h="1362075">
                  <a:moveTo>
                    <a:pt x="0" y="826294"/>
                  </a:moveTo>
                  <a:cubicBezTo>
                    <a:pt x="1163638" y="335756"/>
                    <a:pt x="2174875" y="273844"/>
                    <a:pt x="3186113" y="316706"/>
                  </a:cubicBezTo>
                  <a:lnTo>
                    <a:pt x="3243263" y="0"/>
                  </a:lnTo>
                  <a:lnTo>
                    <a:pt x="3771900" y="833438"/>
                  </a:lnTo>
                  <a:lnTo>
                    <a:pt x="2995613" y="1362075"/>
                  </a:lnTo>
                  <a:lnTo>
                    <a:pt x="3052763" y="1045369"/>
                  </a:lnTo>
                  <a:cubicBezTo>
                    <a:pt x="2212975" y="838994"/>
                    <a:pt x="1363663" y="718344"/>
                    <a:pt x="0" y="826294"/>
                  </a:cubicBezTo>
                  <a:close/>
                </a:path>
              </a:pathLst>
            </a:custGeom>
            <a:grpFill/>
            <a:ln w="15875" cap="flat" cmpd="sng" algn="ctr">
              <a:noFill/>
              <a:prstDash val="solid"/>
              <a:round/>
            </a:ln>
          </p:spPr>
          <p:txBody>
            <a:bodyPr anchor="ctr"/>
            <a:lstStyle/>
            <a:p>
              <a:endParaRPr lang="zh-CN" altLang="en-US" sz="2255"/>
            </a:p>
          </p:txBody>
        </p:sp>
        <p:sp>
          <p:nvSpPr>
            <p:cNvPr id="13" name="文本框 3"/>
            <p:cNvSpPr txBox="1">
              <a:spLocks noChangeArrowheads="1"/>
            </p:cNvSpPr>
            <p:nvPr/>
          </p:nvSpPr>
          <p:spPr bwMode="auto">
            <a:xfrm rot="1212081">
              <a:off x="4399670" y="1820415"/>
              <a:ext cx="1840721" cy="249364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square" lIns="0" tIns="45514" rIns="0" bIns="45514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r" defTabSz="909320"/>
              <a:r>
                <a:rPr lang="zh-CN" altLang="en-US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Calibri" panose="020F0502020204030204" charset="0"/>
                </a:rPr>
                <a:t>问题剖析</a:t>
              </a:r>
              <a:endParaRPr lang="zh-CN" alt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alibri" panose="020F0502020204030204" charset="0"/>
              </a:endParaRPr>
            </a:p>
          </p:txBody>
        </p:sp>
      </p:grpSp>
      <p:grpSp>
        <p:nvGrpSpPr>
          <p:cNvPr id="14" name="组合 4"/>
          <p:cNvGrpSpPr/>
          <p:nvPr/>
        </p:nvGrpSpPr>
        <p:grpSpPr bwMode="auto">
          <a:xfrm>
            <a:off x="3021795" y="3630925"/>
            <a:ext cx="4909450" cy="1978911"/>
            <a:chOff x="2195511" y="1906532"/>
            <a:chExt cx="3771900" cy="1362075"/>
          </a:xfrm>
          <a:solidFill>
            <a:srgbClr val="98DB8B"/>
          </a:solidFill>
        </p:grpSpPr>
        <p:sp>
          <p:nvSpPr>
            <p:cNvPr id="15" name="右箭头 1"/>
            <p:cNvSpPr/>
            <p:nvPr/>
          </p:nvSpPr>
          <p:spPr bwMode="auto">
            <a:xfrm rot="905815" flipH="1" flipV="1">
              <a:off x="2195511" y="1906532"/>
              <a:ext cx="3771900" cy="1362075"/>
            </a:xfrm>
            <a:custGeom>
              <a:avLst/>
              <a:gdLst>
                <a:gd name="T0" fmla="*/ 0 w 3771900"/>
                <a:gd name="T1" fmla="*/ 826294 h 1362075"/>
                <a:gd name="T2" fmla="*/ 3186112 w 3771900"/>
                <a:gd name="T3" fmla="*/ 316706 h 1362075"/>
                <a:gd name="T4" fmla="*/ 3243262 w 3771900"/>
                <a:gd name="T5" fmla="*/ 0 h 1362075"/>
                <a:gd name="T6" fmla="*/ 3771900 w 3771900"/>
                <a:gd name="T7" fmla="*/ 833438 h 1362075"/>
                <a:gd name="T8" fmla="*/ 2995612 w 3771900"/>
                <a:gd name="T9" fmla="*/ 1362075 h 1362075"/>
                <a:gd name="T10" fmla="*/ 3052762 w 3771900"/>
                <a:gd name="T11" fmla="*/ 1045369 h 1362075"/>
                <a:gd name="T12" fmla="*/ 0 w 3771900"/>
                <a:gd name="T13" fmla="*/ 826294 h 136207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771900"/>
                <a:gd name="T22" fmla="*/ 0 h 1362075"/>
                <a:gd name="T23" fmla="*/ 3771900 w 3771900"/>
                <a:gd name="T24" fmla="*/ 1362075 h 136207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771900" h="1362075">
                  <a:moveTo>
                    <a:pt x="0" y="826294"/>
                  </a:moveTo>
                  <a:cubicBezTo>
                    <a:pt x="1163638" y="335756"/>
                    <a:pt x="2174875" y="273844"/>
                    <a:pt x="3186113" y="316706"/>
                  </a:cubicBezTo>
                  <a:lnTo>
                    <a:pt x="3243263" y="0"/>
                  </a:lnTo>
                  <a:lnTo>
                    <a:pt x="3771900" y="833438"/>
                  </a:lnTo>
                  <a:lnTo>
                    <a:pt x="2995613" y="1362075"/>
                  </a:lnTo>
                  <a:lnTo>
                    <a:pt x="3052763" y="1045369"/>
                  </a:lnTo>
                  <a:cubicBezTo>
                    <a:pt x="2212975" y="838994"/>
                    <a:pt x="1363663" y="718344"/>
                    <a:pt x="0" y="826294"/>
                  </a:cubicBez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</p:spPr>
          <p:txBody>
            <a:bodyPr anchor="ctr"/>
            <a:lstStyle/>
            <a:p>
              <a:endParaRPr lang="zh-CN" altLang="en-US" sz="2255"/>
            </a:p>
          </p:txBody>
        </p:sp>
        <p:sp>
          <p:nvSpPr>
            <p:cNvPr id="16" name="文本框 6"/>
            <p:cNvSpPr txBox="1">
              <a:spLocks noChangeArrowheads="1"/>
            </p:cNvSpPr>
            <p:nvPr/>
          </p:nvSpPr>
          <p:spPr bwMode="auto">
            <a:xfrm rot="1309175">
              <a:off x="2905288" y="2346626"/>
              <a:ext cx="702528" cy="252625"/>
            </a:xfrm>
            <a:prstGeom prst="rect">
              <a:avLst/>
            </a:prstGeom>
            <a:grpFill/>
            <a:ln w="9525">
              <a:noFill/>
              <a:miter lim="800000"/>
            </a:ln>
          </p:spPr>
          <p:txBody>
            <a:bodyPr wrap="none" lIns="0" tIns="45514" rIns="0" bIns="45514">
              <a:spAutoFit/>
              <a:scene3d>
                <a:camera prst="orthographicFront"/>
                <a:lightRig rig="threePt" dir="t"/>
              </a:scene3d>
            </a:bodyPr>
            <a:lstStyle/>
            <a:p>
              <a:pPr defTabSz="909320"/>
              <a:r>
                <a:rPr lang="zh-CN" altLang="en-US" dirty="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alibri" panose="020F0502020204030204" charset="0"/>
                </a:rPr>
                <a:t>优势分析</a:t>
              </a:r>
              <a:endParaRPr lang="zh-CN" alt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charset="0"/>
              </a:endParaRPr>
            </a:p>
          </p:txBody>
        </p:sp>
      </p:grpSp>
      <p:sp>
        <p:nvSpPr>
          <p:cNvPr id="23" name="文本框 7"/>
          <p:cNvSpPr txBox="1">
            <a:spLocks noChangeArrowheads="1"/>
          </p:cNvSpPr>
          <p:nvPr/>
        </p:nvSpPr>
        <p:spPr bwMode="auto">
          <a:xfrm>
            <a:off x="8957310" y="1953260"/>
            <a:ext cx="3078480" cy="39681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0" tIns="45514" rIns="0" bIns="45514">
            <a:spAutoFit/>
          </a:bodyPr>
          <a:lstStyle/>
          <a:p>
            <a:pPr algn="just" defTabSz="90932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有教学二年级部编版教材的经验，但对于部编版新教材的整体年段目标和单元之间的序列推进，学生学习的语文要素，心中缺乏清晰明确的认识，还需要不断的学习和培训获得。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0932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教师发展内生力不够，整体比较欠缺理性的思考能力，对教学的整体策划、育人价值的挖掘和转化能力有待加强。理论素养、学科素养也有很大进步空间。青年教师独立备课、评课、反思的能力有待提高。撰写论文，参与课题研究的科研意识与能力仍需增强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文本框 8"/>
          <p:cNvSpPr txBox="1">
            <a:spLocks noChangeArrowheads="1"/>
          </p:cNvSpPr>
          <p:nvPr/>
        </p:nvSpPr>
        <p:spPr bwMode="auto">
          <a:xfrm>
            <a:off x="830722" y="2308462"/>
            <a:ext cx="2017736" cy="42913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 tIns="45514" rIns="0" bIns="45514">
            <a:spAutoFit/>
          </a:bodyPr>
          <a:lstStyle/>
          <a:p>
            <a:pPr algn="just" defTabSz="909320">
              <a:lnSpc>
                <a:spcPct val="15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我们组大部分老师都是从一年级带到二年级，老师们之间都很熟悉，也一并沿袭了之前工作态度认真，善于学习和交流，有极强的团队协作力和执行力的特质。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 defTabSz="909320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对于低段教学有了一定的经验，对于学情也比较能把握。课堂上依旧会关注教学方法和手段，聚焦在“趣学”，从而引导学生自己“去学”。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893" y="5499847"/>
            <a:ext cx="12089406" cy="1479176"/>
            <a:chOff x="-1" y="5338481"/>
            <a:chExt cx="12419132" cy="15195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-134470"/>
            <a:ext cx="12089406" cy="1479176"/>
            <a:chOff x="-1" y="5338481"/>
            <a:chExt cx="12419132" cy="151951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sp>
        <p:nvSpPr>
          <p:cNvPr id="10" name="Rectangle 42" descr="e7d195523061f1c0deeec63e560781cfd59afb0ea006f2a87ABB68BF51EA6619813959095094C18C62A12F549504892A4AAA8C1554C6663626E05CA27F281A14E6983772AFC3FB97135759321DEA3D700FBFCB88CE02D2F8F1A4B936C1250C6E97E0CD9304865E29C111A34AB31D48CB39B34BCBEC89472AAE19104DC89A29380F921CD2C203AD1C8A8C6D75648410F6"/>
          <p:cNvSpPr/>
          <p:nvPr/>
        </p:nvSpPr>
        <p:spPr>
          <a:xfrm flipH="1">
            <a:off x="2895857" y="4311358"/>
            <a:ext cx="6405264" cy="174914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/>
            <a:r>
              <a:rPr lang="zh-CN" altLang="en-US" sz="54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发展目标</a:t>
            </a:r>
            <a:endParaRPr lang="zh-CN" altLang="en-US" sz="54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93544" y="1358154"/>
            <a:ext cx="2756103" cy="2756102"/>
            <a:chOff x="4002422" y="586098"/>
            <a:chExt cx="4217869" cy="4217869"/>
          </a:xfrm>
        </p:grpSpPr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4002422" y="586098"/>
              <a:ext cx="4217869" cy="421786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E6C9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095356" y="679032"/>
              <a:ext cx="4032000" cy="4032000"/>
            </a:xfrm>
            <a:prstGeom prst="ellipse">
              <a:avLst/>
            </a:prstGeom>
            <a:solidFill>
              <a:srgbClr val="FCFCFC"/>
            </a:solidFill>
            <a:ln w="19050">
              <a:solidFill>
                <a:srgbClr val="DCB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085298" y="1805180"/>
            <a:ext cx="152317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FDDF4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11500" b="1" dirty="0">
              <a:solidFill>
                <a:srgbClr val="FDDF4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99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46520" y="193229"/>
            <a:ext cx="263144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发展目标</a:t>
            </a:r>
            <a:endParaRPr lang="zh-CN" altLang="en-US" sz="48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159746" y="1762023"/>
            <a:ext cx="1778379" cy="1777775"/>
            <a:chOff x="4159746" y="1663547"/>
            <a:chExt cx="1778379" cy="1777775"/>
          </a:xfrm>
        </p:grpSpPr>
        <p:sp>
          <p:nvSpPr>
            <p:cNvPr id="12" name="泪滴形 11"/>
            <p:cNvSpPr/>
            <p:nvPr/>
          </p:nvSpPr>
          <p:spPr>
            <a:xfrm rot="5400000">
              <a:off x="4159746" y="1663547"/>
              <a:ext cx="1777775" cy="1777775"/>
            </a:xfrm>
            <a:prstGeom prst="teardrop">
              <a:avLst/>
            </a:prstGeom>
            <a:solidFill>
              <a:srgbClr val="98D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4223625" y="2321600"/>
              <a:ext cx="1714500" cy="460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FCFCFC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1.文化建设</a:t>
              </a:r>
              <a:endParaRPr lang="zh-CN" altLang="en-US" sz="2400" b="1" dirty="0">
                <a:solidFill>
                  <a:srgbClr val="FCFCFC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233817" y="1762023"/>
            <a:ext cx="1778228" cy="1777775"/>
            <a:chOff x="6233817" y="1663547"/>
            <a:chExt cx="1778228" cy="1777775"/>
          </a:xfrm>
        </p:grpSpPr>
        <p:sp>
          <p:nvSpPr>
            <p:cNvPr id="15" name="泪滴形 14"/>
            <p:cNvSpPr/>
            <p:nvPr/>
          </p:nvSpPr>
          <p:spPr>
            <a:xfrm rot="16200000" flipH="1">
              <a:off x="6233817" y="1663547"/>
              <a:ext cx="1777775" cy="1777775"/>
            </a:xfrm>
            <a:prstGeom prst="teardrop">
              <a:avLst/>
            </a:prstGeom>
            <a:solidFill>
              <a:srgbClr val="FDD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6297545" y="2321601"/>
              <a:ext cx="1714500" cy="4603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FCFCFC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2.课程建设</a:t>
              </a:r>
              <a:endParaRPr lang="zh-CN" altLang="en-US" sz="2400" b="1" dirty="0">
                <a:solidFill>
                  <a:srgbClr val="FCFCFC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33817" y="3744708"/>
            <a:ext cx="2251193" cy="3211768"/>
            <a:chOff x="6233817" y="3646232"/>
            <a:chExt cx="2251193" cy="3211768"/>
          </a:xfrm>
        </p:grpSpPr>
        <p:grpSp>
          <p:nvGrpSpPr>
            <p:cNvPr id="24" name="组合 23"/>
            <p:cNvGrpSpPr/>
            <p:nvPr/>
          </p:nvGrpSpPr>
          <p:grpSpPr>
            <a:xfrm>
              <a:off x="6233817" y="3646232"/>
              <a:ext cx="2232874" cy="3211768"/>
              <a:chOff x="6233817" y="3646232"/>
              <a:chExt cx="2232874" cy="3211768"/>
            </a:xfrm>
          </p:grpSpPr>
          <p:sp>
            <p:nvSpPr>
              <p:cNvPr id="30" name="Freeform 5"/>
              <p:cNvSpPr/>
              <p:nvPr/>
            </p:nvSpPr>
            <p:spPr bwMode="auto">
              <a:xfrm>
                <a:off x="7589631" y="4041333"/>
                <a:ext cx="877060" cy="2816667"/>
              </a:xfrm>
              <a:custGeom>
                <a:avLst/>
                <a:gdLst>
                  <a:gd name="T0" fmla="*/ 385 w 486"/>
                  <a:gd name="T1" fmla="*/ 1262 h 1559"/>
                  <a:gd name="T2" fmla="*/ 383 w 486"/>
                  <a:gd name="T3" fmla="*/ 1249 h 1559"/>
                  <a:gd name="T4" fmla="*/ 369 w 486"/>
                  <a:gd name="T5" fmla="*/ 1174 h 1559"/>
                  <a:gd name="T6" fmla="*/ 371 w 486"/>
                  <a:gd name="T7" fmla="*/ 930 h 1559"/>
                  <a:gd name="T8" fmla="*/ 446 w 486"/>
                  <a:gd name="T9" fmla="*/ 572 h 1559"/>
                  <a:gd name="T10" fmla="*/ 471 w 486"/>
                  <a:gd name="T11" fmla="*/ 403 h 1559"/>
                  <a:gd name="T12" fmla="*/ 453 w 486"/>
                  <a:gd name="T13" fmla="*/ 355 h 1559"/>
                  <a:gd name="T14" fmla="*/ 367 w 486"/>
                  <a:gd name="T15" fmla="*/ 251 h 1559"/>
                  <a:gd name="T16" fmla="*/ 254 w 486"/>
                  <a:gd name="T17" fmla="*/ 83 h 1559"/>
                  <a:gd name="T18" fmla="*/ 117 w 486"/>
                  <a:gd name="T19" fmla="*/ 24 h 1559"/>
                  <a:gd name="T20" fmla="*/ 73 w 486"/>
                  <a:gd name="T21" fmla="*/ 191 h 1559"/>
                  <a:gd name="T22" fmla="*/ 84 w 486"/>
                  <a:gd name="T23" fmla="*/ 245 h 1559"/>
                  <a:gd name="T24" fmla="*/ 70 w 486"/>
                  <a:gd name="T25" fmla="*/ 485 h 1559"/>
                  <a:gd name="T26" fmla="*/ 21 w 486"/>
                  <a:gd name="T27" fmla="*/ 636 h 1559"/>
                  <a:gd name="T28" fmla="*/ 20 w 486"/>
                  <a:gd name="T29" fmla="*/ 872 h 1559"/>
                  <a:gd name="T30" fmla="*/ 23 w 486"/>
                  <a:gd name="T31" fmla="*/ 880 h 1559"/>
                  <a:gd name="T32" fmla="*/ 78 w 486"/>
                  <a:gd name="T33" fmla="*/ 1121 h 1559"/>
                  <a:gd name="T34" fmla="*/ 96 w 486"/>
                  <a:gd name="T35" fmla="*/ 1248 h 1559"/>
                  <a:gd name="T36" fmla="*/ 117 w 486"/>
                  <a:gd name="T37" fmla="*/ 1559 h 1559"/>
                  <a:gd name="T38" fmla="*/ 486 w 486"/>
                  <a:gd name="T39" fmla="*/ 1559 h 1559"/>
                  <a:gd name="T40" fmla="*/ 385 w 486"/>
                  <a:gd name="T41" fmla="*/ 1262 h 15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86" h="1559">
                    <a:moveTo>
                      <a:pt x="385" y="1262"/>
                    </a:moveTo>
                    <a:cubicBezTo>
                      <a:pt x="384" y="1258"/>
                      <a:pt x="384" y="1253"/>
                      <a:pt x="383" y="1249"/>
                    </a:cubicBezTo>
                    <a:cubicBezTo>
                      <a:pt x="369" y="1174"/>
                      <a:pt x="369" y="1174"/>
                      <a:pt x="369" y="1174"/>
                    </a:cubicBezTo>
                    <a:cubicBezTo>
                      <a:pt x="356" y="1107"/>
                      <a:pt x="358" y="997"/>
                      <a:pt x="371" y="930"/>
                    </a:cubicBezTo>
                    <a:cubicBezTo>
                      <a:pt x="446" y="572"/>
                      <a:pt x="446" y="572"/>
                      <a:pt x="446" y="572"/>
                    </a:cubicBezTo>
                    <a:cubicBezTo>
                      <a:pt x="460" y="505"/>
                      <a:pt x="471" y="429"/>
                      <a:pt x="471" y="403"/>
                    </a:cubicBezTo>
                    <a:cubicBezTo>
                      <a:pt x="471" y="376"/>
                      <a:pt x="463" y="355"/>
                      <a:pt x="453" y="355"/>
                    </a:cubicBezTo>
                    <a:cubicBezTo>
                      <a:pt x="444" y="355"/>
                      <a:pt x="404" y="308"/>
                      <a:pt x="367" y="251"/>
                    </a:cubicBezTo>
                    <a:cubicBezTo>
                      <a:pt x="254" y="83"/>
                      <a:pt x="254" y="83"/>
                      <a:pt x="254" y="83"/>
                    </a:cubicBezTo>
                    <a:cubicBezTo>
                      <a:pt x="216" y="26"/>
                      <a:pt x="155" y="0"/>
                      <a:pt x="117" y="24"/>
                    </a:cubicBezTo>
                    <a:cubicBezTo>
                      <a:pt x="79" y="49"/>
                      <a:pt x="59" y="124"/>
                      <a:pt x="73" y="191"/>
                    </a:cubicBezTo>
                    <a:cubicBezTo>
                      <a:pt x="84" y="245"/>
                      <a:pt x="84" y="245"/>
                      <a:pt x="84" y="245"/>
                    </a:cubicBezTo>
                    <a:cubicBezTo>
                      <a:pt x="97" y="312"/>
                      <a:pt x="91" y="420"/>
                      <a:pt x="70" y="485"/>
                    </a:cubicBezTo>
                    <a:cubicBezTo>
                      <a:pt x="21" y="636"/>
                      <a:pt x="21" y="636"/>
                      <a:pt x="21" y="636"/>
                    </a:cubicBezTo>
                    <a:cubicBezTo>
                      <a:pt x="0" y="701"/>
                      <a:pt x="0" y="807"/>
                      <a:pt x="20" y="872"/>
                    </a:cubicBezTo>
                    <a:cubicBezTo>
                      <a:pt x="23" y="880"/>
                      <a:pt x="23" y="880"/>
                      <a:pt x="23" y="880"/>
                    </a:cubicBezTo>
                    <a:cubicBezTo>
                      <a:pt x="43" y="945"/>
                      <a:pt x="68" y="1053"/>
                      <a:pt x="78" y="1121"/>
                    </a:cubicBezTo>
                    <a:cubicBezTo>
                      <a:pt x="96" y="1248"/>
                      <a:pt x="96" y="1248"/>
                      <a:pt x="96" y="1248"/>
                    </a:cubicBezTo>
                    <a:cubicBezTo>
                      <a:pt x="117" y="1559"/>
                      <a:pt x="117" y="1559"/>
                      <a:pt x="117" y="1559"/>
                    </a:cubicBezTo>
                    <a:cubicBezTo>
                      <a:pt x="486" y="1559"/>
                      <a:pt x="486" y="1559"/>
                      <a:pt x="486" y="1559"/>
                    </a:cubicBezTo>
                    <a:lnTo>
                      <a:pt x="385" y="1262"/>
                    </a:lnTo>
                    <a:close/>
                  </a:path>
                </a:pathLst>
              </a:custGeom>
              <a:solidFill>
                <a:srgbClr val="F7C8A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31" name="组合 30"/>
              <p:cNvGrpSpPr/>
              <p:nvPr/>
            </p:nvGrpSpPr>
            <p:grpSpPr>
              <a:xfrm>
                <a:off x="6233817" y="3646232"/>
                <a:ext cx="1777775" cy="1777775"/>
                <a:chOff x="6233817" y="3646232"/>
                <a:chExt cx="1777775" cy="1777775"/>
              </a:xfrm>
            </p:grpSpPr>
            <p:sp>
              <p:nvSpPr>
                <p:cNvPr id="35" name="泪滴形 34"/>
                <p:cNvSpPr/>
                <p:nvPr/>
              </p:nvSpPr>
              <p:spPr>
                <a:xfrm rot="5400000" flipH="1" flipV="1">
                  <a:off x="6233817" y="3646232"/>
                  <a:ext cx="1777775" cy="1777775"/>
                </a:xfrm>
                <a:prstGeom prst="teardrop">
                  <a:avLst/>
                </a:prstGeom>
                <a:solidFill>
                  <a:srgbClr val="98DB8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6" name="文本框 35"/>
                <p:cNvSpPr txBox="1"/>
                <p:nvPr/>
              </p:nvSpPr>
              <p:spPr>
                <a:xfrm>
                  <a:off x="6234056" y="3856027"/>
                  <a:ext cx="1206635" cy="829945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altLang="zh-CN" sz="2400" b="1" dirty="0">
                      <a:solidFill>
                        <a:srgbClr val="FCFCFC"/>
                      </a:solidFill>
                      <a:latin typeface="幼圆" panose="02010509060101010101" pitchFamily="49" charset="-122"/>
                      <a:ea typeface="幼圆" panose="02010509060101010101" pitchFamily="49" charset="-122"/>
                    </a:rPr>
                    <a:t>4.</a:t>
                  </a:r>
                  <a:r>
                    <a:rPr lang="zh-CN" altLang="en-US" sz="2400" b="1" dirty="0">
                      <a:solidFill>
                        <a:srgbClr val="FCFCFC"/>
                      </a:solidFill>
                      <a:latin typeface="幼圆" panose="02010509060101010101" pitchFamily="49" charset="-122"/>
                      <a:ea typeface="幼圆" panose="02010509060101010101" pitchFamily="49" charset="-122"/>
                    </a:rPr>
                    <a:t>教师</a:t>
                  </a:r>
                  <a:endParaRPr lang="zh-CN" altLang="en-US" sz="2400" b="1" dirty="0">
                    <a:solidFill>
                      <a:srgbClr val="FCFCFC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  <a:p>
                  <a:pPr algn="l"/>
                  <a:r>
                    <a:rPr lang="zh-CN" altLang="en-US" sz="2400" b="1" dirty="0">
                      <a:solidFill>
                        <a:srgbClr val="FCFCFC"/>
                      </a:solidFill>
                      <a:latin typeface="幼圆" panose="02010509060101010101" pitchFamily="49" charset="-122"/>
                      <a:ea typeface="幼圆" panose="02010509060101010101" pitchFamily="49" charset="-122"/>
                    </a:rPr>
                    <a:t>专业素养</a:t>
                  </a:r>
                  <a:endParaRPr lang="zh-CN" altLang="en-US" sz="2400" b="1" dirty="0">
                    <a:solidFill>
                      <a:srgbClr val="FCFCFC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7513084" y="4355823"/>
              <a:ext cx="971926" cy="1535809"/>
              <a:chOff x="7513084" y="4355823"/>
              <a:chExt cx="971926" cy="1535809"/>
            </a:xfrm>
          </p:grpSpPr>
          <p:sp>
            <p:nvSpPr>
              <p:cNvPr id="26" name="Freeform 13"/>
              <p:cNvSpPr/>
              <p:nvPr/>
            </p:nvSpPr>
            <p:spPr bwMode="auto">
              <a:xfrm>
                <a:off x="8313262" y="4612300"/>
                <a:ext cx="171748" cy="399219"/>
              </a:xfrm>
              <a:custGeom>
                <a:avLst/>
                <a:gdLst>
                  <a:gd name="T0" fmla="*/ 0 w 95"/>
                  <a:gd name="T1" fmla="*/ 0 h 221"/>
                  <a:gd name="T2" fmla="*/ 35 w 95"/>
                  <a:gd name="T3" fmla="*/ 221 h 221"/>
                  <a:gd name="T4" fmla="*/ 0 w 95"/>
                  <a:gd name="T5" fmla="*/ 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5" h="221">
                    <a:moveTo>
                      <a:pt x="0" y="0"/>
                    </a:moveTo>
                    <a:cubicBezTo>
                      <a:pt x="0" y="0"/>
                      <a:pt x="95" y="61"/>
                      <a:pt x="35" y="221"/>
                    </a:cubicBezTo>
                    <a:cubicBezTo>
                      <a:pt x="35" y="221"/>
                      <a:pt x="72" y="70"/>
                      <a:pt x="0" y="0"/>
                    </a:cubicBezTo>
                    <a:close/>
                  </a:path>
                </a:pathLst>
              </a:custGeom>
              <a:solidFill>
                <a:srgbClr val="FBE2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Freeform 14"/>
              <p:cNvSpPr/>
              <p:nvPr/>
            </p:nvSpPr>
            <p:spPr bwMode="auto">
              <a:xfrm>
                <a:off x="7688863" y="5492413"/>
                <a:ext cx="409142" cy="399219"/>
              </a:xfrm>
              <a:custGeom>
                <a:avLst/>
                <a:gdLst>
                  <a:gd name="T0" fmla="*/ 0 w 227"/>
                  <a:gd name="T1" fmla="*/ 149 h 221"/>
                  <a:gd name="T2" fmla="*/ 195 w 227"/>
                  <a:gd name="T3" fmla="*/ 0 h 221"/>
                  <a:gd name="T4" fmla="*/ 0 w 227"/>
                  <a:gd name="T5" fmla="*/ 149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27" h="221">
                    <a:moveTo>
                      <a:pt x="0" y="149"/>
                    </a:moveTo>
                    <a:cubicBezTo>
                      <a:pt x="0" y="149"/>
                      <a:pt x="181" y="190"/>
                      <a:pt x="195" y="0"/>
                    </a:cubicBezTo>
                    <a:cubicBezTo>
                      <a:pt x="195" y="0"/>
                      <a:pt x="227" y="221"/>
                      <a:pt x="0" y="149"/>
                    </a:cubicBezTo>
                    <a:close/>
                  </a:path>
                </a:pathLst>
              </a:custGeom>
              <a:solidFill>
                <a:srgbClr val="FBE2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7"/>
              <p:cNvSpPr/>
              <p:nvPr/>
            </p:nvSpPr>
            <p:spPr bwMode="auto">
              <a:xfrm>
                <a:off x="7513084" y="4355823"/>
                <a:ext cx="821337" cy="877823"/>
              </a:xfrm>
              <a:custGeom>
                <a:avLst/>
                <a:gdLst>
                  <a:gd name="T0" fmla="*/ 414 w 455"/>
                  <a:gd name="T1" fmla="*/ 458 h 486"/>
                  <a:gd name="T2" fmla="*/ 400 w 455"/>
                  <a:gd name="T3" fmla="*/ 325 h 486"/>
                  <a:gd name="T4" fmla="*/ 394 w 455"/>
                  <a:gd name="T5" fmla="*/ 319 h 486"/>
                  <a:gd name="T6" fmla="*/ 220 w 455"/>
                  <a:gd name="T7" fmla="*/ 141 h 486"/>
                  <a:gd name="T8" fmla="*/ 152 w 455"/>
                  <a:gd name="T9" fmla="*/ 70 h 486"/>
                  <a:gd name="T10" fmla="*/ 23 w 455"/>
                  <a:gd name="T11" fmla="*/ 24 h 486"/>
                  <a:gd name="T12" fmla="*/ 24 w 455"/>
                  <a:gd name="T13" fmla="*/ 139 h 486"/>
                  <a:gd name="T14" fmla="*/ 134 w 455"/>
                  <a:gd name="T15" fmla="*/ 260 h 486"/>
                  <a:gd name="T16" fmla="*/ 222 w 455"/>
                  <a:gd name="T17" fmla="*/ 367 h 486"/>
                  <a:gd name="T18" fmla="*/ 292 w 455"/>
                  <a:gd name="T19" fmla="*/ 464 h 486"/>
                  <a:gd name="T20" fmla="*/ 414 w 455"/>
                  <a:gd name="T21" fmla="*/ 458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55" h="486">
                    <a:moveTo>
                      <a:pt x="414" y="458"/>
                    </a:moveTo>
                    <a:cubicBezTo>
                      <a:pt x="455" y="433"/>
                      <a:pt x="448" y="373"/>
                      <a:pt x="400" y="325"/>
                    </a:cubicBezTo>
                    <a:cubicBezTo>
                      <a:pt x="394" y="319"/>
                      <a:pt x="394" y="319"/>
                      <a:pt x="394" y="319"/>
                    </a:cubicBezTo>
                    <a:cubicBezTo>
                      <a:pt x="345" y="271"/>
                      <a:pt x="267" y="191"/>
                      <a:pt x="220" y="141"/>
                    </a:cubicBezTo>
                    <a:cubicBezTo>
                      <a:pt x="152" y="70"/>
                      <a:pt x="152" y="70"/>
                      <a:pt x="152" y="70"/>
                    </a:cubicBezTo>
                    <a:cubicBezTo>
                      <a:pt x="105" y="21"/>
                      <a:pt x="47" y="0"/>
                      <a:pt x="23" y="24"/>
                    </a:cubicBezTo>
                    <a:cubicBezTo>
                      <a:pt x="0" y="48"/>
                      <a:pt x="0" y="100"/>
                      <a:pt x="24" y="139"/>
                    </a:cubicBezTo>
                    <a:cubicBezTo>
                      <a:pt x="48" y="177"/>
                      <a:pt x="97" y="232"/>
                      <a:pt x="134" y="260"/>
                    </a:cubicBezTo>
                    <a:cubicBezTo>
                      <a:pt x="171" y="288"/>
                      <a:pt x="210" y="336"/>
                      <a:pt x="222" y="367"/>
                    </a:cubicBezTo>
                    <a:cubicBezTo>
                      <a:pt x="233" y="399"/>
                      <a:pt x="265" y="442"/>
                      <a:pt x="292" y="464"/>
                    </a:cubicBezTo>
                    <a:cubicBezTo>
                      <a:pt x="319" y="486"/>
                      <a:pt x="374" y="483"/>
                      <a:pt x="414" y="458"/>
                    </a:cubicBezTo>
                    <a:close/>
                  </a:path>
                </a:pathLst>
              </a:custGeom>
              <a:solidFill>
                <a:srgbClr val="F8C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7513298" y="4393989"/>
                <a:ext cx="157245" cy="157245"/>
              </a:xfrm>
              <a:custGeom>
                <a:avLst/>
                <a:gdLst>
                  <a:gd name="T0" fmla="*/ 40 w 87"/>
                  <a:gd name="T1" fmla="*/ 9 h 87"/>
                  <a:gd name="T2" fmla="*/ 5 w 87"/>
                  <a:gd name="T3" fmla="*/ 54 h 87"/>
                  <a:gd name="T4" fmla="*/ 42 w 87"/>
                  <a:gd name="T5" fmla="*/ 87 h 87"/>
                  <a:gd name="T6" fmla="*/ 87 w 87"/>
                  <a:gd name="T7" fmla="*/ 39 h 87"/>
                  <a:gd name="T8" fmla="*/ 40 w 87"/>
                  <a:gd name="T9" fmla="*/ 9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87">
                    <a:moveTo>
                      <a:pt x="40" y="9"/>
                    </a:moveTo>
                    <a:cubicBezTo>
                      <a:pt x="40" y="9"/>
                      <a:pt x="0" y="33"/>
                      <a:pt x="5" y="54"/>
                    </a:cubicBezTo>
                    <a:cubicBezTo>
                      <a:pt x="5" y="54"/>
                      <a:pt x="21" y="87"/>
                      <a:pt x="42" y="87"/>
                    </a:cubicBezTo>
                    <a:cubicBezTo>
                      <a:pt x="87" y="39"/>
                      <a:pt x="87" y="39"/>
                      <a:pt x="87" y="39"/>
                    </a:cubicBezTo>
                    <a:cubicBezTo>
                      <a:pt x="87" y="39"/>
                      <a:pt x="53" y="0"/>
                      <a:pt x="40" y="9"/>
                    </a:cubicBezTo>
                    <a:close/>
                  </a:path>
                </a:pathLst>
              </a:custGeom>
              <a:solidFill>
                <a:srgbClr val="FBE2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37" name="组合 36"/>
          <p:cNvGrpSpPr/>
          <p:nvPr/>
        </p:nvGrpSpPr>
        <p:grpSpPr>
          <a:xfrm>
            <a:off x="3726446" y="3744708"/>
            <a:ext cx="2211527" cy="3211768"/>
            <a:chOff x="3726446" y="3646232"/>
            <a:chExt cx="2211527" cy="3211768"/>
          </a:xfrm>
        </p:grpSpPr>
        <p:grpSp>
          <p:nvGrpSpPr>
            <p:cNvPr id="38" name="组合 37"/>
            <p:cNvGrpSpPr/>
            <p:nvPr/>
          </p:nvGrpSpPr>
          <p:grpSpPr>
            <a:xfrm>
              <a:off x="3726446" y="3646232"/>
              <a:ext cx="2211527" cy="3211768"/>
              <a:chOff x="3726446" y="3646232"/>
              <a:chExt cx="2211527" cy="3211768"/>
            </a:xfrm>
          </p:grpSpPr>
          <p:sp>
            <p:nvSpPr>
              <p:cNvPr id="45" name="Freeform 6"/>
              <p:cNvSpPr/>
              <p:nvPr/>
            </p:nvSpPr>
            <p:spPr bwMode="auto">
              <a:xfrm>
                <a:off x="3726446" y="4032173"/>
                <a:ext cx="1079341" cy="2825827"/>
              </a:xfrm>
              <a:custGeom>
                <a:avLst/>
                <a:gdLst>
                  <a:gd name="T0" fmla="*/ 553 w 598"/>
                  <a:gd name="T1" fmla="*/ 619 h 1564"/>
                  <a:gd name="T2" fmla="*/ 479 w 598"/>
                  <a:gd name="T3" fmla="*/ 443 h 1564"/>
                  <a:gd name="T4" fmla="*/ 374 w 598"/>
                  <a:gd name="T5" fmla="*/ 297 h 1564"/>
                  <a:gd name="T6" fmla="*/ 348 w 598"/>
                  <a:gd name="T7" fmla="*/ 169 h 1564"/>
                  <a:gd name="T8" fmla="*/ 395 w 598"/>
                  <a:gd name="T9" fmla="*/ 50 h 1564"/>
                  <a:gd name="T10" fmla="*/ 351 w 598"/>
                  <a:gd name="T11" fmla="*/ 0 h 1564"/>
                  <a:gd name="T12" fmla="*/ 230 w 598"/>
                  <a:gd name="T13" fmla="*/ 98 h 1564"/>
                  <a:gd name="T14" fmla="*/ 126 w 598"/>
                  <a:gd name="T15" fmla="*/ 235 h 1564"/>
                  <a:gd name="T16" fmla="*/ 50 w 598"/>
                  <a:gd name="T17" fmla="*/ 372 h 1564"/>
                  <a:gd name="T18" fmla="*/ 83 w 598"/>
                  <a:gd name="T19" fmla="*/ 530 h 1564"/>
                  <a:gd name="T20" fmla="*/ 183 w 598"/>
                  <a:gd name="T21" fmla="*/ 892 h 1564"/>
                  <a:gd name="T22" fmla="*/ 182 w 598"/>
                  <a:gd name="T23" fmla="*/ 1131 h 1564"/>
                  <a:gd name="T24" fmla="*/ 150 w 598"/>
                  <a:gd name="T25" fmla="*/ 1242 h 1564"/>
                  <a:gd name="T26" fmla="*/ 146 w 598"/>
                  <a:gd name="T27" fmla="*/ 1261 h 1564"/>
                  <a:gd name="T28" fmla="*/ 0 w 598"/>
                  <a:gd name="T29" fmla="*/ 1564 h 1564"/>
                  <a:gd name="T30" fmla="*/ 355 w 598"/>
                  <a:gd name="T31" fmla="*/ 1564 h 1564"/>
                  <a:gd name="T32" fmla="*/ 444 w 598"/>
                  <a:gd name="T33" fmla="*/ 1273 h 1564"/>
                  <a:gd name="T34" fmla="*/ 439 w 598"/>
                  <a:gd name="T35" fmla="*/ 1273 h 1564"/>
                  <a:gd name="T36" fmla="*/ 452 w 598"/>
                  <a:gd name="T37" fmla="*/ 1241 h 1564"/>
                  <a:gd name="T38" fmla="*/ 488 w 598"/>
                  <a:gd name="T39" fmla="*/ 1108 h 1564"/>
                  <a:gd name="T40" fmla="*/ 559 w 598"/>
                  <a:gd name="T41" fmla="*/ 947 h 1564"/>
                  <a:gd name="T42" fmla="*/ 598 w 598"/>
                  <a:gd name="T43" fmla="*/ 807 h 1564"/>
                  <a:gd name="T44" fmla="*/ 553 w 598"/>
                  <a:gd name="T45" fmla="*/ 619 h 15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98" h="1564">
                    <a:moveTo>
                      <a:pt x="553" y="619"/>
                    </a:moveTo>
                    <a:cubicBezTo>
                      <a:pt x="528" y="570"/>
                      <a:pt x="495" y="491"/>
                      <a:pt x="479" y="443"/>
                    </a:cubicBezTo>
                    <a:cubicBezTo>
                      <a:pt x="462" y="396"/>
                      <a:pt x="415" y="330"/>
                      <a:pt x="374" y="297"/>
                    </a:cubicBezTo>
                    <a:cubicBezTo>
                      <a:pt x="333" y="265"/>
                      <a:pt x="321" y="207"/>
                      <a:pt x="348" y="169"/>
                    </a:cubicBezTo>
                    <a:cubicBezTo>
                      <a:pt x="374" y="132"/>
                      <a:pt x="395" y="78"/>
                      <a:pt x="395" y="50"/>
                    </a:cubicBezTo>
                    <a:cubicBezTo>
                      <a:pt x="395" y="22"/>
                      <a:pt x="375" y="0"/>
                      <a:pt x="351" y="0"/>
                    </a:cubicBezTo>
                    <a:cubicBezTo>
                      <a:pt x="326" y="0"/>
                      <a:pt x="272" y="44"/>
                      <a:pt x="230" y="98"/>
                    </a:cubicBezTo>
                    <a:cubicBezTo>
                      <a:pt x="126" y="235"/>
                      <a:pt x="126" y="235"/>
                      <a:pt x="126" y="235"/>
                    </a:cubicBezTo>
                    <a:cubicBezTo>
                      <a:pt x="84" y="289"/>
                      <a:pt x="50" y="351"/>
                      <a:pt x="50" y="372"/>
                    </a:cubicBezTo>
                    <a:cubicBezTo>
                      <a:pt x="50" y="393"/>
                      <a:pt x="65" y="464"/>
                      <a:pt x="83" y="530"/>
                    </a:cubicBezTo>
                    <a:cubicBezTo>
                      <a:pt x="183" y="892"/>
                      <a:pt x="183" y="892"/>
                      <a:pt x="183" y="892"/>
                    </a:cubicBezTo>
                    <a:cubicBezTo>
                      <a:pt x="202" y="958"/>
                      <a:pt x="201" y="1066"/>
                      <a:pt x="182" y="1131"/>
                    </a:cubicBezTo>
                    <a:cubicBezTo>
                      <a:pt x="150" y="1242"/>
                      <a:pt x="150" y="1242"/>
                      <a:pt x="150" y="1242"/>
                    </a:cubicBezTo>
                    <a:cubicBezTo>
                      <a:pt x="148" y="1248"/>
                      <a:pt x="147" y="1255"/>
                      <a:pt x="146" y="1261"/>
                    </a:cubicBezTo>
                    <a:cubicBezTo>
                      <a:pt x="0" y="1564"/>
                      <a:pt x="0" y="1564"/>
                      <a:pt x="0" y="1564"/>
                    </a:cubicBezTo>
                    <a:cubicBezTo>
                      <a:pt x="355" y="1564"/>
                      <a:pt x="355" y="1564"/>
                      <a:pt x="355" y="1564"/>
                    </a:cubicBezTo>
                    <a:cubicBezTo>
                      <a:pt x="444" y="1273"/>
                      <a:pt x="444" y="1273"/>
                      <a:pt x="444" y="1273"/>
                    </a:cubicBezTo>
                    <a:cubicBezTo>
                      <a:pt x="439" y="1273"/>
                      <a:pt x="439" y="1273"/>
                      <a:pt x="439" y="1273"/>
                    </a:cubicBezTo>
                    <a:cubicBezTo>
                      <a:pt x="444" y="1263"/>
                      <a:pt x="449" y="1252"/>
                      <a:pt x="452" y="1241"/>
                    </a:cubicBezTo>
                    <a:cubicBezTo>
                      <a:pt x="488" y="1108"/>
                      <a:pt x="488" y="1108"/>
                      <a:pt x="488" y="1108"/>
                    </a:cubicBezTo>
                    <a:cubicBezTo>
                      <a:pt x="506" y="1042"/>
                      <a:pt x="538" y="969"/>
                      <a:pt x="559" y="947"/>
                    </a:cubicBezTo>
                    <a:cubicBezTo>
                      <a:pt x="580" y="924"/>
                      <a:pt x="598" y="861"/>
                      <a:pt x="598" y="807"/>
                    </a:cubicBezTo>
                    <a:cubicBezTo>
                      <a:pt x="598" y="753"/>
                      <a:pt x="578" y="668"/>
                      <a:pt x="553" y="619"/>
                    </a:cubicBezTo>
                    <a:close/>
                  </a:path>
                </a:pathLst>
              </a:custGeom>
              <a:solidFill>
                <a:srgbClr val="F8C8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6" name="组合 45"/>
              <p:cNvGrpSpPr/>
              <p:nvPr/>
            </p:nvGrpSpPr>
            <p:grpSpPr>
              <a:xfrm>
                <a:off x="4159746" y="3646232"/>
                <a:ext cx="1778227" cy="1777775"/>
                <a:chOff x="4159746" y="3646232"/>
                <a:chExt cx="1778227" cy="1777775"/>
              </a:xfrm>
            </p:grpSpPr>
            <p:sp>
              <p:nvSpPr>
                <p:cNvPr id="47" name="泪滴形 46"/>
                <p:cNvSpPr/>
                <p:nvPr/>
              </p:nvSpPr>
              <p:spPr>
                <a:xfrm rot="16200000" flipV="1">
                  <a:off x="4159746" y="3646232"/>
                  <a:ext cx="1777775" cy="1777775"/>
                </a:xfrm>
                <a:prstGeom prst="teardrop">
                  <a:avLst/>
                </a:prstGeom>
                <a:solidFill>
                  <a:srgbClr val="FDDF4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8" name="文本框 47"/>
                <p:cNvSpPr txBox="1"/>
                <p:nvPr/>
              </p:nvSpPr>
              <p:spPr>
                <a:xfrm>
                  <a:off x="4223473" y="4040813"/>
                  <a:ext cx="1714500" cy="460375"/>
                </a:xfrm>
                <a:prstGeom prst="rect">
                  <a:avLst/>
                </a:prstGeom>
                <a:noFill/>
                <a:effectLst/>
              </p:spPr>
              <p:txBody>
                <a:bodyPr wrap="none" rtlCol="0">
                  <a:spAutoFit/>
                </a:bodyPr>
                <a:lstStyle/>
                <a:p>
                  <a:pPr algn="l"/>
                  <a:r>
                    <a:rPr lang="en-US" sz="2400" b="1" dirty="0">
                      <a:solidFill>
                        <a:srgbClr val="FCFCFC"/>
                      </a:solidFill>
                      <a:latin typeface="幼圆" panose="02010509060101010101" pitchFamily="49" charset="-122"/>
                      <a:ea typeface="幼圆" panose="02010509060101010101" pitchFamily="49" charset="-122"/>
                    </a:rPr>
                    <a:t>3.</a:t>
                  </a:r>
                  <a:r>
                    <a:rPr sz="2400" b="1" dirty="0">
                      <a:solidFill>
                        <a:srgbClr val="FCFCFC"/>
                      </a:solidFill>
                      <a:latin typeface="幼圆" panose="02010509060101010101" pitchFamily="49" charset="-122"/>
                      <a:ea typeface="幼圆" panose="02010509060101010101" pitchFamily="49" charset="-122"/>
                    </a:rPr>
                    <a:t>学生发展</a:t>
                  </a:r>
                  <a:endParaRPr sz="2400" b="1" dirty="0">
                    <a:solidFill>
                      <a:srgbClr val="FCFCFC"/>
                    </a:solidFill>
                    <a:latin typeface="幼圆" panose="02010509060101010101" pitchFamily="49" charset="-122"/>
                    <a:ea typeface="幼圆" panose="02010509060101010101" pitchFamily="49" charset="-122"/>
                  </a:endParaRPr>
                </a:p>
              </p:txBody>
            </p:sp>
          </p:grpSp>
        </p:grpSp>
        <p:grpSp>
          <p:nvGrpSpPr>
            <p:cNvPr id="39" name="组合 38"/>
            <p:cNvGrpSpPr/>
            <p:nvPr/>
          </p:nvGrpSpPr>
          <p:grpSpPr>
            <a:xfrm>
              <a:off x="3762322" y="4334449"/>
              <a:ext cx="1083157" cy="1557183"/>
              <a:chOff x="3762322" y="4334449"/>
              <a:chExt cx="1083157" cy="1557183"/>
            </a:xfrm>
          </p:grpSpPr>
          <p:sp>
            <p:nvSpPr>
              <p:cNvPr id="40" name="Freeform 12"/>
              <p:cNvSpPr/>
              <p:nvPr/>
            </p:nvSpPr>
            <p:spPr bwMode="auto">
              <a:xfrm>
                <a:off x="3762322" y="4548944"/>
                <a:ext cx="162588" cy="401509"/>
              </a:xfrm>
              <a:custGeom>
                <a:avLst/>
                <a:gdLst>
                  <a:gd name="T0" fmla="*/ 90 w 90"/>
                  <a:gd name="T1" fmla="*/ 0 h 222"/>
                  <a:gd name="T2" fmla="*/ 73 w 90"/>
                  <a:gd name="T3" fmla="*/ 222 h 222"/>
                  <a:gd name="T4" fmla="*/ 90 w 90"/>
                  <a:gd name="T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0" h="222">
                    <a:moveTo>
                      <a:pt x="90" y="0"/>
                    </a:moveTo>
                    <a:cubicBezTo>
                      <a:pt x="90" y="0"/>
                      <a:pt x="0" y="68"/>
                      <a:pt x="73" y="222"/>
                    </a:cubicBezTo>
                    <a:cubicBezTo>
                      <a:pt x="73" y="222"/>
                      <a:pt x="24" y="74"/>
                      <a:pt x="90" y="0"/>
                    </a:cubicBezTo>
                    <a:close/>
                  </a:path>
                </a:pathLst>
              </a:custGeom>
              <a:solidFill>
                <a:srgbClr val="F3DA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41" name="组合 40"/>
              <p:cNvGrpSpPr/>
              <p:nvPr/>
            </p:nvGrpSpPr>
            <p:grpSpPr>
              <a:xfrm>
                <a:off x="4024142" y="4334449"/>
                <a:ext cx="821337" cy="1557183"/>
                <a:chOff x="4024142" y="4334449"/>
                <a:chExt cx="821337" cy="155718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4204287" y="5492413"/>
                  <a:ext cx="408379" cy="399219"/>
                </a:xfrm>
                <a:custGeom>
                  <a:avLst/>
                  <a:gdLst>
                    <a:gd name="T0" fmla="*/ 226 w 226"/>
                    <a:gd name="T1" fmla="*/ 149 h 221"/>
                    <a:gd name="T2" fmla="*/ 32 w 226"/>
                    <a:gd name="T3" fmla="*/ 0 h 221"/>
                    <a:gd name="T4" fmla="*/ 226 w 226"/>
                    <a:gd name="T5" fmla="*/ 149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26" h="221">
                      <a:moveTo>
                        <a:pt x="226" y="149"/>
                      </a:moveTo>
                      <a:cubicBezTo>
                        <a:pt x="226" y="149"/>
                        <a:pt x="45" y="190"/>
                        <a:pt x="32" y="0"/>
                      </a:cubicBezTo>
                      <a:cubicBezTo>
                        <a:pt x="32" y="0"/>
                        <a:pt x="0" y="221"/>
                        <a:pt x="226" y="149"/>
                      </a:cubicBezTo>
                      <a:close/>
                    </a:path>
                  </a:pathLst>
                </a:custGeom>
                <a:solidFill>
                  <a:srgbClr val="FCE0C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44" name="Freeform 8"/>
                <p:cNvSpPr/>
                <p:nvPr/>
              </p:nvSpPr>
              <p:spPr bwMode="auto">
                <a:xfrm>
                  <a:off x="4024142" y="4334449"/>
                  <a:ext cx="821337" cy="875533"/>
                </a:xfrm>
                <a:custGeom>
                  <a:avLst/>
                  <a:gdLst>
                    <a:gd name="T0" fmla="*/ 41 w 455"/>
                    <a:gd name="T1" fmla="*/ 458 h 485"/>
                    <a:gd name="T2" fmla="*/ 55 w 455"/>
                    <a:gd name="T3" fmla="*/ 325 h 485"/>
                    <a:gd name="T4" fmla="*/ 61 w 455"/>
                    <a:gd name="T5" fmla="*/ 319 h 485"/>
                    <a:gd name="T6" fmla="*/ 235 w 455"/>
                    <a:gd name="T7" fmla="*/ 141 h 485"/>
                    <a:gd name="T8" fmla="*/ 303 w 455"/>
                    <a:gd name="T9" fmla="*/ 70 h 485"/>
                    <a:gd name="T10" fmla="*/ 432 w 455"/>
                    <a:gd name="T11" fmla="*/ 24 h 485"/>
                    <a:gd name="T12" fmla="*/ 431 w 455"/>
                    <a:gd name="T13" fmla="*/ 138 h 485"/>
                    <a:gd name="T14" fmla="*/ 321 w 455"/>
                    <a:gd name="T15" fmla="*/ 259 h 485"/>
                    <a:gd name="T16" fmla="*/ 233 w 455"/>
                    <a:gd name="T17" fmla="*/ 367 h 485"/>
                    <a:gd name="T18" fmla="*/ 163 w 455"/>
                    <a:gd name="T19" fmla="*/ 464 h 485"/>
                    <a:gd name="T20" fmla="*/ 41 w 455"/>
                    <a:gd name="T21" fmla="*/ 458 h 4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55" h="485">
                      <a:moveTo>
                        <a:pt x="41" y="458"/>
                      </a:moveTo>
                      <a:cubicBezTo>
                        <a:pt x="0" y="433"/>
                        <a:pt x="7" y="373"/>
                        <a:pt x="55" y="325"/>
                      </a:cubicBezTo>
                      <a:cubicBezTo>
                        <a:pt x="61" y="319"/>
                        <a:pt x="61" y="319"/>
                        <a:pt x="61" y="319"/>
                      </a:cubicBezTo>
                      <a:cubicBezTo>
                        <a:pt x="110" y="271"/>
                        <a:pt x="188" y="191"/>
                        <a:pt x="235" y="141"/>
                      </a:cubicBezTo>
                      <a:cubicBezTo>
                        <a:pt x="303" y="70"/>
                        <a:pt x="303" y="70"/>
                        <a:pt x="303" y="70"/>
                      </a:cubicBezTo>
                      <a:cubicBezTo>
                        <a:pt x="350" y="21"/>
                        <a:pt x="408" y="0"/>
                        <a:pt x="432" y="24"/>
                      </a:cubicBezTo>
                      <a:cubicBezTo>
                        <a:pt x="455" y="48"/>
                        <a:pt x="455" y="100"/>
                        <a:pt x="431" y="138"/>
                      </a:cubicBezTo>
                      <a:cubicBezTo>
                        <a:pt x="407" y="177"/>
                        <a:pt x="358" y="232"/>
                        <a:pt x="321" y="259"/>
                      </a:cubicBezTo>
                      <a:cubicBezTo>
                        <a:pt x="285" y="287"/>
                        <a:pt x="245" y="336"/>
                        <a:pt x="233" y="367"/>
                      </a:cubicBezTo>
                      <a:cubicBezTo>
                        <a:pt x="222" y="398"/>
                        <a:pt x="190" y="442"/>
                        <a:pt x="163" y="464"/>
                      </a:cubicBezTo>
                      <a:cubicBezTo>
                        <a:pt x="136" y="485"/>
                        <a:pt x="81" y="483"/>
                        <a:pt x="41" y="458"/>
                      </a:cubicBezTo>
                      <a:close/>
                    </a:path>
                  </a:pathLst>
                </a:custGeom>
                <a:solidFill>
                  <a:srgbClr val="F8C8A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42" name="Freeform 10"/>
              <p:cNvSpPr/>
              <p:nvPr/>
            </p:nvSpPr>
            <p:spPr bwMode="auto">
              <a:xfrm>
                <a:off x="4634039" y="4375669"/>
                <a:ext cx="155718" cy="164115"/>
              </a:xfrm>
              <a:custGeom>
                <a:avLst/>
                <a:gdLst>
                  <a:gd name="T0" fmla="*/ 51 w 86"/>
                  <a:gd name="T1" fmla="*/ 12 h 91"/>
                  <a:gd name="T2" fmla="*/ 77 w 86"/>
                  <a:gd name="T3" fmla="*/ 62 h 91"/>
                  <a:gd name="T4" fmla="*/ 35 w 86"/>
                  <a:gd name="T5" fmla="*/ 88 h 91"/>
                  <a:gd name="T6" fmla="*/ 0 w 86"/>
                  <a:gd name="T7" fmla="*/ 33 h 91"/>
                  <a:gd name="T8" fmla="*/ 51 w 86"/>
                  <a:gd name="T9" fmla="*/ 12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" h="91">
                    <a:moveTo>
                      <a:pt x="51" y="12"/>
                    </a:moveTo>
                    <a:cubicBezTo>
                      <a:pt x="51" y="12"/>
                      <a:pt x="86" y="42"/>
                      <a:pt x="77" y="62"/>
                    </a:cubicBezTo>
                    <a:cubicBezTo>
                      <a:pt x="77" y="62"/>
                      <a:pt x="56" y="91"/>
                      <a:pt x="35" y="88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0" y="33"/>
                      <a:pt x="40" y="0"/>
                      <a:pt x="51" y="12"/>
                    </a:cubicBezTo>
                    <a:close/>
                  </a:path>
                </a:pathLst>
              </a:custGeom>
              <a:solidFill>
                <a:srgbClr val="FBE2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49" name="文本框 48"/>
          <p:cNvSpPr txBox="1"/>
          <p:nvPr/>
        </p:nvSpPr>
        <p:spPr>
          <a:xfrm>
            <a:off x="8334644" y="4492762"/>
            <a:ext cx="3992880" cy="16300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以校级名师工作室、区、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校青年骨干教师基本功、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评优课比赛为平台，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鼓励教师开展教学科研，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在实践中努力形塑教师专业技能。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261788" y="2174566"/>
            <a:ext cx="3095625" cy="95313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打造“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智慧融通</a:t>
            </a:r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的教研组文化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313255" y="2030570"/>
            <a:ext cx="379920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积极参与“少儿国学”工作室、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“泛在读写”工作室的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课题研究</a:t>
            </a:r>
            <a:endParaRPr lang="en-US" altLang="zh-CN" sz="36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688849" y="1264811"/>
            <a:ext cx="14152880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①开发并实施期初课程及期末课程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②打造向美、挑战、生长的语文课堂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011795" y="2729865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以“识字写字”、“绘本阅读”</a:t>
            </a:r>
            <a:endParaRPr lang="zh-CN" sz="20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zh-CN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为重点课型教学研究为载体，</a:t>
            </a:r>
            <a:endParaRPr lang="zh-CN" sz="2000" b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/>
            <a:r>
              <a:rPr lang="zh-CN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形成本教研组</a:t>
            </a:r>
            <a:r>
              <a:rPr lang="zh-CN" sz="2000" b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专题研究</a:t>
            </a:r>
            <a:r>
              <a:rPr lang="zh-CN" sz="2000" b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内容</a:t>
            </a:r>
            <a:endParaRPr lang="zh-CN" altLang="en-US" sz="20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62560" y="4399915"/>
            <a:ext cx="4094480" cy="18148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indent="0" algn="l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关注</a:t>
            </a:r>
            <a:r>
              <a:rPr lang="zh-CN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识字写字、写话</a:t>
            </a:r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学科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核心素养的长程培养，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扎实日常，切实提升</a:t>
            </a:r>
            <a:endParaRPr lang="zh-CN" sz="28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indent="0" algn="l"/>
            <a:r>
              <a:rPr lang="zh-CN" sz="28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学生语文素养</a:t>
            </a:r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893" y="5499847"/>
            <a:ext cx="12089406" cy="1479176"/>
            <a:chOff x="-1" y="5338481"/>
            <a:chExt cx="12419132" cy="15195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-134470"/>
            <a:ext cx="12089406" cy="1479176"/>
            <a:chOff x="-1" y="5338481"/>
            <a:chExt cx="12419132" cy="151951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sp>
        <p:nvSpPr>
          <p:cNvPr id="10" name="Rectangle 42" descr="e7d195523061f1c0deeec63e560781cfd59afb0ea006f2a87ABB68BF51EA6619813959095094C18C62A12F549504892A4AAA8C1554C6663626E05CA27F281A14E6983772AFC3FB97135759321DEA3D700FBFCB88CE02D2F8F1A4B936C1250C6E97E0CD9304865E29C111A34AB31D48CB39B34BCBEC89472AAE19104DC89A29380F921CD2C203AD1C8A8C6D75648410F6"/>
          <p:cNvSpPr/>
          <p:nvPr/>
        </p:nvSpPr>
        <p:spPr>
          <a:xfrm flipH="1">
            <a:off x="2895857" y="4311358"/>
            <a:ext cx="6405264" cy="174914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/>
            <a:r>
              <a:rPr lang="zh-CN" altLang="en-US" sz="54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重点工作</a:t>
            </a:r>
            <a:endParaRPr lang="zh-CN" altLang="en-US" sz="54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560829" y="1358154"/>
            <a:ext cx="2756103" cy="2756102"/>
            <a:chOff x="4002422" y="586098"/>
            <a:chExt cx="4217869" cy="4217869"/>
          </a:xfrm>
        </p:grpSpPr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4002422" y="586098"/>
              <a:ext cx="4217869" cy="421786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E6C9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095356" y="679032"/>
              <a:ext cx="4032000" cy="4032000"/>
            </a:xfrm>
            <a:prstGeom prst="ellipse">
              <a:avLst/>
            </a:prstGeom>
            <a:solidFill>
              <a:srgbClr val="FCFCFC"/>
            </a:solidFill>
            <a:ln w="19050">
              <a:solidFill>
                <a:srgbClr val="DCB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035768" y="1804545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FDDF4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03</a:t>
            </a:r>
            <a:endParaRPr lang="zh-CN" altLang="en-US" sz="11500" b="1" dirty="0">
              <a:solidFill>
                <a:srgbClr val="FDDF4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99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9768483" y="-321726"/>
            <a:ext cx="911413" cy="911415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10766624" y="703666"/>
            <a:ext cx="415497" cy="415498"/>
          </a:xfrm>
          <a:prstGeom prst="ellipse">
            <a:avLst/>
          </a:prstGeom>
          <a:solidFill>
            <a:srgbClr val="98DB8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11813387" y="663458"/>
            <a:ext cx="757226" cy="757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11444385" y="270377"/>
            <a:ext cx="233227" cy="233228"/>
          </a:xfrm>
          <a:prstGeom prst="ellipse">
            <a:avLst/>
          </a:prstGeom>
          <a:solidFill>
            <a:srgbClr val="FDDF4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-15707"/>
            <a:ext cx="2217620" cy="1741830"/>
          </a:xfrm>
          <a:prstGeom prst="rect">
            <a:avLst/>
          </a:prstGeom>
        </p:spPr>
      </p:pic>
      <p:cxnSp>
        <p:nvCxnSpPr>
          <p:cNvPr id="22" name="直接连接符 21"/>
          <p:cNvCxnSpPr/>
          <p:nvPr/>
        </p:nvCxnSpPr>
        <p:spPr>
          <a:xfrm rot="10800000">
            <a:off x="3197261" y="1277540"/>
            <a:ext cx="5760000" cy="0"/>
          </a:xfrm>
          <a:prstGeom prst="line">
            <a:avLst/>
          </a:prstGeom>
          <a:ln w="12700">
            <a:solidFill>
              <a:srgbClr val="98DB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3246520" y="193229"/>
            <a:ext cx="2631440" cy="82994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重点工作</a:t>
            </a:r>
            <a:endParaRPr lang="zh-CN" altLang="en-US" sz="48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-943909" y="1799821"/>
            <a:ext cx="816040" cy="1168423"/>
          </a:xfrm>
          <a:prstGeom prst="rect">
            <a:avLst/>
          </a:pr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-966608" y="2968244"/>
            <a:ext cx="816040" cy="1168423"/>
          </a:xfrm>
          <a:prstGeom prst="rect">
            <a:avLst/>
          </a:pr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5837555" y="1569085"/>
            <a:ext cx="3746500" cy="175323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区基本功竞赛（9~11月）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区、市骨干、学带评比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阅读能力考核</a:t>
            </a:r>
            <a:endParaRPr lang="zh-CN" altLang="en-US" sz="2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>
            <a:off x="1125982" y="3352638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-1" fmla="*/ 0 w 1765300"/>
              <a:gd name="connsiteY0-2" fmla="*/ 1206500 h 1206500"/>
              <a:gd name="connsiteX1-3" fmla="*/ 1409700 w 1765300"/>
              <a:gd name="connsiteY1-4" fmla="*/ 203200 h 1206500"/>
              <a:gd name="connsiteX2-5" fmla="*/ 1270000 w 1765300"/>
              <a:gd name="connsiteY2-6" fmla="*/ 0 h 1206500"/>
              <a:gd name="connsiteX3-7" fmla="*/ 1765300 w 1765300"/>
              <a:gd name="connsiteY3-8" fmla="*/ 0 h 1206500"/>
              <a:gd name="connsiteX4-9" fmla="*/ 1714500 w 1765300"/>
              <a:gd name="connsiteY4-10" fmla="*/ 508000 h 1206500"/>
              <a:gd name="connsiteX5-11" fmla="*/ 1574800 w 1765300"/>
              <a:gd name="connsiteY5-12" fmla="*/ 342900 h 1206500"/>
              <a:gd name="connsiteX6-13" fmla="*/ 0 w 1765300"/>
              <a:gd name="connsiteY6-14" fmla="*/ 1206500 h 1206500"/>
              <a:gd name="connsiteX0-15" fmla="*/ 0 w 1765300"/>
              <a:gd name="connsiteY0-16" fmla="*/ 1206500 h 1215408"/>
              <a:gd name="connsiteX1-17" fmla="*/ 1409700 w 1765300"/>
              <a:gd name="connsiteY1-18" fmla="*/ 203200 h 1215408"/>
              <a:gd name="connsiteX2-19" fmla="*/ 1270000 w 1765300"/>
              <a:gd name="connsiteY2-20" fmla="*/ 0 h 1215408"/>
              <a:gd name="connsiteX3-21" fmla="*/ 1765300 w 1765300"/>
              <a:gd name="connsiteY3-22" fmla="*/ 0 h 1215408"/>
              <a:gd name="connsiteX4-23" fmla="*/ 1714500 w 1765300"/>
              <a:gd name="connsiteY4-24" fmla="*/ 508000 h 1215408"/>
              <a:gd name="connsiteX5-25" fmla="*/ 1574800 w 1765300"/>
              <a:gd name="connsiteY5-26" fmla="*/ 342900 h 1215408"/>
              <a:gd name="connsiteX6-27" fmla="*/ 0 w 1765300"/>
              <a:gd name="connsiteY6-28" fmla="*/ 1206500 h 1215408"/>
              <a:gd name="connsiteX0-29" fmla="*/ 0 w 1765300"/>
              <a:gd name="connsiteY0-30" fmla="*/ 1206500 h 1217025"/>
              <a:gd name="connsiteX1-31" fmla="*/ 1409700 w 1765300"/>
              <a:gd name="connsiteY1-32" fmla="*/ 203200 h 1217025"/>
              <a:gd name="connsiteX2-33" fmla="*/ 1270000 w 1765300"/>
              <a:gd name="connsiteY2-34" fmla="*/ 0 h 1217025"/>
              <a:gd name="connsiteX3-35" fmla="*/ 1765300 w 1765300"/>
              <a:gd name="connsiteY3-36" fmla="*/ 0 h 1217025"/>
              <a:gd name="connsiteX4-37" fmla="*/ 1714500 w 1765300"/>
              <a:gd name="connsiteY4-38" fmla="*/ 508000 h 1217025"/>
              <a:gd name="connsiteX5-39" fmla="*/ 1574800 w 1765300"/>
              <a:gd name="connsiteY5-40" fmla="*/ 342900 h 1217025"/>
              <a:gd name="connsiteX6-41" fmla="*/ 0 w 1765300"/>
              <a:gd name="connsiteY6-42" fmla="*/ 1206500 h 1217025"/>
              <a:gd name="connsiteX0-43" fmla="*/ 0 w 1765300"/>
              <a:gd name="connsiteY0-44" fmla="*/ 1206500 h 1217025"/>
              <a:gd name="connsiteX1-45" fmla="*/ 1409700 w 1765300"/>
              <a:gd name="connsiteY1-46" fmla="*/ 203200 h 1217025"/>
              <a:gd name="connsiteX2-47" fmla="*/ 1270000 w 1765300"/>
              <a:gd name="connsiteY2-48" fmla="*/ 0 h 1217025"/>
              <a:gd name="connsiteX3-49" fmla="*/ 1765300 w 1765300"/>
              <a:gd name="connsiteY3-50" fmla="*/ 0 h 1217025"/>
              <a:gd name="connsiteX4-51" fmla="*/ 1714500 w 1765300"/>
              <a:gd name="connsiteY4-52" fmla="*/ 508000 h 1217025"/>
              <a:gd name="connsiteX5-53" fmla="*/ 1574800 w 1765300"/>
              <a:gd name="connsiteY5-54" fmla="*/ 342900 h 1217025"/>
              <a:gd name="connsiteX6-55" fmla="*/ 0 w 1765300"/>
              <a:gd name="connsiteY6-56" fmla="*/ 1206500 h 1217025"/>
              <a:gd name="connsiteX0-57" fmla="*/ 0 w 1765300"/>
              <a:gd name="connsiteY0-58" fmla="*/ 1206500 h 1217025"/>
              <a:gd name="connsiteX1-59" fmla="*/ 1409700 w 1765300"/>
              <a:gd name="connsiteY1-60" fmla="*/ 203200 h 1217025"/>
              <a:gd name="connsiteX2-61" fmla="*/ 1270000 w 1765300"/>
              <a:gd name="connsiteY2-62" fmla="*/ 0 h 1217025"/>
              <a:gd name="connsiteX3-63" fmla="*/ 1765300 w 1765300"/>
              <a:gd name="connsiteY3-64" fmla="*/ 0 h 1217025"/>
              <a:gd name="connsiteX4-65" fmla="*/ 1714500 w 1765300"/>
              <a:gd name="connsiteY4-66" fmla="*/ 508000 h 1217025"/>
              <a:gd name="connsiteX5-67" fmla="*/ 1574800 w 1765300"/>
              <a:gd name="connsiteY5-68" fmla="*/ 342900 h 1217025"/>
              <a:gd name="connsiteX6-69" fmla="*/ 0 w 1765300"/>
              <a:gd name="connsiteY6-70" fmla="*/ 1206500 h 1217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3" name="任意多边形 12"/>
          <p:cNvSpPr/>
          <p:nvPr/>
        </p:nvSpPr>
        <p:spPr>
          <a:xfrm flipV="1">
            <a:off x="3730290" y="3352638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-1" fmla="*/ 0 w 1765300"/>
              <a:gd name="connsiteY0-2" fmla="*/ 1206500 h 1206500"/>
              <a:gd name="connsiteX1-3" fmla="*/ 1409700 w 1765300"/>
              <a:gd name="connsiteY1-4" fmla="*/ 203200 h 1206500"/>
              <a:gd name="connsiteX2-5" fmla="*/ 1270000 w 1765300"/>
              <a:gd name="connsiteY2-6" fmla="*/ 0 h 1206500"/>
              <a:gd name="connsiteX3-7" fmla="*/ 1765300 w 1765300"/>
              <a:gd name="connsiteY3-8" fmla="*/ 0 h 1206500"/>
              <a:gd name="connsiteX4-9" fmla="*/ 1714500 w 1765300"/>
              <a:gd name="connsiteY4-10" fmla="*/ 508000 h 1206500"/>
              <a:gd name="connsiteX5-11" fmla="*/ 1574800 w 1765300"/>
              <a:gd name="connsiteY5-12" fmla="*/ 342900 h 1206500"/>
              <a:gd name="connsiteX6-13" fmla="*/ 0 w 1765300"/>
              <a:gd name="connsiteY6-14" fmla="*/ 1206500 h 1206500"/>
              <a:gd name="connsiteX0-15" fmla="*/ 0 w 1765300"/>
              <a:gd name="connsiteY0-16" fmla="*/ 1206500 h 1215408"/>
              <a:gd name="connsiteX1-17" fmla="*/ 1409700 w 1765300"/>
              <a:gd name="connsiteY1-18" fmla="*/ 203200 h 1215408"/>
              <a:gd name="connsiteX2-19" fmla="*/ 1270000 w 1765300"/>
              <a:gd name="connsiteY2-20" fmla="*/ 0 h 1215408"/>
              <a:gd name="connsiteX3-21" fmla="*/ 1765300 w 1765300"/>
              <a:gd name="connsiteY3-22" fmla="*/ 0 h 1215408"/>
              <a:gd name="connsiteX4-23" fmla="*/ 1714500 w 1765300"/>
              <a:gd name="connsiteY4-24" fmla="*/ 508000 h 1215408"/>
              <a:gd name="connsiteX5-25" fmla="*/ 1574800 w 1765300"/>
              <a:gd name="connsiteY5-26" fmla="*/ 342900 h 1215408"/>
              <a:gd name="connsiteX6-27" fmla="*/ 0 w 1765300"/>
              <a:gd name="connsiteY6-28" fmla="*/ 1206500 h 1215408"/>
              <a:gd name="connsiteX0-29" fmla="*/ 0 w 1765300"/>
              <a:gd name="connsiteY0-30" fmla="*/ 1206500 h 1217025"/>
              <a:gd name="connsiteX1-31" fmla="*/ 1409700 w 1765300"/>
              <a:gd name="connsiteY1-32" fmla="*/ 203200 h 1217025"/>
              <a:gd name="connsiteX2-33" fmla="*/ 1270000 w 1765300"/>
              <a:gd name="connsiteY2-34" fmla="*/ 0 h 1217025"/>
              <a:gd name="connsiteX3-35" fmla="*/ 1765300 w 1765300"/>
              <a:gd name="connsiteY3-36" fmla="*/ 0 h 1217025"/>
              <a:gd name="connsiteX4-37" fmla="*/ 1714500 w 1765300"/>
              <a:gd name="connsiteY4-38" fmla="*/ 508000 h 1217025"/>
              <a:gd name="connsiteX5-39" fmla="*/ 1574800 w 1765300"/>
              <a:gd name="connsiteY5-40" fmla="*/ 342900 h 1217025"/>
              <a:gd name="connsiteX6-41" fmla="*/ 0 w 1765300"/>
              <a:gd name="connsiteY6-42" fmla="*/ 1206500 h 1217025"/>
              <a:gd name="connsiteX0-43" fmla="*/ 0 w 1765300"/>
              <a:gd name="connsiteY0-44" fmla="*/ 1206500 h 1217025"/>
              <a:gd name="connsiteX1-45" fmla="*/ 1409700 w 1765300"/>
              <a:gd name="connsiteY1-46" fmla="*/ 203200 h 1217025"/>
              <a:gd name="connsiteX2-47" fmla="*/ 1270000 w 1765300"/>
              <a:gd name="connsiteY2-48" fmla="*/ 0 h 1217025"/>
              <a:gd name="connsiteX3-49" fmla="*/ 1765300 w 1765300"/>
              <a:gd name="connsiteY3-50" fmla="*/ 0 h 1217025"/>
              <a:gd name="connsiteX4-51" fmla="*/ 1714500 w 1765300"/>
              <a:gd name="connsiteY4-52" fmla="*/ 508000 h 1217025"/>
              <a:gd name="connsiteX5-53" fmla="*/ 1574800 w 1765300"/>
              <a:gd name="connsiteY5-54" fmla="*/ 342900 h 1217025"/>
              <a:gd name="connsiteX6-55" fmla="*/ 0 w 1765300"/>
              <a:gd name="connsiteY6-56" fmla="*/ 1206500 h 1217025"/>
              <a:gd name="connsiteX0-57" fmla="*/ 0 w 1765300"/>
              <a:gd name="connsiteY0-58" fmla="*/ 1206500 h 1217025"/>
              <a:gd name="connsiteX1-59" fmla="*/ 1409700 w 1765300"/>
              <a:gd name="connsiteY1-60" fmla="*/ 203200 h 1217025"/>
              <a:gd name="connsiteX2-61" fmla="*/ 1270000 w 1765300"/>
              <a:gd name="connsiteY2-62" fmla="*/ 0 h 1217025"/>
              <a:gd name="connsiteX3-63" fmla="*/ 1765300 w 1765300"/>
              <a:gd name="connsiteY3-64" fmla="*/ 0 h 1217025"/>
              <a:gd name="connsiteX4-65" fmla="*/ 1714500 w 1765300"/>
              <a:gd name="connsiteY4-66" fmla="*/ 508000 h 1217025"/>
              <a:gd name="connsiteX5-67" fmla="*/ 1574800 w 1765300"/>
              <a:gd name="connsiteY5-68" fmla="*/ 342900 h 1217025"/>
              <a:gd name="connsiteX6-69" fmla="*/ 0 w 1765300"/>
              <a:gd name="connsiteY6-70" fmla="*/ 1206500 h 1217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6334596" y="3352638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-1" fmla="*/ 0 w 1765300"/>
              <a:gd name="connsiteY0-2" fmla="*/ 1206500 h 1206500"/>
              <a:gd name="connsiteX1-3" fmla="*/ 1409700 w 1765300"/>
              <a:gd name="connsiteY1-4" fmla="*/ 203200 h 1206500"/>
              <a:gd name="connsiteX2-5" fmla="*/ 1270000 w 1765300"/>
              <a:gd name="connsiteY2-6" fmla="*/ 0 h 1206500"/>
              <a:gd name="connsiteX3-7" fmla="*/ 1765300 w 1765300"/>
              <a:gd name="connsiteY3-8" fmla="*/ 0 h 1206500"/>
              <a:gd name="connsiteX4-9" fmla="*/ 1714500 w 1765300"/>
              <a:gd name="connsiteY4-10" fmla="*/ 508000 h 1206500"/>
              <a:gd name="connsiteX5-11" fmla="*/ 1574800 w 1765300"/>
              <a:gd name="connsiteY5-12" fmla="*/ 342900 h 1206500"/>
              <a:gd name="connsiteX6-13" fmla="*/ 0 w 1765300"/>
              <a:gd name="connsiteY6-14" fmla="*/ 1206500 h 1206500"/>
              <a:gd name="connsiteX0-15" fmla="*/ 0 w 1765300"/>
              <a:gd name="connsiteY0-16" fmla="*/ 1206500 h 1215408"/>
              <a:gd name="connsiteX1-17" fmla="*/ 1409700 w 1765300"/>
              <a:gd name="connsiteY1-18" fmla="*/ 203200 h 1215408"/>
              <a:gd name="connsiteX2-19" fmla="*/ 1270000 w 1765300"/>
              <a:gd name="connsiteY2-20" fmla="*/ 0 h 1215408"/>
              <a:gd name="connsiteX3-21" fmla="*/ 1765300 w 1765300"/>
              <a:gd name="connsiteY3-22" fmla="*/ 0 h 1215408"/>
              <a:gd name="connsiteX4-23" fmla="*/ 1714500 w 1765300"/>
              <a:gd name="connsiteY4-24" fmla="*/ 508000 h 1215408"/>
              <a:gd name="connsiteX5-25" fmla="*/ 1574800 w 1765300"/>
              <a:gd name="connsiteY5-26" fmla="*/ 342900 h 1215408"/>
              <a:gd name="connsiteX6-27" fmla="*/ 0 w 1765300"/>
              <a:gd name="connsiteY6-28" fmla="*/ 1206500 h 1215408"/>
              <a:gd name="connsiteX0-29" fmla="*/ 0 w 1765300"/>
              <a:gd name="connsiteY0-30" fmla="*/ 1206500 h 1217025"/>
              <a:gd name="connsiteX1-31" fmla="*/ 1409700 w 1765300"/>
              <a:gd name="connsiteY1-32" fmla="*/ 203200 h 1217025"/>
              <a:gd name="connsiteX2-33" fmla="*/ 1270000 w 1765300"/>
              <a:gd name="connsiteY2-34" fmla="*/ 0 h 1217025"/>
              <a:gd name="connsiteX3-35" fmla="*/ 1765300 w 1765300"/>
              <a:gd name="connsiteY3-36" fmla="*/ 0 h 1217025"/>
              <a:gd name="connsiteX4-37" fmla="*/ 1714500 w 1765300"/>
              <a:gd name="connsiteY4-38" fmla="*/ 508000 h 1217025"/>
              <a:gd name="connsiteX5-39" fmla="*/ 1574800 w 1765300"/>
              <a:gd name="connsiteY5-40" fmla="*/ 342900 h 1217025"/>
              <a:gd name="connsiteX6-41" fmla="*/ 0 w 1765300"/>
              <a:gd name="connsiteY6-42" fmla="*/ 1206500 h 1217025"/>
              <a:gd name="connsiteX0-43" fmla="*/ 0 w 1765300"/>
              <a:gd name="connsiteY0-44" fmla="*/ 1206500 h 1217025"/>
              <a:gd name="connsiteX1-45" fmla="*/ 1409700 w 1765300"/>
              <a:gd name="connsiteY1-46" fmla="*/ 203200 h 1217025"/>
              <a:gd name="connsiteX2-47" fmla="*/ 1270000 w 1765300"/>
              <a:gd name="connsiteY2-48" fmla="*/ 0 h 1217025"/>
              <a:gd name="connsiteX3-49" fmla="*/ 1765300 w 1765300"/>
              <a:gd name="connsiteY3-50" fmla="*/ 0 h 1217025"/>
              <a:gd name="connsiteX4-51" fmla="*/ 1714500 w 1765300"/>
              <a:gd name="connsiteY4-52" fmla="*/ 508000 h 1217025"/>
              <a:gd name="connsiteX5-53" fmla="*/ 1574800 w 1765300"/>
              <a:gd name="connsiteY5-54" fmla="*/ 342900 h 1217025"/>
              <a:gd name="connsiteX6-55" fmla="*/ 0 w 1765300"/>
              <a:gd name="connsiteY6-56" fmla="*/ 1206500 h 1217025"/>
              <a:gd name="connsiteX0-57" fmla="*/ 0 w 1765300"/>
              <a:gd name="connsiteY0-58" fmla="*/ 1206500 h 1217025"/>
              <a:gd name="connsiteX1-59" fmla="*/ 1409700 w 1765300"/>
              <a:gd name="connsiteY1-60" fmla="*/ 203200 h 1217025"/>
              <a:gd name="connsiteX2-61" fmla="*/ 1270000 w 1765300"/>
              <a:gd name="connsiteY2-62" fmla="*/ 0 h 1217025"/>
              <a:gd name="connsiteX3-63" fmla="*/ 1765300 w 1765300"/>
              <a:gd name="connsiteY3-64" fmla="*/ 0 h 1217025"/>
              <a:gd name="connsiteX4-65" fmla="*/ 1714500 w 1765300"/>
              <a:gd name="connsiteY4-66" fmla="*/ 508000 h 1217025"/>
              <a:gd name="connsiteX5-67" fmla="*/ 1574800 w 1765300"/>
              <a:gd name="connsiteY5-68" fmla="*/ 342900 h 1217025"/>
              <a:gd name="connsiteX6-69" fmla="*/ 0 w 1765300"/>
              <a:gd name="connsiteY6-70" fmla="*/ 1206500 h 1217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5" name="任意多边形 14"/>
          <p:cNvSpPr/>
          <p:nvPr/>
        </p:nvSpPr>
        <p:spPr>
          <a:xfrm flipV="1">
            <a:off x="8938904" y="3352638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-1" fmla="*/ 0 w 1765300"/>
              <a:gd name="connsiteY0-2" fmla="*/ 1206500 h 1206500"/>
              <a:gd name="connsiteX1-3" fmla="*/ 1409700 w 1765300"/>
              <a:gd name="connsiteY1-4" fmla="*/ 203200 h 1206500"/>
              <a:gd name="connsiteX2-5" fmla="*/ 1270000 w 1765300"/>
              <a:gd name="connsiteY2-6" fmla="*/ 0 h 1206500"/>
              <a:gd name="connsiteX3-7" fmla="*/ 1765300 w 1765300"/>
              <a:gd name="connsiteY3-8" fmla="*/ 0 h 1206500"/>
              <a:gd name="connsiteX4-9" fmla="*/ 1714500 w 1765300"/>
              <a:gd name="connsiteY4-10" fmla="*/ 508000 h 1206500"/>
              <a:gd name="connsiteX5-11" fmla="*/ 1574800 w 1765300"/>
              <a:gd name="connsiteY5-12" fmla="*/ 342900 h 1206500"/>
              <a:gd name="connsiteX6-13" fmla="*/ 0 w 1765300"/>
              <a:gd name="connsiteY6-14" fmla="*/ 1206500 h 1206500"/>
              <a:gd name="connsiteX0-15" fmla="*/ 0 w 1765300"/>
              <a:gd name="connsiteY0-16" fmla="*/ 1206500 h 1215408"/>
              <a:gd name="connsiteX1-17" fmla="*/ 1409700 w 1765300"/>
              <a:gd name="connsiteY1-18" fmla="*/ 203200 h 1215408"/>
              <a:gd name="connsiteX2-19" fmla="*/ 1270000 w 1765300"/>
              <a:gd name="connsiteY2-20" fmla="*/ 0 h 1215408"/>
              <a:gd name="connsiteX3-21" fmla="*/ 1765300 w 1765300"/>
              <a:gd name="connsiteY3-22" fmla="*/ 0 h 1215408"/>
              <a:gd name="connsiteX4-23" fmla="*/ 1714500 w 1765300"/>
              <a:gd name="connsiteY4-24" fmla="*/ 508000 h 1215408"/>
              <a:gd name="connsiteX5-25" fmla="*/ 1574800 w 1765300"/>
              <a:gd name="connsiteY5-26" fmla="*/ 342900 h 1215408"/>
              <a:gd name="connsiteX6-27" fmla="*/ 0 w 1765300"/>
              <a:gd name="connsiteY6-28" fmla="*/ 1206500 h 1215408"/>
              <a:gd name="connsiteX0-29" fmla="*/ 0 w 1765300"/>
              <a:gd name="connsiteY0-30" fmla="*/ 1206500 h 1217025"/>
              <a:gd name="connsiteX1-31" fmla="*/ 1409700 w 1765300"/>
              <a:gd name="connsiteY1-32" fmla="*/ 203200 h 1217025"/>
              <a:gd name="connsiteX2-33" fmla="*/ 1270000 w 1765300"/>
              <a:gd name="connsiteY2-34" fmla="*/ 0 h 1217025"/>
              <a:gd name="connsiteX3-35" fmla="*/ 1765300 w 1765300"/>
              <a:gd name="connsiteY3-36" fmla="*/ 0 h 1217025"/>
              <a:gd name="connsiteX4-37" fmla="*/ 1714500 w 1765300"/>
              <a:gd name="connsiteY4-38" fmla="*/ 508000 h 1217025"/>
              <a:gd name="connsiteX5-39" fmla="*/ 1574800 w 1765300"/>
              <a:gd name="connsiteY5-40" fmla="*/ 342900 h 1217025"/>
              <a:gd name="connsiteX6-41" fmla="*/ 0 w 1765300"/>
              <a:gd name="connsiteY6-42" fmla="*/ 1206500 h 1217025"/>
              <a:gd name="connsiteX0-43" fmla="*/ 0 w 1765300"/>
              <a:gd name="connsiteY0-44" fmla="*/ 1206500 h 1217025"/>
              <a:gd name="connsiteX1-45" fmla="*/ 1409700 w 1765300"/>
              <a:gd name="connsiteY1-46" fmla="*/ 203200 h 1217025"/>
              <a:gd name="connsiteX2-47" fmla="*/ 1270000 w 1765300"/>
              <a:gd name="connsiteY2-48" fmla="*/ 0 h 1217025"/>
              <a:gd name="connsiteX3-49" fmla="*/ 1765300 w 1765300"/>
              <a:gd name="connsiteY3-50" fmla="*/ 0 h 1217025"/>
              <a:gd name="connsiteX4-51" fmla="*/ 1714500 w 1765300"/>
              <a:gd name="connsiteY4-52" fmla="*/ 508000 h 1217025"/>
              <a:gd name="connsiteX5-53" fmla="*/ 1574800 w 1765300"/>
              <a:gd name="connsiteY5-54" fmla="*/ 342900 h 1217025"/>
              <a:gd name="connsiteX6-55" fmla="*/ 0 w 1765300"/>
              <a:gd name="connsiteY6-56" fmla="*/ 1206500 h 1217025"/>
              <a:gd name="connsiteX0-57" fmla="*/ 0 w 1765300"/>
              <a:gd name="connsiteY0-58" fmla="*/ 1206500 h 1217025"/>
              <a:gd name="connsiteX1-59" fmla="*/ 1409700 w 1765300"/>
              <a:gd name="connsiteY1-60" fmla="*/ 203200 h 1217025"/>
              <a:gd name="connsiteX2-61" fmla="*/ 1270000 w 1765300"/>
              <a:gd name="connsiteY2-62" fmla="*/ 0 h 1217025"/>
              <a:gd name="connsiteX3-63" fmla="*/ 1765300 w 1765300"/>
              <a:gd name="connsiteY3-64" fmla="*/ 0 h 1217025"/>
              <a:gd name="connsiteX4-65" fmla="*/ 1714500 w 1765300"/>
              <a:gd name="connsiteY4-66" fmla="*/ 508000 h 1217025"/>
              <a:gd name="connsiteX5-67" fmla="*/ 1574800 w 1765300"/>
              <a:gd name="connsiteY5-68" fmla="*/ 342900 h 1217025"/>
              <a:gd name="connsiteX6-69" fmla="*/ 0 w 1765300"/>
              <a:gd name="connsiteY6-70" fmla="*/ 1206500 h 1217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FDDF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1340530" y="3242047"/>
            <a:ext cx="1192572" cy="959944"/>
            <a:chOff x="1340530" y="2978808"/>
            <a:chExt cx="1192572" cy="959944"/>
          </a:xfrm>
        </p:grpSpPr>
        <p:sp>
          <p:nvSpPr>
            <p:cNvPr id="23" name="椭圆 22"/>
            <p:cNvSpPr/>
            <p:nvPr/>
          </p:nvSpPr>
          <p:spPr>
            <a:xfrm>
              <a:off x="1443966" y="2978808"/>
              <a:ext cx="959944" cy="959944"/>
            </a:xfrm>
            <a:prstGeom prst="ellipse">
              <a:avLst/>
            </a:prstGeom>
            <a:solidFill>
              <a:srgbClr val="98D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340530" y="3214225"/>
              <a:ext cx="1192572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DFDFD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9</a:t>
              </a:r>
              <a:r>
                <a:rPr lang="zh-CN" altLang="en-US" sz="3600" b="1" dirty="0">
                  <a:solidFill>
                    <a:srgbClr val="FDFDFD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月</a:t>
              </a:r>
              <a:endParaRPr lang="zh-CN" altLang="en-US" sz="3600" b="1" dirty="0">
                <a:solidFill>
                  <a:srgbClr val="FDFDFD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4050339" y="4162249"/>
            <a:ext cx="1192572" cy="959944"/>
            <a:chOff x="4050339" y="3899010"/>
            <a:chExt cx="1192572" cy="959944"/>
          </a:xfrm>
        </p:grpSpPr>
        <p:sp>
          <p:nvSpPr>
            <p:cNvPr id="26" name="椭圆 25"/>
            <p:cNvSpPr/>
            <p:nvPr/>
          </p:nvSpPr>
          <p:spPr>
            <a:xfrm>
              <a:off x="4181637" y="3899010"/>
              <a:ext cx="959944" cy="959944"/>
            </a:xfrm>
            <a:prstGeom prst="ellipse">
              <a:avLst/>
            </a:prstGeom>
            <a:solidFill>
              <a:srgbClr val="FDD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050339" y="4103320"/>
              <a:ext cx="1192572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10</a:t>
              </a:r>
              <a:r>
                <a:rPr lang="zh-CN" altLang="en-US" sz="3600" b="1" dirty="0">
                  <a:solidFill>
                    <a:srgbClr val="FFFFFF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月</a:t>
              </a:r>
              <a:endParaRPr lang="zh-CN" altLang="en-US" sz="3600" b="1" dirty="0">
                <a:solidFill>
                  <a:srgbClr val="FFFFFF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603201" y="3242047"/>
            <a:ext cx="1192572" cy="959944"/>
            <a:chOff x="6603201" y="2978808"/>
            <a:chExt cx="1192572" cy="959944"/>
          </a:xfrm>
        </p:grpSpPr>
        <p:sp>
          <p:nvSpPr>
            <p:cNvPr id="29" name="椭圆 28"/>
            <p:cNvSpPr/>
            <p:nvPr/>
          </p:nvSpPr>
          <p:spPr>
            <a:xfrm>
              <a:off x="6719515" y="2978808"/>
              <a:ext cx="959944" cy="959944"/>
            </a:xfrm>
            <a:prstGeom prst="ellipse">
              <a:avLst/>
            </a:prstGeom>
            <a:solidFill>
              <a:srgbClr val="98D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6603201" y="3214224"/>
              <a:ext cx="1192572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DFDFD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11</a:t>
              </a:r>
              <a:r>
                <a:rPr lang="zh-CN" altLang="en-US" sz="3600" b="1" dirty="0">
                  <a:solidFill>
                    <a:srgbClr val="FDFDFD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月</a:t>
              </a:r>
              <a:endParaRPr lang="zh-CN" altLang="en-US" sz="3600" b="1" dirty="0">
                <a:solidFill>
                  <a:srgbClr val="FDFDFD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9140964" y="4162249"/>
            <a:ext cx="1192572" cy="959944"/>
            <a:chOff x="9140964" y="3899010"/>
            <a:chExt cx="1192572" cy="959944"/>
          </a:xfrm>
        </p:grpSpPr>
        <p:sp>
          <p:nvSpPr>
            <p:cNvPr id="35" name="椭圆 34"/>
            <p:cNvSpPr/>
            <p:nvPr/>
          </p:nvSpPr>
          <p:spPr>
            <a:xfrm>
              <a:off x="9257278" y="3899010"/>
              <a:ext cx="959944" cy="959944"/>
            </a:xfrm>
            <a:prstGeom prst="ellipse">
              <a:avLst/>
            </a:prstGeom>
            <a:solidFill>
              <a:srgbClr val="FDDF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9140964" y="4103319"/>
              <a:ext cx="1192572" cy="645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FFFFFF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12</a:t>
              </a:r>
              <a:r>
                <a:rPr lang="zh-CN" altLang="en-US" sz="3600" b="1" dirty="0">
                  <a:solidFill>
                    <a:srgbClr val="FFFFFF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月</a:t>
              </a:r>
              <a:endParaRPr lang="zh-CN" altLang="en-US" sz="3600" b="1" dirty="0">
                <a:solidFill>
                  <a:srgbClr val="FFFFFF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endParaRPr>
            </a:p>
          </p:txBody>
        </p:sp>
      </p:grpSp>
      <p:sp>
        <p:nvSpPr>
          <p:cNvPr id="37" name="文本框 36"/>
          <p:cNvSpPr txBox="1"/>
          <p:nvPr/>
        </p:nvSpPr>
        <p:spPr>
          <a:xfrm>
            <a:off x="718370" y="2072716"/>
            <a:ext cx="1492250" cy="17221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课题申报</a:t>
            </a:r>
            <a:endParaRPr lang="zh-CN" altLang="en-US" sz="24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师徒结对</a:t>
            </a:r>
            <a:endParaRPr lang="zh-CN" alt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二年级写话</a:t>
            </a:r>
            <a:endParaRPr lang="zh-CN" altLang="en-US" sz="20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0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3477074" y="5395869"/>
            <a:ext cx="2994025" cy="11988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“弘雅杯”论文评比</a:t>
            </a: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2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写字过关</a:t>
            </a:r>
            <a:endParaRPr lang="zh-CN" altLang="en-US" sz="24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683904" y="5395867"/>
            <a:ext cx="1774825" cy="398780"/>
          </a:xfrm>
          <a:prstGeom prst="rect">
            <a:avLst/>
          </a:prstGeom>
          <a:noFill/>
          <a:effectLst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dirty="0">
                <a:solidFill>
                  <a:srgbClr val="004C8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0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整班朗读测试</a:t>
            </a:r>
            <a:endParaRPr lang="zh-CN" altLang="en-US" sz="2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任意多边形 1"/>
          <p:cNvSpPr/>
          <p:nvPr/>
        </p:nvSpPr>
        <p:spPr>
          <a:xfrm>
            <a:off x="9768332" y="1420333"/>
            <a:ext cx="2348687" cy="1619221"/>
          </a:xfrm>
          <a:custGeom>
            <a:avLst/>
            <a:gdLst>
              <a:gd name="connsiteX0" fmla="*/ 0 w 1765300"/>
              <a:gd name="connsiteY0" fmla="*/ 1206500 h 1206500"/>
              <a:gd name="connsiteX1" fmla="*/ 1409700 w 1765300"/>
              <a:gd name="connsiteY1" fmla="*/ 203200 h 1206500"/>
              <a:gd name="connsiteX2" fmla="*/ 1270000 w 1765300"/>
              <a:gd name="connsiteY2" fmla="*/ 0 h 1206500"/>
              <a:gd name="connsiteX3" fmla="*/ 1765300 w 1765300"/>
              <a:gd name="connsiteY3" fmla="*/ 0 h 1206500"/>
              <a:gd name="connsiteX4" fmla="*/ 1714500 w 1765300"/>
              <a:gd name="connsiteY4" fmla="*/ 508000 h 1206500"/>
              <a:gd name="connsiteX5" fmla="*/ 1574800 w 1765300"/>
              <a:gd name="connsiteY5" fmla="*/ 342900 h 1206500"/>
              <a:gd name="connsiteX6" fmla="*/ 0 w 1765300"/>
              <a:gd name="connsiteY6" fmla="*/ 1206500 h 1206500"/>
              <a:gd name="connsiteX0-1" fmla="*/ 0 w 1765300"/>
              <a:gd name="connsiteY0-2" fmla="*/ 1206500 h 1206500"/>
              <a:gd name="connsiteX1-3" fmla="*/ 1409700 w 1765300"/>
              <a:gd name="connsiteY1-4" fmla="*/ 203200 h 1206500"/>
              <a:gd name="connsiteX2-5" fmla="*/ 1270000 w 1765300"/>
              <a:gd name="connsiteY2-6" fmla="*/ 0 h 1206500"/>
              <a:gd name="connsiteX3-7" fmla="*/ 1765300 w 1765300"/>
              <a:gd name="connsiteY3-8" fmla="*/ 0 h 1206500"/>
              <a:gd name="connsiteX4-9" fmla="*/ 1714500 w 1765300"/>
              <a:gd name="connsiteY4-10" fmla="*/ 508000 h 1206500"/>
              <a:gd name="connsiteX5-11" fmla="*/ 1574800 w 1765300"/>
              <a:gd name="connsiteY5-12" fmla="*/ 342900 h 1206500"/>
              <a:gd name="connsiteX6-13" fmla="*/ 0 w 1765300"/>
              <a:gd name="connsiteY6-14" fmla="*/ 1206500 h 1206500"/>
              <a:gd name="connsiteX0-15" fmla="*/ 0 w 1765300"/>
              <a:gd name="connsiteY0-16" fmla="*/ 1206500 h 1215408"/>
              <a:gd name="connsiteX1-17" fmla="*/ 1409700 w 1765300"/>
              <a:gd name="connsiteY1-18" fmla="*/ 203200 h 1215408"/>
              <a:gd name="connsiteX2-19" fmla="*/ 1270000 w 1765300"/>
              <a:gd name="connsiteY2-20" fmla="*/ 0 h 1215408"/>
              <a:gd name="connsiteX3-21" fmla="*/ 1765300 w 1765300"/>
              <a:gd name="connsiteY3-22" fmla="*/ 0 h 1215408"/>
              <a:gd name="connsiteX4-23" fmla="*/ 1714500 w 1765300"/>
              <a:gd name="connsiteY4-24" fmla="*/ 508000 h 1215408"/>
              <a:gd name="connsiteX5-25" fmla="*/ 1574800 w 1765300"/>
              <a:gd name="connsiteY5-26" fmla="*/ 342900 h 1215408"/>
              <a:gd name="connsiteX6-27" fmla="*/ 0 w 1765300"/>
              <a:gd name="connsiteY6-28" fmla="*/ 1206500 h 1215408"/>
              <a:gd name="connsiteX0-29" fmla="*/ 0 w 1765300"/>
              <a:gd name="connsiteY0-30" fmla="*/ 1206500 h 1217025"/>
              <a:gd name="connsiteX1-31" fmla="*/ 1409700 w 1765300"/>
              <a:gd name="connsiteY1-32" fmla="*/ 203200 h 1217025"/>
              <a:gd name="connsiteX2-33" fmla="*/ 1270000 w 1765300"/>
              <a:gd name="connsiteY2-34" fmla="*/ 0 h 1217025"/>
              <a:gd name="connsiteX3-35" fmla="*/ 1765300 w 1765300"/>
              <a:gd name="connsiteY3-36" fmla="*/ 0 h 1217025"/>
              <a:gd name="connsiteX4-37" fmla="*/ 1714500 w 1765300"/>
              <a:gd name="connsiteY4-38" fmla="*/ 508000 h 1217025"/>
              <a:gd name="connsiteX5-39" fmla="*/ 1574800 w 1765300"/>
              <a:gd name="connsiteY5-40" fmla="*/ 342900 h 1217025"/>
              <a:gd name="connsiteX6-41" fmla="*/ 0 w 1765300"/>
              <a:gd name="connsiteY6-42" fmla="*/ 1206500 h 1217025"/>
              <a:gd name="connsiteX0-43" fmla="*/ 0 w 1765300"/>
              <a:gd name="connsiteY0-44" fmla="*/ 1206500 h 1217025"/>
              <a:gd name="connsiteX1-45" fmla="*/ 1409700 w 1765300"/>
              <a:gd name="connsiteY1-46" fmla="*/ 203200 h 1217025"/>
              <a:gd name="connsiteX2-47" fmla="*/ 1270000 w 1765300"/>
              <a:gd name="connsiteY2-48" fmla="*/ 0 h 1217025"/>
              <a:gd name="connsiteX3-49" fmla="*/ 1765300 w 1765300"/>
              <a:gd name="connsiteY3-50" fmla="*/ 0 h 1217025"/>
              <a:gd name="connsiteX4-51" fmla="*/ 1714500 w 1765300"/>
              <a:gd name="connsiteY4-52" fmla="*/ 508000 h 1217025"/>
              <a:gd name="connsiteX5-53" fmla="*/ 1574800 w 1765300"/>
              <a:gd name="connsiteY5-54" fmla="*/ 342900 h 1217025"/>
              <a:gd name="connsiteX6-55" fmla="*/ 0 w 1765300"/>
              <a:gd name="connsiteY6-56" fmla="*/ 1206500 h 1217025"/>
              <a:gd name="connsiteX0-57" fmla="*/ 0 w 1765300"/>
              <a:gd name="connsiteY0-58" fmla="*/ 1206500 h 1217025"/>
              <a:gd name="connsiteX1-59" fmla="*/ 1409700 w 1765300"/>
              <a:gd name="connsiteY1-60" fmla="*/ 203200 h 1217025"/>
              <a:gd name="connsiteX2-61" fmla="*/ 1270000 w 1765300"/>
              <a:gd name="connsiteY2-62" fmla="*/ 0 h 1217025"/>
              <a:gd name="connsiteX3-63" fmla="*/ 1765300 w 1765300"/>
              <a:gd name="connsiteY3-64" fmla="*/ 0 h 1217025"/>
              <a:gd name="connsiteX4-65" fmla="*/ 1714500 w 1765300"/>
              <a:gd name="connsiteY4-66" fmla="*/ 508000 h 1217025"/>
              <a:gd name="connsiteX5-67" fmla="*/ 1574800 w 1765300"/>
              <a:gd name="connsiteY5-68" fmla="*/ 342900 h 1217025"/>
              <a:gd name="connsiteX6-69" fmla="*/ 0 w 1765300"/>
              <a:gd name="connsiteY6-70" fmla="*/ 1206500 h 121702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765300" h="1217025">
                <a:moveTo>
                  <a:pt x="0" y="1206500"/>
                </a:moveTo>
                <a:cubicBezTo>
                  <a:pt x="558800" y="1075267"/>
                  <a:pt x="1104900" y="702733"/>
                  <a:pt x="1409700" y="203200"/>
                </a:cubicBezTo>
                <a:lnTo>
                  <a:pt x="1270000" y="0"/>
                </a:lnTo>
                <a:lnTo>
                  <a:pt x="1765300" y="0"/>
                </a:lnTo>
                <a:lnTo>
                  <a:pt x="1714500" y="508000"/>
                </a:lnTo>
                <a:lnTo>
                  <a:pt x="1574800" y="342900"/>
                </a:lnTo>
                <a:cubicBezTo>
                  <a:pt x="1214967" y="897467"/>
                  <a:pt x="524933" y="1286933"/>
                  <a:pt x="0" y="1206500"/>
                </a:cubicBezTo>
                <a:close/>
              </a:path>
            </a:pathLst>
          </a:custGeom>
          <a:solidFill>
            <a:srgbClr val="98DB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solidFill>
                <a:schemeClr val="bg1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485165" y="1023992"/>
            <a:ext cx="1192572" cy="959944"/>
            <a:chOff x="1340530" y="2978808"/>
            <a:chExt cx="1192572" cy="959944"/>
          </a:xfrm>
        </p:grpSpPr>
        <p:sp>
          <p:nvSpPr>
            <p:cNvPr id="4" name="椭圆 3"/>
            <p:cNvSpPr/>
            <p:nvPr/>
          </p:nvSpPr>
          <p:spPr>
            <a:xfrm>
              <a:off x="1443966" y="2978808"/>
              <a:ext cx="959944" cy="959944"/>
            </a:xfrm>
            <a:prstGeom prst="ellipse">
              <a:avLst/>
            </a:prstGeom>
            <a:solidFill>
              <a:srgbClr val="98DB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800">
                <a:solidFill>
                  <a:schemeClr val="bg1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340530" y="3214225"/>
              <a:ext cx="1192572" cy="645160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/>
              <a:r>
                <a:rPr lang="en-US" altLang="zh-CN" sz="3600" b="1" dirty="0">
                  <a:solidFill>
                    <a:srgbClr val="FDFDFD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1</a:t>
              </a:r>
              <a:r>
                <a:rPr lang="zh-CN" altLang="en-US" sz="3600" b="1" dirty="0">
                  <a:solidFill>
                    <a:srgbClr val="FDFDFD"/>
                  </a:solidFill>
                  <a:latin typeface="Kartika" panose="02020503030404060203" pitchFamily="18" charset="0"/>
                  <a:ea typeface="微软雅黑" panose="020B0503020204020204" pitchFamily="34" charset="-122"/>
                  <a:cs typeface="Kartika" panose="02020503030404060203" pitchFamily="18" charset="0"/>
                </a:rPr>
                <a:t>月</a:t>
              </a:r>
              <a:endParaRPr lang="zh-CN" altLang="en-US" sz="3600" b="1" dirty="0">
                <a:solidFill>
                  <a:srgbClr val="FDFDFD"/>
                </a:solidFill>
                <a:latin typeface="Kartika" panose="02020503030404060203" pitchFamily="18" charset="0"/>
                <a:ea typeface="微软雅黑" panose="020B0503020204020204" pitchFamily="34" charset="-122"/>
                <a:cs typeface="Kartika" panose="02020503030404060203" pitchFamily="18" charset="0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0217150" y="2890520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sz="24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宋体" panose="02010600030101010101" pitchFamily="2" charset="-122"/>
              </a:rPr>
              <a:t>复习研讨</a:t>
            </a:r>
            <a:endParaRPr lang="zh-CN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  <a:p>
            <a:pPr indent="0"/>
            <a:r>
              <a:rPr lang="zh-CN" sz="2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ea typeface="宋体" panose="02010600030101010101" pitchFamily="2" charset="-122"/>
              </a:rPr>
              <a:t>诗词游园活动</a:t>
            </a:r>
            <a:endParaRPr lang="zh-CN" altLang="en-US" sz="20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0"/>
                            </p:stCondLst>
                            <p:childTnLst>
                              <p:par>
                                <p:cTn id="5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animBg="1"/>
      <p:bldP spid="13" grpId="0" animBg="1"/>
      <p:bldP spid="14" grpId="0" animBg="1"/>
      <p:bldP spid="15" grpId="0" animBg="1"/>
      <p:bldP spid="37" grpId="0" bldLvl="0" animBg="1"/>
      <p:bldP spid="38" grpId="0" bldLvl="0" animBg="1"/>
      <p:bldP spid="39" grpId="0" bldLvl="0" animBg="1"/>
      <p:bldP spid="2" grpId="0" bldLvl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6893" y="5499847"/>
            <a:ext cx="12089406" cy="1479176"/>
            <a:chOff x="-1" y="5338481"/>
            <a:chExt cx="12419132" cy="151951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 flipV="1">
            <a:off x="0" y="-134470"/>
            <a:ext cx="12089406" cy="1479176"/>
            <a:chOff x="-1" y="5338481"/>
            <a:chExt cx="12419132" cy="151951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-1" y="5338481"/>
              <a:ext cx="6209566" cy="151951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H="1">
              <a:off x="6209565" y="5338482"/>
              <a:ext cx="6209566" cy="1519518"/>
            </a:xfrm>
            <a:prstGeom prst="rect">
              <a:avLst/>
            </a:prstGeom>
          </p:spPr>
        </p:pic>
      </p:grpSp>
      <p:sp>
        <p:nvSpPr>
          <p:cNvPr id="10" name="Rectangle 42" descr="e7d195523061f1c0deeec63e560781cfd59afb0ea006f2a87ABB68BF51EA6619813959095094C18C62A12F549504892A4AAA8C1554C6663626E05CA27F281A14E6983772AFC3FB97135759321DEA3D700FBFCB88CE02D2F8F1A4B936C1250C6E97E0CD9304865E29C111A34AB31D48CB39B34BCBEC89472AAE19104DC89A29380F921CD2C203AD1C8A8C6D75648410F6"/>
          <p:cNvSpPr/>
          <p:nvPr/>
        </p:nvSpPr>
        <p:spPr>
          <a:xfrm flipH="1">
            <a:off x="2895857" y="4311358"/>
            <a:ext cx="6405264" cy="1749145"/>
          </a:xfrm>
          <a:prstGeom prst="rect">
            <a:avLst/>
          </a:prstGeom>
          <a:noFill/>
          <a:ln w="12700" cap="flat" cmpd="sng" algn="ctr">
            <a:noFill/>
            <a:prstDash val="solid"/>
          </a:ln>
          <a:effectLst/>
        </p:spPr>
        <p:txBody>
          <a:bodyPr lIns="91440" tIns="0" rIns="91440" bIns="0" rtlCol="0" anchor="t"/>
          <a:lstStyle/>
          <a:p>
            <a:pPr algn="ctr"/>
            <a:r>
              <a:rPr lang="zh-CN" altLang="en-US" sz="5400" b="1" dirty="0">
                <a:solidFill>
                  <a:srgbClr val="00B05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行动策略</a:t>
            </a:r>
            <a:endParaRPr lang="zh-CN" altLang="en-US" sz="5400" b="1" dirty="0">
              <a:solidFill>
                <a:srgbClr val="00B05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693544" y="1358154"/>
            <a:ext cx="2756103" cy="2756102"/>
            <a:chOff x="4002422" y="586098"/>
            <a:chExt cx="4217869" cy="4217869"/>
          </a:xfrm>
        </p:grpSpPr>
        <p:sp>
          <p:nvSpPr>
            <p:cNvPr id="12" name="椭圆 11"/>
            <p:cNvSpPr>
              <a:spLocks noChangeAspect="1"/>
            </p:cNvSpPr>
            <p:nvPr/>
          </p:nvSpPr>
          <p:spPr>
            <a:xfrm>
              <a:off x="4002422" y="586098"/>
              <a:ext cx="4217869" cy="4217869"/>
            </a:xfrm>
            <a:prstGeom prst="ellipse">
              <a:avLst/>
            </a:prstGeom>
            <a:solidFill>
              <a:srgbClr val="FFFFFF"/>
            </a:solidFill>
            <a:ln w="6350">
              <a:solidFill>
                <a:srgbClr val="E6C96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4095356" y="679032"/>
              <a:ext cx="4032000" cy="4032000"/>
            </a:xfrm>
            <a:prstGeom prst="ellipse">
              <a:avLst/>
            </a:prstGeom>
            <a:solidFill>
              <a:srgbClr val="FCFCFC"/>
            </a:solidFill>
            <a:ln w="19050">
              <a:solidFill>
                <a:srgbClr val="DCB21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183088" y="1805180"/>
            <a:ext cx="155042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FDDF4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04</a:t>
            </a:r>
            <a:endParaRPr lang="zh-CN" altLang="en-US" sz="11500" b="1" dirty="0">
              <a:solidFill>
                <a:srgbClr val="FDDF4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99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4" grpId="0"/>
    </p:bldLst>
  </p:timing>
</p:sld>
</file>

<file path=ppt/tags/tag1.xml><?xml version="1.0" encoding="utf-8"?>
<p:tagLst xmlns:p="http://schemas.openxmlformats.org/presentationml/2006/main">
  <p:tag name="KSO_WM_UNIT_TABLE_BEAUTIFY" val="smartTable{671482ec-2663-4846-8dfc-38b4e0a6dc15}"/>
  <p:tag name="TABLE_RECT" val="36*193.392*888*279.05"/>
  <p:tag name="TABLE_EMPHASIZE_COLOR" val="6579300"/>
  <p:tag name="TABLE_ONEKEY_SKIN_IDX" val="0"/>
  <p:tag name="TABLE_SKINIDX" val="-1"/>
  <p:tag name="TABLE_COLORIDX" val="l"/>
</p:tagLst>
</file>

<file path=ppt/tags/tag2.xml><?xml version="1.0" encoding="utf-8"?>
<p:tagLst xmlns:p="http://schemas.openxmlformats.org/presentationml/2006/main">
  <p:tag name="KSO_WM_UNIT_TABLE_BEAUTIFY" val="smartTable{18a2a4d1-ae31-4028-a059-a9a3aa35d62b}"/>
  <p:tag name="TABLE_RECT" val="52.15*286.792*855.7*185.5"/>
  <p:tag name="TABLE_EMPHASIZE_COLOR" val="6579300"/>
  <p:tag name="TABLE_ONEKEY_SKIN_IDX" val="0"/>
  <p:tag name="TABLE_SKINIDX" val="-1"/>
  <p:tag name="TABLE_COLORIDX" val="l"/>
</p:tagLst>
</file>

<file path=ppt/tags/tag3.xml><?xml version="1.0" encoding="utf-8"?>
<p:tagLst xmlns:p="http://schemas.openxmlformats.org/presentationml/2006/main">
  <p:tag name="KSO_WM_UNIT_TABLE_BEAUTIFY" val="smartTable{921d19cc-fa45-46fe-a986-31aed8c1d7e9}"/>
  <p:tag name="TABLE_RECT" val="47.55*172.9*864.9*305.3"/>
  <p:tag name="TABLE_EMPHASIZE_COLOR" val="6579300"/>
  <p:tag name="TABLE_ONEKEY_SKIN_IDX" val="0"/>
  <p:tag name="TABLE_SKINIDX" val="-1"/>
  <p:tag name="TABLE_COLORIDX" val="l"/>
</p:tagLst>
</file>

<file path=ppt/tags/tag4.xml><?xml version="1.0" encoding="utf-8"?>
<p:tagLst xmlns:p="http://schemas.openxmlformats.org/presentationml/2006/main">
  <p:tag name="KSO_WM_UNIT_TABLE_BEAUTIFY" val="smartTable{fc22422d-fc46-41c3-9378-76a5bfdd71ba}"/>
  <p:tag name="TABLE_RECT" val="264.509*313.998*659.5*178.85"/>
  <p:tag name="TABLE_EMPHASIZE_COLOR" val="6579300"/>
  <p:tag name="TABLE_ONEKEY_SKIN_IDX" val="0"/>
  <p:tag name="TABLE_SKINIDX" val="-1"/>
  <p:tag name="TABLE_COLORIDX" val="l"/>
</p:tagLst>
</file>

<file path=ppt/tags/tag5.xml><?xml version="1.0" encoding="utf-8"?>
<p:tagLst xmlns:p="http://schemas.openxmlformats.org/presentationml/2006/main">
  <p:tag name="KSO_WM_UNIT_TABLE_BEAUTIFY" val="smartTable{ed14875a-3ad5-4a0b-8bc7-036f9d48beb6}"/>
  <p:tag name="TABLE_RECT" val="246.527*117.288*647.75*397.15"/>
  <p:tag name="TABLE_EMPHASIZE_COLOR" val="6579300"/>
  <p:tag name="TABLE_ONEKEY_SKIN_IDX" val="0"/>
  <p:tag name="TABLE_SKINIDX" val="-1"/>
  <p:tag name="TABLE_COLORIDX" val="l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2636</Words>
  <Application>WPS 演示</Application>
  <PresentationFormat>宽屏</PresentationFormat>
  <Paragraphs>614</Paragraphs>
  <Slides>21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5" baseType="lpstr">
      <vt:lpstr>Arial</vt:lpstr>
      <vt:lpstr>宋体</vt:lpstr>
      <vt:lpstr>Wingdings</vt:lpstr>
      <vt:lpstr>幼圆</vt:lpstr>
      <vt:lpstr>Franklin Gothic Demi</vt:lpstr>
      <vt:lpstr>Baveuse</vt:lpstr>
      <vt:lpstr>微软雅黑</vt:lpstr>
      <vt:lpstr>BrowalliaUPC</vt:lpstr>
      <vt:lpstr>Kartika</vt:lpstr>
      <vt:lpstr>Agency FB</vt:lpstr>
      <vt:lpstr>Trebuchet MS</vt:lpstr>
      <vt:lpstr>Calibri</vt:lpstr>
      <vt:lpstr>方正姚体</vt:lpstr>
      <vt:lpstr>Times New Roman</vt:lpstr>
      <vt:lpstr>等线</vt:lpstr>
      <vt:lpstr>Arial Unicode MS</vt:lpstr>
      <vt:lpstr>等线 Light</vt:lpstr>
      <vt:lpstr>Haettenschweiler</vt:lpstr>
      <vt:lpstr>Myriad Pro</vt:lpstr>
      <vt:lpstr>Planet Benson 2</vt:lpstr>
      <vt:lpstr>Open Sans</vt:lpstr>
      <vt:lpstr>Arial Black</vt:lpstr>
      <vt:lpstr>Segoe Print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lastModifiedBy>Administrator</cp:lastModifiedBy>
  <cp:revision>10</cp:revision>
  <dcterms:created xsi:type="dcterms:W3CDTF">2017-05-20T03:24:00Z</dcterms:created>
  <dcterms:modified xsi:type="dcterms:W3CDTF">2020-09-24T00:45:23Z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