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0" r:id="rId2"/>
    <p:sldId id="324" r:id="rId3"/>
    <p:sldId id="311" r:id="rId4"/>
    <p:sldId id="326" r:id="rId5"/>
    <p:sldId id="329" r:id="rId6"/>
    <p:sldId id="327" r:id="rId7"/>
    <p:sldId id="337" r:id="rId8"/>
    <p:sldId id="294" r:id="rId9"/>
    <p:sldId id="332" r:id="rId10"/>
    <p:sldId id="339" r:id="rId11"/>
    <p:sldId id="296" r:id="rId12"/>
    <p:sldId id="330" r:id="rId13"/>
    <p:sldId id="340" r:id="rId14"/>
    <p:sldId id="331" r:id="rId15"/>
    <p:sldId id="504" r:id="rId16"/>
    <p:sldId id="506" r:id="rId17"/>
    <p:sldId id="333" r:id="rId18"/>
    <p:sldId id="503" r:id="rId19"/>
    <p:sldId id="334" r:id="rId20"/>
    <p:sldId id="335" r:id="rId21"/>
    <p:sldId id="336" r:id="rId22"/>
    <p:sldId id="499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5" autoAdjust="0"/>
    <p:restoredTop sz="94648"/>
  </p:normalViewPr>
  <p:slideViewPr>
    <p:cSldViewPr>
      <p:cViewPr varScale="1">
        <p:scale>
          <a:sx n="81" d="100"/>
          <a:sy n="81" d="100"/>
        </p:scale>
        <p:origin x="70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1CE63-0934-49B9-A164-633059582B7B}" type="datetimeFigureOut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B1C4-9E6E-478B-B2C7-B35DB991AC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9FA1B-49C9-4516-A113-3475695B6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DF8F93-BB75-4466-92F6-A0E7802EF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34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DCCD591-A9A3-4C16-8865-9133D4DDB315}"/>
              </a:ext>
            </a:extLst>
          </p:cNvPr>
          <p:cNvSpPr txBox="1"/>
          <p:nvPr/>
        </p:nvSpPr>
        <p:spPr>
          <a:xfrm>
            <a:off x="396884" y="908720"/>
            <a:ext cx="8495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圈点文中多次出现的刘和珍的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微笑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，请问她的微笑有什么作用？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118330-A899-460F-995E-C95434FB54FF}"/>
              </a:ext>
            </a:extLst>
          </p:cNvPr>
          <p:cNvSpPr txBox="1"/>
          <p:nvPr/>
        </p:nvSpPr>
        <p:spPr>
          <a:xfrm>
            <a:off x="755576" y="2348880"/>
            <a:ext cx="69127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/>
              <a:t>生活就是面对真实的微笑，</a:t>
            </a:r>
          </a:p>
          <a:p>
            <a:r>
              <a:rPr lang="zh-CN" altLang="en-US" sz="3600" b="1" dirty="0"/>
              <a:t>就是越过障碍注视将来。</a:t>
            </a:r>
          </a:p>
          <a:p>
            <a:r>
              <a:rPr lang="zh-CN" altLang="en-US" sz="3600" dirty="0"/>
              <a:t>                                                </a:t>
            </a:r>
            <a:r>
              <a:rPr lang="en-US" altLang="zh-CN" sz="3600" dirty="0"/>
              <a:t>——</a:t>
            </a:r>
            <a:r>
              <a:rPr lang="zh-CN" altLang="en-US" sz="3600" dirty="0"/>
              <a:t>雨果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C75D47-CDB7-4DAE-A4E0-26AD60CAF03C}"/>
              </a:ext>
            </a:extLst>
          </p:cNvPr>
          <p:cNvSpPr txBox="1"/>
          <p:nvPr/>
        </p:nvSpPr>
        <p:spPr>
          <a:xfrm>
            <a:off x="719572" y="4437112"/>
            <a:ext cx="770485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/>
              <a:t>人类确有一件有效武器，那就是微笑。       </a:t>
            </a:r>
          </a:p>
          <a:p>
            <a:r>
              <a:rPr lang="zh-CN" altLang="en-US" sz="4000" dirty="0"/>
              <a:t>                                       </a:t>
            </a:r>
            <a:r>
              <a:rPr lang="en-US" altLang="zh-CN" sz="3600" dirty="0"/>
              <a:t>——</a:t>
            </a:r>
            <a:r>
              <a:rPr lang="zh-CN" altLang="en-US" sz="3600" dirty="0"/>
              <a:t>马克</a:t>
            </a:r>
            <a:r>
              <a:rPr lang="en-US" altLang="zh-CN" sz="3600" dirty="0"/>
              <a:t>·</a:t>
            </a:r>
            <a:r>
              <a:rPr lang="zh-CN" altLang="en-US" sz="3600" dirty="0"/>
              <a:t>吐温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2387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中括号 4"/>
          <p:cNvSpPr/>
          <p:nvPr/>
        </p:nvSpPr>
        <p:spPr>
          <a:xfrm>
            <a:off x="799203" y="1164022"/>
            <a:ext cx="185581" cy="4427360"/>
          </a:xfrm>
          <a:prstGeom prst="leftBracket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8356" y="997794"/>
            <a:ext cx="132565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内容：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47734" y="4437112"/>
            <a:ext cx="1308259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结构：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37694" y="253808"/>
            <a:ext cx="4275699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使人物形象更加鲜明。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403563" y="1202859"/>
            <a:ext cx="6645564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与杀人者的凶残和庸人的麻木形成鲜明的对比；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261299" y="3429000"/>
            <a:ext cx="6621921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暴徒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受人利用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等流言不攻自破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（承上）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08554" y="5655141"/>
            <a:ext cx="665538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为抒发悲愤之情奠定基础。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（起下）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2105264" y="4063663"/>
            <a:ext cx="185581" cy="2105115"/>
          </a:xfrm>
          <a:prstGeom prst="leftBracket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左中括号 15">
            <a:extLst>
              <a:ext uri="{FF2B5EF4-FFF2-40B4-BE49-F238E27FC236}">
                <a16:creationId xmlns:a16="http://schemas.microsoft.com/office/drawing/2014/main" id="{3E6ACE60-E3E5-49E0-9177-45887FE3C134}"/>
              </a:ext>
            </a:extLst>
          </p:cNvPr>
          <p:cNvSpPr/>
          <p:nvPr/>
        </p:nvSpPr>
        <p:spPr>
          <a:xfrm>
            <a:off x="2163203" y="559360"/>
            <a:ext cx="185581" cy="2105115"/>
          </a:xfrm>
          <a:prstGeom prst="leftBracket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  <p:bldP spid="14" grpId="0"/>
      <p:bldP spid="15" grpId="0"/>
      <p:bldP spid="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195B2B2-B425-4748-852E-16F3F107245B}"/>
              </a:ext>
            </a:extLst>
          </p:cNvPr>
          <p:cNvSpPr txBox="1"/>
          <p:nvPr/>
        </p:nvSpPr>
        <p:spPr>
          <a:xfrm>
            <a:off x="252396" y="585413"/>
            <a:ext cx="8514692" cy="2579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9600" fontAlgn="auto">
              <a:lnSpc>
                <a:spcPct val="150000"/>
              </a:lnSpc>
            </a:pP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除刘和珍外，文中还描绘了当时的众生相，将这些人分类，并说说作者对这些的态度是怎样的？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60CD55-4C6C-4941-85B1-771EA6575A89}"/>
              </a:ext>
            </a:extLst>
          </p:cNvPr>
          <p:cNvSpPr txBox="1"/>
          <p:nvPr/>
        </p:nvSpPr>
        <p:spPr>
          <a:xfrm>
            <a:off x="378664" y="3207503"/>
            <a:ext cx="8388424" cy="3108543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第一节中的“四十多个青年”“所谓学者文人”；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第二节中的“真的猛士”“庸人”；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第四节中的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请愿群众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“数百伤者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第五节中的“杨德群”“张静淑”“八国联军”“中外的杀人者”；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第六节中的“无恶意的闲人”“有恶意的闲人”；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第七节中的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当局者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流言家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“苟活者”。</a:t>
            </a:r>
            <a:endParaRPr lang="zh-CN" altLang="en-US" sz="28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4CEC44-E1E0-4F9D-8EE5-54BBC4EDEEF5}"/>
              </a:ext>
            </a:extLst>
          </p:cNvPr>
          <p:cNvSpPr txBox="1"/>
          <p:nvPr/>
        </p:nvSpPr>
        <p:spPr>
          <a:xfrm>
            <a:off x="-108520" y="-75533"/>
            <a:ext cx="31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highlight>
                  <a:srgbClr val="C0C0C0"/>
                </a:highligh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小组合作</a:t>
            </a:r>
          </a:p>
        </p:txBody>
      </p:sp>
    </p:spTree>
    <p:extLst>
      <p:ext uri="{BB962C8B-B14F-4D97-AF65-F5344CB8AC3E}">
        <p14:creationId xmlns:p14="http://schemas.microsoft.com/office/powerpoint/2010/main" val="7140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C7D7F11-B343-4E63-8E16-5E9A0969500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939265"/>
              </p:ext>
            </p:extLst>
          </p:nvPr>
        </p:nvGraphicFramePr>
        <p:xfrm>
          <a:off x="323528" y="1050227"/>
          <a:ext cx="8496943" cy="475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分类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具体人物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态度情感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0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6897442"/>
              </p:ext>
            </p:extLst>
          </p:nvPr>
        </p:nvGraphicFramePr>
        <p:xfrm>
          <a:off x="323528" y="908720"/>
          <a:ext cx="8496943" cy="475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分类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具体人物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态度情感</a:t>
                      </a:r>
                    </a:p>
                  </a:txBody>
                  <a:tcPr marL="68580" marR="68580" marT="34290" marB="34290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2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90BAF307-F551-4565-A6F2-554C2C1D7252}"/>
              </a:ext>
            </a:extLst>
          </p:cNvPr>
          <p:cNvSpPr txBox="1"/>
          <p:nvPr/>
        </p:nvSpPr>
        <p:spPr>
          <a:xfrm>
            <a:off x="323528" y="155679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2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爱国者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885978-2348-47C7-B4BB-74D7BC6AE6AF}"/>
              </a:ext>
            </a:extLst>
          </p:cNvPr>
          <p:cNvSpPr txBox="1"/>
          <p:nvPr/>
        </p:nvSpPr>
        <p:spPr>
          <a:xfrm>
            <a:off x="323528" y="299695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2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反动</a:t>
            </a:r>
          </a:p>
          <a:p>
            <a:pPr algn="ctr">
              <a:buNone/>
            </a:pPr>
            <a:r>
              <a:rPr lang="zh-CN" altLang="en-US" sz="32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势力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049122-B4EE-40CD-A3E1-03F402DF21F0}"/>
              </a:ext>
            </a:extLst>
          </p:cNvPr>
          <p:cNvSpPr txBox="1"/>
          <p:nvPr/>
        </p:nvSpPr>
        <p:spPr>
          <a:xfrm>
            <a:off x="351738" y="4316219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6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庸人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C22331-6ED4-472F-BA38-42B9B274F378}"/>
              </a:ext>
            </a:extLst>
          </p:cNvPr>
          <p:cNvSpPr txBox="1"/>
          <p:nvPr/>
        </p:nvSpPr>
        <p:spPr>
          <a:xfrm>
            <a:off x="1547664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32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无恶意的闲人、苟活者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BBDCFA-3699-4E69-939D-634C735DE9E6}"/>
              </a:ext>
            </a:extLst>
          </p:cNvPr>
          <p:cNvSpPr txBox="1"/>
          <p:nvPr/>
        </p:nvSpPr>
        <p:spPr>
          <a:xfrm>
            <a:off x="1371210" y="2843063"/>
            <a:ext cx="5177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所谓学者文人、八国联军、中外的杀人者、当局者、有恶意的闲人、流言家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3A2A18-6DD7-46BF-8473-FD7E7DA54FC6}"/>
              </a:ext>
            </a:extLst>
          </p:cNvPr>
          <p:cNvSpPr txBox="1"/>
          <p:nvPr/>
        </p:nvSpPr>
        <p:spPr>
          <a:xfrm>
            <a:off x="1423432" y="1458068"/>
            <a:ext cx="5177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四十多个青年、真的猛士、请愿群众、数百伤者、刘和珍、杨德群、</a:t>
            </a: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张静淑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3CCC1E-8460-4549-9FB6-B635832E754A}"/>
              </a:ext>
            </a:extLst>
          </p:cNvPr>
          <p:cNvSpPr txBox="1"/>
          <p:nvPr/>
        </p:nvSpPr>
        <p:spPr>
          <a:xfrm>
            <a:off x="6640446" y="1556792"/>
            <a:ext cx="2140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哀痛、</a:t>
            </a: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悼念、尊敬、歌颂</a:t>
            </a:r>
            <a:endParaRPr lang="zh-CN" altLang="en-US" sz="2800" b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A60DE3-B4D7-4D97-8247-A168378CC576}"/>
              </a:ext>
            </a:extLst>
          </p:cNvPr>
          <p:cNvSpPr txBox="1"/>
          <p:nvPr/>
        </p:nvSpPr>
        <p:spPr>
          <a:xfrm>
            <a:off x="6628280" y="3058506"/>
            <a:ext cx="255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愤怒、控诉、痛斥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29A8DC-D5A1-4408-BF81-6E55D5FE2046}"/>
              </a:ext>
            </a:extLst>
          </p:cNvPr>
          <p:cNvSpPr txBox="1"/>
          <p:nvPr/>
        </p:nvSpPr>
        <p:spPr>
          <a:xfrm>
            <a:off x="6628280" y="4228058"/>
            <a:ext cx="1944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哀其不幸、怒其不争、唤其觉醒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0401DC-F251-42CC-9F5F-D53F8140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45" y="0"/>
            <a:ext cx="8229600" cy="138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朗读议论抒情比较集中句段，体悟情感。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3B6D5C-CA32-466B-9AD0-75EB552F2044}"/>
              </a:ext>
            </a:extLst>
          </p:cNvPr>
          <p:cNvSpPr txBox="1"/>
          <p:nvPr/>
        </p:nvSpPr>
        <p:spPr>
          <a:xfrm>
            <a:off x="238823" y="1588924"/>
            <a:ext cx="8517010" cy="4524315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 可是我实在无话可说。我只觉得所住的并非人间。四十多个青年的血，洋溢在我的周围，使我艰于呼吸视听，那里还能有什么言语？长歌当哭，是必须在痛定之后的。而此后几个所谓学者文人的阴险的论调，尤使我觉得悲哀。我已经出离愤怒了。我将深味这非人间的浓黑的悲凉；以我的最大哀痛显示于非人间，使它们快意于我的苦痛，就将这作为后死者的菲薄的祭品，奉献于逝者的灵前。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84F4D64-5D2C-4AFE-9B6F-FF5D4958909E}"/>
              </a:ext>
            </a:extLst>
          </p:cNvPr>
          <p:cNvSpPr/>
          <p:nvPr/>
        </p:nvSpPr>
        <p:spPr>
          <a:xfrm>
            <a:off x="6948264" y="3573016"/>
            <a:ext cx="1591545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49B00F2-58CF-4AF5-8B0F-97BDFF55A933}"/>
              </a:ext>
            </a:extLst>
          </p:cNvPr>
          <p:cNvSpPr/>
          <p:nvPr/>
        </p:nvSpPr>
        <p:spPr>
          <a:xfrm>
            <a:off x="2195736" y="3933056"/>
            <a:ext cx="120185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81515E7-AB13-497C-AE77-CACE7D971F09}"/>
              </a:ext>
            </a:extLst>
          </p:cNvPr>
          <p:cNvSpPr/>
          <p:nvPr/>
        </p:nvSpPr>
        <p:spPr>
          <a:xfrm>
            <a:off x="616355" y="4437112"/>
            <a:ext cx="120185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29BE841-45E7-49B0-B45E-4E9E465F1C63}"/>
              </a:ext>
            </a:extLst>
          </p:cNvPr>
          <p:cNvSpPr/>
          <p:nvPr/>
        </p:nvSpPr>
        <p:spPr>
          <a:xfrm>
            <a:off x="3744620" y="4437112"/>
            <a:ext cx="120185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66907E6-EF0A-4BAA-8B1E-89271C1B85E8}"/>
              </a:ext>
            </a:extLst>
          </p:cNvPr>
          <p:cNvSpPr/>
          <p:nvPr/>
        </p:nvSpPr>
        <p:spPr>
          <a:xfrm>
            <a:off x="2568417" y="4934949"/>
            <a:ext cx="120185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0401DC-F251-42CC-9F5F-D53F8140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45" y="0"/>
            <a:ext cx="8229600" cy="138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朗读议论抒情比较集中句段，体悟情感。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3B6D5C-CA32-466B-9AD0-75EB552F2044}"/>
              </a:ext>
            </a:extLst>
          </p:cNvPr>
          <p:cNvSpPr txBox="1"/>
          <p:nvPr/>
        </p:nvSpPr>
        <p:spPr>
          <a:xfrm>
            <a:off x="230745" y="1556792"/>
            <a:ext cx="8517010" cy="4524315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 真的猛士，敢于直面惨淡的人生，敢于正视淋漓的鲜血。这是怎样的哀痛者和幸福者？然而造化又常常为庸人设计，以时间的流驶，来洗涤旧迹，仅使留下淡红的血色和微漠的悲哀。在这淡红的血色和微漠的悲哀中，又给人暂得偷生，维持着这似人非人的世界。我不知道这样的世界何时是一个尽头！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F0C2BBE0-5EF6-4C45-A1EF-6191FFF9B5BD}"/>
              </a:ext>
            </a:extLst>
          </p:cNvPr>
          <p:cNvSpPr/>
          <p:nvPr/>
        </p:nvSpPr>
        <p:spPr>
          <a:xfrm>
            <a:off x="3419872" y="3717032"/>
            <a:ext cx="120185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4E4AE6D-7711-402F-B1E4-5A3E5704FC88}"/>
              </a:ext>
            </a:extLst>
          </p:cNvPr>
          <p:cNvSpPr/>
          <p:nvPr/>
        </p:nvSpPr>
        <p:spPr>
          <a:xfrm>
            <a:off x="899592" y="4725144"/>
            <a:ext cx="180020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436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A3B6D5C-CA32-466B-9AD0-75EB552F2044}"/>
              </a:ext>
            </a:extLst>
          </p:cNvPr>
          <p:cNvSpPr txBox="1"/>
          <p:nvPr/>
        </p:nvSpPr>
        <p:spPr>
          <a:xfrm>
            <a:off x="303462" y="2060848"/>
            <a:ext cx="8517010" cy="3231654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zh-CN" altLang="en-US" sz="4000" b="1" dirty="0"/>
              <a:t>         </a:t>
            </a:r>
            <a:r>
              <a:rPr lang="zh-CN" altLang="en-US" sz="40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惨象，已使我目不忍视了；流言，尤使我耳不忍闻。我还有什么话可说呢？我懂得衰亡民族之所以默无声息的缘由了。沉默啊，沉默啊！不在沉默中爆发，就在沉默中灭亡</a:t>
            </a:r>
            <a:r>
              <a:rPr lang="zh-CN" altLang="en-US" sz="44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zh-CN" altLang="en-US" sz="40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591A40E-1442-488E-B1F4-0C9EDF8E5F72}"/>
              </a:ext>
            </a:extLst>
          </p:cNvPr>
          <p:cNvSpPr txBox="1">
            <a:spLocks/>
          </p:cNvSpPr>
          <p:nvPr/>
        </p:nvSpPr>
        <p:spPr>
          <a:xfrm>
            <a:off x="303462" y="332656"/>
            <a:ext cx="8300986" cy="138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朗读议论抒情比较集中句段，体悟情感。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C6D70F4-60E8-4A15-A23D-4059BCE49E70}"/>
              </a:ext>
            </a:extLst>
          </p:cNvPr>
          <p:cNvSpPr/>
          <p:nvPr/>
        </p:nvSpPr>
        <p:spPr>
          <a:xfrm>
            <a:off x="5076056" y="2063956"/>
            <a:ext cx="144016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F633FE-5C6A-4078-8FDA-9DB7E03BF2F2}"/>
              </a:ext>
            </a:extLst>
          </p:cNvPr>
          <p:cNvSpPr/>
          <p:nvPr/>
        </p:nvSpPr>
        <p:spPr>
          <a:xfrm>
            <a:off x="2483768" y="2636912"/>
            <a:ext cx="144016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B2FD0D9-9C42-4791-991E-A2AAD6205CF1}"/>
              </a:ext>
            </a:extLst>
          </p:cNvPr>
          <p:cNvSpPr/>
          <p:nvPr/>
        </p:nvSpPr>
        <p:spPr>
          <a:xfrm>
            <a:off x="2627784" y="3914522"/>
            <a:ext cx="144016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A27E916-0017-4BE5-AF1E-9B850F17A5DB}"/>
              </a:ext>
            </a:extLst>
          </p:cNvPr>
          <p:cNvSpPr/>
          <p:nvPr/>
        </p:nvSpPr>
        <p:spPr>
          <a:xfrm>
            <a:off x="1187624" y="4574641"/>
            <a:ext cx="1440160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5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13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0401DC-F251-42CC-9F5F-D53F8140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16632"/>
            <a:ext cx="8229600" cy="138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找出议论抒情比较集中，最能体现作者情感的句段进行朗读。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3B6D5C-CA32-466B-9AD0-75EB552F2044}"/>
              </a:ext>
            </a:extLst>
          </p:cNvPr>
          <p:cNvSpPr txBox="1"/>
          <p:nvPr/>
        </p:nvSpPr>
        <p:spPr>
          <a:xfrm>
            <a:off x="246573" y="1725449"/>
            <a:ext cx="8517010" cy="1815882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</a:t>
            </a:r>
            <a:r>
              <a:rPr lang="zh-CN" altLang="en-US" sz="36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人类的血战前行的历史，正如煤的形成，当时用大量的木材，结果却只是一小块，但请愿是不在其中的，更何况是徒手。</a:t>
            </a:r>
            <a:endParaRPr lang="zh-CN" altLang="en-US" sz="40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097423-3C35-4C1D-9CE9-79E2A9B5FE1C}"/>
              </a:ext>
            </a:extLst>
          </p:cNvPr>
          <p:cNvSpPr txBox="1"/>
          <p:nvPr/>
        </p:nvSpPr>
        <p:spPr>
          <a:xfrm>
            <a:off x="494711" y="3736836"/>
            <a:ext cx="8020734" cy="2277547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sz="4400" dirty="0">
                <a:solidFill>
                  <a:srgbClr val="FF0000"/>
                </a:solidFill>
              </a:rPr>
              <a:t>        </a:t>
            </a:r>
            <a:r>
              <a:rPr lang="zh-CN" altLang="en-US" sz="40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苟活者在淡红的血色中，会依稀看见微茫的希望；真的猛士，将更奋然而前行。</a:t>
            </a:r>
            <a:endParaRPr lang="zh-CN" altLang="en-US" sz="44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D59BEA-2BA6-47BD-9A06-63B8DA93B3D7}"/>
              </a:ext>
            </a:extLst>
          </p:cNvPr>
          <p:cNvSpPr/>
          <p:nvPr/>
        </p:nvSpPr>
        <p:spPr>
          <a:xfrm>
            <a:off x="2123728" y="4613097"/>
            <a:ext cx="2664296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8ED53F1-EE94-40A0-94F7-7A7F090E9EDE}"/>
              </a:ext>
            </a:extLst>
          </p:cNvPr>
          <p:cNvSpPr/>
          <p:nvPr/>
        </p:nvSpPr>
        <p:spPr>
          <a:xfrm>
            <a:off x="1043608" y="5379103"/>
            <a:ext cx="2664296" cy="668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8DC45E-4C3E-4049-AD8B-56A5637E9BCE}"/>
              </a:ext>
            </a:extLst>
          </p:cNvPr>
          <p:cNvSpPr txBox="1"/>
          <p:nvPr/>
        </p:nvSpPr>
        <p:spPr>
          <a:xfrm>
            <a:off x="591997" y="543882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悲哀悲凉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6D8D1EB-6044-48C2-A887-C4CC4B1F0D29}"/>
              </a:ext>
            </a:extLst>
          </p:cNvPr>
          <p:cNvCxnSpPr/>
          <p:nvPr/>
        </p:nvCxnSpPr>
        <p:spPr>
          <a:xfrm flipV="1">
            <a:off x="2699792" y="4430712"/>
            <a:ext cx="1080120" cy="10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3BB14A7-0ED3-411B-B747-5F98BD434072}"/>
              </a:ext>
            </a:extLst>
          </p:cNvPr>
          <p:cNvSpPr txBox="1"/>
          <p:nvPr/>
        </p:nvSpPr>
        <p:spPr>
          <a:xfrm>
            <a:off x="3410329" y="3521307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愤怒激昂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6502A33-8085-4E9F-87EE-C0E5DCE1042E}"/>
              </a:ext>
            </a:extLst>
          </p:cNvPr>
          <p:cNvCxnSpPr/>
          <p:nvPr/>
        </p:nvCxnSpPr>
        <p:spPr>
          <a:xfrm flipV="1">
            <a:off x="6012162" y="2424070"/>
            <a:ext cx="1080120" cy="10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112386C-53AB-4449-BB0D-D7BD1B7EEAD3}"/>
              </a:ext>
            </a:extLst>
          </p:cNvPr>
          <p:cNvSpPr txBox="1"/>
          <p:nvPr/>
        </p:nvSpPr>
        <p:spPr>
          <a:xfrm>
            <a:off x="5810589" y="1587263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深情鼓舞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B542F5-B81E-42C0-9FC8-536831AB3C79}"/>
              </a:ext>
            </a:extLst>
          </p:cNvPr>
          <p:cNvSpPr txBox="1"/>
          <p:nvPr/>
        </p:nvSpPr>
        <p:spPr>
          <a:xfrm>
            <a:off x="467544" y="374020"/>
            <a:ext cx="79029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5.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总结贯穿全文的作者的感情线索可以概括为什么？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625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背景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15616" y="931902"/>
            <a:ext cx="6629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dirty="0">
                <a:solidFill>
                  <a:srgbClr val="715C37"/>
                </a:solidFill>
                <a:latin typeface="Times New Roman" charset="0"/>
                <a:ea typeface="华文行楷" charset="-122"/>
              </a:rPr>
              <a:t>     </a:t>
            </a:r>
            <a:r>
              <a:rPr lang="zh-CN" altLang="en-US" sz="6600" dirty="0">
                <a:solidFill>
                  <a:srgbClr val="715C37"/>
                </a:solidFill>
                <a:latin typeface="Times New Roman" charset="0"/>
                <a:ea typeface="华文行楷" charset="-122"/>
              </a:rPr>
              <a:t>记念刘和珍君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563144" y="4678193"/>
            <a:ext cx="220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dirty="0">
                <a:solidFill>
                  <a:srgbClr val="59492B"/>
                </a:solidFill>
                <a:latin typeface="Times New Roman" charset="0"/>
                <a:ea typeface="华文行楷" charset="-122"/>
              </a:rPr>
              <a:t>    </a:t>
            </a:r>
            <a:r>
              <a:rPr lang="zh-CN" altLang="en-US" sz="4400" dirty="0">
                <a:solidFill>
                  <a:srgbClr val="643520"/>
                </a:solidFill>
                <a:latin typeface="Times New Roman" charset="0"/>
                <a:ea typeface="华文行楷" charset="-122"/>
              </a:rPr>
              <a:t>鲁迅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67744" y="5425281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643520"/>
                </a:solidFill>
                <a:latin typeface="Times New Roman" charset="0"/>
                <a:ea typeface="华文行楷" charset="-122"/>
              </a:rPr>
              <a:t>       一九二六年四月一日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161984-729E-4A44-BA46-9C0928B6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03" y="2085445"/>
            <a:ext cx="2068281" cy="26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5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lhz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5712" y="355600"/>
            <a:ext cx="4464050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13015" y="511969"/>
            <a:ext cx="800219" cy="6529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长歌当哭  控诉卑劣之徒</a:t>
            </a:r>
            <a:endParaRPr lang="zh-CN" altLang="en-US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7236296" y="450850"/>
            <a:ext cx="1631216" cy="594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热血为证  鼓舞奋勇之士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203575" y="5791200"/>
            <a:ext cx="4535488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   </a:t>
            </a:r>
            <a:r>
              <a:rPr lang="zh-CN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虽 死 犹 生</a:t>
            </a:r>
          </a:p>
        </p:txBody>
      </p:sp>
      <p:pic>
        <p:nvPicPr>
          <p:cNvPr id="77830" name="Picture 6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602138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6308725"/>
            <a:ext cx="431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56610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53006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94188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5815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2926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39338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35734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32131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28527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24923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21336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17732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14128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867" y="987116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2671" y="915194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7" name="Picture 23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2671" y="131241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2671" y="1698056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21336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24209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1612" y="27019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29972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3575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7163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0767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4370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7974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15778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5165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8769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gif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623728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202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utoUpdateAnimBg="0"/>
      <p:bldP spid="77828" grpId="0" autoUpdateAnimBg="0"/>
      <p:bldP spid="778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AA4AF27-AD2F-4021-A053-F2D665612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3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B956B8-22C1-4D25-B8A3-553EAAEE2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" y="-14708"/>
            <a:ext cx="7852238" cy="62520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8C0166-35B5-44F6-B6BA-8CED4DD3D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" y="-48755"/>
            <a:ext cx="7636213" cy="56324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3234C-CE52-4819-8737-32C81B64D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r="1025" b="15727"/>
          <a:stretch/>
        </p:blipFill>
        <p:spPr>
          <a:xfrm>
            <a:off x="0" y="-77751"/>
            <a:ext cx="7128792" cy="52786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6B37E54-C779-4D96-BDDD-0574340B7299}"/>
              </a:ext>
            </a:extLst>
          </p:cNvPr>
          <p:cNvSpPr txBox="1"/>
          <p:nvPr/>
        </p:nvSpPr>
        <p:spPr>
          <a:xfrm>
            <a:off x="6282444" y="6237312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高二</a:t>
            </a:r>
            <a:r>
              <a:rPr lang="en-US" altLang="zh-CN" b="1" dirty="0">
                <a:highlight>
                  <a:srgbClr val="FFFF00"/>
                </a:highlight>
              </a:rPr>
              <a:t>6</a:t>
            </a:r>
            <a:r>
              <a:rPr lang="zh-CN" altLang="en-US" b="1" dirty="0">
                <a:highlight>
                  <a:srgbClr val="FFFF00"/>
                </a:highlight>
              </a:rPr>
              <a:t>杨舒涵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D95AE1-6AAA-40E0-B8ED-4100934BEED5}"/>
              </a:ext>
            </a:extLst>
          </p:cNvPr>
          <p:cNvSpPr txBox="1"/>
          <p:nvPr/>
        </p:nvSpPr>
        <p:spPr>
          <a:xfrm>
            <a:off x="6084168" y="5734483"/>
            <a:ext cx="4595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</a:rPr>
              <a:t>高二</a:t>
            </a:r>
            <a:r>
              <a:rPr lang="en-US" altLang="zh-CN" sz="1800" b="1" dirty="0">
                <a:highlight>
                  <a:srgbClr val="FFFF00"/>
                </a:highlight>
              </a:rPr>
              <a:t>6</a:t>
            </a:r>
            <a:r>
              <a:rPr lang="zh-CN" altLang="en-US" b="1" dirty="0">
                <a:highlight>
                  <a:srgbClr val="FFFF00"/>
                </a:highlight>
              </a:rPr>
              <a:t>王玉彤</a:t>
            </a:r>
            <a:endParaRPr lang="zh-CN" altLang="en-US" sz="1800" b="1" dirty="0">
              <a:highlight>
                <a:srgbClr val="FFFF00"/>
              </a:highligh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E9E778-E56B-4030-AB2D-8487B2455F18}"/>
              </a:ext>
            </a:extLst>
          </p:cNvPr>
          <p:cNvSpPr txBox="1"/>
          <p:nvPr/>
        </p:nvSpPr>
        <p:spPr>
          <a:xfrm>
            <a:off x="5940152" y="5195340"/>
            <a:ext cx="536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</a:rPr>
              <a:t>高二</a:t>
            </a:r>
            <a:r>
              <a:rPr lang="en-US" altLang="zh-CN" sz="1800" b="1" dirty="0">
                <a:highlight>
                  <a:srgbClr val="FFFF00"/>
                </a:highlight>
              </a:rPr>
              <a:t>6</a:t>
            </a:r>
            <a:r>
              <a:rPr lang="zh-CN" altLang="en-US" sz="1800" b="1" dirty="0">
                <a:highlight>
                  <a:srgbClr val="FFFF00"/>
                </a:highlight>
              </a:rPr>
              <a:t>张雯雯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77E08BA-B449-4750-8A3E-9C45AE212F0A}"/>
              </a:ext>
            </a:extLst>
          </p:cNvPr>
          <p:cNvSpPr txBox="1"/>
          <p:nvPr/>
        </p:nvSpPr>
        <p:spPr>
          <a:xfrm>
            <a:off x="5364088" y="4692511"/>
            <a:ext cx="536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</a:rPr>
              <a:t>高二</a:t>
            </a:r>
            <a:r>
              <a:rPr lang="en-US" altLang="zh-CN" sz="1800" b="1" dirty="0">
                <a:highlight>
                  <a:srgbClr val="FFFF00"/>
                </a:highlight>
              </a:rPr>
              <a:t>6</a:t>
            </a:r>
            <a:r>
              <a:rPr lang="zh-CN" altLang="en-US" sz="1800" b="1" dirty="0">
                <a:highlight>
                  <a:srgbClr val="FFFF00"/>
                </a:highlight>
              </a:rPr>
              <a:t>韩紫缘</a:t>
            </a:r>
          </a:p>
        </p:txBody>
      </p:sp>
    </p:spTree>
    <p:extLst>
      <p:ext uri="{BB962C8B-B14F-4D97-AF65-F5344CB8AC3E}">
        <p14:creationId xmlns:p14="http://schemas.microsoft.com/office/powerpoint/2010/main" val="13107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6ED545-5AFD-4F12-861E-6B0C3A38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A10C933-E887-4506-9F48-B88AD0E09626}"/>
              </a:ext>
            </a:extLst>
          </p:cNvPr>
          <p:cNvSpPr/>
          <p:nvPr/>
        </p:nvSpPr>
        <p:spPr>
          <a:xfrm>
            <a:off x="539552" y="1412776"/>
            <a:ext cx="76723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dirty="0">
                <a:solidFill>
                  <a:srgbClr val="333333"/>
                </a:solidFill>
                <a:latin typeface="arial" panose="020B0604020202020204" pitchFamily="34" charset="0"/>
              </a:rPr>
              <a:t>       </a:t>
            </a:r>
            <a:r>
              <a:rPr lang="zh-CN" altLang="en-US" sz="3200" b="1" dirty="0">
                <a:solidFill>
                  <a:srgbClr val="333333"/>
                </a:solidFill>
                <a:latin typeface="arial" panose="020B0604020202020204" pitchFamily="34" charset="0"/>
              </a:rPr>
              <a:t>愿中国青年都摆脱冷气，只是向上走，不必听自暴自弃者流的话。</a:t>
            </a:r>
          </a:p>
          <a:p>
            <a:r>
              <a:rPr lang="zh-CN" altLang="en-US" sz="3200" b="1" dirty="0">
                <a:solidFill>
                  <a:srgbClr val="333333"/>
                </a:solidFill>
                <a:latin typeface="arial" panose="020B0604020202020204" pitchFamily="34" charset="0"/>
              </a:rPr>
              <a:t>       能做事的做事，能发声的发声。</a:t>
            </a:r>
          </a:p>
          <a:p>
            <a:r>
              <a:rPr lang="zh-CN" altLang="en-US" sz="3200" b="1" dirty="0">
                <a:solidFill>
                  <a:srgbClr val="333333"/>
                </a:solidFill>
                <a:latin typeface="arial" panose="020B0604020202020204" pitchFamily="34" charset="0"/>
              </a:rPr>
              <a:t>       有一分热，发一分光，就令萤火一般，也可以在黑暗里发一点光，不必等候炬火。</a:t>
            </a:r>
          </a:p>
          <a:p>
            <a:r>
              <a:rPr lang="zh-CN" altLang="en-US" sz="3200" b="1" dirty="0">
                <a:solidFill>
                  <a:srgbClr val="333333"/>
                </a:solidFill>
                <a:latin typeface="arial" panose="020B0604020202020204" pitchFamily="34" charset="0"/>
              </a:rPr>
              <a:t>       此后如竟没有炬火：我便是唯一的光。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866A74-666E-424A-B4AC-1C5DD6A7B0F1}"/>
              </a:ext>
            </a:extLst>
          </p:cNvPr>
          <p:cNvSpPr/>
          <p:nvPr/>
        </p:nvSpPr>
        <p:spPr>
          <a:xfrm>
            <a:off x="3952034" y="4783880"/>
            <a:ext cx="51347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solidFill>
                  <a:srgbClr val="333333"/>
                </a:solidFill>
                <a:latin typeface="PingFang SC"/>
              </a:rPr>
              <a:t>——</a:t>
            </a:r>
            <a:r>
              <a:rPr lang="zh-CN" altLang="en-US" sz="2700" dirty="0">
                <a:solidFill>
                  <a:srgbClr val="333333"/>
                </a:solidFill>
                <a:latin typeface="PingFang SC"/>
              </a:rPr>
              <a:t>鲁迅 </a:t>
            </a:r>
            <a:r>
              <a:rPr lang="en-US" altLang="zh-CN" sz="2700" dirty="0">
                <a:solidFill>
                  <a:srgbClr val="333333"/>
                </a:solidFill>
                <a:latin typeface="PingFang SC"/>
              </a:rPr>
              <a:t>《</a:t>
            </a:r>
            <a:r>
              <a:rPr lang="zh-CN" altLang="en-US" sz="2700" dirty="0">
                <a:solidFill>
                  <a:srgbClr val="333333"/>
                </a:solidFill>
                <a:latin typeface="PingFang SC"/>
              </a:rPr>
              <a:t>热风</a:t>
            </a:r>
            <a:r>
              <a:rPr lang="en-US" altLang="zh-CN" sz="2700" dirty="0">
                <a:solidFill>
                  <a:srgbClr val="333333"/>
                </a:solidFill>
                <a:latin typeface="PingFang SC"/>
              </a:rPr>
              <a:t>·</a:t>
            </a:r>
            <a:r>
              <a:rPr lang="zh-CN" altLang="en-US" sz="2700" dirty="0">
                <a:solidFill>
                  <a:srgbClr val="333333"/>
                </a:solidFill>
                <a:latin typeface="PingFang SC"/>
              </a:rPr>
              <a:t>随感录四十一</a:t>
            </a:r>
            <a:r>
              <a:rPr lang="en-US" altLang="zh-CN" sz="2700" dirty="0">
                <a:solidFill>
                  <a:srgbClr val="333333"/>
                </a:solidFill>
                <a:latin typeface="PingFang SC"/>
              </a:rPr>
              <a:t>》</a:t>
            </a:r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21462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 descr="图片1">
            <a:extLst>
              <a:ext uri="{FF2B5EF4-FFF2-40B4-BE49-F238E27FC236}">
                <a16:creationId xmlns:a16="http://schemas.microsoft.com/office/drawing/2014/main" id="{968E3E6E-EE5B-479B-B68F-71062688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90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BA6C370C-3AB2-460A-BAC1-C839676E34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r:id="rId4" imgW="4654800" imgH="3489840" progId="PowerPoint.Slide.8">
                  <p:embed/>
                </p:oleObj>
              </mc:Choice>
              <mc:Fallback>
                <p:oleObj r:id="rId4" imgW="4654800" imgH="3489840" progId="PowerPoint.Slide.8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BA6C370C-3AB2-460A-BAC1-C839676E34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3">
            <a:extLst>
              <a:ext uri="{FF2B5EF4-FFF2-40B4-BE49-F238E27FC236}">
                <a16:creationId xmlns:a16="http://schemas.microsoft.com/office/drawing/2014/main" id="{836572C7-3767-4778-9888-A01E246A8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692150"/>
            <a:ext cx="49688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鲁迅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(1881-1936)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800" b="1" dirty="0">
                <a:latin typeface="Verdana" panose="020B0604030504040204" pitchFamily="34" charset="0"/>
              </a:rPr>
              <a:t>中国现代伟大的</a:t>
            </a:r>
            <a:r>
              <a:rPr lang="zh-CN" altLang="en-US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文学家、思想家、革命家</a:t>
            </a:r>
            <a:r>
              <a:rPr lang="zh-CN" altLang="en-US" sz="2800" b="1" dirty="0">
                <a:latin typeface="Verdana" panose="020B0604030504040204" pitchFamily="34" charset="0"/>
              </a:rPr>
              <a:t>，中国</a:t>
            </a:r>
            <a:r>
              <a:rPr lang="zh-CN" altLang="en-US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无产阶级文学的奠基人</a:t>
            </a:r>
            <a:r>
              <a:rPr lang="zh-CN" altLang="en-US" sz="2800" b="1" dirty="0">
                <a:latin typeface="Times New Roman" panose="02020603050405020304" pitchFamily="18" charset="0"/>
              </a:rPr>
              <a:t>。原名</a:t>
            </a:r>
            <a:r>
              <a:rPr lang="zh-CN" altLang="en-US" sz="2800" b="1" u="sng" dirty="0">
                <a:latin typeface="Times New Roman" panose="02020603050405020304" pitchFamily="18" charset="0"/>
              </a:rPr>
              <a:t>　　　</a:t>
            </a:r>
            <a:r>
              <a:rPr lang="zh-CN" altLang="en-US" sz="2800" b="1" dirty="0">
                <a:latin typeface="Times New Roman" panose="02020603050405020304" pitchFamily="18" charset="0"/>
              </a:rPr>
              <a:t>，字</a:t>
            </a:r>
            <a:r>
              <a:rPr lang="zh-CN" altLang="en-US" sz="2800" b="1" u="sng" dirty="0">
                <a:latin typeface="Times New Roman" panose="02020603050405020304" pitchFamily="18" charset="0"/>
              </a:rPr>
              <a:t>　　　</a:t>
            </a:r>
            <a:r>
              <a:rPr lang="zh-CN" altLang="en-US" sz="2800" b="1" dirty="0">
                <a:latin typeface="Times New Roman" panose="02020603050405020304" pitchFamily="18" charset="0"/>
              </a:rPr>
              <a:t>，浙江绍兴人。</a:t>
            </a:r>
          </a:p>
        </p:txBody>
      </p:sp>
      <p:sp>
        <p:nvSpPr>
          <p:cNvPr id="86021" name="Text Box 4">
            <a:extLst>
              <a:ext uri="{FF2B5EF4-FFF2-40B4-BE49-F238E27FC236}">
                <a16:creationId xmlns:a16="http://schemas.microsoft.com/office/drawing/2014/main" id="{D59EB576-F668-4E7A-85E3-1A852DEBF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061665"/>
            <a:ext cx="8604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宋体" panose="02010600030101010101" pitchFamily="2" charset="-122"/>
              </a:rPr>
              <a:t>1918</a:t>
            </a:r>
            <a:r>
              <a:rPr lang="zh-CN" altLang="en-US" sz="2400" b="1" dirty="0">
                <a:latin typeface="宋体" panose="02010600030101010101" pitchFamily="2" charset="-122"/>
              </a:rPr>
              <a:t>年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月，首次用“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鲁迅</a:t>
            </a:r>
            <a:r>
              <a:rPr lang="zh-CN" altLang="en-US" sz="2400" b="1" dirty="0">
                <a:latin typeface="宋体" panose="02010600030101010101" pitchFamily="2" charset="-122"/>
              </a:rPr>
              <a:t>”为笔名，发表中国现代文学史上第一篇白话小说</a:t>
            </a:r>
            <a:r>
              <a:rPr lang="zh-CN" altLang="en-US" sz="2400" b="1" u="sng" dirty="0">
                <a:latin typeface="宋体" panose="02010600030101010101" pitchFamily="2" charset="-122"/>
              </a:rPr>
              <a:t>               </a:t>
            </a:r>
            <a:r>
              <a:rPr lang="zh-CN" altLang="en-US" sz="2400" b="1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12917581-CBA5-4355-9128-056E64CED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343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86023" name="Text Box 6">
            <a:extLst>
              <a:ext uri="{FF2B5EF4-FFF2-40B4-BE49-F238E27FC236}">
                <a16:creationId xmlns:a16="http://schemas.microsoft.com/office/drawing/2014/main" id="{86440753-58F3-42D1-9052-9659847E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860800"/>
            <a:ext cx="8640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宋体" panose="02010600030101010101" pitchFamily="2" charset="-122"/>
              </a:rPr>
              <a:t>1921</a:t>
            </a:r>
            <a:r>
              <a:rPr lang="zh-CN" altLang="en-US" sz="2400" b="1" dirty="0">
                <a:latin typeface="宋体" panose="02010600030101010101" pitchFamily="2" charset="-122"/>
              </a:rPr>
              <a:t>年</a:t>
            </a:r>
            <a:r>
              <a:rPr lang="en-US" altLang="zh-CN" sz="2400" b="1" dirty="0">
                <a:latin typeface="宋体" panose="02010600030101010101" pitchFamily="2" charset="-122"/>
              </a:rPr>
              <a:t>12</a:t>
            </a:r>
            <a:r>
              <a:rPr lang="zh-CN" altLang="en-US" sz="2400" b="1" dirty="0">
                <a:latin typeface="宋体" panose="02010600030101010101" pitchFamily="2" charset="-122"/>
              </a:rPr>
              <a:t>月发表的中篇小说</a:t>
            </a:r>
            <a:r>
              <a:rPr lang="zh-CN" altLang="en-US" sz="2400" b="1" u="sng" dirty="0">
                <a:latin typeface="宋体" panose="02010600030101010101" pitchFamily="2" charset="-122"/>
              </a:rPr>
              <a:t>           </a:t>
            </a:r>
            <a:r>
              <a:rPr lang="zh-CN" altLang="en-US" sz="2400" b="1" dirty="0">
                <a:latin typeface="宋体" panose="02010600030101010101" pitchFamily="2" charset="-122"/>
              </a:rPr>
              <a:t>，是中国现代文学史上杰出的作品之一。</a:t>
            </a:r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3E1FB1FE-BBBE-4C4A-B33C-81EDCA9C4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84138"/>
            <a:ext cx="2216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CC"/>
                </a:solidFill>
                <a:latin typeface="Verdana" panose="020B0604030504040204" pitchFamily="34" charset="0"/>
                <a:ea typeface="华文楷体" panose="02010600040101010101" pitchFamily="2" charset="-122"/>
              </a:rPr>
              <a:t>作者简介</a:t>
            </a:r>
          </a:p>
        </p:txBody>
      </p:sp>
      <p:sp>
        <p:nvSpPr>
          <p:cNvPr id="86025" name="Rectangle 10">
            <a:extLst>
              <a:ext uri="{FF2B5EF4-FFF2-40B4-BE49-F238E27FC236}">
                <a16:creationId xmlns:a16="http://schemas.microsoft.com/office/drawing/2014/main" id="{5E25837E-0004-473A-A8F9-6C80670C9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989138"/>
            <a:ext cx="12557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Verdana" panose="020B0604030504040204" pitchFamily="34" charset="0"/>
              </a:rPr>
              <a:t>周树人</a:t>
            </a:r>
          </a:p>
        </p:txBody>
      </p:sp>
      <p:sp>
        <p:nvSpPr>
          <p:cNvPr id="86026" name="Rectangle 11">
            <a:extLst>
              <a:ext uri="{FF2B5EF4-FFF2-40B4-BE49-F238E27FC236}">
                <a16:creationId xmlns:a16="http://schemas.microsoft.com/office/drawing/2014/main" id="{61F2A40E-FA7B-476C-8842-23224AE4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916113"/>
            <a:ext cx="898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Verdana" panose="020B0604030504040204" pitchFamily="34" charset="0"/>
              </a:rPr>
              <a:t>豫才</a:t>
            </a:r>
          </a:p>
        </p:txBody>
      </p:sp>
      <p:sp>
        <p:nvSpPr>
          <p:cNvPr id="86027" name="Rectangle 12">
            <a:extLst>
              <a:ext uri="{FF2B5EF4-FFF2-40B4-BE49-F238E27FC236}">
                <a16:creationId xmlns:a16="http://schemas.microsoft.com/office/drawing/2014/main" id="{E1E1267F-3D27-4B31-BD27-20EDC0A75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357563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Verdana" panose="020B0604030504040204" pitchFamily="34" charset="0"/>
              </a:rPr>
              <a:t>《</a:t>
            </a:r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狂人日记</a:t>
            </a:r>
            <a:r>
              <a:rPr lang="en-US" altLang="zh-CN" sz="2400" b="1">
                <a:solidFill>
                  <a:srgbClr val="FF0000"/>
                </a:solidFill>
                <a:latin typeface="Verdana" panose="020B0604030504040204" pitchFamily="34" charset="0"/>
              </a:rPr>
              <a:t>》</a:t>
            </a:r>
          </a:p>
        </p:txBody>
      </p:sp>
      <p:sp>
        <p:nvSpPr>
          <p:cNvPr id="86028" name="Rectangle 13">
            <a:extLst>
              <a:ext uri="{FF2B5EF4-FFF2-40B4-BE49-F238E27FC236}">
                <a16:creationId xmlns:a16="http://schemas.microsoft.com/office/drawing/2014/main" id="{0DE8E826-07AA-46BF-BF86-13E7303F8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860800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Verdana" panose="020B0604030504040204" pitchFamily="34" charset="0"/>
              </a:rPr>
              <a:t>《</a:t>
            </a:r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阿Ｑ正传</a:t>
            </a:r>
            <a:r>
              <a:rPr lang="en-US" altLang="zh-CN" sz="2400" b="1">
                <a:solidFill>
                  <a:srgbClr val="FF0000"/>
                </a:solidFill>
                <a:latin typeface="Verdana" panose="020B0604030504040204" pitchFamily="34" charset="0"/>
              </a:rPr>
              <a:t>》</a:t>
            </a:r>
          </a:p>
        </p:txBody>
      </p:sp>
      <p:sp>
        <p:nvSpPr>
          <p:cNvPr id="86029" name="Text Box 14">
            <a:extLst>
              <a:ext uri="{FF2B5EF4-FFF2-40B4-BE49-F238E27FC236}">
                <a16:creationId xmlns:a16="http://schemas.microsoft.com/office/drawing/2014/main" id="{A4136586-714D-456B-ADA8-046089323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550568"/>
            <a:ext cx="86423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 dirty="0">
                <a:latin typeface="Verdana" panose="020B0604030504040204" pitchFamily="34" charset="0"/>
              </a:rPr>
              <a:t>作品集有：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Verdana" panose="020B0604030504040204" pitchFamily="34" charset="0"/>
              </a:rPr>
              <a:t>小说集</a:t>
            </a:r>
            <a:r>
              <a:rPr lang="en-US" altLang="zh-CN" sz="2400" b="1" u="sng" dirty="0">
                <a:latin typeface="Verdana" panose="020B0604030504040204" pitchFamily="34" charset="0"/>
              </a:rPr>
              <a:t>《        》《       》《            </a:t>
            </a:r>
            <a:r>
              <a:rPr lang="en-US" altLang="zh-CN" sz="2400" b="1" dirty="0">
                <a:latin typeface="Verdana" panose="020B0604030504040204" pitchFamily="34" charset="0"/>
              </a:rPr>
              <a:t>》</a:t>
            </a:r>
            <a:r>
              <a:rPr lang="zh-CN" altLang="en-US" sz="2400" b="1" dirty="0">
                <a:latin typeface="Verdana" panose="020B0604030504040204" pitchFamily="34" charset="0"/>
              </a:rPr>
              <a:t>（历史小说</a:t>
            </a:r>
            <a:r>
              <a:rPr lang="en-US" altLang="zh-CN" sz="2400" b="1" dirty="0">
                <a:latin typeface="Verdana" panose="020B0604030504040204" pitchFamily="34" charset="0"/>
              </a:rPr>
              <a:t>〕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Verdana" panose="020B0604030504040204" pitchFamily="34" charset="0"/>
              </a:rPr>
              <a:t>散文集</a:t>
            </a:r>
            <a:r>
              <a:rPr lang="en-US" altLang="zh-CN" sz="2400" b="1" u="sng" dirty="0">
                <a:latin typeface="Verdana" panose="020B0604030504040204" pitchFamily="34" charset="0"/>
              </a:rPr>
              <a:t>《            》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Verdana" panose="020B0604030504040204" pitchFamily="34" charset="0"/>
              </a:rPr>
              <a:t>散文诗集</a:t>
            </a:r>
            <a:r>
              <a:rPr lang="en-US" altLang="zh-CN" sz="2400" b="1" u="sng" dirty="0">
                <a:latin typeface="Verdana" panose="020B0604030504040204" pitchFamily="34" charset="0"/>
              </a:rPr>
              <a:t>《         》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Verdana" panose="020B0604030504040204" pitchFamily="34" charset="0"/>
              </a:rPr>
              <a:t>杂文集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热风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坟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华盖集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华盖集续编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而已集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三闲集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二心集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南腔北调集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》《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且介亭杂文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》</a:t>
            </a:r>
            <a:r>
              <a:rPr lang="zh-CN" altLang="en-US" sz="2400" b="1" dirty="0">
                <a:latin typeface="Verdana" panose="020B0604030504040204" pitchFamily="34" charset="0"/>
              </a:rPr>
              <a:t>等</a:t>
            </a:r>
          </a:p>
          <a:p>
            <a:endParaRPr lang="zh-CN" altLang="en-US" sz="2400" b="1" dirty="0">
              <a:latin typeface="Verdana" panose="020B0604030504040204" pitchFamily="34" charset="0"/>
            </a:endParaRPr>
          </a:p>
        </p:txBody>
      </p:sp>
      <p:sp>
        <p:nvSpPr>
          <p:cNvPr id="86030" name="Rectangle 15">
            <a:extLst>
              <a:ext uri="{FF2B5EF4-FFF2-40B4-BE49-F238E27FC236}">
                <a16:creationId xmlns:a16="http://schemas.microsoft.com/office/drawing/2014/main" id="{CB028F3B-7BC5-47F2-8ECC-01B6B3816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4868863"/>
            <a:ext cx="106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呐喊</a:t>
            </a:r>
          </a:p>
        </p:txBody>
      </p:sp>
      <p:sp>
        <p:nvSpPr>
          <p:cNvPr id="86031" name="Rectangle 16">
            <a:extLst>
              <a:ext uri="{FF2B5EF4-FFF2-40B4-BE49-F238E27FC236}">
                <a16:creationId xmlns:a16="http://schemas.microsoft.com/office/drawing/2014/main" id="{4B69881B-46B4-49FC-8AAE-2AC35A7B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4941888"/>
            <a:ext cx="1074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彷徨</a:t>
            </a:r>
          </a:p>
        </p:txBody>
      </p:sp>
      <p:sp>
        <p:nvSpPr>
          <p:cNvPr id="86032" name="Rectangle 17">
            <a:extLst>
              <a:ext uri="{FF2B5EF4-FFF2-40B4-BE49-F238E27FC236}">
                <a16:creationId xmlns:a16="http://schemas.microsoft.com/office/drawing/2014/main" id="{1B8862CB-08EE-45B7-B388-472923C5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941888"/>
            <a:ext cx="1697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故事新编</a:t>
            </a:r>
          </a:p>
        </p:txBody>
      </p:sp>
      <p:sp>
        <p:nvSpPr>
          <p:cNvPr id="86033" name="Rectangle 18">
            <a:extLst>
              <a:ext uri="{FF2B5EF4-FFF2-40B4-BE49-F238E27FC236}">
                <a16:creationId xmlns:a16="http://schemas.microsoft.com/office/drawing/2014/main" id="{1A8F04BC-BB8E-4872-BB02-9800C18D2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5300663"/>
            <a:ext cx="174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朝花夕拾</a:t>
            </a:r>
          </a:p>
        </p:txBody>
      </p:sp>
      <p:sp>
        <p:nvSpPr>
          <p:cNvPr id="86034" name="Rectangle 19">
            <a:extLst>
              <a:ext uri="{FF2B5EF4-FFF2-40B4-BE49-F238E27FC236}">
                <a16:creationId xmlns:a16="http://schemas.microsoft.com/office/drawing/2014/main" id="{A42F97BE-9A76-4023-B5B1-C9DDA2859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5661025"/>
            <a:ext cx="1138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野草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6021" grpId="0"/>
      <p:bldP spid="86023" grpId="0"/>
      <p:bldP spid="86025" grpId="0"/>
      <p:bldP spid="86026" grpId="0"/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0365BE6-8446-4811-A0CE-F34E31DA6AE5}"/>
              </a:ext>
            </a:extLst>
          </p:cNvPr>
          <p:cNvSpPr txBox="1"/>
          <p:nvPr/>
        </p:nvSpPr>
        <p:spPr>
          <a:xfrm>
            <a:off x="611928" y="404664"/>
            <a:ext cx="789663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踏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莽原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，刈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野草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热风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奔流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，一生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呐喊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痛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毁灭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，叹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而已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十月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噩耗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，万众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彷徨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  <a:p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108151-BD50-4D65-9971-7FC6E30271BF}"/>
              </a:ext>
            </a:extLst>
          </p:cNvPr>
          <p:cNvSpPr txBox="1"/>
          <p:nvPr/>
        </p:nvSpPr>
        <p:spPr>
          <a:xfrm>
            <a:off x="5645780" y="264390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孙伏园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5D0361-A7CD-469F-90AF-044D9046EAB6}"/>
              </a:ext>
            </a:extLst>
          </p:cNvPr>
          <p:cNvSpPr txBox="1"/>
          <p:nvPr/>
        </p:nvSpPr>
        <p:spPr>
          <a:xfrm>
            <a:off x="419784" y="3583392"/>
            <a:ext cx="8280920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孔子之前，无数孔子，孔子之后，一无孔子；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鲁迅之前，一无鲁迅，鲁迅之后，无数鲁迅。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212E5D-730A-4455-B958-EEDCBDB0DEC1}"/>
              </a:ext>
            </a:extLst>
          </p:cNvPr>
          <p:cNvSpPr txBox="1"/>
          <p:nvPr/>
        </p:nvSpPr>
        <p:spPr>
          <a:xfrm>
            <a:off x="5645780" y="5373216"/>
            <a:ext cx="4878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郭沫若</a:t>
            </a:r>
          </a:p>
        </p:txBody>
      </p:sp>
    </p:spTree>
    <p:extLst>
      <p:ext uri="{BB962C8B-B14F-4D97-AF65-F5344CB8AC3E}">
        <p14:creationId xmlns:p14="http://schemas.microsoft.com/office/powerpoint/2010/main" val="279754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da-jkiexjjj1szjcbiu">
            <a:hlinkClick r:id="" action="ppaction://media"/>
            <a:extLst>
              <a:ext uri="{FF2B5EF4-FFF2-40B4-BE49-F238E27FC236}">
                <a16:creationId xmlns:a16="http://schemas.microsoft.com/office/drawing/2014/main" id="{C0CAA1AF-02D7-45E8-AE08-0D6916C0ED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18" y="24895"/>
            <a:ext cx="9144000" cy="68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132950" y="346348"/>
            <a:ext cx="8878099" cy="6165304"/>
          </a:xfrm>
        </p:spPr>
        <p:txBody>
          <a:bodyPr vert="horz" wrap="square" lIns="68580" tIns="34290" rIns="68580" bIns="34290" rtlCol="0" anchor="t">
            <a:normAutofit fontScale="47500" lnSpcReduction="20000"/>
          </a:bodyPr>
          <a:lstStyle/>
          <a:p>
            <a:pPr algn="ctr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呜呼！三月一十八！</a:t>
            </a:r>
          </a:p>
          <a:p>
            <a:pPr algn="ctr" fontAlgn="auto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59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  <a:sym typeface="+mn-ea"/>
              </a:rPr>
              <a:t>作诗：刘半农   作曲：赵元任 </a:t>
            </a:r>
            <a:endParaRPr lang="zh-CN" altLang="en-US" sz="59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</a:endParaRPr>
          </a:p>
          <a:p>
            <a:pPr indent="459105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59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呜呼三月一十八，北京杀人如乱麻！民贼大试毒辣手，半天黄尘翻血花！晚来城郭啼寒鸦，悲风带雪吹！地流赤血成血洼！死者血中躺！伤者血中爬！ </a:t>
            </a:r>
          </a:p>
          <a:p>
            <a:pPr indent="459105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59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呜呼三月一十八，北京杀人如乱麻！养官本是为卫国！谁知化作豺与蛇！高标廉价卖中华！甘拜异种作爹妈！愿枭其首籍其家！死者今已矣，生者肯放他？！ </a:t>
            </a:r>
          </a:p>
          <a:p>
            <a:pPr indent="459105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59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呜呼三月一十八！北京杀人如乱麻！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</a:t>
            </a:r>
            <a:endParaRPr lang="zh-CN" altLang="en-US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pic>
        <p:nvPicPr>
          <p:cNvPr id="5" name="内容占位符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944" y="5168265"/>
            <a:ext cx="592455" cy="5924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D313E1D-1EA9-4C4A-91EC-2CB7ED18017E}"/>
              </a:ext>
            </a:extLst>
          </p:cNvPr>
          <p:cNvSpPr txBox="1"/>
          <p:nvPr/>
        </p:nvSpPr>
        <p:spPr>
          <a:xfrm>
            <a:off x="558248" y="829653"/>
            <a:ext cx="797419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</a:t>
            </a: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速读课文，找出和刘和珍相关的事迹，并分析总结刘和珍的品质，用简洁的词语概括人物形象，总结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一下，刘和珍君到底是个怎么样的人？</a:t>
            </a:r>
            <a:endParaRPr lang="zh-CN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319A5DD2-70AF-4BE0-AC8C-8785CDFF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785125"/>
              </p:ext>
            </p:extLst>
          </p:nvPr>
        </p:nvGraphicFramePr>
        <p:xfrm>
          <a:off x="755576" y="3217043"/>
          <a:ext cx="7776863" cy="3465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854">
                  <a:extLst>
                    <a:ext uri="{9D8B030D-6E8A-4147-A177-3AD203B41FA5}">
                      <a16:colId xmlns:a16="http://schemas.microsoft.com/office/drawing/2014/main" val="3233501391"/>
                    </a:ext>
                  </a:extLst>
                </a:gridCol>
                <a:gridCol w="4948009">
                  <a:extLst>
                    <a:ext uri="{9D8B030D-6E8A-4147-A177-3AD203B41FA5}">
                      <a16:colId xmlns:a16="http://schemas.microsoft.com/office/drawing/2014/main" val="1598180792"/>
                    </a:ext>
                  </a:extLst>
                </a:gridCol>
              </a:tblGrid>
              <a:tr h="9857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典型事迹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人物形象（性格、精神）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2473879"/>
                  </a:ext>
                </a:extLst>
              </a:tr>
              <a:tr h="619989"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8460604"/>
                  </a:ext>
                </a:extLst>
              </a:tr>
              <a:tr h="619989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sz="32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1018785"/>
                  </a:ext>
                </a:extLst>
              </a:tr>
              <a:tr h="619989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916577"/>
                  </a:ext>
                </a:extLst>
              </a:tr>
              <a:tr h="619989"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8266783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1F620943-73F8-4CAA-9471-A86C2FD330A3}"/>
              </a:ext>
            </a:extLst>
          </p:cNvPr>
          <p:cNvSpPr txBox="1"/>
          <p:nvPr/>
        </p:nvSpPr>
        <p:spPr>
          <a:xfrm>
            <a:off x="-108520" y="-18854"/>
            <a:ext cx="31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highlight>
                  <a:srgbClr val="C0C0C0"/>
                </a:highligh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小组合作</a:t>
            </a:r>
          </a:p>
        </p:txBody>
      </p:sp>
    </p:spTree>
    <p:extLst>
      <p:ext uri="{BB962C8B-B14F-4D97-AF65-F5344CB8AC3E}">
        <p14:creationId xmlns:p14="http://schemas.microsoft.com/office/powerpoint/2010/main" val="209869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 txBox="1"/>
          <p:nvPr/>
        </p:nvSpPr>
        <p:spPr>
          <a:xfrm>
            <a:off x="133104" y="1746408"/>
            <a:ext cx="800219" cy="3188494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r>
              <a:rPr lang="zh-CN" altLang="en-US" sz="40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刘和珍</a:t>
            </a:r>
            <a:r>
              <a:rPr lang="zh-CN" altLang="zh-CN" sz="40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事迹</a:t>
            </a:r>
          </a:p>
        </p:txBody>
      </p:sp>
      <p:sp>
        <p:nvSpPr>
          <p:cNvPr id="13" name="左大括号 12"/>
          <p:cNvSpPr/>
          <p:nvPr/>
        </p:nvSpPr>
        <p:spPr>
          <a:xfrm>
            <a:off x="809979" y="986582"/>
            <a:ext cx="657348" cy="4048282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10356" y="476672"/>
            <a:ext cx="501612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①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生前爱看鲁迅的文章；生活虽艰</a:t>
            </a:r>
          </a:p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    难， 毅然预定了全年的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莽原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10357" y="1454524"/>
            <a:ext cx="487277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②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成为学生自治会职员，反抗广有羽翼的的校长。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71006" y="2633602"/>
            <a:ext cx="495147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平时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常常微笑着，态度很温和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94294" y="3605177"/>
            <a:ext cx="488883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④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虑及母校前途，黯然至于泣下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38653" y="4619365"/>
            <a:ext cx="499428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欣然前往”参加请愿运动；中弹牺牲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49244" y="361170"/>
            <a:ext cx="209740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追求真理与进步</a:t>
            </a:r>
          </a:p>
        </p:txBody>
      </p:sp>
      <p:sp>
        <p:nvSpPr>
          <p:cNvPr id="29" name="右箭头 28"/>
          <p:cNvSpPr/>
          <p:nvPr/>
        </p:nvSpPr>
        <p:spPr>
          <a:xfrm>
            <a:off x="5958364" y="726337"/>
            <a:ext cx="664369" cy="22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右箭头 30"/>
          <p:cNvSpPr/>
          <p:nvPr/>
        </p:nvSpPr>
        <p:spPr>
          <a:xfrm>
            <a:off x="6009152" y="2912596"/>
            <a:ext cx="664369" cy="22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右箭头 31"/>
          <p:cNvSpPr/>
          <p:nvPr/>
        </p:nvSpPr>
        <p:spPr>
          <a:xfrm>
            <a:off x="5958363" y="3820622"/>
            <a:ext cx="664369" cy="22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右箭头 32"/>
          <p:cNvSpPr/>
          <p:nvPr/>
        </p:nvSpPr>
        <p:spPr>
          <a:xfrm>
            <a:off x="5983129" y="4934902"/>
            <a:ext cx="664369" cy="22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右箭头 33"/>
          <p:cNvSpPr/>
          <p:nvPr/>
        </p:nvSpPr>
        <p:spPr>
          <a:xfrm>
            <a:off x="6013966" y="1839931"/>
            <a:ext cx="664369" cy="22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文本框 34"/>
          <p:cNvSpPr txBox="1"/>
          <p:nvPr/>
        </p:nvSpPr>
        <p:spPr>
          <a:xfrm>
            <a:off x="6749244" y="1483441"/>
            <a:ext cx="222456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嫉恶如仇、勇于斗争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709172" y="2680438"/>
            <a:ext cx="222456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和蔼、善良、可爱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709172" y="3879504"/>
            <a:ext cx="20029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有责任感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622732" y="4794232"/>
            <a:ext cx="247786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有爱国热忱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843" t="4745" r="1578" b="3277"/>
          <a:stretch>
            <a:fillRect/>
          </a:stretch>
        </p:blipFill>
        <p:spPr>
          <a:xfrm>
            <a:off x="318300" y="168926"/>
            <a:ext cx="5041334" cy="6520147"/>
          </a:xfrm>
          <a:prstGeom prst="rect">
            <a:avLst/>
          </a:prstGeom>
        </p:spPr>
      </p:pic>
      <p:sp>
        <p:nvSpPr>
          <p:cNvPr id="128001" name="标题 12289"/>
          <p:cNvSpPr>
            <a:spLocks noGrp="1"/>
          </p:cNvSpPr>
          <p:nvPr>
            <p:ph type="title" idx="4294967295"/>
          </p:nvPr>
        </p:nvSpPr>
        <p:spPr>
          <a:xfrm>
            <a:off x="5832140" y="581041"/>
            <a:ext cx="2664296" cy="857250"/>
          </a:xfrm>
        </p:spPr>
        <p:txBody>
          <a:bodyPr anchor="ctr">
            <a:normAutofit fontScale="90000"/>
          </a:bodyPr>
          <a:lstStyle/>
          <a:p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刘和珍形象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4711" y="476672"/>
            <a:ext cx="4608512" cy="5833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9105"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刘和珍是一个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进步青年学生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。文章对刘和珍的描写不多，但可以看出她向往革命，渴求真理，追求进步；她有组织能力，有威信；她本性善良，为人祥和；她有很强的使命感和责任感；她嫉恶如仇，勇于反抗，勇赴国难，不惧牺牲。</a:t>
            </a:r>
          </a:p>
        </p:txBody>
      </p:sp>
      <p:pic>
        <p:nvPicPr>
          <p:cNvPr id="5" name="图片 4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597592"/>
            <a:ext cx="3312368" cy="4495704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5efca05-879e-462d-ab17-97f2111676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5efca05-879e-462d-ab17-97f21116763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b="1" dirty="0" smtClean="0">
            <a:solidFill>
              <a:srgbClr val="FF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1390</Words>
  <Application>Microsoft Office PowerPoint</Application>
  <PresentationFormat>全屏显示(4:3)</PresentationFormat>
  <Paragraphs>114</Paragraphs>
  <Slides>22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PingFang SC</vt:lpstr>
      <vt:lpstr>方正粗黑宋简体</vt:lpstr>
      <vt:lpstr>黑体</vt:lpstr>
      <vt:lpstr>楷体</vt:lpstr>
      <vt:lpstr>宋体</vt:lpstr>
      <vt:lpstr>微软雅黑</vt:lpstr>
      <vt:lpstr>Arial</vt:lpstr>
      <vt:lpstr>Arial</vt:lpstr>
      <vt:lpstr>Calibri</vt:lpstr>
      <vt:lpstr>Times New Roman</vt:lpstr>
      <vt:lpstr>Verdana</vt:lpstr>
      <vt:lpstr>Wingdings</vt:lpstr>
      <vt:lpstr>Office 主题</vt:lpstr>
      <vt:lpstr>Microsoft PowerPoint 97-2003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刘和珍形象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中国石油大学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导入： 简单谈谈你对鲁迅看法</dc:title>
  <dc:creator>yaa</dc:creator>
  <cp:lastModifiedBy>386526898@qq.com</cp:lastModifiedBy>
  <cp:revision>122</cp:revision>
  <dcterms:created xsi:type="dcterms:W3CDTF">2017-11-13T00:36:00Z</dcterms:created>
  <dcterms:modified xsi:type="dcterms:W3CDTF">2020-09-23T14:04:58Z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2052-10.1.0.7578</vt:lpwstr>
  </property>
</Properties>
</file>