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60" r:id="rId2"/>
  </p:sldMasterIdLst>
  <p:notesMasterIdLst>
    <p:notesMasterId r:id="rId25"/>
  </p:notesMasterIdLst>
  <p:sldIdLst>
    <p:sldId id="256" r:id="rId3"/>
    <p:sldId id="257" r:id="rId4"/>
    <p:sldId id="258" r:id="rId5"/>
    <p:sldId id="3951" r:id="rId6"/>
    <p:sldId id="259" r:id="rId7"/>
    <p:sldId id="3956" r:id="rId8"/>
    <p:sldId id="260" r:id="rId9"/>
    <p:sldId id="3949" r:id="rId10"/>
    <p:sldId id="3992" r:id="rId11"/>
    <p:sldId id="3995" r:id="rId12"/>
    <p:sldId id="261" r:id="rId13"/>
    <p:sldId id="3990" r:id="rId14"/>
    <p:sldId id="3957" r:id="rId15"/>
    <p:sldId id="3991" r:id="rId16"/>
    <p:sldId id="3986" r:id="rId17"/>
    <p:sldId id="3987" r:id="rId18"/>
    <p:sldId id="3967" r:id="rId19"/>
    <p:sldId id="3988" r:id="rId20"/>
    <p:sldId id="3989" r:id="rId21"/>
    <p:sldId id="3993" r:id="rId22"/>
    <p:sldId id="3960" r:id="rId23"/>
    <p:sldId id="26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8" d="100"/>
          <a:sy n="68" d="100"/>
        </p:scale>
        <p:origin x="94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B87B3-C00C-49DE-9631-FCDA8E6B6003}" type="datetimeFigureOut">
              <a:rPr lang="zh-CN" altLang="en-US" smtClean="0"/>
              <a:t>2020/9/6 Sunday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161A3-2C32-4C93-A554-CA9CFBD37C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12491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720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285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74C67D-7A62-4AE1-9619-5D1F1BADAE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74C67D-7A62-4AE1-9619-5D1F1BADAEBF}"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74C67D-7A62-4AE1-9619-5D1F1BADAE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74C67D-7A62-4AE1-9619-5D1F1BADAE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74C67D-7A62-4AE1-9619-5D1F1BADAE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74C67D-7A62-4AE1-9619-5D1F1BADAE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74C67D-7A62-4AE1-9619-5D1F1BADAE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74C67D-7A62-4AE1-9619-5D1F1BADAE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74C67D-7A62-4AE1-9619-5D1F1BADAE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74C67D-7A62-4AE1-9619-5D1F1BADAE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7772CB-2D7C-49D2-A380-155D0BD56EB8}" type="datetimeFigureOut">
              <a:rPr lang="zh-CN" altLang="en-US" smtClean="0"/>
              <a:t>2020/9/6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74C67D-7A62-4AE1-9619-5D1F1BADAE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813549-C047-4BD6-BD43-A50B709F5D55}" type="datetimeFigureOut">
              <a:rPr lang="zh-CN" altLang="en-US" smtClean="0"/>
              <a:t>2020/9/6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06C1FC-4D12-4F17-9CCF-345A68F9F9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13549-C047-4BD6-BD43-A50B709F5D55}" type="datetimeFigureOut">
              <a:rPr lang="zh-CN" altLang="en-US" smtClean="0"/>
              <a:t>2020/9/6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6C1FC-4D12-4F17-9CCF-345A68F9F99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772CB-2D7C-49D2-A380-155D0BD56EB8}" type="datetimeFigureOut">
              <a:rPr lang="zh-CN" altLang="en-US" smtClean="0"/>
              <a:t>2020/9/6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C67D-7A62-4AE1-9619-5D1F1BADAEB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12"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12"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25.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椭圆 18"/>
          <p:cNvSpPr/>
          <p:nvPr/>
        </p:nvSpPr>
        <p:spPr>
          <a:xfrm>
            <a:off x="3413759" y="746760"/>
            <a:ext cx="5364482" cy="5364480"/>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662248" y="1816073"/>
            <a:ext cx="1464498" cy="794568"/>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472" y="-905870"/>
            <a:ext cx="5988987" cy="5184202"/>
          </a:xfrm>
          <a:prstGeom prst="rect">
            <a:avLst/>
          </a:prstGeom>
        </p:spPr>
      </p:pic>
      <p:sp>
        <p:nvSpPr>
          <p:cNvPr id="12" name="矩形 11"/>
          <p:cNvSpPr/>
          <p:nvPr/>
        </p:nvSpPr>
        <p:spPr>
          <a:xfrm>
            <a:off x="1804670" y="2691765"/>
            <a:ext cx="7877810" cy="1015663"/>
          </a:xfrm>
          <a:prstGeom prst="rect">
            <a:avLst/>
          </a:prstGeom>
          <a:solidFill>
            <a:srgbClr val="00B0F0"/>
          </a:solidFill>
        </p:spPr>
        <p:txBody>
          <a:bodyPr wrap="square" lIns="91440" tIns="45720" rIns="91440" bIns="45720">
            <a:spAutoFit/>
          </a:bodyPr>
          <a:lstStyle/>
          <a:p>
            <a:pPr algn="ctr"/>
            <a:r>
              <a:rPr lang="zh-CN"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一年级语文教研组计划</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750" fill="hold"/>
                                        <p:tgtEl>
                                          <p:spTgt spid="19"/>
                                        </p:tgtEl>
                                        <p:attrNameLst>
                                          <p:attrName>ppt_w</p:attrName>
                                        </p:attrNameLst>
                                      </p:cBhvr>
                                      <p:tavLst>
                                        <p:tav tm="0">
                                          <p:val>
                                            <p:fltVal val="0"/>
                                          </p:val>
                                        </p:tav>
                                        <p:tav tm="100000">
                                          <p:val>
                                            <p:strVal val="#ppt_w"/>
                                          </p:val>
                                        </p:tav>
                                      </p:tavLst>
                                    </p:anim>
                                    <p:anim calcmode="lin" valueType="num">
                                      <p:cBhvr>
                                        <p:cTn id="12" dur="750" fill="hold"/>
                                        <p:tgtEl>
                                          <p:spTgt spid="19"/>
                                        </p:tgtEl>
                                        <p:attrNameLst>
                                          <p:attrName>ppt_h</p:attrName>
                                        </p:attrNameLst>
                                      </p:cBhvr>
                                      <p:tavLst>
                                        <p:tav tm="0">
                                          <p:val>
                                            <p:fltVal val="0"/>
                                          </p:val>
                                        </p:tav>
                                        <p:tav tm="100000">
                                          <p:val>
                                            <p:strVal val="#ppt_h"/>
                                          </p:val>
                                        </p:tav>
                                      </p:tavLst>
                                    </p:anim>
                                    <p:animEffect transition="in" filter="fade">
                                      <p:cBhvr>
                                        <p:cTn id="13" dur="750"/>
                                        <p:tgtEl>
                                          <p:spTgt spid="19"/>
                                        </p:tgtEl>
                                      </p:cBhvr>
                                    </p:animEffect>
                                  </p:child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1000"/>
                                        <p:tgtEl>
                                          <p:spTgt spid="22"/>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2"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sp>
        <p:nvSpPr>
          <p:cNvPr id="42" name="标题 13"/>
          <p:cNvSpPr txBox="1"/>
          <p:nvPr/>
        </p:nvSpPr>
        <p:spPr>
          <a:xfrm>
            <a:off x="550730" y="3198871"/>
            <a:ext cx="493787" cy="2452149"/>
          </a:xfrm>
          <a:prstGeom prst="rect">
            <a:avLst/>
          </a:prstGeom>
        </p:spPr>
        <p:txBody>
          <a:bodyPr vert="ea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30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grpSp>
        <p:nvGrpSpPr>
          <p:cNvPr id="11" name="组合 31"/>
          <p:cNvGrpSpPr/>
          <p:nvPr/>
        </p:nvGrpSpPr>
        <p:grpSpPr bwMode="auto">
          <a:xfrm>
            <a:off x="1448972" y="717452"/>
            <a:ext cx="3165231" cy="2019050"/>
            <a:chOff x="1269157" y="1347614"/>
            <a:chExt cx="2383532" cy="2257425"/>
          </a:xfrm>
        </p:grpSpPr>
        <p:pic>
          <p:nvPicPr>
            <p:cNvPr id="26" name="图片 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347614"/>
              <a:ext cx="21050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9157" y="1561605"/>
              <a:ext cx="1057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a:spLocks noChangeArrowheads="1"/>
            </p:cNvSpPr>
            <p:nvPr/>
          </p:nvSpPr>
          <p:spPr bwMode="auto">
            <a:xfrm>
              <a:off x="1509762" y="1814345"/>
              <a:ext cx="576064" cy="52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dirty="0">
                  <a:solidFill>
                    <a:schemeClr val="bg1"/>
                  </a:solidFill>
                  <a:latin typeface="微软雅黑" panose="020B0503020204020204" charset="-122"/>
                  <a:ea typeface="微软雅黑" panose="020B0503020204020204" charset="-122"/>
                </a:rPr>
                <a:t>1</a:t>
              </a:r>
              <a:endParaRPr lang="zh-CN" altLang="en-US" dirty="0">
                <a:solidFill>
                  <a:schemeClr val="bg1"/>
                </a:solidFill>
                <a:latin typeface="微软雅黑" panose="020B0503020204020204" charset="-122"/>
                <a:ea typeface="微软雅黑" panose="020B0503020204020204" charset="-122"/>
              </a:endParaRPr>
            </a:p>
          </p:txBody>
        </p:sp>
      </p:grpSp>
      <p:grpSp>
        <p:nvGrpSpPr>
          <p:cNvPr id="12" name="组合 32"/>
          <p:cNvGrpSpPr/>
          <p:nvPr/>
        </p:nvGrpSpPr>
        <p:grpSpPr bwMode="auto">
          <a:xfrm>
            <a:off x="1044517" y="3404901"/>
            <a:ext cx="3205175" cy="2452148"/>
            <a:chOff x="3779523" y="1339462"/>
            <a:chExt cx="2383532" cy="2257425"/>
          </a:xfrm>
        </p:grpSpPr>
        <p:pic>
          <p:nvPicPr>
            <p:cNvPr id="23" name="图片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8030" y="1339462"/>
              <a:ext cx="21050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4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9523" y="1553453"/>
              <a:ext cx="1057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31"/>
            <p:cNvSpPr txBox="1">
              <a:spLocks noChangeArrowheads="1"/>
            </p:cNvSpPr>
            <p:nvPr/>
          </p:nvSpPr>
          <p:spPr bwMode="auto">
            <a:xfrm>
              <a:off x="4020128" y="1806193"/>
              <a:ext cx="576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a:solidFill>
                    <a:schemeClr val="bg1"/>
                  </a:solidFill>
                  <a:latin typeface="微软雅黑" panose="020B0503020204020204" charset="-122"/>
                  <a:ea typeface="微软雅黑" panose="020B0503020204020204" charset="-122"/>
                </a:rPr>
                <a:t>2</a:t>
              </a:r>
              <a:endParaRPr lang="zh-CN" altLang="en-US">
                <a:solidFill>
                  <a:schemeClr val="bg1"/>
                </a:solidFill>
                <a:latin typeface="微软雅黑" panose="020B0503020204020204" charset="-122"/>
                <a:ea typeface="微软雅黑" panose="020B0503020204020204" charset="-122"/>
              </a:endParaRPr>
            </a:p>
          </p:txBody>
        </p:sp>
      </p:grpSp>
      <p:sp>
        <p:nvSpPr>
          <p:cNvPr id="7" name="矩形 6">
            <a:extLst>
              <a:ext uri="{FF2B5EF4-FFF2-40B4-BE49-F238E27FC236}">
                <a16:creationId xmlns:a16="http://schemas.microsoft.com/office/drawing/2014/main" id="{4F48A6BF-62A7-43DF-8642-D3260FA6CC29}"/>
              </a:ext>
            </a:extLst>
          </p:cNvPr>
          <p:cNvSpPr/>
          <p:nvPr/>
        </p:nvSpPr>
        <p:spPr>
          <a:xfrm>
            <a:off x="2520270" y="1325890"/>
            <a:ext cx="1729423" cy="954107"/>
          </a:xfrm>
          <a:prstGeom prst="rect">
            <a:avLst/>
          </a:prstGeom>
        </p:spPr>
        <p:txBody>
          <a:bodyPr wrap="square">
            <a:spAutoFit/>
          </a:bodyPr>
          <a:lstStyle/>
          <a:p>
            <a:r>
              <a:rPr lang="zh-CN" altLang="en-US" sz="2800" b="1" dirty="0">
                <a:solidFill>
                  <a:srgbClr val="00B0F0"/>
                </a:solidFill>
              </a:rPr>
              <a:t>教师八种习惯养成</a:t>
            </a:r>
          </a:p>
        </p:txBody>
      </p:sp>
      <p:sp>
        <p:nvSpPr>
          <p:cNvPr id="29" name="矩形 28">
            <a:extLst>
              <a:ext uri="{FF2B5EF4-FFF2-40B4-BE49-F238E27FC236}">
                <a16:creationId xmlns:a16="http://schemas.microsoft.com/office/drawing/2014/main" id="{327B6EFC-2E94-483E-AB1C-5CE73A465E4D}"/>
              </a:ext>
            </a:extLst>
          </p:cNvPr>
          <p:cNvSpPr/>
          <p:nvPr/>
        </p:nvSpPr>
        <p:spPr>
          <a:xfrm>
            <a:off x="4529799" y="523977"/>
            <a:ext cx="6096000" cy="2792239"/>
          </a:xfrm>
          <a:prstGeom prst="rect">
            <a:avLst/>
          </a:prstGeom>
        </p:spPr>
        <p:txBody>
          <a:bodyPr>
            <a:spAutoFit/>
          </a:bodyPr>
          <a:lstStyle/>
          <a:p>
            <a:pPr indent="-36830">
              <a:lnSpc>
                <a:spcPct val="150000"/>
              </a:lnSpc>
              <a:tabLst>
                <a:tab pos="457200" algn="l"/>
              </a:tabLst>
            </a:pPr>
            <a:r>
              <a:rPr lang="en-US" altLang="zh-CN" sz="2400" b="1" kern="100" dirty="0">
                <a:solidFill>
                  <a:srgbClr val="7030A0"/>
                </a:solidFill>
                <a:latin typeface="Times New Roman" panose="02020603050405020304" pitchFamily="18" charset="0"/>
                <a:ea typeface="宋体" panose="02010600030101010101" pitchFamily="2" charset="-122"/>
              </a:rPr>
              <a:t>1</a:t>
            </a:r>
            <a:r>
              <a:rPr lang="zh-CN" altLang="zh-CN" sz="2400" b="1" kern="100" dirty="0">
                <a:solidFill>
                  <a:srgbClr val="7030A0"/>
                </a:solidFill>
                <a:latin typeface="Times New Roman" panose="02020603050405020304" pitchFamily="18" charset="0"/>
                <a:ea typeface="宋体" panose="02010600030101010101" pitchFamily="2" charset="-122"/>
              </a:rPr>
              <a:t>提前进教室的习惯；</a:t>
            </a:r>
            <a:r>
              <a:rPr lang="en-US" altLang="zh-CN" sz="2400" b="1" kern="100" dirty="0">
                <a:solidFill>
                  <a:srgbClr val="7030A0"/>
                </a:solidFill>
                <a:latin typeface="Times New Roman" panose="02020603050405020304" pitchFamily="18" charset="0"/>
                <a:ea typeface="宋体" panose="02010600030101010101" pitchFamily="2" charset="-122"/>
              </a:rPr>
              <a:t>2</a:t>
            </a:r>
            <a:r>
              <a:rPr lang="zh-CN" altLang="zh-CN" sz="2400" b="1" kern="100" dirty="0">
                <a:solidFill>
                  <a:srgbClr val="7030A0"/>
                </a:solidFill>
                <a:latin typeface="Times New Roman" panose="02020603050405020304" pitchFamily="18" charset="0"/>
                <a:ea typeface="宋体" panose="02010600030101010101" pitchFamily="2" charset="-122"/>
              </a:rPr>
              <a:t>认真备课的习惯；</a:t>
            </a: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36830">
              <a:lnSpc>
                <a:spcPct val="150000"/>
              </a:lnSpc>
              <a:tabLst>
                <a:tab pos="457200" algn="l"/>
              </a:tabLst>
            </a:pPr>
            <a:r>
              <a:rPr lang="en-US" altLang="zh-CN" sz="2400" b="1" kern="100" dirty="0">
                <a:solidFill>
                  <a:srgbClr val="7030A0"/>
                </a:solidFill>
                <a:latin typeface="Times New Roman" panose="02020603050405020304" pitchFamily="18" charset="0"/>
                <a:ea typeface="宋体" panose="02010600030101010101" pitchFamily="2" charset="-122"/>
              </a:rPr>
              <a:t>3</a:t>
            </a:r>
            <a:r>
              <a:rPr lang="zh-CN" altLang="zh-CN" sz="2400" b="1" kern="100" dirty="0">
                <a:solidFill>
                  <a:srgbClr val="7030A0"/>
                </a:solidFill>
                <a:latin typeface="Times New Roman" panose="02020603050405020304" pitchFamily="18" charset="0"/>
                <a:ea typeface="宋体" panose="02010600030101010101" pitchFamily="2" charset="-122"/>
              </a:rPr>
              <a:t>教学面向全体的习惯；</a:t>
            </a:r>
            <a:r>
              <a:rPr lang="en-US" altLang="zh-CN" sz="2400" b="1" kern="100" dirty="0">
                <a:solidFill>
                  <a:srgbClr val="7030A0"/>
                </a:solidFill>
                <a:latin typeface="Times New Roman" panose="02020603050405020304" pitchFamily="18" charset="0"/>
                <a:ea typeface="宋体" panose="02010600030101010101" pitchFamily="2" charset="-122"/>
              </a:rPr>
              <a:t>4</a:t>
            </a:r>
            <a:r>
              <a:rPr lang="zh-CN" altLang="zh-CN" sz="2400" b="1" kern="100" dirty="0">
                <a:solidFill>
                  <a:srgbClr val="7030A0"/>
                </a:solidFill>
                <a:latin typeface="Times New Roman" panose="02020603050405020304" pitchFamily="18" charset="0"/>
                <a:ea typeface="宋体" panose="02010600030101010101" pitchFamily="2" charset="-122"/>
              </a:rPr>
              <a:t>指导学生方法的习惯；</a:t>
            </a:r>
            <a:r>
              <a:rPr lang="en-US" altLang="zh-CN" sz="2400" b="1" kern="100" dirty="0">
                <a:solidFill>
                  <a:srgbClr val="7030A0"/>
                </a:solidFill>
                <a:latin typeface="Times New Roman" panose="02020603050405020304" pitchFamily="18" charset="0"/>
                <a:ea typeface="宋体" panose="02010600030101010101" pitchFamily="2" charset="-122"/>
              </a:rPr>
              <a:t>5</a:t>
            </a:r>
            <a:r>
              <a:rPr lang="zh-CN" altLang="zh-CN" sz="2400" b="1" kern="100" dirty="0">
                <a:solidFill>
                  <a:srgbClr val="7030A0"/>
                </a:solidFill>
                <a:latin typeface="Times New Roman" panose="02020603050405020304" pitchFamily="18" charset="0"/>
                <a:ea typeface="宋体" panose="02010600030101010101" pitchFamily="2" charset="-122"/>
              </a:rPr>
              <a:t>捕捉教学资源及应对的习惯；</a:t>
            </a:r>
            <a:r>
              <a:rPr lang="en-US" altLang="zh-CN" sz="2400" b="1" kern="100" dirty="0">
                <a:solidFill>
                  <a:srgbClr val="7030A0"/>
                </a:solidFill>
                <a:latin typeface="Times New Roman" panose="02020603050405020304" pitchFamily="18" charset="0"/>
                <a:ea typeface="宋体" panose="02010600030101010101" pitchFamily="2" charset="-122"/>
              </a:rPr>
              <a:t>6</a:t>
            </a:r>
            <a:r>
              <a:rPr lang="zh-CN" altLang="zh-CN" sz="2400" b="1" kern="100" dirty="0">
                <a:solidFill>
                  <a:srgbClr val="7030A0"/>
                </a:solidFill>
                <a:latin typeface="Times New Roman" panose="02020603050405020304" pitchFamily="18" charset="0"/>
                <a:ea typeface="宋体" panose="02010600030101010101" pitchFamily="2" charset="-122"/>
              </a:rPr>
              <a:t>认真批改作业的习惯；</a:t>
            </a:r>
            <a:r>
              <a:rPr lang="en-US" altLang="zh-CN" sz="2400" b="1" kern="100" dirty="0">
                <a:solidFill>
                  <a:srgbClr val="7030A0"/>
                </a:solidFill>
                <a:latin typeface="Times New Roman" panose="02020603050405020304" pitchFamily="18" charset="0"/>
                <a:ea typeface="宋体" panose="02010600030101010101" pitchFamily="2" charset="-122"/>
              </a:rPr>
              <a:t>7</a:t>
            </a:r>
            <a:r>
              <a:rPr lang="zh-CN" altLang="zh-CN" sz="2400" b="1" kern="100" dirty="0">
                <a:solidFill>
                  <a:srgbClr val="7030A0"/>
                </a:solidFill>
                <a:latin typeface="Times New Roman" panose="02020603050405020304" pitchFamily="18" charset="0"/>
                <a:ea typeface="宋体" panose="02010600030101010101" pitchFamily="2" charset="-122"/>
              </a:rPr>
              <a:t>及时反思的习惯；</a:t>
            </a:r>
            <a:r>
              <a:rPr lang="en-US" altLang="zh-CN" sz="2400" b="1" kern="100" dirty="0">
                <a:solidFill>
                  <a:srgbClr val="7030A0"/>
                </a:solidFill>
                <a:latin typeface="Times New Roman" panose="02020603050405020304" pitchFamily="18" charset="0"/>
                <a:ea typeface="宋体" panose="02010600030101010101" pitchFamily="2" charset="-122"/>
              </a:rPr>
              <a:t>8</a:t>
            </a:r>
            <a:r>
              <a:rPr lang="zh-CN" altLang="zh-CN" sz="2400" b="1" kern="100" dirty="0">
                <a:solidFill>
                  <a:srgbClr val="7030A0"/>
                </a:solidFill>
                <a:latin typeface="Times New Roman" panose="02020603050405020304" pitchFamily="18" charset="0"/>
                <a:ea typeface="宋体" panose="02010600030101010101" pitchFamily="2" charset="-122"/>
              </a:rPr>
              <a:t>持之以恒的习惯。</a:t>
            </a:r>
            <a:endParaRPr lang="zh-CN" altLang="zh-CN" sz="2400" b="1" kern="100" dirty="0">
              <a:solidFill>
                <a:srgbClr val="7030A0"/>
              </a:solidFill>
              <a:effectLst/>
              <a:latin typeface="Times New Roman" panose="02020603050405020304" pitchFamily="18" charset="0"/>
              <a:ea typeface="宋体" panose="02010600030101010101" pitchFamily="2" charset="-122"/>
            </a:endParaRPr>
          </a:p>
        </p:txBody>
      </p:sp>
      <p:sp>
        <p:nvSpPr>
          <p:cNvPr id="2" name="矩形 1">
            <a:extLst>
              <a:ext uri="{FF2B5EF4-FFF2-40B4-BE49-F238E27FC236}">
                <a16:creationId xmlns:a16="http://schemas.microsoft.com/office/drawing/2014/main" id="{A85D65E7-EF3D-4213-B7B1-D7D2E2A6DBF8}"/>
              </a:ext>
            </a:extLst>
          </p:cNvPr>
          <p:cNvSpPr/>
          <p:nvPr/>
        </p:nvSpPr>
        <p:spPr>
          <a:xfrm>
            <a:off x="1944376" y="4271226"/>
            <a:ext cx="2031325" cy="830997"/>
          </a:xfrm>
          <a:prstGeom prst="rect">
            <a:avLst/>
          </a:prstGeom>
        </p:spPr>
        <p:txBody>
          <a:bodyPr wrap="none">
            <a:spAutoFit/>
          </a:bodyPr>
          <a:lstStyle/>
          <a:p>
            <a:r>
              <a:rPr lang="zh-CN" altLang="zh-CN" sz="24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学生</a:t>
            </a:r>
            <a:r>
              <a:rPr lang="zh-CN" altLang="en-US" sz="24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学习常规</a:t>
            </a:r>
            <a:endParaRPr lang="en-US" altLang="zh-CN" sz="24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4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能力的培养</a:t>
            </a:r>
            <a:endParaRPr lang="zh-CN" altLang="en-US" sz="2400" b="1" dirty="0">
              <a:solidFill>
                <a:srgbClr val="0070C0"/>
              </a:solidFill>
            </a:endParaRPr>
          </a:p>
        </p:txBody>
      </p:sp>
      <p:sp>
        <p:nvSpPr>
          <p:cNvPr id="3" name="矩形 2">
            <a:extLst>
              <a:ext uri="{FF2B5EF4-FFF2-40B4-BE49-F238E27FC236}">
                <a16:creationId xmlns:a16="http://schemas.microsoft.com/office/drawing/2014/main" id="{7652FDCD-84F6-474B-91BA-1B5A21602393}"/>
              </a:ext>
            </a:extLst>
          </p:cNvPr>
          <p:cNvSpPr/>
          <p:nvPr/>
        </p:nvSpPr>
        <p:spPr>
          <a:xfrm>
            <a:off x="4614203" y="3404901"/>
            <a:ext cx="5570756" cy="3170099"/>
          </a:xfrm>
          <a:prstGeom prst="rect">
            <a:avLst/>
          </a:prstGeom>
        </p:spPr>
        <p:txBody>
          <a:bodyPr wrap="none">
            <a:spAutoFit/>
          </a:bodyPr>
          <a:lstStyle/>
          <a:p>
            <a:r>
              <a:rPr lang="zh-CN" altLang="zh-CN" sz="20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听课习惯</a:t>
            </a:r>
            <a:r>
              <a:rPr lang="zh-CN" altLang="zh-CN" sz="2000" b="1" kern="100" dirty="0">
                <a:latin typeface="Times New Roman" panose="02020603050405020304" pitchFamily="18" charset="0"/>
                <a:ea typeface="宋体" panose="02010600030101010101" pitchFamily="2" charset="-122"/>
                <a:cs typeface="Times New Roman" panose="02020603050405020304" pitchFamily="18" charset="0"/>
              </a:rPr>
              <a:t>——培养学生的听力</a:t>
            </a:r>
            <a:endPar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000" b="1" dirty="0">
                <a:solidFill>
                  <a:srgbClr val="0070C0"/>
                </a:solidFill>
              </a:rPr>
              <a:t>读书习惯</a:t>
            </a:r>
            <a:r>
              <a:rPr lang="en-US" altLang="zh-CN" sz="2000" b="1" dirty="0"/>
              <a:t>——</a:t>
            </a:r>
            <a:r>
              <a:rPr lang="zh-CN" altLang="zh-CN" sz="2000" b="1" dirty="0"/>
              <a:t>指读、视读、站读</a:t>
            </a:r>
            <a:r>
              <a:rPr lang="zh-CN" altLang="en-US" sz="2000" b="1" dirty="0"/>
              <a:t>、</a:t>
            </a:r>
            <a:r>
              <a:rPr lang="zh-CN" altLang="zh-CN" sz="2000" b="1" dirty="0"/>
              <a:t>互读</a:t>
            </a:r>
            <a:endParaRPr lang="zh-CN" altLang="zh-CN" sz="2000" dirty="0"/>
          </a:p>
          <a:p>
            <a:r>
              <a:rPr lang="zh-CN" altLang="zh-CN" sz="2000" b="1" dirty="0">
                <a:solidFill>
                  <a:srgbClr val="0070C0"/>
                </a:solidFill>
              </a:rPr>
              <a:t>写字习惯</a:t>
            </a:r>
            <a:r>
              <a:rPr lang="en-US" altLang="zh-CN" sz="2000" dirty="0"/>
              <a:t>——</a:t>
            </a:r>
            <a:r>
              <a:rPr lang="zh-CN" altLang="zh-CN" sz="2000" b="1" dirty="0"/>
              <a:t>打开书本</a:t>
            </a:r>
            <a:r>
              <a:rPr lang="zh-CN" altLang="en-US" sz="2000" b="1" dirty="0"/>
              <a:t>、垫</a:t>
            </a:r>
            <a:r>
              <a:rPr lang="zh-CN" altLang="zh-CN" sz="2000" b="1" dirty="0"/>
              <a:t>好垫板</a:t>
            </a:r>
            <a:r>
              <a:rPr lang="zh-CN" altLang="en-US" sz="2000" b="1" dirty="0"/>
              <a:t>、</a:t>
            </a:r>
            <a:r>
              <a:rPr lang="zh-CN" altLang="zh-CN" sz="2000" b="1" dirty="0"/>
              <a:t>压好书角</a:t>
            </a:r>
            <a:r>
              <a:rPr lang="zh-CN" altLang="en-US" sz="2000" b="1" dirty="0"/>
              <a:t>、</a:t>
            </a:r>
            <a:endParaRPr lang="en-US" altLang="zh-CN" sz="2000" b="1" dirty="0"/>
          </a:p>
          <a:p>
            <a:r>
              <a:rPr lang="en-US" altLang="zh-CN" sz="2000" b="1" dirty="0"/>
              <a:t>          </a:t>
            </a:r>
            <a:r>
              <a:rPr lang="zh-CN" altLang="zh-CN" sz="2000" b="1" dirty="0"/>
              <a:t>头正、肩平、足安；一拳、一尺、一寸。</a:t>
            </a:r>
            <a:endParaRPr lang="zh-CN" altLang="zh-CN" sz="2000" dirty="0"/>
          </a:p>
          <a:p>
            <a:r>
              <a:rPr lang="zh-CN" altLang="zh-CN" sz="2000" b="1" dirty="0">
                <a:solidFill>
                  <a:srgbClr val="0070C0"/>
                </a:solidFill>
              </a:rPr>
              <a:t>基本笔画</a:t>
            </a:r>
            <a:r>
              <a:rPr lang="en-US" altLang="zh-CN" sz="2000" b="1" dirty="0"/>
              <a:t>—— </a:t>
            </a:r>
            <a:r>
              <a:rPr lang="zh-CN" altLang="zh-CN" sz="2000" b="1" dirty="0"/>
              <a:t>起笔</a:t>
            </a:r>
            <a:r>
              <a:rPr lang="zh-CN" altLang="en-US" sz="2000" b="1" dirty="0"/>
              <a:t>、</a:t>
            </a:r>
            <a:r>
              <a:rPr lang="zh-CN" altLang="zh-CN" sz="2000" b="1" dirty="0"/>
              <a:t>运笔</a:t>
            </a:r>
            <a:r>
              <a:rPr lang="zh-CN" altLang="en-US" sz="2000" b="1" dirty="0"/>
              <a:t>、</a:t>
            </a:r>
            <a:r>
              <a:rPr lang="zh-CN" altLang="zh-CN" sz="2000" b="1" dirty="0"/>
              <a:t>收笔</a:t>
            </a:r>
            <a:endPar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000" b="1" dirty="0">
                <a:solidFill>
                  <a:srgbClr val="0070C0"/>
                </a:solidFill>
              </a:rPr>
              <a:t>拼音教学</a:t>
            </a:r>
            <a:r>
              <a:rPr lang="zh-CN" altLang="zh-CN" sz="2000" b="1" dirty="0"/>
              <a:t>（重口型摆放）</a:t>
            </a:r>
            <a:endParaRPr lang="en-US" altLang="zh-CN" sz="2000" b="1" dirty="0"/>
          </a:p>
          <a:p>
            <a:r>
              <a:rPr lang="en-US" altLang="zh-CN" sz="2000" b="1" dirty="0"/>
              <a:t> </a:t>
            </a:r>
            <a:r>
              <a:rPr lang="zh-CN" altLang="zh-CN" sz="2000" b="1" dirty="0">
                <a:solidFill>
                  <a:srgbClr val="0070C0"/>
                </a:solidFill>
              </a:rPr>
              <a:t>学习方法：</a:t>
            </a:r>
            <a:r>
              <a:rPr lang="en-US" altLang="zh-CN" sz="2000" b="1" dirty="0">
                <a:solidFill>
                  <a:srgbClr val="0070C0"/>
                </a:solidFill>
              </a:rPr>
              <a:t>    </a:t>
            </a:r>
            <a:r>
              <a:rPr lang="zh-CN" altLang="zh-CN" sz="2000" b="1" dirty="0">
                <a:solidFill>
                  <a:srgbClr val="0070C0"/>
                </a:solidFill>
              </a:rPr>
              <a:t>汇报方法：</a:t>
            </a:r>
            <a:endParaRPr lang="zh-CN" altLang="zh-CN" sz="2000" dirty="0">
              <a:solidFill>
                <a:srgbClr val="0070C0"/>
              </a:solidFill>
            </a:endParaRPr>
          </a:p>
          <a:p>
            <a:r>
              <a:rPr lang="en-US" altLang="zh-CN" sz="2000" b="1" dirty="0"/>
              <a:t>1</a:t>
            </a:r>
            <a:r>
              <a:rPr lang="zh-CN" altLang="zh-CN" sz="2000" b="1" dirty="0"/>
              <a:t>、读一读</a:t>
            </a:r>
            <a:r>
              <a:rPr lang="en-US" altLang="zh-CN" sz="2000" b="1" dirty="0"/>
              <a:t>      1</a:t>
            </a:r>
            <a:r>
              <a:rPr lang="zh-CN" altLang="zh-CN" sz="2000" b="1" dirty="0"/>
              <a:t>、最难读的字</a:t>
            </a:r>
            <a:endParaRPr lang="zh-CN" altLang="zh-CN" sz="2000" dirty="0"/>
          </a:p>
          <a:p>
            <a:r>
              <a:rPr lang="en-US" altLang="zh-CN" sz="2000" b="1" dirty="0"/>
              <a:t>2</a:t>
            </a:r>
            <a:r>
              <a:rPr lang="zh-CN" altLang="zh-CN" sz="2000" b="1" dirty="0"/>
              <a:t>、记一记</a:t>
            </a:r>
            <a:r>
              <a:rPr lang="en-US" altLang="zh-CN" sz="2000" b="1" dirty="0"/>
              <a:t>      2</a:t>
            </a:r>
            <a:r>
              <a:rPr lang="zh-CN" altLang="zh-CN" sz="2000" b="1" dirty="0"/>
              <a:t>、最妙的记字方法</a:t>
            </a:r>
            <a:endParaRPr lang="zh-CN" altLang="zh-CN" sz="2000" dirty="0"/>
          </a:p>
          <a:p>
            <a:r>
              <a:rPr lang="en-US" altLang="zh-CN" sz="2000" b="1" dirty="0"/>
              <a:t>3</a:t>
            </a:r>
            <a:r>
              <a:rPr lang="zh-CN" altLang="zh-CN" sz="2000" b="1" dirty="0"/>
              <a:t>、用一用</a:t>
            </a:r>
            <a:r>
              <a:rPr lang="en-US" altLang="zh-CN" sz="2000" b="1" dirty="0"/>
              <a:t>      3</a:t>
            </a:r>
            <a:r>
              <a:rPr lang="zh-CN" altLang="zh-CN" sz="2000" b="1" dirty="0"/>
              <a:t>、最精彩的运用</a:t>
            </a:r>
            <a:endParaRPr lang="zh-CN" altLang="en-US" sz="2000" dirty="0"/>
          </a:p>
        </p:txBody>
      </p:sp>
    </p:spTree>
    <p:extLst>
      <p:ext uri="{BB962C8B-B14F-4D97-AF65-F5344CB8AC3E}">
        <p14:creationId xmlns:p14="http://schemas.microsoft.com/office/powerpoint/2010/main" val="396789752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sp>
        <p:nvSpPr>
          <p:cNvPr id="19" name="椭圆 18"/>
          <p:cNvSpPr/>
          <p:nvPr/>
        </p:nvSpPr>
        <p:spPr>
          <a:xfrm>
            <a:off x="3413759" y="746760"/>
            <a:ext cx="5364482" cy="5364480"/>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662248" y="1816073"/>
            <a:ext cx="1464498" cy="794568"/>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6472" y="-905870"/>
            <a:ext cx="5988987" cy="5184202"/>
          </a:xfrm>
          <a:prstGeom prst="rect">
            <a:avLst/>
          </a:prstGeom>
        </p:spPr>
      </p:pic>
      <p:sp>
        <p:nvSpPr>
          <p:cNvPr id="11" name="1"/>
          <p:cNvSpPr txBox="1"/>
          <p:nvPr/>
        </p:nvSpPr>
        <p:spPr>
          <a:xfrm>
            <a:off x="5513812" y="1949316"/>
            <a:ext cx="1200329" cy="922688"/>
          </a:xfrm>
          <a:prstGeom prst="rect">
            <a:avLst/>
          </a:prstGeom>
          <a:noFill/>
        </p:spPr>
        <p:txBody>
          <a:bodyPr vert="eaVert" wrap="none" rtlCol="0">
            <a:spAutoFit/>
          </a:bodyPr>
          <a:lstStyle/>
          <a:p>
            <a:r>
              <a:rPr lang="zh-CN" altLang="en-US" sz="6600" b="1" dirty="0">
                <a:solidFill>
                  <a:srgbClr val="5D534B"/>
                </a:solidFill>
                <a:latin typeface="思源黑体旧字形 Normal" panose="020B0400000000000000" pitchFamily="34" charset="-128"/>
                <a:ea typeface="思源黑体旧字形 Normal" panose="020B0400000000000000" pitchFamily="34" charset="-128"/>
              </a:rPr>
              <a:t>肆</a:t>
            </a:r>
          </a:p>
        </p:txBody>
      </p:sp>
      <p:sp>
        <p:nvSpPr>
          <p:cNvPr id="12" name="2"/>
          <p:cNvSpPr txBox="1"/>
          <p:nvPr/>
        </p:nvSpPr>
        <p:spPr>
          <a:xfrm>
            <a:off x="5996495" y="3035201"/>
            <a:ext cx="312507" cy="1568450"/>
          </a:xfrm>
          <a:prstGeom prst="rect">
            <a:avLst/>
          </a:prstGeom>
          <a:noFill/>
        </p:spPr>
        <p:txBody>
          <a:bodyPr vert="horz" wrap="square" rtlCol="0">
            <a:spAutoFit/>
          </a:bodyPr>
          <a:lstStyle/>
          <a:p>
            <a:pPr defTabSz="608330">
              <a:defRPr/>
            </a:pPr>
            <a:r>
              <a:rPr kumimoji="1" lang="zh-CN" altLang="en-US" sz="2400" b="1" kern="0" dirty="0">
                <a:solidFill>
                  <a:schemeClr val="tx1">
                    <a:lumMod val="75000"/>
                    <a:lumOff val="25000"/>
                  </a:schemeClr>
                </a:solidFill>
                <a:latin typeface="华文行楷" panose="02010800040101010101" pitchFamily="2" charset="-122"/>
                <a:ea typeface="华文行楷" panose="02010800040101010101" pitchFamily="2" charset="-122"/>
                <a:sym typeface="+mn-ea"/>
              </a:rPr>
              <a:t>工作策略</a:t>
            </a:r>
          </a:p>
        </p:txBody>
      </p:sp>
      <p:grpSp>
        <p:nvGrpSpPr>
          <p:cNvPr id="14" name="4"/>
          <p:cNvGrpSpPr>
            <a:grpSpLocks noChangeAspect="1"/>
          </p:cNvGrpSpPr>
          <p:nvPr>
            <p:custDataLst>
              <p:tags r:id="rId1"/>
            </p:custDataLst>
          </p:nvPr>
        </p:nvGrpSpPr>
        <p:grpSpPr>
          <a:xfrm>
            <a:off x="6598972" y="3582700"/>
            <a:ext cx="393410" cy="553998"/>
            <a:chOff x="2529436" y="1430775"/>
            <a:chExt cx="539218" cy="759325"/>
          </a:xfrm>
        </p:grpSpPr>
        <p:pic>
          <p:nvPicPr>
            <p:cNvPr id="15" name="图片 14"/>
            <p:cNvPicPr>
              <a:picLocks noChangeAspect="1"/>
            </p:cNvPicPr>
            <p:nvPr/>
          </p:nvPicPr>
          <p:blipFill>
            <a:blip r:embed="rId7" cstate="print"/>
            <a:stretch>
              <a:fillRect/>
            </a:stretch>
          </p:blipFill>
          <p:spPr>
            <a:xfrm>
              <a:off x="2567764" y="1479583"/>
              <a:ext cx="440132" cy="648127"/>
            </a:xfrm>
            <a:prstGeom prst="rect">
              <a:avLst/>
            </a:prstGeom>
          </p:spPr>
        </p:pic>
        <p:sp>
          <p:nvSpPr>
            <p:cNvPr id="16" name="淘宝网chenying0907出品 35"/>
            <p:cNvSpPr txBox="1"/>
            <p:nvPr/>
          </p:nvSpPr>
          <p:spPr>
            <a:xfrm>
              <a:off x="2565283" y="1497448"/>
              <a:ext cx="479305" cy="506216"/>
            </a:xfrm>
            <a:prstGeom prst="rect">
              <a:avLst/>
            </a:prstGeom>
            <a:noFill/>
          </p:spPr>
          <p:txBody>
            <a:bodyPr wrap="square" rtlCol="0">
              <a:spAutoFit/>
            </a:bodyPr>
            <a:lstStyle/>
            <a:p>
              <a:pPr algn="ctr"/>
              <a:endParaRPr lang="zh-CN" altLang="en-US"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endParaRPr>
            </a:p>
          </p:txBody>
        </p:sp>
        <p:sp>
          <p:nvSpPr>
            <p:cNvPr id="17" name="淘宝网chenying0907出品 36"/>
            <p:cNvSpPr txBox="1"/>
            <p:nvPr/>
          </p:nvSpPr>
          <p:spPr>
            <a:xfrm>
              <a:off x="2529436" y="1430775"/>
              <a:ext cx="539218" cy="759325"/>
            </a:xfrm>
            <a:prstGeom prst="rect">
              <a:avLst/>
            </a:prstGeom>
            <a:noFill/>
          </p:spPr>
          <p:txBody>
            <a:bodyPr wrap="square" rtlCol="0">
              <a:spAutoFit/>
            </a:bodyPr>
            <a:lstStyle/>
            <a:p>
              <a:pPr algn="ctr"/>
              <a:r>
                <a:rPr lang="zh-CN" altLang="en-US" sz="1000"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rPr>
                <a:t>第四章</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000"/>
                                        <p:tgtEl>
                                          <p:spTgt spid="5"/>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750" fill="hold"/>
                                        <p:tgtEl>
                                          <p:spTgt spid="19"/>
                                        </p:tgtEl>
                                        <p:attrNameLst>
                                          <p:attrName>ppt_w</p:attrName>
                                        </p:attrNameLst>
                                      </p:cBhvr>
                                      <p:tavLst>
                                        <p:tav tm="0">
                                          <p:val>
                                            <p:fltVal val="0"/>
                                          </p:val>
                                        </p:tav>
                                        <p:tav tm="100000">
                                          <p:val>
                                            <p:strVal val="#ppt_w"/>
                                          </p:val>
                                        </p:tav>
                                      </p:tavLst>
                                    </p:anim>
                                    <p:anim calcmode="lin" valueType="num">
                                      <p:cBhvr>
                                        <p:cTn id="21" dur="750" fill="hold"/>
                                        <p:tgtEl>
                                          <p:spTgt spid="19"/>
                                        </p:tgtEl>
                                        <p:attrNameLst>
                                          <p:attrName>ppt_h</p:attrName>
                                        </p:attrNameLst>
                                      </p:cBhvr>
                                      <p:tavLst>
                                        <p:tav tm="0">
                                          <p:val>
                                            <p:fltVal val="0"/>
                                          </p:val>
                                        </p:tav>
                                        <p:tav tm="100000">
                                          <p:val>
                                            <p:strVal val="#ppt_h"/>
                                          </p:val>
                                        </p:tav>
                                      </p:tavLst>
                                    </p:anim>
                                    <p:animEffect transition="in" filter="fade">
                                      <p:cBhvr>
                                        <p:cTn id="22" dur="750"/>
                                        <p:tgtEl>
                                          <p:spTgt spid="19"/>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500"/>
                                        <p:tgtEl>
                                          <p:spTgt spid="21"/>
                                        </p:tgtEl>
                                      </p:cBhvr>
                                    </p:animEffect>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36" name="组合 35"/>
          <p:cNvGrpSpPr/>
          <p:nvPr/>
        </p:nvGrpSpPr>
        <p:grpSpPr>
          <a:xfrm>
            <a:off x="423598" y="1051131"/>
            <a:ext cx="621478" cy="1910491"/>
            <a:chOff x="7646856" y="1144652"/>
            <a:chExt cx="1212504" cy="3727367"/>
          </a:xfrm>
        </p:grpSpPr>
        <p:sp>
          <p:nvSpPr>
            <p:cNvPr id="37" name="文本框 36"/>
            <p:cNvSpPr txBox="1"/>
            <p:nvPr/>
          </p:nvSpPr>
          <p:spPr>
            <a:xfrm>
              <a:off x="7662597" y="1182295"/>
              <a:ext cx="1196763"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第肆章</a:t>
              </a:r>
            </a:p>
          </p:txBody>
        </p:sp>
        <p:grpSp>
          <p:nvGrpSpPr>
            <p:cNvPr id="38" name="组合 37"/>
            <p:cNvGrpSpPr/>
            <p:nvPr/>
          </p:nvGrpSpPr>
          <p:grpSpPr>
            <a:xfrm>
              <a:off x="7646856" y="1144652"/>
              <a:ext cx="1211208" cy="3727367"/>
              <a:chOff x="7411069" y="1986286"/>
              <a:chExt cx="1211208" cy="3727367"/>
            </a:xfrm>
          </p:grpSpPr>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9930" y="3285035"/>
                <a:ext cx="1132347" cy="1132346"/>
              </a:xfrm>
              <a:prstGeom prst="rect">
                <a:avLst/>
              </a:prstGeom>
            </p:spPr>
          </p:pic>
          <p:pic>
            <p:nvPicPr>
              <p:cNvPr id="40" name="图片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sp>
        <p:nvSpPr>
          <p:cNvPr id="42" name="标题 13"/>
          <p:cNvSpPr txBox="1"/>
          <p:nvPr/>
        </p:nvSpPr>
        <p:spPr>
          <a:xfrm>
            <a:off x="550730" y="3198871"/>
            <a:ext cx="493787" cy="2452149"/>
          </a:xfrm>
          <a:prstGeom prst="rect">
            <a:avLst/>
          </a:prstGeom>
        </p:spPr>
        <p:txBody>
          <a:bodyPr vert="ea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300" normalizeH="0" baseline="0" noProof="0" dirty="0">
                <a:ln>
                  <a:noFill/>
                </a:ln>
                <a:solidFill>
                  <a:prstClr val="black"/>
                </a:solidFill>
                <a:effectLst/>
                <a:uLnTx/>
                <a:uFillTx/>
                <a:latin typeface="华文行楷" panose="02010800040101010101" pitchFamily="2" charset="-122"/>
                <a:ea typeface="华文行楷" panose="02010800040101010101" pitchFamily="2" charset="-122"/>
              </a:rPr>
              <a:t>专题研究</a:t>
            </a: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5667" y="617300"/>
            <a:ext cx="2284246" cy="3359815"/>
          </a:xfrm>
          <a:prstGeom prst="rect">
            <a:avLst/>
          </a:prstGeom>
        </p:spPr>
      </p:pic>
      <p:graphicFrame>
        <p:nvGraphicFramePr>
          <p:cNvPr id="3" name="表格 2"/>
          <p:cNvGraphicFramePr/>
          <p:nvPr>
            <p:custDataLst>
              <p:tags r:id="rId1"/>
            </p:custDataLst>
          </p:nvPr>
        </p:nvGraphicFramePr>
        <p:xfrm>
          <a:off x="4488815" y="581660"/>
          <a:ext cx="6256655" cy="5325745"/>
        </p:xfrm>
        <a:graphic>
          <a:graphicData uri="http://schemas.openxmlformats.org/drawingml/2006/table">
            <a:tbl>
              <a:tblPr firstRow="1" bandRow="1">
                <a:tableStyleId>{5940675A-B579-460E-94D1-54222C63F5DA}</a:tableStyleId>
              </a:tblPr>
              <a:tblGrid>
                <a:gridCol w="22002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1304925">
                  <a:extLst>
                    <a:ext uri="{9D8B030D-6E8A-4147-A177-3AD203B41FA5}">
                      <a16:colId xmlns:a16="http://schemas.microsoft.com/office/drawing/2014/main" val="20002"/>
                    </a:ext>
                  </a:extLst>
                </a:gridCol>
                <a:gridCol w="1922780">
                  <a:extLst>
                    <a:ext uri="{9D8B030D-6E8A-4147-A177-3AD203B41FA5}">
                      <a16:colId xmlns:a16="http://schemas.microsoft.com/office/drawing/2014/main" val="20003"/>
                    </a:ext>
                  </a:extLst>
                </a:gridCol>
              </a:tblGrid>
              <a:tr h="242570">
                <a:tc gridSpan="4">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一年级识字写字教学研究</a:t>
                      </a:r>
                      <a:r>
                        <a:rPr lang="zh-CN" altLang="en-US" sz="1400" b="1">
                          <a:latin typeface="宋体" panose="02010600030101010101" pitchFamily="2" charset="-122"/>
                          <a:ea typeface="宋体" panose="02010600030101010101" pitchFamily="2" charset="-122"/>
                          <a:cs typeface="宋体" panose="02010600030101010101" pitchFamily="2" charset="-122"/>
                        </a:rPr>
                        <a:t>组内分工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282575">
                <a:tc gridSpan="2">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教师层面</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学生层面</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r h="282575">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具体内容</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组内分工</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能力培养</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整合活动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3880">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1.研究计划</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曹晓曙</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1.自主识字的能力提升</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与月质量调研结合（笔画过关、写字过关等）</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5150">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2.理论学习、好书推荐、优秀课例推荐等</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房丽丽</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2.识字的方法积累</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每日</a:t>
                      </a:r>
                      <a:r>
                        <a:rPr lang="en-US" sz="1200" b="0">
                          <a:latin typeface="Times New Roman" panose="02020603050405020304" charset="0"/>
                          <a:cs typeface="Times New Roman" panose="02020603050405020304" charset="0"/>
                        </a:rPr>
                        <a:t>晨读</a:t>
                      </a:r>
                      <a:r>
                        <a:rPr lang="en-US" sz="1200" b="0" u="sng">
                          <a:latin typeface="宋体" panose="02010600030101010101" pitchFamily="2" charset="-122"/>
                          <a:ea typeface="宋体" panose="02010600030101010101" pitchFamily="2" charset="-122"/>
                          <a:cs typeface="宋体" panose="02010600030101010101" pitchFamily="2" charset="-122"/>
                        </a:rPr>
                        <a:t>“古诗词积累”</a:t>
                      </a:r>
                      <a:r>
                        <a:rPr lang="en-US" sz="1200" b="0">
                          <a:latin typeface="Times New Roman" panose="02020603050405020304" charset="0"/>
                          <a:cs typeface="Times New Roman" panose="02020603050405020304" charset="0"/>
                        </a:rPr>
                        <a:t>，</a:t>
                      </a:r>
                      <a:r>
                        <a:rPr lang="en-US" sz="1200" b="0">
                          <a:latin typeface="宋体" panose="02010600030101010101" pitchFamily="2" charset="-122"/>
                          <a:ea typeface="宋体" panose="02010600030101010101" pitchFamily="2" charset="-122"/>
                          <a:cs typeface="宋体" panose="02010600030101010101" pitchFamily="2" charset="-122"/>
                        </a:rPr>
                        <a:t>在诵读中</a:t>
                      </a:r>
                      <a:r>
                        <a:rPr lang="en-US" sz="1200" b="0">
                          <a:latin typeface="Times New Roman" panose="02020603050405020304" charset="0"/>
                          <a:cs typeface="Times New Roman" panose="02020603050405020304" charset="0"/>
                        </a:rPr>
                        <a:t>识字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47090">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3.课堂教学（随文识字课型、集中识字课型、写字教学专题等）</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周玲</a:t>
                      </a: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吴燕</a:t>
                      </a: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许逸超</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3.识字</a:t>
                      </a:r>
                      <a:r>
                        <a:rPr lang="en-US" sz="1200" b="0">
                          <a:latin typeface="Times New Roman" panose="02020603050405020304" charset="0"/>
                          <a:cs typeface="Times New Roman" panose="02020603050405020304" charset="0"/>
                        </a:rPr>
                        <a:t>能力的提升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仔细</a:t>
                      </a:r>
                      <a:r>
                        <a:rPr lang="en-US" sz="1200" b="0">
                          <a:latin typeface="Times New Roman" panose="02020603050405020304" charset="0"/>
                          <a:cs typeface="Times New Roman" panose="02020603050405020304" charset="0"/>
                        </a:rPr>
                        <a:t>观察生活，在生活中识字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5150">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4.经验分享会（邀请校内写字教学资深教师分享）</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林燕群</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4写字方法</a:t>
                      </a:r>
                      <a:r>
                        <a:rPr lang="en-US" sz="1200" b="0">
                          <a:latin typeface="Times New Roman" panose="02020603050405020304" charset="0"/>
                          <a:cs typeface="Times New Roman" panose="02020603050405020304" charset="0"/>
                        </a:rPr>
                        <a:t>的规范</a:t>
                      </a:r>
                      <a:r>
                        <a:rPr lang="en-US" sz="1200" b="0">
                          <a:latin typeface="宋体" panose="02010600030101010101" pitchFamily="2" charset="-122"/>
                          <a:ea typeface="宋体" panose="02010600030101010101" pitchFamily="2" charset="-122"/>
                          <a:cs typeface="宋体" panose="02010600030101010101" pitchFamily="2" charset="-122"/>
                        </a:rPr>
                        <a:t>写字水平</a:t>
                      </a:r>
                      <a:r>
                        <a:rPr lang="en-US" sz="1200" b="0">
                          <a:latin typeface="Times New Roman" panose="02020603050405020304" charset="0"/>
                          <a:cs typeface="Times New Roman" panose="02020603050405020304" charset="0"/>
                        </a:rPr>
                        <a:t>的提</a:t>
                      </a:r>
                      <a:r>
                        <a:rPr lang="en-US" sz="1200" b="0">
                          <a:latin typeface="宋体" panose="02010600030101010101" pitchFamily="2" charset="-122"/>
                          <a:ea typeface="宋体" panose="02010600030101010101" pitchFamily="2" charset="-122"/>
                          <a:cs typeface="宋体" panose="02010600030101010101" pitchFamily="2" charset="-122"/>
                        </a:rPr>
                        <a:t>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a:t>
                      </a:r>
                      <a:r>
                        <a:rPr lang="en-US" sz="1200" b="0">
                          <a:latin typeface="Times New Roman" panose="02020603050405020304" charset="0"/>
                          <a:cs typeface="Times New Roman" panose="02020603050405020304" charset="0"/>
                        </a:rPr>
                        <a:t>我是小小书法家“</a:t>
                      </a:r>
                      <a:r>
                        <a:rPr lang="en-US" sz="1200" b="0">
                          <a:latin typeface="宋体" panose="02010600030101010101" pitchFamily="2" charset="-122"/>
                          <a:ea typeface="宋体" panose="02010600030101010101" pitchFamily="2" charset="-122"/>
                          <a:cs typeface="宋体" panose="02010600030101010101" pitchFamily="2" charset="-122"/>
                        </a:rPr>
                        <a:t>与</a:t>
                      </a:r>
                      <a:r>
                        <a:rPr lang="en-US" sz="1200" b="0">
                          <a:latin typeface="Times New Roman" panose="02020603050405020304" charset="0"/>
                          <a:cs typeface="Times New Roman" panose="02020603050405020304" charset="0"/>
                        </a:rPr>
                        <a:t>班队活动的整</a:t>
                      </a:r>
                      <a:r>
                        <a:rPr lang="en-US" sz="1200" b="0">
                          <a:latin typeface="宋体" panose="02010600030101010101" pitchFamily="2" charset="-122"/>
                          <a:ea typeface="宋体" panose="02010600030101010101" pitchFamily="2" charset="-122"/>
                          <a:cs typeface="宋体" panose="02010600030101010101" pitchFamily="2" charset="-122"/>
                        </a:rPr>
                        <a:t>合</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47090">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5.家庭作业（练习设计）的模型研究</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曹晓曙</a:t>
                      </a:r>
                    </a:p>
                    <a:p>
                      <a:pPr indent="0">
                        <a:buNone/>
                      </a:pPr>
                      <a:r>
                        <a:rPr lang="en-US" sz="1200" b="0">
                          <a:latin typeface="宋体" panose="02010600030101010101" pitchFamily="2" charset="-122"/>
                          <a:ea typeface="宋体" panose="02010600030101010101" pitchFamily="2" charset="-122"/>
                          <a:cs typeface="宋体" panose="02010600030101010101" pitchFamily="2" charset="-122"/>
                        </a:rPr>
                        <a:t>房丽丽</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5提升课外</a:t>
                      </a:r>
                      <a:r>
                        <a:rPr lang="en-US" sz="1200" b="0">
                          <a:latin typeface="Times New Roman" panose="02020603050405020304" charset="0"/>
                          <a:cs typeface="Times New Roman" panose="02020603050405020304" charset="0"/>
                        </a:rPr>
                        <a:t>阅读能力</a:t>
                      </a:r>
                      <a:r>
                        <a:rPr lang="en-US" sz="1200" b="0">
                          <a:latin typeface="宋体" panose="02010600030101010101" pitchFamily="2" charset="-122"/>
                          <a:ea typeface="宋体" panose="02010600030101010101" pitchFamily="2" charset="-122"/>
                          <a:cs typeface="宋体" panose="02010600030101010101" pitchFamily="2" charset="-122"/>
                        </a:rPr>
                        <a:t>，</a:t>
                      </a:r>
                      <a:r>
                        <a:rPr lang="en-US" sz="1200" b="0">
                          <a:latin typeface="Times New Roman" panose="02020603050405020304" charset="0"/>
                          <a:cs typeface="Times New Roman" panose="02020603050405020304" charset="0"/>
                        </a:rPr>
                        <a:t>在阅读中识字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优秀写字</a:t>
                      </a:r>
                      <a:r>
                        <a:rPr lang="en-US" sz="1200" b="0">
                          <a:latin typeface="Times New Roman" panose="02020603050405020304" charset="0"/>
                          <a:cs typeface="Times New Roman" panose="02020603050405020304" charset="0"/>
                        </a:rPr>
                        <a:t>作品展览</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47090">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6.成果集聚（形成案例集、研究小论文、研究简报、作业集等）</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人人撰写</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6习</a:t>
                      </a:r>
                      <a:r>
                        <a:rPr lang="en-US" sz="1200" b="0">
                          <a:latin typeface="Times New Roman" panose="02020603050405020304" charset="0"/>
                          <a:cs typeface="Times New Roman" panose="02020603050405020304" charset="0"/>
                        </a:rPr>
                        <a:t>得</a:t>
                      </a:r>
                      <a:r>
                        <a:rPr lang="en-US" sz="1200" b="0">
                          <a:latin typeface="宋体" panose="02010600030101010101" pitchFamily="2" charset="-122"/>
                          <a:ea typeface="宋体" panose="02010600030101010101" pitchFamily="2" charset="-122"/>
                          <a:cs typeface="宋体" panose="02010600030101010101" pitchFamily="2" charset="-122"/>
                        </a:rPr>
                        <a:t>鉴赏美</a:t>
                      </a:r>
                      <a:r>
                        <a:rPr lang="en-US" sz="1200" b="0">
                          <a:latin typeface="Times New Roman" panose="02020603050405020304" charset="0"/>
                          <a:cs typeface="Times New Roman" panose="02020603050405020304" charset="0"/>
                        </a:rPr>
                        <a:t>，创造美的能力</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家校合作</a:t>
                      </a:r>
                      <a:r>
                        <a:rPr lang="en-US" sz="1200" b="0">
                          <a:latin typeface="Times New Roman" panose="02020603050405020304" charset="0"/>
                          <a:cs typeface="Times New Roman" panose="02020603050405020304" charset="0"/>
                        </a:rPr>
                        <a:t>，</a:t>
                      </a:r>
                      <a:r>
                        <a:rPr lang="en-US" sz="1200" b="0">
                          <a:latin typeface="宋体" panose="02010600030101010101" pitchFamily="2" charset="-122"/>
                          <a:ea typeface="宋体" panose="02010600030101010101" pitchFamily="2" charset="-122"/>
                          <a:cs typeface="宋体" panose="02010600030101010101" pitchFamily="2" charset="-122"/>
                        </a:rPr>
                        <a:t>小报</a:t>
                      </a:r>
                      <a:r>
                        <a:rPr lang="en-US" sz="1200" b="0">
                          <a:latin typeface="Times New Roman" panose="02020603050405020304" charset="0"/>
                          <a:cs typeface="Times New Roman" panose="02020603050405020304" charset="0"/>
                        </a:rPr>
                        <a:t>，</a:t>
                      </a:r>
                      <a:r>
                        <a:rPr lang="en-US" sz="1200" b="0">
                          <a:latin typeface="宋体" panose="02010600030101010101" pitchFamily="2" charset="-122"/>
                          <a:ea typeface="宋体" panose="02010600030101010101" pitchFamily="2" charset="-122"/>
                          <a:cs typeface="宋体" panose="02010600030101010101" pitchFamily="2" charset="-122"/>
                        </a:rPr>
                        <a:t>班</a:t>
                      </a:r>
                      <a:r>
                        <a:rPr lang="en-US" sz="1200" b="0">
                          <a:latin typeface="Times New Roman" panose="02020603050405020304" charset="0"/>
                          <a:cs typeface="Times New Roman" panose="02020603050405020304" charset="0"/>
                        </a:rPr>
                        <a:t>报的创立</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2575">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7.研究总结</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latin typeface="宋体" panose="02010600030101010101" pitchFamily="2" charset="-122"/>
                          <a:ea typeface="宋体" panose="02010600030101010101" pitchFamily="2" charset="-122"/>
                          <a:cs typeface="宋体" panose="02010600030101010101" pitchFamily="2" charset="-122"/>
                        </a:rPr>
                        <a:t>曹晓曙</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750"/>
                                        <p:tgtEl>
                                          <p:spTgt spid="42"/>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sp>
        <p:nvSpPr>
          <p:cNvPr id="37" name="文本框 36"/>
          <p:cNvSpPr txBox="1"/>
          <p:nvPr/>
        </p:nvSpPr>
        <p:spPr>
          <a:xfrm>
            <a:off x="492125" y="1070610"/>
            <a:ext cx="613410" cy="185293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第肆章</a:t>
            </a:r>
          </a:p>
        </p:txBody>
      </p:sp>
      <p:grpSp>
        <p:nvGrpSpPr>
          <p:cNvPr id="38" name="组合 37"/>
          <p:cNvGrpSpPr/>
          <p:nvPr/>
        </p:nvGrpSpPr>
        <p:grpSpPr>
          <a:xfrm>
            <a:off x="483870" y="1050925"/>
            <a:ext cx="1691640" cy="1910715"/>
            <a:chOff x="7411069" y="1986286"/>
            <a:chExt cx="3299969"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691" y="4506575"/>
              <a:ext cx="1132347" cy="113234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sp>
        <p:nvSpPr>
          <p:cNvPr id="42" name="标题 13"/>
          <p:cNvSpPr txBox="1"/>
          <p:nvPr/>
        </p:nvSpPr>
        <p:spPr>
          <a:xfrm>
            <a:off x="550730" y="3198871"/>
            <a:ext cx="493787" cy="2452149"/>
          </a:xfrm>
          <a:prstGeom prst="rect">
            <a:avLst/>
          </a:prstGeom>
        </p:spPr>
        <p:txBody>
          <a:bodyPr vert="ea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300" normalizeH="0" baseline="0" noProof="0" dirty="0">
                <a:ln>
                  <a:noFill/>
                </a:ln>
                <a:solidFill>
                  <a:prstClr val="black"/>
                </a:solidFill>
                <a:effectLst/>
                <a:uLnTx/>
                <a:uFillTx/>
                <a:latin typeface="华文行楷" panose="02010800040101010101" pitchFamily="2" charset="-122"/>
                <a:ea typeface="华文行楷" panose="02010800040101010101" pitchFamily="2" charset="-122"/>
              </a:rPr>
              <a:t>学生学科素养</a:t>
            </a: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4210" y="2990566"/>
            <a:ext cx="1784710" cy="2730575"/>
          </a:xfrm>
          <a:prstGeom prst="rect">
            <a:avLst/>
          </a:prstGeom>
        </p:spPr>
      </p:pic>
      <p:pic>
        <p:nvPicPr>
          <p:cNvPr id="2" name="图片 1"/>
          <p:cNvPicPr>
            <a:picLocks noChangeAspect="1"/>
          </p:cNvPicPr>
          <p:nvPr/>
        </p:nvPicPr>
        <p:blipFill>
          <a:blip r:embed="rId6"/>
          <a:stretch>
            <a:fillRect/>
          </a:stretch>
        </p:blipFill>
        <p:spPr>
          <a:xfrm>
            <a:off x="1595120" y="118110"/>
            <a:ext cx="7708900" cy="6621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36" name="组合 35"/>
          <p:cNvGrpSpPr/>
          <p:nvPr/>
        </p:nvGrpSpPr>
        <p:grpSpPr>
          <a:xfrm>
            <a:off x="483923" y="1051131"/>
            <a:ext cx="621478" cy="1910491"/>
            <a:chOff x="7646856" y="1144652"/>
            <a:chExt cx="1212504" cy="3727367"/>
          </a:xfrm>
        </p:grpSpPr>
        <p:sp>
          <p:nvSpPr>
            <p:cNvPr id="37" name="文本框 36"/>
            <p:cNvSpPr txBox="1"/>
            <p:nvPr/>
          </p:nvSpPr>
          <p:spPr>
            <a:xfrm>
              <a:off x="7662597" y="1182295"/>
              <a:ext cx="1196763"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第肆章</a:t>
              </a:r>
            </a:p>
          </p:txBody>
        </p:sp>
        <p:grpSp>
          <p:nvGrpSpPr>
            <p:cNvPr id="38" name="组合 37"/>
            <p:cNvGrpSpPr/>
            <p:nvPr/>
          </p:nvGrpSpPr>
          <p:grpSpPr>
            <a:xfrm>
              <a:off x="7646856" y="1144652"/>
              <a:ext cx="1212447" cy="3727367"/>
              <a:chOff x="7411069" y="1986286"/>
              <a:chExt cx="1212447"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169" y="3265213"/>
                <a:ext cx="1132347" cy="113234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17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13623" t="8746" r="10881" b="6954"/>
          <a:stretch>
            <a:fillRect/>
          </a:stretch>
        </p:blipFill>
        <p:spPr>
          <a:xfrm>
            <a:off x="1105535" y="956945"/>
            <a:ext cx="3434715" cy="5781675"/>
          </a:xfrm>
          <a:prstGeom prst="rect">
            <a:avLst/>
          </a:prstGeom>
        </p:spPr>
      </p:pic>
      <p:pic>
        <p:nvPicPr>
          <p:cNvPr id="6" name="图片 5"/>
          <p:cNvPicPr>
            <a:picLocks noChangeAspect="1"/>
          </p:cNvPicPr>
          <p:nvPr/>
        </p:nvPicPr>
        <p:blipFill>
          <a:blip r:embed="rId6"/>
          <a:stretch>
            <a:fillRect/>
          </a:stretch>
        </p:blipFill>
        <p:spPr>
          <a:xfrm>
            <a:off x="4608830" y="600710"/>
            <a:ext cx="6743700" cy="5657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36" name="组合 35"/>
          <p:cNvGrpSpPr/>
          <p:nvPr/>
        </p:nvGrpSpPr>
        <p:grpSpPr>
          <a:xfrm>
            <a:off x="483923" y="1051131"/>
            <a:ext cx="621478" cy="1910491"/>
            <a:chOff x="7646856" y="1144652"/>
            <a:chExt cx="1212504" cy="3727367"/>
          </a:xfrm>
        </p:grpSpPr>
        <p:sp>
          <p:nvSpPr>
            <p:cNvPr id="37" name="文本框 36"/>
            <p:cNvSpPr txBox="1"/>
            <p:nvPr/>
          </p:nvSpPr>
          <p:spPr>
            <a:xfrm>
              <a:off x="7662597" y="1182295"/>
              <a:ext cx="1196763"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第肆章</a:t>
              </a:r>
            </a:p>
          </p:txBody>
        </p:sp>
        <p:grpSp>
          <p:nvGrpSpPr>
            <p:cNvPr id="38" name="组合 37"/>
            <p:cNvGrpSpPr/>
            <p:nvPr/>
          </p:nvGrpSpPr>
          <p:grpSpPr>
            <a:xfrm>
              <a:off x="7646856" y="1144652"/>
              <a:ext cx="1212447" cy="3727367"/>
              <a:chOff x="7411069" y="1986286"/>
              <a:chExt cx="1212447"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169" y="3265212"/>
                <a:ext cx="1132347" cy="113234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13623" t="8746" r="10881" b="6954"/>
          <a:stretch>
            <a:fillRect/>
          </a:stretch>
        </p:blipFill>
        <p:spPr>
          <a:xfrm>
            <a:off x="1105535" y="537845"/>
            <a:ext cx="3038475" cy="5781675"/>
          </a:xfrm>
          <a:prstGeom prst="rect">
            <a:avLst/>
          </a:prstGeom>
        </p:spPr>
      </p:pic>
      <p:pic>
        <p:nvPicPr>
          <p:cNvPr id="2" name="图片 1"/>
          <p:cNvPicPr>
            <a:picLocks noChangeAspect="1"/>
          </p:cNvPicPr>
          <p:nvPr/>
        </p:nvPicPr>
        <p:blipFill>
          <a:blip r:embed="rId6"/>
          <a:stretch>
            <a:fillRect/>
          </a:stretch>
        </p:blipFill>
        <p:spPr>
          <a:xfrm>
            <a:off x="4143375" y="1050925"/>
            <a:ext cx="7425055" cy="5271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36" name="组合 35"/>
          <p:cNvGrpSpPr/>
          <p:nvPr/>
        </p:nvGrpSpPr>
        <p:grpSpPr>
          <a:xfrm>
            <a:off x="483923" y="1060656"/>
            <a:ext cx="621478" cy="1910491"/>
            <a:chOff x="7646856" y="1144652"/>
            <a:chExt cx="1212504" cy="3727367"/>
          </a:xfrm>
        </p:grpSpPr>
        <p:sp>
          <p:nvSpPr>
            <p:cNvPr id="37" name="文本框 36"/>
            <p:cNvSpPr txBox="1"/>
            <p:nvPr/>
          </p:nvSpPr>
          <p:spPr>
            <a:xfrm>
              <a:off x="7662597" y="1182295"/>
              <a:ext cx="1196763"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第肆章</a:t>
              </a:r>
            </a:p>
          </p:txBody>
        </p:sp>
        <p:grpSp>
          <p:nvGrpSpPr>
            <p:cNvPr id="38" name="组合 37"/>
            <p:cNvGrpSpPr/>
            <p:nvPr/>
          </p:nvGrpSpPr>
          <p:grpSpPr>
            <a:xfrm>
              <a:off x="7646856" y="1144652"/>
              <a:ext cx="1212447" cy="3727367"/>
              <a:chOff x="7411069" y="1986286"/>
              <a:chExt cx="1212447"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169" y="3448568"/>
                <a:ext cx="1132347" cy="113234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13623" t="8746" r="10881" b="6954"/>
          <a:stretch>
            <a:fillRect/>
          </a:stretch>
        </p:blipFill>
        <p:spPr>
          <a:xfrm>
            <a:off x="1064260" y="690880"/>
            <a:ext cx="3038475" cy="5781675"/>
          </a:xfrm>
          <a:prstGeom prst="rect">
            <a:avLst/>
          </a:prstGeom>
        </p:spPr>
      </p:pic>
      <p:sp>
        <p:nvSpPr>
          <p:cNvPr id="100" name="文本框 99"/>
          <p:cNvSpPr txBox="1"/>
          <p:nvPr/>
        </p:nvSpPr>
        <p:spPr>
          <a:xfrm>
            <a:off x="3836035" y="1050925"/>
            <a:ext cx="6986270" cy="398780"/>
          </a:xfrm>
          <a:prstGeom prst="rect">
            <a:avLst/>
          </a:prstGeom>
          <a:noFill/>
          <a:ln w="9525">
            <a:noFill/>
          </a:ln>
        </p:spPr>
        <p:txBody>
          <a:bodyPr wrap="square">
            <a:spAutoFit/>
          </a:bodyPr>
          <a:lstStyle/>
          <a:p>
            <a:pPr indent="0" algn="ctr"/>
            <a:r>
              <a:rPr lang="zh-CN" sz="2000" b="1">
                <a:solidFill>
                  <a:srgbClr val="000000"/>
                </a:solidFill>
                <a:ea typeface="宋体" panose="02010600030101010101" pitchFamily="2" charset="-122"/>
              </a:rPr>
              <a:t>学科组层面教研活动安排表</a:t>
            </a:r>
            <a:endParaRPr lang="zh-CN" altLang="en-US" sz="2000"/>
          </a:p>
        </p:txBody>
      </p:sp>
      <p:pic>
        <p:nvPicPr>
          <p:cNvPr id="4" name="图片 3"/>
          <p:cNvPicPr>
            <a:picLocks noChangeAspect="1"/>
          </p:cNvPicPr>
          <p:nvPr/>
        </p:nvPicPr>
        <p:blipFill>
          <a:blip r:embed="rId6"/>
          <a:stretch>
            <a:fillRect/>
          </a:stretch>
        </p:blipFill>
        <p:spPr>
          <a:xfrm>
            <a:off x="4053840" y="1716405"/>
            <a:ext cx="7201535" cy="3731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2" name="组合 35"/>
          <p:cNvGrpSpPr/>
          <p:nvPr/>
        </p:nvGrpSpPr>
        <p:grpSpPr>
          <a:xfrm>
            <a:off x="483923" y="1051131"/>
            <a:ext cx="646849" cy="1910491"/>
            <a:chOff x="7646856" y="1144652"/>
            <a:chExt cx="1262002" cy="3727367"/>
          </a:xfrm>
        </p:grpSpPr>
        <p:sp>
          <p:nvSpPr>
            <p:cNvPr id="37" name="文本框 36"/>
            <p:cNvSpPr txBox="1"/>
            <p:nvPr/>
          </p:nvSpPr>
          <p:spPr>
            <a:xfrm>
              <a:off x="7662597" y="1182295"/>
              <a:ext cx="1196763"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第肆章</a:t>
              </a:r>
            </a:p>
          </p:txBody>
        </p:sp>
        <p:grpSp>
          <p:nvGrpSpPr>
            <p:cNvPr id="3" name="组合 37"/>
            <p:cNvGrpSpPr/>
            <p:nvPr/>
          </p:nvGrpSpPr>
          <p:grpSpPr>
            <a:xfrm>
              <a:off x="7646856" y="1144652"/>
              <a:ext cx="1262002" cy="3727367"/>
              <a:chOff x="7411069" y="1986286"/>
              <a:chExt cx="1262002"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724" y="3251585"/>
                <a:ext cx="1132347" cy="113234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sp>
        <p:nvSpPr>
          <p:cNvPr id="42" name="标题 13"/>
          <p:cNvSpPr txBox="1"/>
          <p:nvPr/>
        </p:nvSpPr>
        <p:spPr>
          <a:xfrm>
            <a:off x="550730" y="3198871"/>
            <a:ext cx="493787" cy="2452149"/>
          </a:xfrm>
          <a:prstGeom prst="rect">
            <a:avLst/>
          </a:prstGeom>
        </p:spPr>
        <p:txBody>
          <a:bodyPr vert="ea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300" normalizeH="0" baseline="0" noProof="0" dirty="0">
                <a:ln>
                  <a:noFill/>
                </a:ln>
                <a:solidFill>
                  <a:prstClr val="black"/>
                </a:solidFill>
                <a:effectLst/>
                <a:uLnTx/>
                <a:uFillTx/>
                <a:latin typeface="华文行楷" panose="02010800040101010101" pitchFamily="2" charset="-122"/>
                <a:ea typeface="华文行楷" panose="02010800040101010101" pitchFamily="2" charset="-122"/>
              </a:rPr>
              <a:t>教科研</a:t>
            </a: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018" y="1699580"/>
            <a:ext cx="1027072" cy="82968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2528" y="5146037"/>
            <a:ext cx="829165" cy="669814"/>
          </a:xfrm>
          <a:prstGeom prst="rect">
            <a:avLst/>
          </a:prstGeom>
        </p:spPr>
      </p:pic>
      <p:pic>
        <p:nvPicPr>
          <p:cNvPr id="14" name="图片 13"/>
          <p:cNvPicPr>
            <a:picLocks noChangeAspect="1"/>
          </p:cNvPicPr>
          <p:nvPr/>
        </p:nvPicPr>
        <p:blipFill rotWithShape="1">
          <a:blip r:embed="rId7"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l="5082" t="37701" r="48804"/>
          <a:stretch>
            <a:fillRect/>
          </a:stretch>
        </p:blipFill>
        <p:spPr>
          <a:xfrm rot="516134">
            <a:off x="2219094" y="4570592"/>
            <a:ext cx="683969" cy="1753670"/>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8936" y="3889000"/>
            <a:ext cx="2184093" cy="2507663"/>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8292" y="1205439"/>
            <a:ext cx="2336352" cy="4722062"/>
          </a:xfrm>
          <a:prstGeom prst="rect">
            <a:avLst/>
          </a:prstGeom>
        </p:spPr>
      </p:pic>
      <p:pic>
        <p:nvPicPr>
          <p:cNvPr id="17" name="图片 16"/>
          <p:cNvPicPr>
            <a:picLocks noChangeAspect="1"/>
          </p:cNvPicPr>
          <p:nvPr/>
        </p:nvPicPr>
        <p:blipFill rotWithShape="1">
          <a:blip r:embed="rId10">
            <a:extLst>
              <a:ext uri="{28A0092B-C50C-407E-A947-70E740481C1C}">
                <a14:useLocalDpi xmlns:a14="http://schemas.microsoft.com/office/drawing/2010/main" val="0"/>
              </a:ext>
            </a:extLst>
          </a:blip>
          <a:srcRect l="3108" b="27032"/>
          <a:stretch>
            <a:fillRect/>
          </a:stretch>
        </p:blipFill>
        <p:spPr>
          <a:xfrm>
            <a:off x="3464723" y="3863870"/>
            <a:ext cx="1225435" cy="2507662"/>
          </a:xfrm>
          <a:prstGeom prst="rect">
            <a:avLst/>
          </a:prstGeom>
        </p:spPr>
      </p:pic>
      <p:pic>
        <p:nvPicPr>
          <p:cNvPr id="18" name="图片 17"/>
          <p:cNvPicPr>
            <a:picLocks noChangeAspect="1"/>
          </p:cNvPicPr>
          <p:nvPr/>
        </p:nvPicPr>
        <p:blipFill rotWithShape="1">
          <a:blip r:embed="rId7"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l="46764"/>
          <a:stretch>
            <a:fillRect/>
          </a:stretch>
        </p:blipFill>
        <p:spPr>
          <a:xfrm rot="20835790">
            <a:off x="2021347" y="1397125"/>
            <a:ext cx="1216927" cy="4338335"/>
          </a:xfrm>
          <a:prstGeom prst="rect">
            <a:avLst/>
          </a:prstGeom>
        </p:spPr>
      </p:pic>
      <p:pic>
        <p:nvPicPr>
          <p:cNvPr id="19" name="图片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8437" y="4804474"/>
            <a:ext cx="2453227" cy="2453227"/>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5226" y="5178126"/>
            <a:ext cx="829165" cy="669814"/>
          </a:xfrm>
          <a:prstGeom prst="rect">
            <a:avLst/>
          </a:prstGeom>
        </p:spPr>
      </p:pic>
      <p:pic>
        <p:nvPicPr>
          <p:cNvPr id="4" name="图片 3"/>
          <p:cNvPicPr>
            <a:picLocks noChangeAspect="1"/>
          </p:cNvPicPr>
          <p:nvPr/>
        </p:nvPicPr>
        <p:blipFill>
          <a:blip r:embed="rId12"/>
          <a:stretch>
            <a:fillRect/>
          </a:stretch>
        </p:blipFill>
        <p:spPr>
          <a:xfrm>
            <a:off x="3577590" y="1070610"/>
            <a:ext cx="7860665"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750"/>
                                        <p:tgtEl>
                                          <p:spTgt spid="42"/>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750"/>
                                        <p:tgtEl>
                                          <p:spTgt spid="16"/>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750"/>
                                        <p:tgtEl>
                                          <p:spTgt spid="18"/>
                                        </p:tgtEl>
                                      </p:cBhvr>
                                    </p:animEffect>
                                  </p:childTnLst>
                                </p:cTn>
                              </p:par>
                            </p:childTnLst>
                          </p:cTn>
                        </p:par>
                        <p:par>
                          <p:cTn id="26" fill="hold">
                            <p:stCondLst>
                              <p:cond delay="5000"/>
                            </p:stCondLst>
                            <p:childTnLst>
                              <p:par>
                                <p:cTn id="27" presetID="2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750"/>
                                        <p:tgtEl>
                                          <p:spTgt spid="17"/>
                                        </p:tgtEl>
                                      </p:cBhvr>
                                    </p:animEffect>
                                  </p:childTnLst>
                                </p:cTn>
                              </p:par>
                            </p:childTnLst>
                          </p:cTn>
                        </p:par>
                        <p:par>
                          <p:cTn id="30" fill="hold">
                            <p:stCondLst>
                              <p:cond delay="6000"/>
                            </p:stCondLst>
                            <p:childTnLst>
                              <p:par>
                                <p:cTn id="31" presetID="2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750"/>
                                        <p:tgtEl>
                                          <p:spTgt spid="15"/>
                                        </p:tgtEl>
                                      </p:cBhvr>
                                    </p:animEffect>
                                  </p:childTnLst>
                                </p:cTn>
                              </p:par>
                            </p:childTnLst>
                          </p:cTn>
                        </p:par>
                        <p:par>
                          <p:cTn id="34" fill="hold">
                            <p:stCondLst>
                              <p:cond delay="7000"/>
                            </p:stCondLst>
                            <p:childTnLst>
                              <p:par>
                                <p:cTn id="35" presetID="2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750"/>
                                        <p:tgtEl>
                                          <p:spTgt spid="14"/>
                                        </p:tgtEl>
                                      </p:cBhvr>
                                    </p:animEffect>
                                  </p:childTnLst>
                                </p:cTn>
                              </p:par>
                            </p:childTnLst>
                          </p:cTn>
                        </p:par>
                        <p:par>
                          <p:cTn id="38" fill="hold">
                            <p:stCondLst>
                              <p:cond delay="8000"/>
                            </p:stCondLst>
                            <p:childTnLst>
                              <p:par>
                                <p:cTn id="39" presetID="53" presetClass="entr" presetSubtype="16"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750" fill="hold"/>
                                        <p:tgtEl>
                                          <p:spTgt spid="19"/>
                                        </p:tgtEl>
                                        <p:attrNameLst>
                                          <p:attrName>ppt_w</p:attrName>
                                        </p:attrNameLst>
                                      </p:cBhvr>
                                      <p:tavLst>
                                        <p:tav tm="0">
                                          <p:val>
                                            <p:fltVal val="0"/>
                                          </p:val>
                                        </p:tav>
                                        <p:tav tm="100000">
                                          <p:val>
                                            <p:strVal val="#ppt_w"/>
                                          </p:val>
                                        </p:tav>
                                      </p:tavLst>
                                    </p:anim>
                                    <p:anim calcmode="lin" valueType="num">
                                      <p:cBhvr>
                                        <p:cTn id="42" dur="750" fill="hold"/>
                                        <p:tgtEl>
                                          <p:spTgt spid="19"/>
                                        </p:tgtEl>
                                        <p:attrNameLst>
                                          <p:attrName>ppt_h</p:attrName>
                                        </p:attrNameLst>
                                      </p:cBhvr>
                                      <p:tavLst>
                                        <p:tav tm="0">
                                          <p:val>
                                            <p:fltVal val="0"/>
                                          </p:val>
                                        </p:tav>
                                        <p:tav tm="100000">
                                          <p:val>
                                            <p:strVal val="#ppt_h"/>
                                          </p:val>
                                        </p:tav>
                                      </p:tavLst>
                                    </p:anim>
                                    <p:animEffect transition="in" filter="fade">
                                      <p:cBhvr>
                                        <p:cTn id="43" dur="750"/>
                                        <p:tgtEl>
                                          <p:spTgt spid="19"/>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par>
                          <p:cTn id="49" fill="hold">
                            <p:stCondLst>
                              <p:cond delay="90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9500"/>
                            </p:stCondLst>
                            <p:childTnLst>
                              <p:par>
                                <p:cTn id="56" presetID="53" presetClass="entr" presetSubtype="16"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2" name="组合 35"/>
          <p:cNvGrpSpPr/>
          <p:nvPr/>
        </p:nvGrpSpPr>
        <p:grpSpPr>
          <a:xfrm>
            <a:off x="483923" y="1051131"/>
            <a:ext cx="646849" cy="1910491"/>
            <a:chOff x="7646856" y="1144652"/>
            <a:chExt cx="1262003" cy="3727367"/>
          </a:xfrm>
        </p:grpSpPr>
        <p:sp>
          <p:nvSpPr>
            <p:cNvPr id="37" name="文本框 36"/>
            <p:cNvSpPr txBox="1"/>
            <p:nvPr/>
          </p:nvSpPr>
          <p:spPr>
            <a:xfrm>
              <a:off x="7662597" y="1182295"/>
              <a:ext cx="1196763"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第肆章</a:t>
              </a:r>
            </a:p>
          </p:txBody>
        </p:sp>
        <p:grpSp>
          <p:nvGrpSpPr>
            <p:cNvPr id="3" name="组合 37"/>
            <p:cNvGrpSpPr/>
            <p:nvPr/>
          </p:nvGrpSpPr>
          <p:grpSpPr>
            <a:xfrm>
              <a:off x="7646856" y="1144652"/>
              <a:ext cx="1262003" cy="3727367"/>
              <a:chOff x="7411069" y="1986286"/>
              <a:chExt cx="1262003"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725" y="3265213"/>
                <a:ext cx="1132347" cy="113234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sp>
        <p:nvSpPr>
          <p:cNvPr id="42" name="标题 13"/>
          <p:cNvSpPr txBox="1"/>
          <p:nvPr/>
        </p:nvSpPr>
        <p:spPr>
          <a:xfrm>
            <a:off x="550730" y="3198871"/>
            <a:ext cx="493787" cy="2452149"/>
          </a:xfrm>
          <a:prstGeom prst="rect">
            <a:avLst/>
          </a:prstGeom>
        </p:spPr>
        <p:txBody>
          <a:bodyPr vert="ea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300" normalizeH="0" baseline="0" noProof="0" dirty="0">
                <a:ln>
                  <a:noFill/>
                </a:ln>
                <a:solidFill>
                  <a:prstClr val="black"/>
                </a:solidFill>
                <a:effectLst/>
                <a:uLnTx/>
                <a:uFillTx/>
                <a:latin typeface="华文行楷" panose="02010800040101010101" pitchFamily="2" charset="-122"/>
                <a:ea typeface="华文行楷" panose="02010800040101010101" pitchFamily="2" charset="-122"/>
              </a:rPr>
              <a:t>教科研</a:t>
            </a: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018" y="1699580"/>
            <a:ext cx="1027072" cy="82968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2528" y="5146037"/>
            <a:ext cx="829165" cy="669814"/>
          </a:xfrm>
          <a:prstGeom prst="rect">
            <a:avLst/>
          </a:prstGeom>
        </p:spPr>
      </p:pic>
      <p:pic>
        <p:nvPicPr>
          <p:cNvPr id="14" name="图片 13"/>
          <p:cNvPicPr>
            <a:picLocks noChangeAspect="1"/>
          </p:cNvPicPr>
          <p:nvPr/>
        </p:nvPicPr>
        <p:blipFill rotWithShape="1">
          <a:blip r:embed="rId7"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l="5082" t="37701" r="48804"/>
          <a:stretch>
            <a:fillRect/>
          </a:stretch>
        </p:blipFill>
        <p:spPr>
          <a:xfrm rot="516134">
            <a:off x="2219094" y="4570592"/>
            <a:ext cx="683969" cy="1753670"/>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8936" y="3889000"/>
            <a:ext cx="2184093" cy="2507663"/>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8292" y="1205439"/>
            <a:ext cx="2336352" cy="4722062"/>
          </a:xfrm>
          <a:prstGeom prst="rect">
            <a:avLst/>
          </a:prstGeom>
        </p:spPr>
      </p:pic>
      <p:pic>
        <p:nvPicPr>
          <p:cNvPr id="17" name="图片 16"/>
          <p:cNvPicPr>
            <a:picLocks noChangeAspect="1"/>
          </p:cNvPicPr>
          <p:nvPr/>
        </p:nvPicPr>
        <p:blipFill rotWithShape="1">
          <a:blip r:embed="rId10">
            <a:extLst>
              <a:ext uri="{28A0092B-C50C-407E-A947-70E740481C1C}">
                <a14:useLocalDpi xmlns:a14="http://schemas.microsoft.com/office/drawing/2010/main" val="0"/>
              </a:ext>
            </a:extLst>
          </a:blip>
          <a:srcRect l="3108" b="27032"/>
          <a:stretch>
            <a:fillRect/>
          </a:stretch>
        </p:blipFill>
        <p:spPr>
          <a:xfrm>
            <a:off x="3464723" y="3863870"/>
            <a:ext cx="1225435" cy="2507662"/>
          </a:xfrm>
          <a:prstGeom prst="rect">
            <a:avLst/>
          </a:prstGeom>
        </p:spPr>
      </p:pic>
      <p:pic>
        <p:nvPicPr>
          <p:cNvPr id="18" name="图片 17"/>
          <p:cNvPicPr>
            <a:picLocks noChangeAspect="1"/>
          </p:cNvPicPr>
          <p:nvPr/>
        </p:nvPicPr>
        <p:blipFill rotWithShape="1">
          <a:blip r:embed="rId7"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l="46764"/>
          <a:stretch>
            <a:fillRect/>
          </a:stretch>
        </p:blipFill>
        <p:spPr>
          <a:xfrm rot="20835790">
            <a:off x="2021347" y="1397125"/>
            <a:ext cx="1216927" cy="4338335"/>
          </a:xfrm>
          <a:prstGeom prst="rect">
            <a:avLst/>
          </a:prstGeom>
        </p:spPr>
      </p:pic>
      <p:pic>
        <p:nvPicPr>
          <p:cNvPr id="19" name="图片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8437" y="4804474"/>
            <a:ext cx="2453227" cy="2453227"/>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5226" y="5178126"/>
            <a:ext cx="829165" cy="669814"/>
          </a:xfrm>
          <a:prstGeom prst="rect">
            <a:avLst/>
          </a:prstGeom>
        </p:spPr>
      </p:pic>
      <p:sp>
        <p:nvSpPr>
          <p:cNvPr id="100" name="文本框 99"/>
          <p:cNvSpPr txBox="1"/>
          <p:nvPr/>
        </p:nvSpPr>
        <p:spPr>
          <a:xfrm>
            <a:off x="1558290" y="294005"/>
            <a:ext cx="2835275" cy="460375"/>
          </a:xfrm>
          <a:prstGeom prst="rect">
            <a:avLst/>
          </a:prstGeom>
          <a:noFill/>
          <a:ln w="9525">
            <a:noFill/>
          </a:ln>
        </p:spPr>
        <p:txBody>
          <a:bodyPr wrap="square">
            <a:spAutoFit/>
            <a:scene3d>
              <a:camera prst="orthographicFront"/>
              <a:lightRig rig="threePt" dir="t"/>
            </a:scene3d>
          </a:bodyPr>
          <a:lstStyle/>
          <a:p>
            <a:pPr indent="0" algn="ctr"/>
            <a:r>
              <a:rPr lang="zh-CN" sz="2400" b="1">
                <a:ln w="22225">
                  <a:solidFill>
                    <a:schemeClr val="accent2"/>
                  </a:solidFill>
                  <a:prstDash val="solid"/>
                </a:ln>
                <a:solidFill>
                  <a:schemeClr val="accent2">
                    <a:lumMod val="40000"/>
                    <a:lumOff val="60000"/>
                  </a:schemeClr>
                </a:solidFill>
                <a:effectLst/>
                <a:ea typeface="宋体" panose="02010600030101010101" pitchFamily="2" charset="-122"/>
              </a:rPr>
              <a:t>集体备课安排表</a:t>
            </a:r>
            <a:endParaRPr lang="zh-CN" altLang="en-US" sz="2400" b="1">
              <a:ln w="22225">
                <a:solidFill>
                  <a:schemeClr val="accent2"/>
                </a:solidFill>
                <a:prstDash val="solid"/>
              </a:ln>
              <a:solidFill>
                <a:schemeClr val="accent2">
                  <a:lumMod val="40000"/>
                  <a:lumOff val="60000"/>
                </a:schemeClr>
              </a:solidFill>
              <a:effectLst/>
              <a:ea typeface="宋体" panose="02010600030101010101" pitchFamily="2" charset="-122"/>
            </a:endParaRPr>
          </a:p>
        </p:txBody>
      </p:sp>
      <p:pic>
        <p:nvPicPr>
          <p:cNvPr id="6" name="图片 5"/>
          <p:cNvPicPr>
            <a:picLocks noChangeAspect="1"/>
          </p:cNvPicPr>
          <p:nvPr/>
        </p:nvPicPr>
        <p:blipFill>
          <a:blip r:embed="rId12"/>
          <a:stretch>
            <a:fillRect/>
          </a:stretch>
        </p:blipFill>
        <p:spPr>
          <a:xfrm>
            <a:off x="4690110" y="172720"/>
            <a:ext cx="6343650" cy="6496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750"/>
                                        <p:tgtEl>
                                          <p:spTgt spid="42"/>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750"/>
                                        <p:tgtEl>
                                          <p:spTgt spid="16"/>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750"/>
                                        <p:tgtEl>
                                          <p:spTgt spid="18"/>
                                        </p:tgtEl>
                                      </p:cBhvr>
                                    </p:animEffect>
                                  </p:childTnLst>
                                </p:cTn>
                              </p:par>
                            </p:childTnLst>
                          </p:cTn>
                        </p:par>
                        <p:par>
                          <p:cTn id="26" fill="hold">
                            <p:stCondLst>
                              <p:cond delay="5000"/>
                            </p:stCondLst>
                            <p:childTnLst>
                              <p:par>
                                <p:cTn id="27" presetID="2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750"/>
                                        <p:tgtEl>
                                          <p:spTgt spid="17"/>
                                        </p:tgtEl>
                                      </p:cBhvr>
                                    </p:animEffect>
                                  </p:childTnLst>
                                </p:cTn>
                              </p:par>
                            </p:childTnLst>
                          </p:cTn>
                        </p:par>
                        <p:par>
                          <p:cTn id="30" fill="hold">
                            <p:stCondLst>
                              <p:cond delay="6000"/>
                            </p:stCondLst>
                            <p:childTnLst>
                              <p:par>
                                <p:cTn id="31" presetID="2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750"/>
                                        <p:tgtEl>
                                          <p:spTgt spid="15"/>
                                        </p:tgtEl>
                                      </p:cBhvr>
                                    </p:animEffect>
                                  </p:childTnLst>
                                </p:cTn>
                              </p:par>
                            </p:childTnLst>
                          </p:cTn>
                        </p:par>
                        <p:par>
                          <p:cTn id="34" fill="hold">
                            <p:stCondLst>
                              <p:cond delay="7000"/>
                            </p:stCondLst>
                            <p:childTnLst>
                              <p:par>
                                <p:cTn id="35" presetID="2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750"/>
                                        <p:tgtEl>
                                          <p:spTgt spid="14"/>
                                        </p:tgtEl>
                                      </p:cBhvr>
                                    </p:animEffect>
                                  </p:childTnLst>
                                </p:cTn>
                              </p:par>
                            </p:childTnLst>
                          </p:cTn>
                        </p:par>
                        <p:par>
                          <p:cTn id="38" fill="hold">
                            <p:stCondLst>
                              <p:cond delay="8000"/>
                            </p:stCondLst>
                            <p:childTnLst>
                              <p:par>
                                <p:cTn id="39" presetID="53" presetClass="entr" presetSubtype="16"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750" fill="hold"/>
                                        <p:tgtEl>
                                          <p:spTgt spid="19"/>
                                        </p:tgtEl>
                                        <p:attrNameLst>
                                          <p:attrName>ppt_w</p:attrName>
                                        </p:attrNameLst>
                                      </p:cBhvr>
                                      <p:tavLst>
                                        <p:tav tm="0">
                                          <p:val>
                                            <p:fltVal val="0"/>
                                          </p:val>
                                        </p:tav>
                                        <p:tav tm="100000">
                                          <p:val>
                                            <p:strVal val="#ppt_w"/>
                                          </p:val>
                                        </p:tav>
                                      </p:tavLst>
                                    </p:anim>
                                    <p:anim calcmode="lin" valueType="num">
                                      <p:cBhvr>
                                        <p:cTn id="42" dur="750" fill="hold"/>
                                        <p:tgtEl>
                                          <p:spTgt spid="19"/>
                                        </p:tgtEl>
                                        <p:attrNameLst>
                                          <p:attrName>ppt_h</p:attrName>
                                        </p:attrNameLst>
                                      </p:cBhvr>
                                      <p:tavLst>
                                        <p:tav tm="0">
                                          <p:val>
                                            <p:fltVal val="0"/>
                                          </p:val>
                                        </p:tav>
                                        <p:tav tm="100000">
                                          <p:val>
                                            <p:strVal val="#ppt_h"/>
                                          </p:val>
                                        </p:tav>
                                      </p:tavLst>
                                    </p:anim>
                                    <p:animEffect transition="in" filter="fade">
                                      <p:cBhvr>
                                        <p:cTn id="43" dur="750"/>
                                        <p:tgtEl>
                                          <p:spTgt spid="19"/>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par>
                          <p:cTn id="49" fill="hold">
                            <p:stCondLst>
                              <p:cond delay="90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9500"/>
                            </p:stCondLst>
                            <p:childTnLst>
                              <p:par>
                                <p:cTn id="56" presetID="53" presetClass="entr" presetSubtype="16"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2" name="组合 35"/>
          <p:cNvGrpSpPr/>
          <p:nvPr/>
        </p:nvGrpSpPr>
        <p:grpSpPr>
          <a:xfrm>
            <a:off x="483924" y="1051131"/>
            <a:ext cx="621478" cy="1910491"/>
            <a:chOff x="7646856" y="1144652"/>
            <a:chExt cx="1212504" cy="3727367"/>
          </a:xfrm>
        </p:grpSpPr>
        <p:sp>
          <p:nvSpPr>
            <p:cNvPr id="37" name="文本框 36"/>
            <p:cNvSpPr txBox="1"/>
            <p:nvPr/>
          </p:nvSpPr>
          <p:spPr>
            <a:xfrm>
              <a:off x="7658416" y="1182295"/>
              <a:ext cx="1200944"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第肆章</a:t>
              </a:r>
            </a:p>
          </p:txBody>
        </p:sp>
        <p:grpSp>
          <p:nvGrpSpPr>
            <p:cNvPr id="3" name="组合 37"/>
            <p:cNvGrpSpPr/>
            <p:nvPr/>
          </p:nvGrpSpPr>
          <p:grpSpPr>
            <a:xfrm>
              <a:off x="7646856" y="1144652"/>
              <a:ext cx="1211118" cy="3727367"/>
              <a:chOff x="7411069" y="1986286"/>
              <a:chExt cx="1211118"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000" y="3180704"/>
                <a:ext cx="1198187" cy="1198187"/>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sp>
        <p:nvSpPr>
          <p:cNvPr id="42" name="标题 13"/>
          <p:cNvSpPr txBox="1"/>
          <p:nvPr/>
        </p:nvSpPr>
        <p:spPr>
          <a:xfrm>
            <a:off x="550730" y="3198871"/>
            <a:ext cx="493787" cy="2452149"/>
          </a:xfrm>
          <a:prstGeom prst="rect">
            <a:avLst/>
          </a:prstGeom>
        </p:spPr>
        <p:txBody>
          <a:bodyPr vert="ea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30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018" y="1699580"/>
            <a:ext cx="1027072" cy="82968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2528" y="5146037"/>
            <a:ext cx="829165" cy="669814"/>
          </a:xfrm>
          <a:prstGeom prst="rect">
            <a:avLst/>
          </a:prstGeom>
        </p:spPr>
      </p:pic>
      <p:pic>
        <p:nvPicPr>
          <p:cNvPr id="14" name="图片 13"/>
          <p:cNvPicPr>
            <a:picLocks noChangeAspect="1"/>
          </p:cNvPicPr>
          <p:nvPr/>
        </p:nvPicPr>
        <p:blipFill rotWithShape="1">
          <a:blip r:embed="rId7"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l="5082" t="37701" r="48804"/>
          <a:stretch>
            <a:fillRect/>
          </a:stretch>
        </p:blipFill>
        <p:spPr>
          <a:xfrm rot="516134">
            <a:off x="2219094" y="4570592"/>
            <a:ext cx="683969" cy="1753670"/>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8936" y="3889000"/>
            <a:ext cx="2184093" cy="2507663"/>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8292" y="1205439"/>
            <a:ext cx="2336352" cy="4722062"/>
          </a:xfrm>
          <a:prstGeom prst="rect">
            <a:avLst/>
          </a:prstGeom>
        </p:spPr>
      </p:pic>
      <p:pic>
        <p:nvPicPr>
          <p:cNvPr id="17" name="图片 16"/>
          <p:cNvPicPr>
            <a:picLocks noChangeAspect="1"/>
          </p:cNvPicPr>
          <p:nvPr/>
        </p:nvPicPr>
        <p:blipFill rotWithShape="1">
          <a:blip r:embed="rId10">
            <a:extLst>
              <a:ext uri="{28A0092B-C50C-407E-A947-70E740481C1C}">
                <a14:useLocalDpi xmlns:a14="http://schemas.microsoft.com/office/drawing/2010/main" val="0"/>
              </a:ext>
            </a:extLst>
          </a:blip>
          <a:srcRect l="3108" b="27032"/>
          <a:stretch>
            <a:fillRect/>
          </a:stretch>
        </p:blipFill>
        <p:spPr>
          <a:xfrm>
            <a:off x="3464723" y="3863870"/>
            <a:ext cx="1225435" cy="2507662"/>
          </a:xfrm>
          <a:prstGeom prst="rect">
            <a:avLst/>
          </a:prstGeom>
        </p:spPr>
      </p:pic>
      <p:pic>
        <p:nvPicPr>
          <p:cNvPr id="18" name="图片 17"/>
          <p:cNvPicPr>
            <a:picLocks noChangeAspect="1"/>
          </p:cNvPicPr>
          <p:nvPr/>
        </p:nvPicPr>
        <p:blipFill rotWithShape="1">
          <a:blip r:embed="rId7"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l="46764"/>
          <a:stretch>
            <a:fillRect/>
          </a:stretch>
        </p:blipFill>
        <p:spPr>
          <a:xfrm rot="20835790">
            <a:off x="2021347" y="1397125"/>
            <a:ext cx="1216927" cy="4338335"/>
          </a:xfrm>
          <a:prstGeom prst="rect">
            <a:avLst/>
          </a:prstGeom>
        </p:spPr>
      </p:pic>
      <p:pic>
        <p:nvPicPr>
          <p:cNvPr id="19" name="图片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8437" y="4804474"/>
            <a:ext cx="2453227" cy="2453227"/>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5226" y="5178126"/>
            <a:ext cx="829165" cy="669814"/>
          </a:xfrm>
          <a:prstGeom prst="rect">
            <a:avLst/>
          </a:prstGeom>
        </p:spPr>
      </p:pic>
      <p:sp>
        <p:nvSpPr>
          <p:cNvPr id="100" name="文本框 99"/>
          <p:cNvSpPr txBox="1"/>
          <p:nvPr/>
        </p:nvSpPr>
        <p:spPr>
          <a:xfrm>
            <a:off x="1558290" y="294005"/>
            <a:ext cx="2835275" cy="460375"/>
          </a:xfrm>
          <a:prstGeom prst="rect">
            <a:avLst/>
          </a:prstGeom>
          <a:noFill/>
          <a:ln w="9525">
            <a:noFill/>
          </a:ln>
        </p:spPr>
        <p:txBody>
          <a:bodyPr wrap="square">
            <a:spAutoFit/>
            <a:scene3d>
              <a:camera prst="orthographicFront"/>
              <a:lightRig rig="threePt" dir="t"/>
            </a:scene3d>
          </a:bodyPr>
          <a:lstStyle/>
          <a:p>
            <a:pPr indent="0" algn="ctr"/>
            <a:r>
              <a:rPr lang="zh-CN" sz="2400" b="1">
                <a:ln w="22225">
                  <a:solidFill>
                    <a:schemeClr val="accent2"/>
                  </a:solidFill>
                  <a:prstDash val="solid"/>
                </a:ln>
                <a:solidFill>
                  <a:schemeClr val="accent2">
                    <a:lumMod val="40000"/>
                    <a:lumOff val="60000"/>
                  </a:schemeClr>
                </a:solidFill>
                <a:effectLst/>
                <a:ea typeface="宋体" panose="02010600030101010101" pitchFamily="2" charset="-122"/>
              </a:rPr>
              <a:t>集体备课安排表</a:t>
            </a:r>
            <a:endParaRPr lang="zh-CN" altLang="en-US" sz="2400" b="1">
              <a:ln w="22225">
                <a:solidFill>
                  <a:schemeClr val="accent2"/>
                </a:solidFill>
                <a:prstDash val="solid"/>
              </a:ln>
              <a:solidFill>
                <a:schemeClr val="accent2">
                  <a:lumMod val="40000"/>
                  <a:lumOff val="60000"/>
                </a:schemeClr>
              </a:solidFill>
              <a:effectLst/>
              <a:ea typeface="宋体" panose="02010600030101010101" pitchFamily="2" charset="-122"/>
            </a:endParaRPr>
          </a:p>
        </p:txBody>
      </p:sp>
      <p:pic>
        <p:nvPicPr>
          <p:cNvPr id="4" name="图片 3"/>
          <p:cNvPicPr>
            <a:picLocks noChangeAspect="1"/>
          </p:cNvPicPr>
          <p:nvPr/>
        </p:nvPicPr>
        <p:blipFill>
          <a:blip r:embed="rId12"/>
          <a:stretch>
            <a:fillRect/>
          </a:stretch>
        </p:blipFill>
        <p:spPr>
          <a:xfrm>
            <a:off x="4518025" y="172085"/>
            <a:ext cx="6646545" cy="6332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2000"/>
                            </p:stCondLst>
                            <p:childTnLst>
                              <p:par>
                                <p:cTn id="15" presetID="22" presetClass="entr" presetSubtype="1" fill="hold" grpId="0" nodeType="afterEffect" nodePh="1">
                                  <p:stCondLst>
                                    <p:cond delay="0"/>
                                  </p:stCondLst>
                                  <p:endCondLst>
                                    <p:cond evt="begin" delay="0">
                                      <p:tn val="15"/>
                                    </p:cond>
                                  </p:end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750"/>
                                        <p:tgtEl>
                                          <p:spTgt spid="42"/>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750"/>
                                        <p:tgtEl>
                                          <p:spTgt spid="16"/>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750"/>
                                        <p:tgtEl>
                                          <p:spTgt spid="18"/>
                                        </p:tgtEl>
                                      </p:cBhvr>
                                    </p:animEffect>
                                  </p:childTnLst>
                                </p:cTn>
                              </p:par>
                            </p:childTnLst>
                          </p:cTn>
                        </p:par>
                        <p:par>
                          <p:cTn id="26" fill="hold">
                            <p:stCondLst>
                              <p:cond delay="5000"/>
                            </p:stCondLst>
                            <p:childTnLst>
                              <p:par>
                                <p:cTn id="27" presetID="2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750"/>
                                        <p:tgtEl>
                                          <p:spTgt spid="17"/>
                                        </p:tgtEl>
                                      </p:cBhvr>
                                    </p:animEffect>
                                  </p:childTnLst>
                                </p:cTn>
                              </p:par>
                            </p:childTnLst>
                          </p:cTn>
                        </p:par>
                        <p:par>
                          <p:cTn id="30" fill="hold">
                            <p:stCondLst>
                              <p:cond delay="6000"/>
                            </p:stCondLst>
                            <p:childTnLst>
                              <p:par>
                                <p:cTn id="31" presetID="2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750"/>
                                        <p:tgtEl>
                                          <p:spTgt spid="15"/>
                                        </p:tgtEl>
                                      </p:cBhvr>
                                    </p:animEffect>
                                  </p:childTnLst>
                                </p:cTn>
                              </p:par>
                            </p:childTnLst>
                          </p:cTn>
                        </p:par>
                        <p:par>
                          <p:cTn id="34" fill="hold">
                            <p:stCondLst>
                              <p:cond delay="7000"/>
                            </p:stCondLst>
                            <p:childTnLst>
                              <p:par>
                                <p:cTn id="35" presetID="2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750"/>
                                        <p:tgtEl>
                                          <p:spTgt spid="14"/>
                                        </p:tgtEl>
                                      </p:cBhvr>
                                    </p:animEffect>
                                  </p:childTnLst>
                                </p:cTn>
                              </p:par>
                            </p:childTnLst>
                          </p:cTn>
                        </p:par>
                        <p:par>
                          <p:cTn id="38" fill="hold">
                            <p:stCondLst>
                              <p:cond delay="8000"/>
                            </p:stCondLst>
                            <p:childTnLst>
                              <p:par>
                                <p:cTn id="39" presetID="53" presetClass="entr" presetSubtype="16"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750" fill="hold"/>
                                        <p:tgtEl>
                                          <p:spTgt spid="19"/>
                                        </p:tgtEl>
                                        <p:attrNameLst>
                                          <p:attrName>ppt_w</p:attrName>
                                        </p:attrNameLst>
                                      </p:cBhvr>
                                      <p:tavLst>
                                        <p:tav tm="0">
                                          <p:val>
                                            <p:fltVal val="0"/>
                                          </p:val>
                                        </p:tav>
                                        <p:tav tm="100000">
                                          <p:val>
                                            <p:strVal val="#ppt_w"/>
                                          </p:val>
                                        </p:tav>
                                      </p:tavLst>
                                    </p:anim>
                                    <p:anim calcmode="lin" valueType="num">
                                      <p:cBhvr>
                                        <p:cTn id="42" dur="750" fill="hold"/>
                                        <p:tgtEl>
                                          <p:spTgt spid="19"/>
                                        </p:tgtEl>
                                        <p:attrNameLst>
                                          <p:attrName>ppt_h</p:attrName>
                                        </p:attrNameLst>
                                      </p:cBhvr>
                                      <p:tavLst>
                                        <p:tav tm="0">
                                          <p:val>
                                            <p:fltVal val="0"/>
                                          </p:val>
                                        </p:tav>
                                        <p:tav tm="100000">
                                          <p:val>
                                            <p:strVal val="#ppt_h"/>
                                          </p:val>
                                        </p:tav>
                                      </p:tavLst>
                                    </p:anim>
                                    <p:animEffect transition="in" filter="fade">
                                      <p:cBhvr>
                                        <p:cTn id="43" dur="750"/>
                                        <p:tgtEl>
                                          <p:spTgt spid="19"/>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par>
                          <p:cTn id="49" fill="hold">
                            <p:stCondLst>
                              <p:cond delay="90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9500"/>
                            </p:stCondLst>
                            <p:childTnLst>
                              <p:par>
                                <p:cTn id="56" presetID="53" presetClass="entr" presetSubtype="16"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sp>
        <p:nvSpPr>
          <p:cNvPr id="31" name="矩形 30"/>
          <p:cNvSpPr/>
          <p:nvPr/>
        </p:nvSpPr>
        <p:spPr>
          <a:xfrm>
            <a:off x="650422" y="636630"/>
            <a:ext cx="8760277" cy="5640614"/>
          </a:xfrm>
          <a:prstGeom prst="rect">
            <a:avLst/>
          </a:prstGeom>
          <a:solidFill>
            <a:sysClr val="window" lastClr="FFFFFF">
              <a:alpha val="7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矩形 31"/>
          <p:cNvSpPr/>
          <p:nvPr/>
        </p:nvSpPr>
        <p:spPr>
          <a:xfrm>
            <a:off x="950231" y="942206"/>
            <a:ext cx="8149767" cy="5067563"/>
          </a:xfrm>
          <a:prstGeom prst="rect">
            <a:avLst/>
          </a:prstGeom>
          <a:solidFill>
            <a:sysClr val="window" lastClr="FFFFFF">
              <a:alpha val="30000"/>
            </a:sysClr>
          </a:solidFill>
          <a:ln w="12700" cap="flat" cmpd="sng" algn="ctr">
            <a:solidFill>
              <a:srgbClr val="B28300">
                <a:alpha val="17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文本框 32"/>
          <p:cNvSpPr txBox="1"/>
          <p:nvPr/>
        </p:nvSpPr>
        <p:spPr>
          <a:xfrm>
            <a:off x="9840391" y="2592241"/>
            <a:ext cx="1289957" cy="2062103"/>
          </a:xfrm>
          <a:prstGeom prst="rect">
            <a:avLst/>
          </a:prstGeom>
          <a:noFill/>
        </p:spPr>
        <p:txBody>
          <a:bodyPr wrap="square" rtlCol="0">
            <a:spAutoFit/>
          </a:bodyPr>
          <a:lstStyle/>
          <a:p>
            <a:pPr>
              <a:lnSpc>
                <a:spcPct val="80000"/>
              </a:lnSpc>
              <a:defRPr/>
            </a:pPr>
            <a:r>
              <a:rPr lang="zh-CN" altLang="en-US" sz="8000" dirty="0">
                <a:solidFill>
                  <a:schemeClr val="tx1">
                    <a:lumMod val="85000"/>
                    <a:lumOff val="15000"/>
                  </a:schemeClr>
                </a:solidFill>
                <a:latin typeface="字酷堂清楷体" panose="02010601030101010101" pitchFamily="2" charset="-122"/>
                <a:ea typeface="字酷堂清楷体" panose="02010601030101010101" pitchFamily="2" charset="-122"/>
              </a:rPr>
              <a:t>目录</a:t>
            </a:r>
          </a:p>
        </p:txBody>
      </p:sp>
      <p:grpSp>
        <p:nvGrpSpPr>
          <p:cNvPr id="34" name="组合 33"/>
          <p:cNvGrpSpPr/>
          <p:nvPr/>
        </p:nvGrpSpPr>
        <p:grpSpPr>
          <a:xfrm>
            <a:off x="7655130" y="1565949"/>
            <a:ext cx="826140" cy="3617852"/>
            <a:chOff x="7655130" y="1573346"/>
            <a:chExt cx="826140" cy="3617852"/>
          </a:xfrm>
        </p:grpSpPr>
        <p:pic>
          <p:nvPicPr>
            <p:cNvPr id="35" name="图片 34"/>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55130" y="1573346"/>
              <a:ext cx="826140" cy="734168"/>
            </a:xfrm>
            <a:prstGeom prst="rect">
              <a:avLst/>
            </a:prstGeom>
          </p:spPr>
        </p:pic>
        <p:grpSp>
          <p:nvGrpSpPr>
            <p:cNvPr id="36" name="组合 35"/>
            <p:cNvGrpSpPr/>
            <p:nvPr/>
          </p:nvGrpSpPr>
          <p:grpSpPr>
            <a:xfrm>
              <a:off x="7780334" y="1633249"/>
              <a:ext cx="575733" cy="3557949"/>
              <a:chOff x="7560204" y="1531650"/>
              <a:chExt cx="575733" cy="3557949"/>
            </a:xfrm>
          </p:grpSpPr>
          <p:sp>
            <p:nvSpPr>
              <p:cNvPr id="37" name="文本框 36"/>
              <p:cNvSpPr txBox="1"/>
              <p:nvPr/>
            </p:nvSpPr>
            <p:spPr>
              <a:xfrm>
                <a:off x="7560204" y="1531650"/>
                <a:ext cx="57573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uLnTx/>
                    <a:uFillTx/>
                    <a:latin typeface="字酷堂清楷体" panose="02010601030101010101" pitchFamily="2" charset="-122"/>
                    <a:ea typeface="字酷堂清楷体" panose="02010601030101010101" pitchFamily="2" charset="-122"/>
                  </a:rPr>
                  <a:t>壹</a:t>
                </a:r>
              </a:p>
            </p:txBody>
          </p:sp>
          <p:sp>
            <p:nvSpPr>
              <p:cNvPr id="38" name="文本框 37"/>
              <p:cNvSpPr txBox="1"/>
              <p:nvPr/>
            </p:nvSpPr>
            <p:spPr>
              <a:xfrm>
                <a:off x="7568671" y="2411943"/>
                <a:ext cx="558800" cy="2677656"/>
              </a:xfrm>
              <a:prstGeom prst="rect">
                <a:avLst/>
              </a:prstGeom>
              <a:noFill/>
            </p:spPr>
            <p:txBody>
              <a:bodyPr wrap="square" rtlCol="0">
                <a:spAutoFit/>
              </a:bodyPr>
              <a:lstStyle/>
              <a:p>
                <a:pPr defTabSz="457200"/>
                <a:r>
                  <a:rPr lang="zh-CN" altLang="en-US" sz="2800" b="1" kern="0" dirty="0">
                    <a:solidFill>
                      <a:schemeClr val="tx1">
                        <a:lumMod val="75000"/>
                        <a:lumOff val="25000"/>
                      </a:schemeClr>
                    </a:solidFill>
                    <a:latin typeface="思源黑体旧字形 Normal" panose="020B0400000000000000" pitchFamily="34" charset="-128"/>
                    <a:ea typeface="思源黑体旧字形 Normal" panose="020B0400000000000000" pitchFamily="34" charset="-128"/>
                  </a:rPr>
                  <a:t>章</a:t>
                </a:r>
                <a:r>
                  <a:rPr lang="en-US" altLang="zh-CN" sz="2800" b="1" kern="0" dirty="0">
                    <a:solidFill>
                      <a:schemeClr val="tx1">
                        <a:lumMod val="75000"/>
                        <a:lumOff val="25000"/>
                      </a:schemeClr>
                    </a:solidFill>
                    <a:latin typeface="思源黑体旧字形 Normal" panose="020B0400000000000000" pitchFamily="34" charset="-128"/>
                    <a:ea typeface="思源黑体旧字形 Normal" panose="020B0400000000000000" pitchFamily="34" charset="-128"/>
                  </a:rPr>
                  <a:t>·</a:t>
                </a:r>
                <a:r>
                  <a:rPr lang="zh-CN" altLang="en-US" sz="2800" b="1" kern="0" dirty="0">
                    <a:solidFill>
                      <a:schemeClr val="tx1">
                        <a:lumMod val="75000"/>
                        <a:lumOff val="25000"/>
                      </a:schemeClr>
                    </a:solidFill>
                    <a:latin typeface="华文行楷" panose="02010800040101010101" pitchFamily="2" charset="-122"/>
                    <a:ea typeface="华文行楷" panose="02010800040101010101" pitchFamily="2" charset="-122"/>
                  </a:rPr>
                  <a:t>现</a:t>
                </a:r>
                <a:endParaRPr lang="en-US" altLang="zh-CN" sz="2800" b="1" kern="0" dirty="0">
                  <a:solidFill>
                    <a:schemeClr val="tx1">
                      <a:lumMod val="75000"/>
                      <a:lumOff val="25000"/>
                    </a:schemeClr>
                  </a:solidFill>
                  <a:latin typeface="华文行楷" panose="02010800040101010101" pitchFamily="2" charset="-122"/>
                  <a:ea typeface="华文行楷" panose="02010800040101010101" pitchFamily="2" charset="-122"/>
                </a:endParaRPr>
              </a:p>
              <a:p>
                <a:pPr defTabSz="457200"/>
                <a:r>
                  <a:rPr lang="zh-CN" altLang="en-US" sz="2800" b="1" kern="0" dirty="0">
                    <a:solidFill>
                      <a:schemeClr val="tx1">
                        <a:lumMod val="75000"/>
                        <a:lumOff val="25000"/>
                      </a:schemeClr>
                    </a:solidFill>
                    <a:latin typeface="华文行楷" panose="02010800040101010101" pitchFamily="2" charset="-122"/>
                    <a:ea typeface="华文行楷" panose="02010800040101010101" pitchFamily="2" charset="-122"/>
                  </a:rPr>
                  <a:t>状分析</a:t>
                </a:r>
              </a:p>
            </p:txBody>
          </p:sp>
        </p:grpSp>
      </p:grpSp>
      <p:grpSp>
        <p:nvGrpSpPr>
          <p:cNvPr id="39" name="组合 38"/>
          <p:cNvGrpSpPr/>
          <p:nvPr/>
        </p:nvGrpSpPr>
        <p:grpSpPr>
          <a:xfrm>
            <a:off x="5637492" y="1565511"/>
            <a:ext cx="826140" cy="3618729"/>
            <a:chOff x="5816020" y="1572469"/>
            <a:chExt cx="826140" cy="3618729"/>
          </a:xfrm>
        </p:grpSpPr>
        <p:pic>
          <p:nvPicPr>
            <p:cNvPr id="40" name="图片 39"/>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16020" y="1572469"/>
              <a:ext cx="826140" cy="734168"/>
            </a:xfrm>
            <a:prstGeom prst="rect">
              <a:avLst/>
            </a:prstGeom>
          </p:spPr>
        </p:pic>
        <p:grpSp>
          <p:nvGrpSpPr>
            <p:cNvPr id="41" name="组合 40"/>
            <p:cNvGrpSpPr/>
            <p:nvPr/>
          </p:nvGrpSpPr>
          <p:grpSpPr>
            <a:xfrm>
              <a:off x="5927415" y="1633249"/>
              <a:ext cx="575733" cy="3557949"/>
              <a:chOff x="7712604" y="1684050"/>
              <a:chExt cx="575733" cy="3557949"/>
            </a:xfrm>
          </p:grpSpPr>
          <p:sp>
            <p:nvSpPr>
              <p:cNvPr id="42" name="文本框 41"/>
              <p:cNvSpPr txBox="1"/>
              <p:nvPr/>
            </p:nvSpPr>
            <p:spPr>
              <a:xfrm>
                <a:off x="7712604" y="1684050"/>
                <a:ext cx="57573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字酷堂清楷体" panose="02010601030101010101" pitchFamily="2" charset="-122"/>
                    <a:ea typeface="字酷堂清楷体" panose="02010601030101010101" pitchFamily="2" charset="-122"/>
                  </a:rPr>
                  <a:t>贰</a:t>
                </a:r>
              </a:p>
            </p:txBody>
          </p:sp>
          <p:sp>
            <p:nvSpPr>
              <p:cNvPr id="43" name="文本框 42"/>
              <p:cNvSpPr txBox="1"/>
              <p:nvPr/>
            </p:nvSpPr>
            <p:spPr>
              <a:xfrm>
                <a:off x="7721071" y="2564343"/>
                <a:ext cx="558800" cy="2677656"/>
              </a:xfrm>
              <a:prstGeom prst="rect">
                <a:avLst/>
              </a:prstGeom>
              <a:noFill/>
            </p:spPr>
            <p:txBody>
              <a:bodyPr wrap="square" rtlCol="0">
                <a:spAutoFit/>
              </a:bodyPr>
              <a:lstStyle/>
              <a:p>
                <a:pPr defTabSz="457200"/>
                <a:r>
                  <a:rPr lang="zh-CN" altLang="en-US" sz="2800" b="1" kern="0" dirty="0">
                    <a:solidFill>
                      <a:schemeClr val="tx1">
                        <a:lumMod val="75000"/>
                        <a:lumOff val="25000"/>
                      </a:schemeClr>
                    </a:solidFill>
                    <a:latin typeface="思源黑体旧字形 Normal" panose="020B0400000000000000" pitchFamily="34" charset="-128"/>
                    <a:ea typeface="思源黑体旧字形 Normal" panose="020B0400000000000000" pitchFamily="34" charset="-128"/>
                  </a:rPr>
                  <a:t>章</a:t>
                </a:r>
                <a:r>
                  <a:rPr lang="en-US" altLang="zh-CN" sz="2800" b="1" kern="0" dirty="0">
                    <a:solidFill>
                      <a:schemeClr val="tx1">
                        <a:lumMod val="75000"/>
                        <a:lumOff val="25000"/>
                      </a:schemeClr>
                    </a:solidFill>
                    <a:latin typeface="思源黑体旧字形 Normal" panose="020B0400000000000000" pitchFamily="34" charset="-128"/>
                    <a:ea typeface="思源黑体旧字形 Normal" panose="020B0400000000000000" pitchFamily="34" charset="-128"/>
                  </a:rPr>
                  <a:t>·</a:t>
                </a:r>
                <a:r>
                  <a:rPr lang="zh-CN" altLang="en-US" sz="2800" b="1" kern="0" dirty="0">
                    <a:solidFill>
                      <a:schemeClr val="tx1">
                        <a:lumMod val="75000"/>
                        <a:lumOff val="25000"/>
                      </a:schemeClr>
                    </a:solidFill>
                    <a:latin typeface="华文行楷" panose="02010800040101010101" pitchFamily="2" charset="-122"/>
                    <a:ea typeface="华文行楷" panose="02010800040101010101" pitchFamily="2" charset="-122"/>
                  </a:rPr>
                  <a:t>发展目标</a:t>
                </a:r>
              </a:p>
            </p:txBody>
          </p:sp>
        </p:grpSp>
      </p:grpSp>
      <p:grpSp>
        <p:nvGrpSpPr>
          <p:cNvPr id="44" name="组合 43"/>
          <p:cNvGrpSpPr/>
          <p:nvPr/>
        </p:nvGrpSpPr>
        <p:grpSpPr>
          <a:xfrm>
            <a:off x="3619854" y="1565511"/>
            <a:ext cx="826140" cy="3618729"/>
            <a:chOff x="3954050" y="1572469"/>
            <a:chExt cx="826140" cy="3618729"/>
          </a:xfrm>
        </p:grpSpPr>
        <p:pic>
          <p:nvPicPr>
            <p:cNvPr id="45" name="图片 44"/>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54050" y="1572469"/>
              <a:ext cx="826140" cy="734168"/>
            </a:xfrm>
            <a:prstGeom prst="rect">
              <a:avLst/>
            </a:prstGeom>
          </p:spPr>
        </p:pic>
        <p:grpSp>
          <p:nvGrpSpPr>
            <p:cNvPr id="46" name="组合 45"/>
            <p:cNvGrpSpPr/>
            <p:nvPr/>
          </p:nvGrpSpPr>
          <p:grpSpPr>
            <a:xfrm>
              <a:off x="4074496" y="1633249"/>
              <a:ext cx="575733" cy="3557949"/>
              <a:chOff x="7712604" y="1684050"/>
              <a:chExt cx="575733" cy="3557949"/>
            </a:xfrm>
          </p:grpSpPr>
          <p:sp>
            <p:nvSpPr>
              <p:cNvPr id="47" name="文本框 46"/>
              <p:cNvSpPr txBox="1"/>
              <p:nvPr/>
            </p:nvSpPr>
            <p:spPr>
              <a:xfrm>
                <a:off x="7712604" y="1684050"/>
                <a:ext cx="57573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字酷堂清楷体" panose="02010601030101010101" pitchFamily="2" charset="-122"/>
                    <a:ea typeface="字酷堂清楷体" panose="02010601030101010101" pitchFamily="2" charset="-122"/>
                  </a:rPr>
                  <a:t>叁</a:t>
                </a:r>
              </a:p>
            </p:txBody>
          </p:sp>
          <p:sp>
            <p:nvSpPr>
              <p:cNvPr id="48" name="文本框 47"/>
              <p:cNvSpPr txBox="1"/>
              <p:nvPr/>
            </p:nvSpPr>
            <p:spPr>
              <a:xfrm>
                <a:off x="7721071" y="2564343"/>
                <a:ext cx="558800" cy="2677656"/>
              </a:xfrm>
              <a:prstGeom prst="rect">
                <a:avLst/>
              </a:prstGeom>
              <a:noFill/>
            </p:spPr>
            <p:txBody>
              <a:bodyPr wrap="square" rtlCol="0">
                <a:spAutoFit/>
              </a:bodyPr>
              <a:lstStyle/>
              <a:p>
                <a:pPr marR="0" lvl="0" indent="0" defTabSz="457200" fontAlgn="auto">
                  <a:lnSpc>
                    <a:spcPct val="100000"/>
                  </a:lnSpc>
                  <a:spcBef>
                    <a:spcPts val="0"/>
                  </a:spcBef>
                  <a:spcAft>
                    <a:spcPts val="0"/>
                  </a:spcAft>
                  <a:buClrTx/>
                  <a:buSzTx/>
                  <a:buFontTx/>
                  <a:buNone/>
                  <a:defRPr/>
                </a:pPr>
                <a:r>
                  <a:rPr lang="zh-CN" altLang="en-US" sz="2800" b="1" kern="0" dirty="0">
                    <a:solidFill>
                      <a:schemeClr val="tx1">
                        <a:lumMod val="75000"/>
                        <a:lumOff val="25000"/>
                      </a:schemeClr>
                    </a:solidFill>
                    <a:latin typeface="思源黑体旧字形 Normal" panose="020B0400000000000000" pitchFamily="34" charset="-128"/>
                    <a:ea typeface="思源黑体旧字形 Normal" panose="020B0400000000000000" pitchFamily="34" charset="-128"/>
                  </a:rPr>
                  <a:t>章</a:t>
                </a:r>
                <a:r>
                  <a:rPr lang="en-US" altLang="zh-CN" sz="2800" b="1" kern="0" dirty="0">
                    <a:solidFill>
                      <a:schemeClr val="tx1">
                        <a:lumMod val="75000"/>
                        <a:lumOff val="25000"/>
                      </a:schemeClr>
                    </a:solidFill>
                    <a:latin typeface="思源黑体旧字形 Normal" panose="020B0400000000000000" pitchFamily="34" charset="-128"/>
                    <a:ea typeface="思源黑体旧字形 Normal" panose="020B0400000000000000" pitchFamily="34" charset="-128"/>
                  </a:rPr>
                  <a:t>·</a:t>
                </a:r>
                <a:r>
                  <a:rPr lang="zh-CN" altLang="en-US" sz="2800" b="1" kern="0" dirty="0">
                    <a:solidFill>
                      <a:schemeClr val="tx1">
                        <a:lumMod val="75000"/>
                        <a:lumOff val="25000"/>
                      </a:schemeClr>
                    </a:solidFill>
                    <a:latin typeface="华文行楷" panose="02010800040101010101" pitchFamily="2" charset="-122"/>
                    <a:ea typeface="华文行楷" panose="02010800040101010101" pitchFamily="2" charset="-122"/>
                  </a:rPr>
                  <a:t>重点工作</a:t>
                </a:r>
              </a:p>
            </p:txBody>
          </p:sp>
        </p:grpSp>
      </p:grpSp>
      <p:grpSp>
        <p:nvGrpSpPr>
          <p:cNvPr id="49" name="组合 48"/>
          <p:cNvGrpSpPr/>
          <p:nvPr/>
        </p:nvGrpSpPr>
        <p:grpSpPr>
          <a:xfrm>
            <a:off x="1613433" y="1551155"/>
            <a:ext cx="826140" cy="3638912"/>
            <a:chOff x="2103297" y="1551155"/>
            <a:chExt cx="826140" cy="3638912"/>
          </a:xfrm>
        </p:grpSpPr>
        <p:pic>
          <p:nvPicPr>
            <p:cNvPr id="50" name="图片 49"/>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2103297" y="1551155"/>
              <a:ext cx="826140" cy="734168"/>
            </a:xfrm>
            <a:prstGeom prst="rect">
              <a:avLst/>
            </a:prstGeom>
          </p:spPr>
        </p:pic>
        <p:grpSp>
          <p:nvGrpSpPr>
            <p:cNvPr id="51" name="组合 50"/>
            <p:cNvGrpSpPr/>
            <p:nvPr/>
          </p:nvGrpSpPr>
          <p:grpSpPr>
            <a:xfrm>
              <a:off x="2204644" y="1633853"/>
              <a:ext cx="584200" cy="3556214"/>
              <a:chOff x="7695671" y="1684654"/>
              <a:chExt cx="584200" cy="3556214"/>
            </a:xfrm>
          </p:grpSpPr>
          <p:sp>
            <p:nvSpPr>
              <p:cNvPr id="52" name="文本框 51"/>
              <p:cNvSpPr txBox="1"/>
              <p:nvPr/>
            </p:nvSpPr>
            <p:spPr>
              <a:xfrm>
                <a:off x="7695671" y="1684654"/>
                <a:ext cx="57573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字酷堂清楷体" panose="02010601030101010101" pitchFamily="2" charset="-122"/>
                    <a:ea typeface="字酷堂清楷体" panose="02010601030101010101" pitchFamily="2" charset="-122"/>
                  </a:rPr>
                  <a:t>肆</a:t>
                </a:r>
              </a:p>
            </p:txBody>
          </p:sp>
          <p:sp>
            <p:nvSpPr>
              <p:cNvPr id="53" name="文本框 52"/>
              <p:cNvSpPr txBox="1"/>
              <p:nvPr/>
            </p:nvSpPr>
            <p:spPr>
              <a:xfrm>
                <a:off x="7721071" y="2564343"/>
                <a:ext cx="558800" cy="2676525"/>
              </a:xfrm>
              <a:prstGeom prst="rect">
                <a:avLst/>
              </a:prstGeom>
              <a:noFill/>
            </p:spPr>
            <p:txBody>
              <a:bodyPr wrap="square" rtlCol="0">
                <a:spAutoFit/>
              </a:bodyPr>
              <a:lstStyle/>
              <a:p>
                <a:pPr defTabSz="457200"/>
                <a:r>
                  <a:rPr lang="zh-CN" altLang="en-US" sz="2800" b="1" kern="0" dirty="0">
                    <a:solidFill>
                      <a:schemeClr val="tx1">
                        <a:lumMod val="75000"/>
                        <a:lumOff val="25000"/>
                      </a:schemeClr>
                    </a:solidFill>
                    <a:latin typeface="思源黑体旧字形 Normal" panose="020B0400000000000000" pitchFamily="34" charset="-128"/>
                    <a:ea typeface="思源黑体旧字形 Normal" panose="020B0400000000000000" pitchFamily="34" charset="-128"/>
                  </a:rPr>
                  <a:t>章</a:t>
                </a:r>
                <a:r>
                  <a:rPr lang="en-US" altLang="zh-CN" sz="2800" b="1" kern="0" dirty="0">
                    <a:solidFill>
                      <a:schemeClr val="tx1">
                        <a:lumMod val="75000"/>
                        <a:lumOff val="25000"/>
                      </a:schemeClr>
                    </a:solidFill>
                    <a:latin typeface="思源黑体旧字形 Normal" panose="020B0400000000000000" pitchFamily="34" charset="-128"/>
                    <a:ea typeface="思源黑体旧字形 Normal" panose="020B0400000000000000" pitchFamily="34" charset="-128"/>
                  </a:rPr>
                  <a:t>·</a:t>
                </a:r>
                <a:r>
                  <a:rPr lang="zh-CN" altLang="en-US" sz="2800" b="1" kern="0" dirty="0">
                    <a:solidFill>
                      <a:schemeClr val="tx1">
                        <a:lumMod val="75000"/>
                        <a:lumOff val="25000"/>
                      </a:schemeClr>
                    </a:solidFill>
                    <a:latin typeface="华文行楷" panose="02010800040101010101" pitchFamily="2" charset="-122"/>
                    <a:ea typeface="华文行楷" panose="02010800040101010101" pitchFamily="2" charset="-122"/>
                  </a:rPr>
                  <a:t>发展策略</a:t>
                </a:r>
              </a:p>
            </p:txBody>
          </p:sp>
        </p:gr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000"/>
                                        <p:tgtEl>
                                          <p:spTgt spid="5"/>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3049"/>
                            </p:stCondLst>
                            <p:childTnLst>
                              <p:par>
                                <p:cTn id="24" presetID="21" presetClass="entr" presetSubtype="1"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heel(1)">
                                      <p:cBhvr>
                                        <p:cTn id="26" dur="1000"/>
                                        <p:tgtEl>
                                          <p:spTgt spid="31"/>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heel(1)">
                                      <p:cBhvr>
                                        <p:cTn id="29" dur="1000"/>
                                        <p:tgtEl>
                                          <p:spTgt spid="32"/>
                                        </p:tgtEl>
                                      </p:cBhvr>
                                    </p:animEffect>
                                  </p:childTnLst>
                                </p:cTn>
                              </p:par>
                            </p:childTnLst>
                          </p:cTn>
                        </p:par>
                        <p:par>
                          <p:cTn id="30" fill="hold">
                            <p:stCondLst>
                              <p:cond delay="4049"/>
                            </p:stCondLst>
                            <p:childTnLst>
                              <p:par>
                                <p:cTn id="31" presetID="42"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par>
                          <p:cTn id="36" fill="hold">
                            <p:stCondLst>
                              <p:cond delay="5049"/>
                            </p:stCondLst>
                            <p:childTnLst>
                              <p:par>
                                <p:cTn id="37" presetID="42" presetClass="entr" presetSubtype="0"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par>
                          <p:cTn id="42" fill="hold">
                            <p:stCondLst>
                              <p:cond delay="6049"/>
                            </p:stCondLst>
                            <p:childTnLst>
                              <p:par>
                                <p:cTn id="43" presetID="42"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anim calcmode="lin" valueType="num">
                                      <p:cBhvr>
                                        <p:cTn id="46" dur="1000" fill="hold"/>
                                        <p:tgtEl>
                                          <p:spTgt spid="44"/>
                                        </p:tgtEl>
                                        <p:attrNameLst>
                                          <p:attrName>ppt_x</p:attrName>
                                        </p:attrNameLst>
                                      </p:cBhvr>
                                      <p:tavLst>
                                        <p:tav tm="0">
                                          <p:val>
                                            <p:strVal val="#ppt_x"/>
                                          </p:val>
                                        </p:tav>
                                        <p:tav tm="100000">
                                          <p:val>
                                            <p:strVal val="#ppt_x"/>
                                          </p:val>
                                        </p:tav>
                                      </p:tavLst>
                                    </p:anim>
                                    <p:anim calcmode="lin" valueType="num">
                                      <p:cBhvr>
                                        <p:cTn id="47" dur="1000" fill="hold"/>
                                        <p:tgtEl>
                                          <p:spTgt spid="44"/>
                                        </p:tgtEl>
                                        <p:attrNameLst>
                                          <p:attrName>ppt_y</p:attrName>
                                        </p:attrNameLst>
                                      </p:cBhvr>
                                      <p:tavLst>
                                        <p:tav tm="0">
                                          <p:val>
                                            <p:strVal val="#ppt_y+.1"/>
                                          </p:val>
                                        </p:tav>
                                        <p:tav tm="100000">
                                          <p:val>
                                            <p:strVal val="#ppt_y"/>
                                          </p:val>
                                        </p:tav>
                                      </p:tavLst>
                                    </p:anim>
                                  </p:childTnLst>
                                </p:cTn>
                              </p:par>
                            </p:childTnLst>
                          </p:cTn>
                        </p:par>
                        <p:par>
                          <p:cTn id="48" fill="hold">
                            <p:stCondLst>
                              <p:cond delay="7049"/>
                            </p:stCondLst>
                            <p:childTnLst>
                              <p:par>
                                <p:cTn id="49" presetID="42" presetClass="entr" presetSubtype="0"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2" name="组合 35"/>
          <p:cNvGrpSpPr/>
          <p:nvPr/>
        </p:nvGrpSpPr>
        <p:grpSpPr>
          <a:xfrm>
            <a:off x="483924" y="1051131"/>
            <a:ext cx="621478" cy="1910491"/>
            <a:chOff x="7646856" y="1144652"/>
            <a:chExt cx="1212504" cy="3727367"/>
          </a:xfrm>
        </p:grpSpPr>
        <p:sp>
          <p:nvSpPr>
            <p:cNvPr id="37" name="文本框 36"/>
            <p:cNvSpPr txBox="1"/>
            <p:nvPr/>
          </p:nvSpPr>
          <p:spPr>
            <a:xfrm>
              <a:off x="7658416" y="1182295"/>
              <a:ext cx="1200944"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第肆章</a:t>
              </a:r>
            </a:p>
          </p:txBody>
        </p:sp>
        <p:grpSp>
          <p:nvGrpSpPr>
            <p:cNvPr id="3" name="组合 37"/>
            <p:cNvGrpSpPr/>
            <p:nvPr/>
          </p:nvGrpSpPr>
          <p:grpSpPr>
            <a:xfrm>
              <a:off x="7646856" y="1144652"/>
              <a:ext cx="1211118" cy="3727367"/>
              <a:chOff x="7411069" y="1986286"/>
              <a:chExt cx="1211118"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000" y="3180704"/>
                <a:ext cx="1198187" cy="1198187"/>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sp>
        <p:nvSpPr>
          <p:cNvPr id="42" name="标题 13"/>
          <p:cNvSpPr txBox="1"/>
          <p:nvPr/>
        </p:nvSpPr>
        <p:spPr>
          <a:xfrm>
            <a:off x="550730" y="3198871"/>
            <a:ext cx="493787" cy="2452149"/>
          </a:xfrm>
          <a:prstGeom prst="rect">
            <a:avLst/>
          </a:prstGeom>
        </p:spPr>
        <p:txBody>
          <a:bodyPr vert="ea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30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018" y="1699580"/>
            <a:ext cx="1027072" cy="829687"/>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2528" y="5146037"/>
            <a:ext cx="829165" cy="669814"/>
          </a:xfrm>
          <a:prstGeom prst="rect">
            <a:avLst/>
          </a:prstGeom>
        </p:spPr>
      </p:pic>
      <p:pic>
        <p:nvPicPr>
          <p:cNvPr id="14" name="图片 13"/>
          <p:cNvPicPr>
            <a:picLocks noChangeAspect="1"/>
          </p:cNvPicPr>
          <p:nvPr/>
        </p:nvPicPr>
        <p:blipFill rotWithShape="1">
          <a:blip r:embed="rId7"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l="5082" t="37701" r="48804"/>
          <a:stretch>
            <a:fillRect/>
          </a:stretch>
        </p:blipFill>
        <p:spPr>
          <a:xfrm rot="516134">
            <a:off x="2219094" y="4570592"/>
            <a:ext cx="683969" cy="1753670"/>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8936" y="3889000"/>
            <a:ext cx="2184093" cy="2507663"/>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8292" y="1205439"/>
            <a:ext cx="2336352" cy="4722062"/>
          </a:xfrm>
          <a:prstGeom prst="rect">
            <a:avLst/>
          </a:prstGeom>
        </p:spPr>
      </p:pic>
      <p:pic>
        <p:nvPicPr>
          <p:cNvPr id="17" name="图片 16"/>
          <p:cNvPicPr>
            <a:picLocks noChangeAspect="1"/>
          </p:cNvPicPr>
          <p:nvPr/>
        </p:nvPicPr>
        <p:blipFill rotWithShape="1">
          <a:blip r:embed="rId10">
            <a:extLst>
              <a:ext uri="{28A0092B-C50C-407E-A947-70E740481C1C}">
                <a14:useLocalDpi xmlns:a14="http://schemas.microsoft.com/office/drawing/2010/main" val="0"/>
              </a:ext>
            </a:extLst>
          </a:blip>
          <a:srcRect l="3108" b="27032"/>
          <a:stretch>
            <a:fillRect/>
          </a:stretch>
        </p:blipFill>
        <p:spPr>
          <a:xfrm>
            <a:off x="3464723" y="3863870"/>
            <a:ext cx="1225435" cy="2507662"/>
          </a:xfrm>
          <a:prstGeom prst="rect">
            <a:avLst/>
          </a:prstGeom>
        </p:spPr>
      </p:pic>
      <p:pic>
        <p:nvPicPr>
          <p:cNvPr id="18" name="图片 17"/>
          <p:cNvPicPr>
            <a:picLocks noChangeAspect="1"/>
          </p:cNvPicPr>
          <p:nvPr/>
        </p:nvPicPr>
        <p:blipFill rotWithShape="1">
          <a:blip r:embed="rId7"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l="46764"/>
          <a:stretch>
            <a:fillRect/>
          </a:stretch>
        </p:blipFill>
        <p:spPr>
          <a:xfrm rot="20835790">
            <a:off x="2021347" y="1397125"/>
            <a:ext cx="1216927" cy="4338335"/>
          </a:xfrm>
          <a:prstGeom prst="rect">
            <a:avLst/>
          </a:prstGeom>
        </p:spPr>
      </p:pic>
      <p:pic>
        <p:nvPicPr>
          <p:cNvPr id="19" name="图片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8437" y="4804474"/>
            <a:ext cx="2453227" cy="2453227"/>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5226" y="5178126"/>
            <a:ext cx="829165" cy="669814"/>
          </a:xfrm>
          <a:prstGeom prst="rect">
            <a:avLst/>
          </a:prstGeom>
        </p:spPr>
      </p:pic>
      <p:pic>
        <p:nvPicPr>
          <p:cNvPr id="6" name="图片 5">
            <a:extLst>
              <a:ext uri="{FF2B5EF4-FFF2-40B4-BE49-F238E27FC236}">
                <a16:creationId xmlns:a16="http://schemas.microsoft.com/office/drawing/2014/main" id="{4BA8996E-61F6-4569-8A82-D98FB0054696}"/>
              </a:ext>
            </a:extLst>
          </p:cNvPr>
          <p:cNvPicPr>
            <a:picLocks noChangeAspect="1"/>
          </p:cNvPicPr>
          <p:nvPr/>
        </p:nvPicPr>
        <p:blipFill>
          <a:blip r:embed="rId12"/>
          <a:stretch>
            <a:fillRect/>
          </a:stretch>
        </p:blipFill>
        <p:spPr>
          <a:xfrm>
            <a:off x="4690157" y="422054"/>
            <a:ext cx="5722371" cy="2234060"/>
          </a:xfrm>
          <a:prstGeom prst="rect">
            <a:avLst/>
          </a:prstGeom>
        </p:spPr>
      </p:pic>
      <p:pic>
        <p:nvPicPr>
          <p:cNvPr id="9" name="图片 8">
            <a:extLst>
              <a:ext uri="{FF2B5EF4-FFF2-40B4-BE49-F238E27FC236}">
                <a16:creationId xmlns:a16="http://schemas.microsoft.com/office/drawing/2014/main" id="{BED27E4A-CCDB-4C5D-92B1-0C7F5657B14F}"/>
              </a:ext>
            </a:extLst>
          </p:cNvPr>
          <p:cNvPicPr>
            <a:picLocks noChangeAspect="1"/>
          </p:cNvPicPr>
          <p:nvPr/>
        </p:nvPicPr>
        <p:blipFill>
          <a:blip r:embed="rId13"/>
          <a:stretch>
            <a:fillRect/>
          </a:stretch>
        </p:blipFill>
        <p:spPr>
          <a:xfrm>
            <a:off x="4690157" y="2656114"/>
            <a:ext cx="5943549" cy="1635843"/>
          </a:xfrm>
          <a:prstGeom prst="rect">
            <a:avLst/>
          </a:prstGeom>
        </p:spPr>
      </p:pic>
      <p:sp>
        <p:nvSpPr>
          <p:cNvPr id="10" name="矩形 9">
            <a:extLst>
              <a:ext uri="{FF2B5EF4-FFF2-40B4-BE49-F238E27FC236}">
                <a16:creationId xmlns:a16="http://schemas.microsoft.com/office/drawing/2014/main" id="{959C0C0A-49E0-4BE6-837E-6D58CCDDEF7E}"/>
              </a:ext>
            </a:extLst>
          </p:cNvPr>
          <p:cNvSpPr/>
          <p:nvPr/>
        </p:nvSpPr>
        <p:spPr>
          <a:xfrm>
            <a:off x="4690157" y="4390614"/>
            <a:ext cx="6096000" cy="1200329"/>
          </a:xfrm>
          <a:prstGeom prst="rect">
            <a:avLst/>
          </a:prstGeom>
        </p:spPr>
        <p:txBody>
          <a:bodyPr>
            <a:spAutoFit/>
          </a:bodyPr>
          <a:lstStyle/>
          <a:p>
            <a:r>
              <a:rPr lang="zh-TW" altLang="zh-CN" sz="2400" b="1" kern="100" dirty="0">
                <a:solidFill>
                  <a:srgbClr val="7030A0"/>
                </a:solidFill>
                <a:ea typeface="宋体" panose="02010600030101010101" pitchFamily="2" charset="-122"/>
                <a:cs typeface="宋体" panose="02010600030101010101" pitchFamily="2" charset="-122"/>
              </a:rPr>
              <a:t>师徒结对</a:t>
            </a:r>
            <a:r>
              <a:rPr lang="en-US" altLang="zh-CN" sz="2400" b="1" kern="100" dirty="0">
                <a:solidFill>
                  <a:srgbClr val="7030A0"/>
                </a:solidFill>
                <a:latin typeface="宋体" panose="02010600030101010101" pitchFamily="2" charset="-122"/>
                <a:cs typeface="宋体" panose="02010600030101010101" pitchFamily="2" charset="-122"/>
              </a:rPr>
              <a:t>——</a:t>
            </a:r>
          </a:p>
          <a:p>
            <a:r>
              <a:rPr lang="en-US" altLang="zh-TW" sz="2400" b="1" kern="100" dirty="0">
                <a:solidFill>
                  <a:srgbClr val="7030A0"/>
                </a:solidFill>
                <a:latin typeface="宋体" panose="02010600030101010101" pitchFamily="2" charset="-122"/>
                <a:ea typeface="宋体" panose="02010600030101010101" pitchFamily="2" charset="-122"/>
                <a:cs typeface="宋体" panose="02010600030101010101" pitchFamily="2" charset="-122"/>
              </a:rPr>
              <a:t>    </a:t>
            </a:r>
            <a:r>
              <a:rPr lang="zh-TW" altLang="zh-CN" sz="2400" b="1" kern="100" dirty="0">
                <a:solidFill>
                  <a:srgbClr val="7030A0"/>
                </a:solidFill>
                <a:ea typeface="宋体" panose="02010600030101010101" pitchFamily="2" charset="-122"/>
                <a:cs typeface="宋体" panose="02010600030101010101" pitchFamily="2" charset="-122"/>
              </a:rPr>
              <a:t>要求徒弟听一节课，再到本班上一节课，师傅每月至少要听徒弟的课1-2节。</a:t>
            </a:r>
            <a:endParaRPr lang="zh-CN" altLang="en-US" sz="2400" b="1" dirty="0">
              <a:solidFill>
                <a:srgbClr val="7030A0"/>
              </a:solidFill>
            </a:endParaRPr>
          </a:p>
        </p:txBody>
      </p:sp>
    </p:spTree>
    <p:extLst>
      <p:ext uri="{BB962C8B-B14F-4D97-AF65-F5344CB8AC3E}">
        <p14:creationId xmlns:p14="http://schemas.microsoft.com/office/powerpoint/2010/main" val="374002945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2000"/>
                            </p:stCondLst>
                            <p:childTnLst>
                              <p:par>
                                <p:cTn id="15" presetID="22" presetClass="entr" presetSubtype="1" fill="hold" grpId="0" nodeType="afterEffect" nodePh="1">
                                  <p:stCondLst>
                                    <p:cond delay="0"/>
                                  </p:stCondLst>
                                  <p:endCondLst>
                                    <p:cond evt="begin" delay="0">
                                      <p:tn val="15"/>
                                    </p:cond>
                                  </p:end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750"/>
                                        <p:tgtEl>
                                          <p:spTgt spid="42"/>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750"/>
                                        <p:tgtEl>
                                          <p:spTgt spid="16"/>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750"/>
                                        <p:tgtEl>
                                          <p:spTgt spid="18"/>
                                        </p:tgtEl>
                                      </p:cBhvr>
                                    </p:animEffect>
                                  </p:childTnLst>
                                </p:cTn>
                              </p:par>
                            </p:childTnLst>
                          </p:cTn>
                        </p:par>
                        <p:par>
                          <p:cTn id="26" fill="hold">
                            <p:stCondLst>
                              <p:cond delay="5000"/>
                            </p:stCondLst>
                            <p:childTnLst>
                              <p:par>
                                <p:cTn id="27" presetID="2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750"/>
                                        <p:tgtEl>
                                          <p:spTgt spid="17"/>
                                        </p:tgtEl>
                                      </p:cBhvr>
                                    </p:animEffect>
                                  </p:childTnLst>
                                </p:cTn>
                              </p:par>
                            </p:childTnLst>
                          </p:cTn>
                        </p:par>
                        <p:par>
                          <p:cTn id="30" fill="hold">
                            <p:stCondLst>
                              <p:cond delay="6000"/>
                            </p:stCondLst>
                            <p:childTnLst>
                              <p:par>
                                <p:cTn id="31" presetID="2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750"/>
                                        <p:tgtEl>
                                          <p:spTgt spid="15"/>
                                        </p:tgtEl>
                                      </p:cBhvr>
                                    </p:animEffect>
                                  </p:childTnLst>
                                </p:cTn>
                              </p:par>
                            </p:childTnLst>
                          </p:cTn>
                        </p:par>
                        <p:par>
                          <p:cTn id="34" fill="hold">
                            <p:stCondLst>
                              <p:cond delay="7000"/>
                            </p:stCondLst>
                            <p:childTnLst>
                              <p:par>
                                <p:cTn id="35" presetID="2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750"/>
                                        <p:tgtEl>
                                          <p:spTgt spid="14"/>
                                        </p:tgtEl>
                                      </p:cBhvr>
                                    </p:animEffect>
                                  </p:childTnLst>
                                </p:cTn>
                              </p:par>
                            </p:childTnLst>
                          </p:cTn>
                        </p:par>
                        <p:par>
                          <p:cTn id="38" fill="hold">
                            <p:stCondLst>
                              <p:cond delay="8000"/>
                            </p:stCondLst>
                            <p:childTnLst>
                              <p:par>
                                <p:cTn id="39" presetID="53" presetClass="entr" presetSubtype="16"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750" fill="hold"/>
                                        <p:tgtEl>
                                          <p:spTgt spid="19"/>
                                        </p:tgtEl>
                                        <p:attrNameLst>
                                          <p:attrName>ppt_w</p:attrName>
                                        </p:attrNameLst>
                                      </p:cBhvr>
                                      <p:tavLst>
                                        <p:tav tm="0">
                                          <p:val>
                                            <p:fltVal val="0"/>
                                          </p:val>
                                        </p:tav>
                                        <p:tav tm="100000">
                                          <p:val>
                                            <p:strVal val="#ppt_w"/>
                                          </p:val>
                                        </p:tav>
                                      </p:tavLst>
                                    </p:anim>
                                    <p:anim calcmode="lin" valueType="num">
                                      <p:cBhvr>
                                        <p:cTn id="42" dur="750" fill="hold"/>
                                        <p:tgtEl>
                                          <p:spTgt spid="19"/>
                                        </p:tgtEl>
                                        <p:attrNameLst>
                                          <p:attrName>ppt_h</p:attrName>
                                        </p:attrNameLst>
                                      </p:cBhvr>
                                      <p:tavLst>
                                        <p:tav tm="0">
                                          <p:val>
                                            <p:fltVal val="0"/>
                                          </p:val>
                                        </p:tav>
                                        <p:tav tm="100000">
                                          <p:val>
                                            <p:strVal val="#ppt_h"/>
                                          </p:val>
                                        </p:tav>
                                      </p:tavLst>
                                    </p:anim>
                                    <p:animEffect transition="in" filter="fade">
                                      <p:cBhvr>
                                        <p:cTn id="43" dur="750"/>
                                        <p:tgtEl>
                                          <p:spTgt spid="19"/>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par>
                          <p:cTn id="49" fill="hold">
                            <p:stCondLst>
                              <p:cond delay="90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9500"/>
                            </p:stCondLst>
                            <p:childTnLst>
                              <p:par>
                                <p:cTn id="56" presetID="53" presetClass="entr" presetSubtype="16"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36" name="组合 35"/>
          <p:cNvGrpSpPr/>
          <p:nvPr/>
        </p:nvGrpSpPr>
        <p:grpSpPr>
          <a:xfrm>
            <a:off x="483923" y="1051131"/>
            <a:ext cx="646849" cy="1910491"/>
            <a:chOff x="7646856" y="1144652"/>
            <a:chExt cx="1262002" cy="3727367"/>
          </a:xfrm>
        </p:grpSpPr>
        <p:sp>
          <p:nvSpPr>
            <p:cNvPr id="37" name="文本框 36"/>
            <p:cNvSpPr txBox="1"/>
            <p:nvPr/>
          </p:nvSpPr>
          <p:spPr>
            <a:xfrm>
              <a:off x="7662597" y="1182295"/>
              <a:ext cx="1196763"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第肆章</a:t>
              </a:r>
            </a:p>
          </p:txBody>
        </p:sp>
        <p:grpSp>
          <p:nvGrpSpPr>
            <p:cNvPr id="38" name="组合 37"/>
            <p:cNvGrpSpPr/>
            <p:nvPr/>
          </p:nvGrpSpPr>
          <p:grpSpPr>
            <a:xfrm>
              <a:off x="7646856" y="1144652"/>
              <a:ext cx="1262002" cy="3727367"/>
              <a:chOff x="7411069" y="1986286"/>
              <a:chExt cx="1262002"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724" y="3316007"/>
                <a:ext cx="1132347" cy="113234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sp>
        <p:nvSpPr>
          <p:cNvPr id="42" name="标题 13"/>
          <p:cNvSpPr txBox="1"/>
          <p:nvPr/>
        </p:nvSpPr>
        <p:spPr>
          <a:xfrm>
            <a:off x="550730" y="3198871"/>
            <a:ext cx="493787" cy="2452149"/>
          </a:xfrm>
          <a:prstGeom prst="rect">
            <a:avLst/>
          </a:prstGeom>
        </p:spPr>
        <p:txBody>
          <a:bodyPr vert="ea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2400" b="1" i="0" u="none" strike="noStrike" kern="1200" cap="none" spc="30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grpSp>
        <p:nvGrpSpPr>
          <p:cNvPr id="11" name="组合 31"/>
          <p:cNvGrpSpPr/>
          <p:nvPr/>
        </p:nvGrpSpPr>
        <p:grpSpPr bwMode="auto">
          <a:xfrm>
            <a:off x="1773114" y="1094912"/>
            <a:ext cx="1006520" cy="881983"/>
            <a:chOff x="1269157" y="1347614"/>
            <a:chExt cx="2383532" cy="2257425"/>
          </a:xfrm>
        </p:grpSpPr>
        <p:pic>
          <p:nvPicPr>
            <p:cNvPr id="26" name="图片 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1347614"/>
              <a:ext cx="21050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4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9157" y="1561605"/>
              <a:ext cx="1057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a:spLocks noChangeArrowheads="1"/>
            </p:cNvSpPr>
            <p:nvPr/>
          </p:nvSpPr>
          <p:spPr bwMode="auto">
            <a:xfrm>
              <a:off x="1509762" y="1814345"/>
              <a:ext cx="576064" cy="52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dirty="0">
                  <a:solidFill>
                    <a:schemeClr val="bg1"/>
                  </a:solidFill>
                  <a:latin typeface="微软雅黑" panose="020B0503020204020204" charset="-122"/>
                  <a:ea typeface="微软雅黑" panose="020B0503020204020204" charset="-122"/>
                </a:rPr>
                <a:t>1</a:t>
              </a:r>
              <a:endParaRPr lang="zh-CN" altLang="en-US" dirty="0">
                <a:solidFill>
                  <a:schemeClr val="bg1"/>
                </a:solidFill>
                <a:latin typeface="微软雅黑" panose="020B0503020204020204" charset="-122"/>
                <a:ea typeface="微软雅黑" panose="020B0503020204020204" charset="-122"/>
              </a:endParaRPr>
            </a:p>
          </p:txBody>
        </p:sp>
      </p:grpSp>
      <p:grpSp>
        <p:nvGrpSpPr>
          <p:cNvPr id="12" name="组合 32"/>
          <p:cNvGrpSpPr/>
          <p:nvPr/>
        </p:nvGrpSpPr>
        <p:grpSpPr bwMode="auto">
          <a:xfrm>
            <a:off x="1731851" y="2350343"/>
            <a:ext cx="1047783" cy="999006"/>
            <a:chOff x="3779523" y="1339462"/>
            <a:chExt cx="2383532" cy="2257425"/>
          </a:xfrm>
        </p:grpSpPr>
        <p:pic>
          <p:nvPicPr>
            <p:cNvPr id="23" name="图片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8030" y="1339462"/>
              <a:ext cx="21050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4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9523" y="1553453"/>
              <a:ext cx="1057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31"/>
            <p:cNvSpPr txBox="1">
              <a:spLocks noChangeArrowheads="1"/>
            </p:cNvSpPr>
            <p:nvPr/>
          </p:nvSpPr>
          <p:spPr bwMode="auto">
            <a:xfrm>
              <a:off x="4020128" y="1806193"/>
              <a:ext cx="576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a:solidFill>
                    <a:schemeClr val="bg1"/>
                  </a:solidFill>
                  <a:latin typeface="微软雅黑" panose="020B0503020204020204" charset="-122"/>
                  <a:ea typeface="微软雅黑" panose="020B0503020204020204" charset="-122"/>
                </a:rPr>
                <a:t>2</a:t>
              </a:r>
              <a:endParaRPr lang="zh-CN" altLang="en-US">
                <a:solidFill>
                  <a:schemeClr val="bg1"/>
                </a:solidFill>
                <a:latin typeface="微软雅黑" panose="020B0503020204020204" charset="-122"/>
                <a:ea typeface="微软雅黑" panose="020B0503020204020204" charset="-122"/>
              </a:endParaRPr>
            </a:p>
          </p:txBody>
        </p:sp>
      </p:grpSp>
      <p:grpSp>
        <p:nvGrpSpPr>
          <p:cNvPr id="13" name="组合 33"/>
          <p:cNvGrpSpPr/>
          <p:nvPr/>
        </p:nvGrpSpPr>
        <p:grpSpPr bwMode="auto">
          <a:xfrm>
            <a:off x="1724007" y="3845057"/>
            <a:ext cx="1055628" cy="881983"/>
            <a:chOff x="6184234" y="1339461"/>
            <a:chExt cx="2383532" cy="2257425"/>
          </a:xfrm>
        </p:grpSpPr>
        <p:pic>
          <p:nvPicPr>
            <p:cNvPr id="20" name="图片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2741" y="1339461"/>
              <a:ext cx="21050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4234" y="1553452"/>
              <a:ext cx="1057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35"/>
            <p:cNvSpPr txBox="1">
              <a:spLocks noChangeArrowheads="1"/>
            </p:cNvSpPr>
            <p:nvPr/>
          </p:nvSpPr>
          <p:spPr bwMode="auto">
            <a:xfrm>
              <a:off x="6424839" y="1806192"/>
              <a:ext cx="576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a:solidFill>
                    <a:schemeClr val="bg1"/>
                  </a:solidFill>
                  <a:latin typeface="微软雅黑" panose="020B0503020204020204" charset="-122"/>
                  <a:ea typeface="微软雅黑" panose="020B0503020204020204" charset="-122"/>
                </a:rPr>
                <a:t>3</a:t>
              </a:r>
              <a:endParaRPr lang="zh-CN" altLang="en-US">
                <a:solidFill>
                  <a:schemeClr val="bg1"/>
                </a:solidFill>
                <a:latin typeface="微软雅黑" panose="020B0503020204020204" charset="-122"/>
                <a:ea typeface="微软雅黑" panose="020B0503020204020204" charset="-122"/>
              </a:endParaRPr>
            </a:p>
          </p:txBody>
        </p:sp>
      </p:grpSp>
      <p:pic>
        <p:nvPicPr>
          <p:cNvPr id="6" name="图片 5">
            <a:extLst>
              <a:ext uri="{FF2B5EF4-FFF2-40B4-BE49-F238E27FC236}">
                <a16:creationId xmlns:a16="http://schemas.microsoft.com/office/drawing/2014/main" id="{4C201F6A-1A17-4155-8DA1-CD734863DC5A}"/>
              </a:ext>
            </a:extLst>
          </p:cNvPr>
          <p:cNvPicPr>
            <a:picLocks noChangeAspect="1"/>
          </p:cNvPicPr>
          <p:nvPr/>
        </p:nvPicPr>
        <p:blipFill>
          <a:blip r:embed="rId10"/>
          <a:stretch>
            <a:fillRect/>
          </a:stretch>
        </p:blipFill>
        <p:spPr>
          <a:xfrm>
            <a:off x="3840457" y="1361944"/>
            <a:ext cx="5535772" cy="3782631"/>
          </a:xfrm>
          <a:prstGeom prst="rect">
            <a:avLst/>
          </a:prstGeom>
        </p:spPr>
      </p:pic>
      <p:sp>
        <p:nvSpPr>
          <p:cNvPr id="7" name="矩形 6">
            <a:extLst>
              <a:ext uri="{FF2B5EF4-FFF2-40B4-BE49-F238E27FC236}">
                <a16:creationId xmlns:a16="http://schemas.microsoft.com/office/drawing/2014/main" id="{4F48A6BF-62A7-43DF-8642-D3260FA6CC29}"/>
              </a:ext>
            </a:extLst>
          </p:cNvPr>
          <p:cNvSpPr/>
          <p:nvPr/>
        </p:nvSpPr>
        <p:spPr>
          <a:xfrm>
            <a:off x="3840457" y="717666"/>
            <a:ext cx="1772679" cy="523220"/>
          </a:xfrm>
          <a:prstGeom prst="rect">
            <a:avLst/>
          </a:prstGeom>
        </p:spPr>
        <p:txBody>
          <a:bodyPr wrap="square">
            <a:spAutoFit/>
          </a:bodyPr>
          <a:lstStyle/>
          <a:p>
            <a:r>
              <a:rPr lang="zh-TW" altLang="zh-CN" sz="2800" b="1" kern="100" dirty="0">
                <a:solidFill>
                  <a:srgbClr val="00B0F0"/>
                </a:solidFill>
                <a:ea typeface="宋体" panose="02010600030101010101" pitchFamily="2" charset="-122"/>
                <a:cs typeface="Times New Roman" panose="02020603050405020304" pitchFamily="18" charset="0"/>
              </a:rPr>
              <a:t>预期成果</a:t>
            </a:r>
            <a:endParaRPr lang="zh-CN" altLang="en-US" sz="2800"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childTnLst>
                          </p:cTn>
                        </p:par>
                        <p:par>
                          <p:cTn id="14" fill="hold">
                            <p:stCondLst>
                              <p:cond delay="2000"/>
                            </p:stCondLst>
                            <p:childTnLst>
                              <p:par>
                                <p:cTn id="15" presetID="22" presetClass="entr" presetSubtype="1" fill="hold" grpId="0" nodeType="afterEffect" nodePh="1">
                                  <p:stCondLst>
                                    <p:cond delay="0"/>
                                  </p:stCondLst>
                                  <p:endCondLst>
                                    <p:cond evt="begin" delay="0">
                                      <p:tn val="15"/>
                                    </p:cond>
                                  </p:end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sp>
        <p:nvSpPr>
          <p:cNvPr id="19" name="椭圆 18"/>
          <p:cNvSpPr/>
          <p:nvPr/>
        </p:nvSpPr>
        <p:spPr>
          <a:xfrm>
            <a:off x="3413759" y="746760"/>
            <a:ext cx="5364482" cy="5364480"/>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662248" y="1816073"/>
            <a:ext cx="1464498" cy="794568"/>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472" y="-949413"/>
            <a:ext cx="5988987" cy="5184202"/>
          </a:xfrm>
          <a:prstGeom prst="rect">
            <a:avLst/>
          </a:prstGeom>
        </p:spPr>
      </p:pic>
      <p:sp>
        <p:nvSpPr>
          <p:cNvPr id="11" name="Text Box 2"/>
          <p:cNvSpPr txBox="1">
            <a:spLocks noChangeArrowheads="1"/>
          </p:cNvSpPr>
          <p:nvPr/>
        </p:nvSpPr>
        <p:spPr bwMode="auto">
          <a:xfrm>
            <a:off x="4707183" y="2406591"/>
            <a:ext cx="1661993" cy="153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500" b="1" spc="600" dirty="0">
                <a:solidFill>
                  <a:schemeClr val="bg2">
                    <a:lumMod val="25000"/>
                  </a:schemeClr>
                </a:solidFill>
                <a:latin typeface="思源黑体旧字形 Normal" panose="020B0400000000000000" pitchFamily="34" charset="-128"/>
                <a:ea typeface="思源黑体旧字形 Normal" panose="020B0400000000000000" pitchFamily="34" charset="-128"/>
              </a:rPr>
              <a:t>谢</a:t>
            </a:r>
          </a:p>
        </p:txBody>
      </p:sp>
      <p:sp>
        <p:nvSpPr>
          <p:cNvPr id="12" name="Text Box 2"/>
          <p:cNvSpPr txBox="1">
            <a:spLocks noChangeArrowheads="1"/>
          </p:cNvSpPr>
          <p:nvPr/>
        </p:nvSpPr>
        <p:spPr bwMode="auto">
          <a:xfrm>
            <a:off x="5958570" y="3945112"/>
            <a:ext cx="1292662" cy="103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7200" b="1" spc="600" dirty="0">
                <a:solidFill>
                  <a:schemeClr val="bg2">
                    <a:lumMod val="25000"/>
                  </a:schemeClr>
                </a:solidFill>
                <a:latin typeface="思源黑体旧字形 Normal" panose="020B0400000000000000" pitchFamily="34" charset="-128"/>
                <a:ea typeface="思源黑体旧字形 Normal" panose="020B0400000000000000" pitchFamily="34" charset="-128"/>
              </a:rPr>
              <a:t>谢</a:t>
            </a:r>
          </a:p>
        </p:txBody>
      </p:sp>
    </p:spTree>
  </p:cSld>
  <p:clrMapOvr>
    <a:masterClrMapping/>
  </p:clrMapOvr>
  <p:transition spd="slow" advClick="0" advTm="9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000"/>
                                        <p:tgtEl>
                                          <p:spTgt spid="5"/>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750" fill="hold"/>
                                        <p:tgtEl>
                                          <p:spTgt spid="19"/>
                                        </p:tgtEl>
                                        <p:attrNameLst>
                                          <p:attrName>ppt_w</p:attrName>
                                        </p:attrNameLst>
                                      </p:cBhvr>
                                      <p:tavLst>
                                        <p:tav tm="0">
                                          <p:val>
                                            <p:fltVal val="0"/>
                                          </p:val>
                                        </p:tav>
                                        <p:tav tm="100000">
                                          <p:val>
                                            <p:strVal val="#ppt_w"/>
                                          </p:val>
                                        </p:tav>
                                      </p:tavLst>
                                    </p:anim>
                                    <p:anim calcmode="lin" valueType="num">
                                      <p:cBhvr>
                                        <p:cTn id="21" dur="750" fill="hold"/>
                                        <p:tgtEl>
                                          <p:spTgt spid="19"/>
                                        </p:tgtEl>
                                        <p:attrNameLst>
                                          <p:attrName>ppt_h</p:attrName>
                                        </p:attrNameLst>
                                      </p:cBhvr>
                                      <p:tavLst>
                                        <p:tav tm="0">
                                          <p:val>
                                            <p:fltVal val="0"/>
                                          </p:val>
                                        </p:tav>
                                        <p:tav tm="100000">
                                          <p:val>
                                            <p:strVal val="#ppt_h"/>
                                          </p:val>
                                        </p:tav>
                                      </p:tavLst>
                                    </p:anim>
                                    <p:animEffect transition="in" filter="fade">
                                      <p:cBhvr>
                                        <p:cTn id="22" dur="750"/>
                                        <p:tgtEl>
                                          <p:spTgt spid="19"/>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500"/>
                                        <p:tgtEl>
                                          <p:spTgt spid="21"/>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childTnLst>
                          </p:cTn>
                        </p:par>
                        <p:par>
                          <p:cTn id="38" fill="hold">
                            <p:stCondLst>
                              <p:cond delay="60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bldLvl="0" autoUpdateAnimBg="0"/>
      <p:bldP spid="12"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sp>
        <p:nvSpPr>
          <p:cNvPr id="19" name="椭圆 18"/>
          <p:cNvSpPr/>
          <p:nvPr/>
        </p:nvSpPr>
        <p:spPr>
          <a:xfrm>
            <a:off x="3413759" y="746760"/>
            <a:ext cx="5364482" cy="5364480"/>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662248" y="1816073"/>
            <a:ext cx="1464498" cy="794568"/>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6472" y="-905870"/>
            <a:ext cx="5988987" cy="5184202"/>
          </a:xfrm>
          <a:prstGeom prst="rect">
            <a:avLst/>
          </a:prstGeom>
        </p:spPr>
      </p:pic>
      <p:sp>
        <p:nvSpPr>
          <p:cNvPr id="11" name="1"/>
          <p:cNvSpPr txBox="1"/>
          <p:nvPr/>
        </p:nvSpPr>
        <p:spPr>
          <a:xfrm>
            <a:off x="5513812" y="1949316"/>
            <a:ext cx="1200329" cy="922688"/>
          </a:xfrm>
          <a:prstGeom prst="rect">
            <a:avLst/>
          </a:prstGeom>
          <a:noFill/>
        </p:spPr>
        <p:txBody>
          <a:bodyPr vert="eaVert" wrap="none" rtlCol="0">
            <a:spAutoFit/>
          </a:bodyPr>
          <a:lstStyle/>
          <a:p>
            <a:r>
              <a:rPr lang="zh-CN" altLang="en-US" sz="6600" b="1" dirty="0">
                <a:solidFill>
                  <a:srgbClr val="5D534B"/>
                </a:solidFill>
                <a:latin typeface="思源黑体旧字形 Normal" panose="020B0400000000000000" pitchFamily="34" charset="-128"/>
                <a:ea typeface="思源黑体旧字形 Normal" panose="020B0400000000000000" pitchFamily="34" charset="-128"/>
              </a:rPr>
              <a:t>壹</a:t>
            </a:r>
          </a:p>
        </p:txBody>
      </p:sp>
      <p:sp>
        <p:nvSpPr>
          <p:cNvPr id="12" name="2"/>
          <p:cNvSpPr txBox="1"/>
          <p:nvPr/>
        </p:nvSpPr>
        <p:spPr>
          <a:xfrm>
            <a:off x="5923924" y="2962631"/>
            <a:ext cx="312507" cy="1569660"/>
          </a:xfrm>
          <a:prstGeom prst="rect">
            <a:avLst/>
          </a:prstGeom>
          <a:noFill/>
        </p:spPr>
        <p:txBody>
          <a:bodyPr vert="horz" wrap="square" rtlCol="0">
            <a:spAutoFit/>
          </a:bodyPr>
          <a:lstStyle/>
          <a:p>
            <a:pPr defTabSz="608330">
              <a:defRPr/>
            </a:pPr>
            <a:r>
              <a:rPr kumimoji="1" lang="zh-CN" altLang="en-US" sz="2400" b="1" kern="0" dirty="0">
                <a:solidFill>
                  <a:schemeClr val="tx1">
                    <a:lumMod val="75000"/>
                    <a:lumOff val="25000"/>
                  </a:schemeClr>
                </a:solidFill>
                <a:latin typeface="华文行楷" panose="02010800040101010101" pitchFamily="2" charset="-122"/>
                <a:ea typeface="华文行楷" panose="02010800040101010101" pitchFamily="2" charset="-122"/>
                <a:sym typeface="+mn-ea"/>
              </a:rPr>
              <a:t>现状分析</a:t>
            </a:r>
          </a:p>
        </p:txBody>
      </p:sp>
      <p:grpSp>
        <p:nvGrpSpPr>
          <p:cNvPr id="14" name="4"/>
          <p:cNvGrpSpPr>
            <a:grpSpLocks noChangeAspect="1"/>
          </p:cNvGrpSpPr>
          <p:nvPr>
            <p:custDataLst>
              <p:tags r:id="rId1"/>
            </p:custDataLst>
          </p:nvPr>
        </p:nvGrpSpPr>
        <p:grpSpPr>
          <a:xfrm>
            <a:off x="6598972" y="3582702"/>
            <a:ext cx="393410" cy="553998"/>
            <a:chOff x="2529436" y="1430775"/>
            <a:chExt cx="539218" cy="759324"/>
          </a:xfrm>
        </p:grpSpPr>
        <p:pic>
          <p:nvPicPr>
            <p:cNvPr id="15" name="图片 14"/>
            <p:cNvPicPr>
              <a:picLocks noChangeAspect="1"/>
            </p:cNvPicPr>
            <p:nvPr/>
          </p:nvPicPr>
          <p:blipFill>
            <a:blip r:embed="rId7" cstate="print"/>
            <a:stretch>
              <a:fillRect/>
            </a:stretch>
          </p:blipFill>
          <p:spPr>
            <a:xfrm>
              <a:off x="2567764" y="1479583"/>
              <a:ext cx="440132" cy="648127"/>
            </a:xfrm>
            <a:prstGeom prst="rect">
              <a:avLst/>
            </a:prstGeom>
          </p:spPr>
        </p:pic>
        <p:sp>
          <p:nvSpPr>
            <p:cNvPr id="16" name="淘宝网chenying0907出品 35"/>
            <p:cNvSpPr txBox="1"/>
            <p:nvPr/>
          </p:nvSpPr>
          <p:spPr>
            <a:xfrm>
              <a:off x="2565283" y="1497448"/>
              <a:ext cx="479305" cy="506216"/>
            </a:xfrm>
            <a:prstGeom prst="rect">
              <a:avLst/>
            </a:prstGeom>
            <a:noFill/>
          </p:spPr>
          <p:txBody>
            <a:bodyPr wrap="square" rtlCol="0">
              <a:spAutoFit/>
            </a:bodyPr>
            <a:lstStyle/>
            <a:p>
              <a:pPr algn="ctr"/>
              <a:endParaRPr lang="zh-CN" altLang="en-US"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endParaRPr>
            </a:p>
          </p:txBody>
        </p:sp>
        <p:sp>
          <p:nvSpPr>
            <p:cNvPr id="17" name="淘宝网chenying0907出品 36"/>
            <p:cNvSpPr txBox="1"/>
            <p:nvPr/>
          </p:nvSpPr>
          <p:spPr>
            <a:xfrm>
              <a:off x="2529436" y="1430775"/>
              <a:ext cx="539218" cy="759324"/>
            </a:xfrm>
            <a:prstGeom prst="rect">
              <a:avLst/>
            </a:prstGeom>
            <a:noFill/>
          </p:spPr>
          <p:txBody>
            <a:bodyPr wrap="square" rtlCol="0">
              <a:spAutoFit/>
            </a:bodyPr>
            <a:lstStyle/>
            <a:p>
              <a:pPr algn="ctr"/>
              <a:r>
                <a:rPr lang="zh-CN" altLang="en-US" sz="1000"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rPr>
                <a:t>第一章</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000"/>
                                        <p:tgtEl>
                                          <p:spTgt spid="5"/>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750" fill="hold"/>
                                        <p:tgtEl>
                                          <p:spTgt spid="19"/>
                                        </p:tgtEl>
                                        <p:attrNameLst>
                                          <p:attrName>ppt_w</p:attrName>
                                        </p:attrNameLst>
                                      </p:cBhvr>
                                      <p:tavLst>
                                        <p:tav tm="0">
                                          <p:val>
                                            <p:fltVal val="0"/>
                                          </p:val>
                                        </p:tav>
                                        <p:tav tm="100000">
                                          <p:val>
                                            <p:strVal val="#ppt_w"/>
                                          </p:val>
                                        </p:tav>
                                      </p:tavLst>
                                    </p:anim>
                                    <p:anim calcmode="lin" valueType="num">
                                      <p:cBhvr>
                                        <p:cTn id="21" dur="750" fill="hold"/>
                                        <p:tgtEl>
                                          <p:spTgt spid="19"/>
                                        </p:tgtEl>
                                        <p:attrNameLst>
                                          <p:attrName>ppt_h</p:attrName>
                                        </p:attrNameLst>
                                      </p:cBhvr>
                                      <p:tavLst>
                                        <p:tav tm="0">
                                          <p:val>
                                            <p:fltVal val="0"/>
                                          </p:val>
                                        </p:tav>
                                        <p:tav tm="100000">
                                          <p:val>
                                            <p:strVal val="#ppt_h"/>
                                          </p:val>
                                        </p:tav>
                                      </p:tavLst>
                                    </p:anim>
                                    <p:animEffect transition="in" filter="fade">
                                      <p:cBhvr>
                                        <p:cTn id="22" dur="750"/>
                                        <p:tgtEl>
                                          <p:spTgt spid="19"/>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500"/>
                                        <p:tgtEl>
                                          <p:spTgt spid="21"/>
                                        </p:tgtEl>
                                      </p:cBhvr>
                                    </p:animEffect>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6" name="组合 5"/>
          <p:cNvGrpSpPr/>
          <p:nvPr/>
        </p:nvGrpSpPr>
        <p:grpSpPr>
          <a:xfrm>
            <a:off x="483923" y="1051131"/>
            <a:ext cx="621478" cy="1910491"/>
            <a:chOff x="7646856" y="1144652"/>
            <a:chExt cx="1212504" cy="3727367"/>
          </a:xfrm>
        </p:grpSpPr>
        <p:sp>
          <p:nvSpPr>
            <p:cNvPr id="7" name="文本框 6"/>
            <p:cNvSpPr txBox="1"/>
            <p:nvPr/>
          </p:nvSpPr>
          <p:spPr>
            <a:xfrm>
              <a:off x="7658416" y="1182295"/>
              <a:ext cx="1200944"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第壹章</a:t>
              </a:r>
            </a:p>
          </p:txBody>
        </p:sp>
        <p:grpSp>
          <p:nvGrpSpPr>
            <p:cNvPr id="8" name="组合 7"/>
            <p:cNvGrpSpPr/>
            <p:nvPr/>
          </p:nvGrpSpPr>
          <p:grpSpPr>
            <a:xfrm>
              <a:off x="7646856" y="1144652"/>
              <a:ext cx="1156699" cy="3727367"/>
              <a:chOff x="7411069" y="1986286"/>
              <a:chExt cx="1156699" cy="3727367"/>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1" y="3283796"/>
                <a:ext cx="1132347" cy="1132347"/>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sp>
        <p:nvSpPr>
          <p:cNvPr id="12" name="标题 13"/>
          <p:cNvSpPr txBox="1"/>
          <p:nvPr/>
        </p:nvSpPr>
        <p:spPr>
          <a:xfrm>
            <a:off x="550730" y="3198871"/>
            <a:ext cx="493787" cy="2452149"/>
          </a:xfrm>
          <a:prstGeom prst="rect">
            <a:avLst/>
          </a:prstGeom>
        </p:spPr>
        <p:txBody>
          <a:bodyPr vert="ea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300" normalizeH="0" baseline="0" noProof="0" dirty="0">
                <a:ln>
                  <a:noFill/>
                </a:ln>
                <a:solidFill>
                  <a:prstClr val="black"/>
                </a:solidFill>
                <a:effectLst/>
                <a:uLnTx/>
                <a:uFillTx/>
                <a:latin typeface="华文行楷" panose="02010800040101010101" pitchFamily="2" charset="-122"/>
                <a:ea typeface="华文行楷" panose="02010800040101010101" pitchFamily="2" charset="-122"/>
              </a:rPr>
              <a:t>优势分析</a:t>
            </a:r>
          </a:p>
        </p:txBody>
      </p:sp>
      <p:pic>
        <p:nvPicPr>
          <p:cNvPr id="44" name="图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900" y="1846580"/>
            <a:ext cx="2626995" cy="3804920"/>
          </a:xfrm>
          <a:prstGeom prst="rect">
            <a:avLst/>
          </a:prstGeom>
        </p:spPr>
      </p:pic>
      <p:sp>
        <p:nvSpPr>
          <p:cNvPr id="3" name="文本框 2"/>
          <p:cNvSpPr txBox="1"/>
          <p:nvPr/>
        </p:nvSpPr>
        <p:spPr>
          <a:xfrm>
            <a:off x="3731895" y="4303395"/>
            <a:ext cx="7486015" cy="2308324"/>
          </a:xfrm>
          <a:prstGeom prst="rect">
            <a:avLst/>
          </a:prstGeom>
          <a:noFill/>
        </p:spPr>
        <p:txBody>
          <a:bodyPr wrap="square" rtlCol="0">
            <a:spAutoFit/>
          </a:bodyPr>
          <a:lstStyle/>
          <a:p>
            <a:pPr algn="l"/>
            <a:r>
              <a:rPr lang="en-US" altLang="zh-CN" dirty="0"/>
              <a:t>  </a:t>
            </a:r>
            <a:r>
              <a:rPr lang="en-US" altLang="zh-CN" b="1" dirty="0">
                <a:latin typeface="楷体" panose="02010609060101010101" charset="-122"/>
                <a:ea typeface="楷体" panose="02010609060101010101" charset="-122"/>
                <a:cs typeface="楷体" panose="02010609060101010101" charset="-122"/>
              </a:rPr>
              <a:t>    </a:t>
            </a:r>
            <a:r>
              <a:rPr lang="zh-CN" altLang="en-US" sz="2400" b="1" dirty="0">
                <a:latin typeface="楷体" panose="02010609060101010101" charset="-122"/>
                <a:ea typeface="楷体" panose="02010609060101010101" charset="-122"/>
                <a:cs typeface="楷体" panose="02010609060101010101" charset="-122"/>
              </a:rPr>
              <a:t>我们一年级语文教研组团队成员踏实敬业并充满活力，6位老师工作态度认真，善于学习、交流与资源分享，期初两天的入学课程就很好地展现了我们极强的团队协作力和执行力。相信在今后教学中我们会更好地发挥每个成员的优势、特长，真正做到人人参与、人人有提高。</a:t>
            </a:r>
          </a:p>
        </p:txBody>
      </p:sp>
      <p:pic>
        <p:nvPicPr>
          <p:cNvPr id="4" name="图片 3">
            <a:extLst>
              <a:ext uri="{FF2B5EF4-FFF2-40B4-BE49-F238E27FC236}">
                <a16:creationId xmlns:a16="http://schemas.microsoft.com/office/drawing/2014/main" id="{56CACE72-8E4A-496D-8631-E170D4AEEA64}"/>
              </a:ext>
            </a:extLst>
          </p:cNvPr>
          <p:cNvPicPr>
            <a:picLocks noChangeAspect="1"/>
          </p:cNvPicPr>
          <p:nvPr/>
        </p:nvPicPr>
        <p:blipFill>
          <a:blip r:embed="rId6"/>
          <a:stretch>
            <a:fillRect/>
          </a:stretch>
        </p:blipFill>
        <p:spPr>
          <a:xfrm>
            <a:off x="3731895" y="616585"/>
            <a:ext cx="7058025" cy="3686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750"/>
                                        <p:tgtEl>
                                          <p:spTgt spid="12"/>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750" fill="hold"/>
                                        <p:tgtEl>
                                          <p:spTgt spid="44"/>
                                        </p:tgtEl>
                                        <p:attrNameLst>
                                          <p:attrName>ppt_w</p:attrName>
                                        </p:attrNameLst>
                                      </p:cBhvr>
                                      <p:tavLst>
                                        <p:tav tm="0">
                                          <p:val>
                                            <p:fltVal val="0"/>
                                          </p:val>
                                        </p:tav>
                                        <p:tav tm="100000">
                                          <p:val>
                                            <p:strVal val="#ppt_w"/>
                                          </p:val>
                                        </p:tav>
                                      </p:tavLst>
                                    </p:anim>
                                    <p:anim calcmode="lin" valueType="num">
                                      <p:cBhvr>
                                        <p:cTn id="22" dur="750" fill="hold"/>
                                        <p:tgtEl>
                                          <p:spTgt spid="44"/>
                                        </p:tgtEl>
                                        <p:attrNameLst>
                                          <p:attrName>ppt_h</p:attrName>
                                        </p:attrNameLst>
                                      </p:cBhvr>
                                      <p:tavLst>
                                        <p:tav tm="0">
                                          <p:val>
                                            <p:fltVal val="0"/>
                                          </p:val>
                                        </p:tav>
                                        <p:tav tm="100000">
                                          <p:val>
                                            <p:strVal val="#ppt_h"/>
                                          </p:val>
                                        </p:tav>
                                      </p:tavLst>
                                    </p:anim>
                                    <p:animEffect transition="in" filter="fade">
                                      <p:cBhvr>
                                        <p:cTn id="23"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sp>
        <p:nvSpPr>
          <p:cNvPr id="19" name="椭圆 18"/>
          <p:cNvSpPr/>
          <p:nvPr/>
        </p:nvSpPr>
        <p:spPr>
          <a:xfrm>
            <a:off x="3413759" y="746760"/>
            <a:ext cx="5364482" cy="5364480"/>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662248" y="1816073"/>
            <a:ext cx="1464498" cy="794568"/>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6472" y="-905870"/>
            <a:ext cx="5988987" cy="5184202"/>
          </a:xfrm>
          <a:prstGeom prst="rect">
            <a:avLst/>
          </a:prstGeom>
        </p:spPr>
      </p:pic>
      <p:sp>
        <p:nvSpPr>
          <p:cNvPr id="11" name="1"/>
          <p:cNvSpPr txBox="1"/>
          <p:nvPr/>
        </p:nvSpPr>
        <p:spPr>
          <a:xfrm>
            <a:off x="5513812" y="1949316"/>
            <a:ext cx="1200329" cy="922688"/>
          </a:xfrm>
          <a:prstGeom prst="rect">
            <a:avLst/>
          </a:prstGeom>
          <a:noFill/>
        </p:spPr>
        <p:txBody>
          <a:bodyPr vert="eaVert" wrap="none" rtlCol="0">
            <a:spAutoFit/>
          </a:bodyPr>
          <a:lstStyle/>
          <a:p>
            <a:r>
              <a:rPr lang="zh-CN" altLang="en-US" sz="6600" b="1" dirty="0">
                <a:solidFill>
                  <a:srgbClr val="5D534B"/>
                </a:solidFill>
                <a:latin typeface="思源黑体旧字形 Normal" panose="020B0400000000000000" pitchFamily="34" charset="-128"/>
                <a:ea typeface="思源黑体旧字形 Normal" panose="020B0400000000000000" pitchFamily="34" charset="-128"/>
              </a:rPr>
              <a:t>贰</a:t>
            </a:r>
          </a:p>
        </p:txBody>
      </p:sp>
      <p:sp>
        <p:nvSpPr>
          <p:cNvPr id="12" name="2"/>
          <p:cNvSpPr txBox="1"/>
          <p:nvPr/>
        </p:nvSpPr>
        <p:spPr>
          <a:xfrm>
            <a:off x="5880380" y="3078745"/>
            <a:ext cx="312507" cy="1569660"/>
          </a:xfrm>
          <a:prstGeom prst="rect">
            <a:avLst/>
          </a:prstGeom>
          <a:noFill/>
        </p:spPr>
        <p:txBody>
          <a:bodyPr vert="horz" wrap="square" rtlCol="0">
            <a:spAutoFit/>
          </a:bodyPr>
          <a:lstStyle/>
          <a:p>
            <a:pPr defTabSz="608330">
              <a:defRPr/>
            </a:pPr>
            <a:r>
              <a:rPr kumimoji="1" lang="zh-CN" altLang="en-US" sz="2400" b="1" kern="0" dirty="0">
                <a:solidFill>
                  <a:schemeClr val="tx1">
                    <a:lumMod val="75000"/>
                    <a:lumOff val="25000"/>
                  </a:schemeClr>
                </a:solidFill>
                <a:latin typeface="华文行楷" panose="02010800040101010101" pitchFamily="2" charset="-122"/>
                <a:ea typeface="华文行楷" panose="02010800040101010101" pitchFamily="2" charset="-122"/>
                <a:sym typeface="+mn-ea"/>
              </a:rPr>
              <a:t>发展目标</a:t>
            </a:r>
          </a:p>
        </p:txBody>
      </p:sp>
      <p:grpSp>
        <p:nvGrpSpPr>
          <p:cNvPr id="14" name="4"/>
          <p:cNvGrpSpPr>
            <a:grpSpLocks noChangeAspect="1"/>
          </p:cNvGrpSpPr>
          <p:nvPr>
            <p:custDataLst>
              <p:tags r:id="rId1"/>
            </p:custDataLst>
          </p:nvPr>
        </p:nvGrpSpPr>
        <p:grpSpPr>
          <a:xfrm>
            <a:off x="6598972" y="3582700"/>
            <a:ext cx="393410" cy="553998"/>
            <a:chOff x="2529436" y="1430775"/>
            <a:chExt cx="539218" cy="759325"/>
          </a:xfrm>
        </p:grpSpPr>
        <p:pic>
          <p:nvPicPr>
            <p:cNvPr id="15" name="图片 14"/>
            <p:cNvPicPr>
              <a:picLocks noChangeAspect="1"/>
            </p:cNvPicPr>
            <p:nvPr/>
          </p:nvPicPr>
          <p:blipFill>
            <a:blip r:embed="rId7" cstate="print"/>
            <a:stretch>
              <a:fillRect/>
            </a:stretch>
          </p:blipFill>
          <p:spPr>
            <a:xfrm>
              <a:off x="2567764" y="1479583"/>
              <a:ext cx="440132" cy="648127"/>
            </a:xfrm>
            <a:prstGeom prst="rect">
              <a:avLst/>
            </a:prstGeom>
          </p:spPr>
        </p:pic>
        <p:sp>
          <p:nvSpPr>
            <p:cNvPr id="16" name="淘宝网chenying0907出品 35"/>
            <p:cNvSpPr txBox="1"/>
            <p:nvPr/>
          </p:nvSpPr>
          <p:spPr>
            <a:xfrm>
              <a:off x="2565283" y="1497448"/>
              <a:ext cx="479305" cy="506216"/>
            </a:xfrm>
            <a:prstGeom prst="rect">
              <a:avLst/>
            </a:prstGeom>
            <a:noFill/>
          </p:spPr>
          <p:txBody>
            <a:bodyPr wrap="square" rtlCol="0">
              <a:spAutoFit/>
            </a:bodyPr>
            <a:lstStyle/>
            <a:p>
              <a:pPr algn="ctr"/>
              <a:endParaRPr lang="zh-CN" altLang="en-US"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endParaRPr>
            </a:p>
          </p:txBody>
        </p:sp>
        <p:sp>
          <p:nvSpPr>
            <p:cNvPr id="17" name="淘宝网chenying0907出品 36"/>
            <p:cNvSpPr txBox="1"/>
            <p:nvPr/>
          </p:nvSpPr>
          <p:spPr>
            <a:xfrm>
              <a:off x="2529436" y="1430775"/>
              <a:ext cx="539218" cy="759325"/>
            </a:xfrm>
            <a:prstGeom prst="rect">
              <a:avLst/>
            </a:prstGeom>
            <a:noFill/>
          </p:spPr>
          <p:txBody>
            <a:bodyPr wrap="square" rtlCol="0">
              <a:spAutoFit/>
            </a:bodyPr>
            <a:lstStyle/>
            <a:p>
              <a:pPr algn="ctr"/>
              <a:r>
                <a:rPr lang="zh-CN" altLang="en-US" sz="1000"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rPr>
                <a:t>第二章</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000"/>
                                        <p:tgtEl>
                                          <p:spTgt spid="5"/>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750" fill="hold"/>
                                        <p:tgtEl>
                                          <p:spTgt spid="19"/>
                                        </p:tgtEl>
                                        <p:attrNameLst>
                                          <p:attrName>ppt_w</p:attrName>
                                        </p:attrNameLst>
                                      </p:cBhvr>
                                      <p:tavLst>
                                        <p:tav tm="0">
                                          <p:val>
                                            <p:fltVal val="0"/>
                                          </p:val>
                                        </p:tav>
                                        <p:tav tm="100000">
                                          <p:val>
                                            <p:strVal val="#ppt_w"/>
                                          </p:val>
                                        </p:tav>
                                      </p:tavLst>
                                    </p:anim>
                                    <p:anim calcmode="lin" valueType="num">
                                      <p:cBhvr>
                                        <p:cTn id="21" dur="750" fill="hold"/>
                                        <p:tgtEl>
                                          <p:spTgt spid="19"/>
                                        </p:tgtEl>
                                        <p:attrNameLst>
                                          <p:attrName>ppt_h</p:attrName>
                                        </p:attrNameLst>
                                      </p:cBhvr>
                                      <p:tavLst>
                                        <p:tav tm="0">
                                          <p:val>
                                            <p:fltVal val="0"/>
                                          </p:val>
                                        </p:tav>
                                        <p:tav tm="100000">
                                          <p:val>
                                            <p:strVal val="#ppt_h"/>
                                          </p:val>
                                        </p:tav>
                                      </p:tavLst>
                                    </p:anim>
                                    <p:animEffect transition="in" filter="fade">
                                      <p:cBhvr>
                                        <p:cTn id="22" dur="750"/>
                                        <p:tgtEl>
                                          <p:spTgt spid="19"/>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500"/>
                                        <p:tgtEl>
                                          <p:spTgt spid="21"/>
                                        </p:tgtEl>
                                      </p:cBhvr>
                                    </p:animEffect>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36" name="组合 35"/>
          <p:cNvGrpSpPr/>
          <p:nvPr/>
        </p:nvGrpSpPr>
        <p:grpSpPr>
          <a:xfrm>
            <a:off x="483923" y="1051131"/>
            <a:ext cx="621478" cy="1910491"/>
            <a:chOff x="7646856" y="1144652"/>
            <a:chExt cx="1212504" cy="3727367"/>
          </a:xfrm>
        </p:grpSpPr>
        <p:sp>
          <p:nvSpPr>
            <p:cNvPr id="37" name="文本框 36"/>
            <p:cNvSpPr txBox="1"/>
            <p:nvPr/>
          </p:nvSpPr>
          <p:spPr>
            <a:xfrm>
              <a:off x="7658416" y="1182295"/>
              <a:ext cx="1200944"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第贰章</a:t>
              </a:r>
            </a:p>
          </p:txBody>
        </p:sp>
        <p:grpSp>
          <p:nvGrpSpPr>
            <p:cNvPr id="38" name="组合 37"/>
            <p:cNvGrpSpPr/>
            <p:nvPr/>
          </p:nvGrpSpPr>
          <p:grpSpPr>
            <a:xfrm>
              <a:off x="7646856" y="1144652"/>
              <a:ext cx="1156697" cy="3727367"/>
              <a:chOff x="7411069" y="1986286"/>
              <a:chExt cx="1156697"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19" y="3283796"/>
                <a:ext cx="1132347" cy="113234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sp>
        <p:nvSpPr>
          <p:cNvPr id="42" name="标题 13"/>
          <p:cNvSpPr txBox="1"/>
          <p:nvPr/>
        </p:nvSpPr>
        <p:spPr>
          <a:xfrm>
            <a:off x="550730" y="3198871"/>
            <a:ext cx="493787" cy="2452149"/>
          </a:xfrm>
          <a:prstGeom prst="rect">
            <a:avLst/>
          </a:prstGeom>
        </p:spPr>
        <p:txBody>
          <a:bodyPr vert="eaVert"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300" normalizeH="0" baseline="0" noProof="0" dirty="0">
                <a:ln>
                  <a:noFill/>
                </a:ln>
                <a:solidFill>
                  <a:prstClr val="black"/>
                </a:solidFill>
                <a:effectLst/>
                <a:uLnTx/>
                <a:uFillTx/>
                <a:latin typeface="华文行楷" panose="02010800040101010101" pitchFamily="2" charset="-122"/>
                <a:ea typeface="华文行楷" panose="02010800040101010101" pitchFamily="2" charset="-122"/>
              </a:rPr>
              <a:t>发展目标</a:t>
            </a: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 y="320675"/>
            <a:ext cx="2884170" cy="3359785"/>
          </a:xfrm>
          <a:prstGeom prst="rect">
            <a:avLst/>
          </a:prstGeom>
        </p:spPr>
      </p:pic>
      <p:sp>
        <p:nvSpPr>
          <p:cNvPr id="100" name="文本框 99"/>
          <p:cNvSpPr txBox="1"/>
          <p:nvPr/>
        </p:nvSpPr>
        <p:spPr>
          <a:xfrm>
            <a:off x="3595370" y="767080"/>
            <a:ext cx="8209280" cy="5847755"/>
          </a:xfrm>
          <a:prstGeom prst="rect">
            <a:avLst/>
          </a:prstGeom>
          <a:noFill/>
          <a:ln w="9525">
            <a:noFill/>
          </a:ln>
        </p:spPr>
        <p:txBody>
          <a:bodyPr wrap="square">
            <a:spAutoFit/>
          </a:bodyPr>
          <a:lstStyle/>
          <a:p>
            <a:pPr indent="0"/>
            <a:r>
              <a:rPr lang="zh-CN" sz="2200" b="1" dirty="0">
                <a:solidFill>
                  <a:schemeClr val="tx1"/>
                </a:solidFill>
                <a:latin typeface="Times New Roman" panose="02020603050405020304" charset="0"/>
                <a:ea typeface="宋体" panose="02010600030101010101" pitchFamily="2" charset="-122"/>
              </a:rPr>
              <a:t>二</a:t>
            </a:r>
            <a:r>
              <a:rPr lang="en-US" sz="2200" b="1" dirty="0">
                <a:solidFill>
                  <a:schemeClr val="tx1"/>
                </a:solidFill>
                <a:latin typeface="Times New Roman" panose="02020603050405020304" charset="0"/>
                <a:ea typeface="宋体" panose="02010600030101010101" pitchFamily="2" charset="-122"/>
                <a:cs typeface="Times New Roman" panose="02020603050405020304" charset="0"/>
              </a:rPr>
              <a:t> </a:t>
            </a:r>
            <a:r>
              <a:rPr lang="zh-CN" sz="2200" b="1" dirty="0">
                <a:solidFill>
                  <a:schemeClr val="tx1"/>
                </a:solidFill>
                <a:latin typeface="Times New Roman" panose="02020603050405020304" charset="0"/>
                <a:ea typeface="宋体" panose="02010600030101010101" pitchFamily="2" charset="-122"/>
              </a:rPr>
              <a:t>、发展目标：</a:t>
            </a:r>
            <a:endParaRPr lang="zh-CN" sz="2200" b="0" dirty="0">
              <a:ea typeface="宋体" panose="02010600030101010101" pitchFamily="2" charset="-122"/>
            </a:endParaRPr>
          </a:p>
          <a:p>
            <a:pPr indent="0"/>
            <a:r>
              <a:rPr lang="zh-CN" sz="2200" b="1" dirty="0">
                <a:ea typeface="宋体" panose="02010600030101010101" pitchFamily="2" charset="-122"/>
              </a:rPr>
              <a:t>1.文化建设：</a:t>
            </a:r>
            <a:r>
              <a:rPr lang="zh-CN" altLang="en-US" sz="2200" dirty="0">
                <a:ea typeface="宋体" panose="02010600030101010101" pitchFamily="2" charset="-122"/>
              </a:rPr>
              <a:t>我们一年级组力求</a:t>
            </a:r>
            <a:r>
              <a:rPr lang="zh-CN" sz="2200" b="0" u="sng" dirty="0">
                <a:ea typeface="宋体" panose="02010600030101010101" pitchFamily="2" charset="-122"/>
              </a:rPr>
              <a:t>打造</a:t>
            </a:r>
            <a:r>
              <a:rPr lang="zh-CN" sz="2200" b="1" u="sng" dirty="0">
                <a:gradFill>
                  <a:gsLst>
                    <a:gs pos="0">
                      <a:srgbClr val="7B32B2"/>
                    </a:gs>
                    <a:gs pos="100000">
                      <a:srgbClr val="401A5D"/>
                    </a:gs>
                  </a:gsLst>
                  <a:lin scaled="0"/>
                </a:gradFill>
                <a:ea typeface="宋体" panose="02010600030101010101" pitchFamily="2" charset="-122"/>
              </a:rPr>
              <a:t>“智慧分享”</a:t>
            </a:r>
            <a:r>
              <a:rPr lang="zh-CN" sz="2200" b="0" u="sng" dirty="0">
                <a:ea typeface="宋体" panose="02010600030101010101" pitchFamily="2" charset="-122"/>
              </a:rPr>
              <a:t>的教研组文化</a:t>
            </a:r>
            <a:r>
              <a:rPr lang="zh-CN" altLang="en-US" sz="2200" b="0" u="sng" dirty="0">
                <a:ea typeface="宋体" panose="02010600030101010101" pitchFamily="2" charset="-122"/>
              </a:rPr>
              <a:t>：资源、技术、经验</a:t>
            </a:r>
            <a:r>
              <a:rPr lang="zh-CN" sz="2200" b="0" u="sng" dirty="0">
                <a:ea typeface="宋体" panose="02010600030101010101" pitchFamily="2" charset="-122"/>
              </a:rPr>
              <a:t>。</a:t>
            </a:r>
            <a:endParaRPr lang="zh-CN" sz="2200" b="0" dirty="0">
              <a:ea typeface="宋体" panose="02010600030101010101" pitchFamily="2" charset="-122"/>
            </a:endParaRPr>
          </a:p>
          <a:p>
            <a:pPr indent="0"/>
            <a:r>
              <a:rPr lang="zh-CN" sz="2200" b="1" dirty="0">
                <a:solidFill>
                  <a:schemeClr val="tx1"/>
                </a:solidFill>
                <a:ea typeface="宋体" panose="02010600030101010101" pitchFamily="2" charset="-122"/>
              </a:rPr>
              <a:t>2.课程建设：</a:t>
            </a:r>
            <a:r>
              <a:rPr lang="zh-CN" sz="2200" b="0" dirty="0">
                <a:ea typeface="宋体" panose="02010600030101010101" pitchFamily="2" charset="-122"/>
              </a:rPr>
              <a:t>深入课堂不断践行语文学科</a:t>
            </a:r>
            <a:r>
              <a:rPr lang="zh-CN" sz="2200" b="0" dirty="0">
                <a:latin typeface="Times New Roman" panose="02020603050405020304" charset="0"/>
                <a:ea typeface="宋体" panose="02010600030101010101" pitchFamily="2" charset="-122"/>
              </a:rPr>
              <a:t>课程</a:t>
            </a:r>
            <a:r>
              <a:rPr lang="zh-CN" sz="2200" b="0" dirty="0">
                <a:ea typeface="宋体" panose="02010600030101010101" pitchFamily="2" charset="-122"/>
              </a:rPr>
              <a:t>的建设方案，大力</a:t>
            </a:r>
            <a:r>
              <a:rPr lang="zh-CN" sz="2200" b="0" dirty="0">
                <a:latin typeface="Times New Roman" panose="02020603050405020304" charset="0"/>
                <a:ea typeface="宋体" panose="02010600030101010101" pitchFamily="2" charset="-122"/>
              </a:rPr>
              <a:t>推进</a:t>
            </a:r>
            <a:r>
              <a:rPr lang="zh-CN" sz="2200" b="1" u="sng" dirty="0">
                <a:solidFill>
                  <a:srgbClr val="7030A0"/>
                </a:solidFill>
                <a:ea typeface="宋体" panose="02010600030101010101" pitchFamily="2" charset="-122"/>
              </a:rPr>
              <a:t>校本课程：</a:t>
            </a:r>
            <a:r>
              <a:rPr lang="zh-CN" sz="2200" b="1" u="sng" dirty="0">
                <a:solidFill>
                  <a:srgbClr val="7030A0"/>
                </a:solidFill>
                <a:latin typeface="Times New Roman" panose="02020603050405020304" charset="0"/>
                <a:ea typeface="宋体" panose="02010600030101010101" pitchFamily="2" charset="-122"/>
              </a:rPr>
              <a:t>泛在读写</a:t>
            </a:r>
            <a:r>
              <a:rPr lang="zh-CN" sz="2200" b="0" dirty="0">
                <a:ea typeface="宋体" panose="02010600030101010101" pitchFamily="2" charset="-122"/>
              </a:rPr>
              <a:t>，</a:t>
            </a:r>
            <a:r>
              <a:rPr lang="zh-CN" sz="2200" b="0" dirty="0">
                <a:latin typeface="Times New Roman" panose="02020603050405020304" charset="0"/>
                <a:ea typeface="宋体" panose="02010600030101010101" pitchFamily="2" charset="-122"/>
              </a:rPr>
              <a:t>结合</a:t>
            </a:r>
            <a:r>
              <a:rPr lang="zh-CN" sz="2200" b="0" dirty="0">
                <a:ea typeface="宋体" panose="02010600030101010101" pitchFamily="2" charset="-122"/>
              </a:rPr>
              <a:t>晨读的</a:t>
            </a:r>
            <a:r>
              <a:rPr lang="zh-CN" sz="2200" b="1" u="sng" dirty="0">
                <a:gradFill>
                  <a:gsLst>
                    <a:gs pos="0">
                      <a:srgbClr val="7B32B2"/>
                    </a:gs>
                    <a:gs pos="100000">
                      <a:srgbClr val="401A5D"/>
                    </a:gs>
                  </a:gsLst>
                  <a:lin scaled="0"/>
                </a:gradFill>
                <a:latin typeface="Times New Roman" panose="02020603050405020304" charset="0"/>
                <a:ea typeface="宋体" panose="02010600030101010101" pitchFamily="2" charset="-122"/>
                <a:cs typeface="Times New Roman" panose="02020603050405020304" charset="0"/>
              </a:rPr>
              <a:t>“古诗词积累</a:t>
            </a:r>
            <a:r>
              <a:rPr lang="en-US" altLang="zh-CN" sz="2200" b="1" u="sng" dirty="0">
                <a:gradFill>
                  <a:gsLst>
                    <a:gs pos="0">
                      <a:srgbClr val="7B32B2"/>
                    </a:gs>
                    <a:gs pos="100000">
                      <a:srgbClr val="401A5D"/>
                    </a:gs>
                  </a:gsLst>
                  <a:lin scaled="0"/>
                </a:gradFill>
                <a:latin typeface="Times New Roman" panose="02020603050405020304" charset="0"/>
                <a:ea typeface="宋体" panose="02010600030101010101" pitchFamily="2" charset="-122"/>
                <a:cs typeface="Times New Roman" panose="02020603050405020304" charset="0"/>
              </a:rPr>
              <a:t>20</a:t>
            </a:r>
            <a:r>
              <a:rPr lang="zh-CN" altLang="en-US" sz="2200" b="1" u="sng" dirty="0">
                <a:gradFill>
                  <a:gsLst>
                    <a:gs pos="0">
                      <a:srgbClr val="7B32B2"/>
                    </a:gs>
                    <a:gs pos="100000">
                      <a:srgbClr val="401A5D"/>
                    </a:gs>
                  </a:gsLst>
                  <a:lin scaled="0"/>
                </a:gradFill>
                <a:latin typeface="Times New Roman" panose="02020603050405020304" charset="0"/>
                <a:ea typeface="宋体" panose="02010600030101010101" pitchFamily="2" charset="-122"/>
                <a:cs typeface="Times New Roman" panose="02020603050405020304" charset="0"/>
              </a:rPr>
              <a:t>首</a:t>
            </a:r>
            <a:r>
              <a:rPr lang="zh-CN" sz="2200" b="0" dirty="0">
                <a:latin typeface="Times New Roman" panose="02020603050405020304" charset="0"/>
                <a:ea typeface="宋体" panose="02010600030101010101" pitchFamily="2" charset="-122"/>
                <a:cs typeface="Times New Roman" panose="02020603050405020304" charset="0"/>
              </a:rPr>
              <a:t>”</a:t>
            </a:r>
            <a:r>
              <a:rPr lang="zh-CN" altLang="en-US" sz="2200" b="0" dirty="0">
                <a:latin typeface="Times New Roman" panose="02020603050405020304" charset="0"/>
                <a:ea typeface="宋体" panose="02010600030101010101" pitchFamily="2" charset="-122"/>
                <a:cs typeface="Times New Roman" panose="02020603050405020304" charset="0"/>
              </a:rPr>
              <a:t>（</a:t>
            </a:r>
            <a:r>
              <a:rPr lang="zh-CN" altLang="zh-CN" sz="2200" dirty="0">
                <a:latin typeface="Times New Roman" panose="02020603050405020304" charset="0"/>
                <a:ea typeface="宋体" panose="02010600030101010101" pitchFamily="2" charset="-122"/>
                <a:cs typeface="Times New Roman" panose="02020603050405020304" charset="0"/>
              </a:rPr>
              <a:t>每周一</a:t>
            </a:r>
            <a:r>
              <a:rPr lang="zh-CN" altLang="en-US" sz="2200" dirty="0">
                <a:latin typeface="Times New Roman" panose="02020603050405020304" charset="0"/>
                <a:ea typeface="宋体" panose="02010600030101010101" pitchFamily="2" charset="-122"/>
                <a:cs typeface="Times New Roman" panose="02020603050405020304" charset="0"/>
              </a:rPr>
              <a:t>诗</a:t>
            </a:r>
            <a:r>
              <a:rPr lang="zh-CN" altLang="en-US" sz="2200" b="0" dirty="0">
                <a:latin typeface="Times New Roman" panose="02020603050405020304" charset="0"/>
                <a:ea typeface="宋体" panose="02010600030101010101" pitchFamily="2" charset="-122"/>
                <a:cs typeface="Times New Roman" panose="02020603050405020304" charset="0"/>
              </a:rPr>
              <a:t>）</a:t>
            </a:r>
            <a:r>
              <a:rPr lang="zh-CN" sz="2200" b="0" dirty="0">
                <a:latin typeface="Times New Roman" panose="02020603050405020304" charset="0"/>
                <a:ea typeface="宋体" panose="02010600030101010101" pitchFamily="2" charset="-122"/>
                <a:cs typeface="Times New Roman" panose="02020603050405020304" charset="0"/>
              </a:rPr>
              <a:t>、</a:t>
            </a:r>
            <a:r>
              <a:rPr lang="zh-CN" sz="2200" b="1" u="sng" dirty="0">
                <a:gradFill>
                  <a:gsLst>
                    <a:gs pos="0">
                      <a:srgbClr val="7B32B2"/>
                    </a:gs>
                    <a:gs pos="100000">
                      <a:srgbClr val="401A5D"/>
                    </a:gs>
                  </a:gsLst>
                  <a:lin scaled="0"/>
                </a:gradFill>
                <a:ea typeface="宋体" panose="02010600030101010101" pitchFamily="2" charset="-122"/>
              </a:rPr>
              <a:t>《语文拓展阅读》</a:t>
            </a:r>
            <a:r>
              <a:rPr lang="zh-CN" altLang="en-US" sz="2200" b="1" u="sng" dirty="0">
                <a:gradFill>
                  <a:gsLst>
                    <a:gs pos="0">
                      <a:srgbClr val="7B32B2"/>
                    </a:gs>
                    <a:gs pos="100000">
                      <a:srgbClr val="401A5D"/>
                    </a:gs>
                  </a:gsLst>
                  <a:lin scaled="0"/>
                </a:gradFill>
                <a:ea typeface="宋体" panose="02010600030101010101" pitchFamily="2" charset="-122"/>
              </a:rPr>
              <a:t>等</a:t>
            </a:r>
            <a:r>
              <a:rPr lang="zh-CN" sz="2200" b="0" dirty="0">
                <a:ea typeface="宋体" panose="02010600030101010101" pitchFamily="2" charset="-122"/>
              </a:rPr>
              <a:t>形成</a:t>
            </a:r>
            <a:r>
              <a:rPr lang="zh-CN" sz="2200" b="0" dirty="0">
                <a:latin typeface="Times New Roman" panose="02020603050405020304" charset="0"/>
                <a:ea typeface="宋体" panose="02010600030101010101" pitchFamily="2" charset="-122"/>
              </a:rPr>
              <a:t>整体化</a:t>
            </a:r>
            <a:r>
              <a:rPr lang="zh-CN" sz="2200" b="0" dirty="0">
                <a:ea typeface="宋体" panose="02010600030101010101" pitchFamily="2" charset="-122"/>
              </a:rPr>
              <a:t>，序列性</a:t>
            </a:r>
            <a:r>
              <a:rPr lang="zh-CN" sz="2200" b="0" dirty="0">
                <a:latin typeface="Times New Roman" panose="02020603050405020304" charset="0"/>
                <a:ea typeface="宋体" panose="02010600030101010101" pitchFamily="2" charset="-122"/>
              </a:rPr>
              <a:t>的</a:t>
            </a:r>
            <a:r>
              <a:rPr lang="zh-CN" sz="2200" b="0" dirty="0">
                <a:ea typeface="宋体" panose="02010600030101010101" pitchFamily="2" charset="-122"/>
              </a:rPr>
              <a:t>深入推进，形成</a:t>
            </a:r>
            <a:r>
              <a:rPr lang="zh-CN" sz="2200" b="0" dirty="0">
                <a:latin typeface="Times New Roman" panose="02020603050405020304" charset="0"/>
                <a:ea typeface="宋体" panose="02010600030101010101" pitchFamily="2" charset="-122"/>
              </a:rPr>
              <a:t>符合</a:t>
            </a:r>
            <a:r>
              <a:rPr lang="zh-CN" sz="2200" b="0" dirty="0">
                <a:ea typeface="宋体" panose="02010600030101010101" pitchFamily="2" charset="-122"/>
              </a:rPr>
              <a:t>一年级特质的</a:t>
            </a:r>
            <a:r>
              <a:rPr lang="en-US" sz="2200" b="0" dirty="0">
                <a:latin typeface="Times New Roman" panose="02020603050405020304" charset="0"/>
                <a:ea typeface="宋体" panose="02010600030101010101" pitchFamily="2" charset="-122"/>
              </a:rPr>
              <a:t>”</a:t>
            </a:r>
            <a:r>
              <a:rPr lang="zh-CN" sz="2200" b="0" u="sng" dirty="0">
                <a:gradFill>
                  <a:gsLst>
                    <a:gs pos="0">
                      <a:srgbClr val="7B32B2"/>
                    </a:gs>
                    <a:gs pos="100000">
                      <a:srgbClr val="401A5D"/>
                    </a:gs>
                  </a:gsLst>
                  <a:lin scaled="0"/>
                </a:gradFill>
                <a:latin typeface="Times New Roman" panose="02020603050405020304" charset="0"/>
                <a:ea typeface="宋体" panose="02010600030101010101" pitchFamily="2" charset="-122"/>
              </a:rPr>
              <a:t>泛在读写</a:t>
            </a:r>
            <a:r>
              <a:rPr lang="zh-CN" sz="2200" b="0" u="sng" dirty="0">
                <a:gradFill>
                  <a:gsLst>
                    <a:gs pos="0">
                      <a:srgbClr val="7B32B2"/>
                    </a:gs>
                    <a:gs pos="100000">
                      <a:srgbClr val="401A5D"/>
                    </a:gs>
                  </a:gsLst>
                  <a:lin scaled="0"/>
                </a:gradFill>
                <a:ea typeface="宋体" panose="02010600030101010101" pitchFamily="2" charset="-122"/>
              </a:rPr>
              <a:t>课程化</a:t>
            </a:r>
            <a:r>
              <a:rPr lang="en-US" sz="2200" b="0" dirty="0">
                <a:latin typeface="Times New Roman" panose="02020603050405020304" charset="0"/>
                <a:ea typeface="宋体" panose="02010600030101010101" pitchFamily="2" charset="-122"/>
              </a:rPr>
              <a:t>“</a:t>
            </a:r>
            <a:r>
              <a:rPr lang="zh-CN" sz="2200" b="0" dirty="0">
                <a:latin typeface="Times New Roman" panose="02020603050405020304" charset="0"/>
                <a:ea typeface="宋体" panose="02010600030101010101" pitchFamily="2" charset="-122"/>
              </a:rPr>
              <a:t>实施</a:t>
            </a:r>
            <a:r>
              <a:rPr lang="zh-CN" sz="2200" b="0" dirty="0">
                <a:ea typeface="宋体" panose="02010600030101010101" pitchFamily="2" charset="-122"/>
              </a:rPr>
              <a:t>。</a:t>
            </a:r>
            <a:r>
              <a:rPr lang="zh-CN" sz="2200" b="1" u="sng" dirty="0">
                <a:ea typeface="宋体" panose="02010600030101010101" pitchFamily="2" charset="-122"/>
              </a:rPr>
              <a:t>课题研究</a:t>
            </a:r>
            <a:r>
              <a:rPr lang="zh-CN" sz="2200" b="0" dirty="0">
                <a:ea typeface="宋体" panose="02010600030101010101" pitchFamily="2" charset="-122"/>
              </a:rPr>
              <a:t>：组内老师积极参与“少儿国学”工作室、“泛在读写”工作室的课题研究。</a:t>
            </a:r>
            <a:r>
              <a:rPr lang="zh-CN" sz="2200" b="1" u="sng" dirty="0">
                <a:ea typeface="宋体" panose="02010600030101010101" pitchFamily="2" charset="-122"/>
              </a:rPr>
              <a:t>专题研究</a:t>
            </a:r>
            <a:r>
              <a:rPr lang="zh-CN" sz="2200" b="0" dirty="0">
                <a:ea typeface="宋体" panose="02010600030101010101" pitchFamily="2" charset="-122"/>
              </a:rPr>
              <a:t>：以</a:t>
            </a:r>
            <a:r>
              <a:rPr lang="zh-CN" sz="2200" b="1" u="sng" dirty="0">
                <a:gradFill>
                  <a:gsLst>
                    <a:gs pos="0">
                      <a:srgbClr val="7B32B2"/>
                    </a:gs>
                    <a:gs pos="100000">
                      <a:srgbClr val="401A5D"/>
                    </a:gs>
                  </a:gsLst>
                  <a:lin scaled="0"/>
                </a:gradFill>
                <a:ea typeface="宋体" panose="02010600030101010101" pitchFamily="2" charset="-122"/>
              </a:rPr>
              <a:t>“拼音教学”“识字写字”</a:t>
            </a:r>
            <a:r>
              <a:rPr lang="zh-CN" sz="2200" b="0" dirty="0">
                <a:ea typeface="宋体" panose="02010600030101010101" pitchFamily="2" charset="-122"/>
              </a:rPr>
              <a:t>为重点课型教学研究为载体，形成本教研组专题研究内容。</a:t>
            </a:r>
          </a:p>
          <a:p>
            <a:pPr indent="0"/>
            <a:r>
              <a:rPr lang="zh-CN" sz="2200" b="1" dirty="0">
                <a:ea typeface="宋体" panose="02010600030101010101" pitchFamily="2" charset="-122"/>
              </a:rPr>
              <a:t>3.学生发展：</a:t>
            </a:r>
            <a:r>
              <a:rPr lang="zh-CN" sz="2200" b="0" dirty="0">
                <a:ea typeface="宋体" panose="02010600030101010101" pitchFamily="2" charset="-122"/>
              </a:rPr>
              <a:t>关注</a:t>
            </a:r>
            <a:r>
              <a:rPr lang="zh-CN" sz="2200" b="1" u="sng" dirty="0">
                <a:gradFill>
                  <a:gsLst>
                    <a:gs pos="0">
                      <a:srgbClr val="7B32B2"/>
                    </a:gs>
                    <a:gs pos="100000">
                      <a:srgbClr val="401A5D"/>
                    </a:gs>
                  </a:gsLst>
                  <a:lin scaled="0"/>
                </a:gradFill>
                <a:ea typeface="宋体" panose="02010600030101010101" pitchFamily="2" charset="-122"/>
              </a:rPr>
              <a:t>拼音教学、识字写字</a:t>
            </a:r>
            <a:r>
              <a:rPr lang="zh-CN" sz="2200" b="0" dirty="0">
                <a:ea typeface="宋体" panose="02010600030101010101" pitchFamily="2" charset="-122"/>
              </a:rPr>
              <a:t>等学科核心素养的长程培养，扎实日常，切实提升学生语文素养。</a:t>
            </a:r>
          </a:p>
          <a:p>
            <a:pPr indent="0"/>
            <a:r>
              <a:rPr lang="zh-CN" sz="2200" b="1" dirty="0">
                <a:ea typeface="宋体" panose="02010600030101010101" pitchFamily="2" charset="-122"/>
              </a:rPr>
              <a:t>4.教师专业素养提升：</a:t>
            </a:r>
            <a:r>
              <a:rPr lang="zh-CN" sz="2200" b="0" dirty="0">
                <a:ea typeface="宋体" panose="02010600030101010101" pitchFamily="2" charset="-122"/>
              </a:rPr>
              <a:t>以校级名师工作室、区、校青年骨干教师基本功、评优课比赛为平台</a:t>
            </a:r>
            <a:r>
              <a:rPr lang="zh-CN" sz="2200" b="1" dirty="0">
                <a:ea typeface="宋体" panose="02010600030101010101" pitchFamily="2" charset="-122"/>
              </a:rPr>
              <a:t>，</a:t>
            </a:r>
            <a:r>
              <a:rPr lang="zh-CN" sz="2200" b="0" dirty="0">
                <a:latin typeface="Times New Roman" panose="02020603050405020304" charset="0"/>
                <a:ea typeface="宋体" panose="02010600030101010101" pitchFamily="2" charset="-122"/>
              </a:rPr>
              <a:t>充分</a:t>
            </a:r>
            <a:r>
              <a:rPr lang="zh-CN" sz="2200" b="0" dirty="0">
                <a:ea typeface="宋体" panose="02010600030101010101" pitchFamily="2" charset="-122"/>
              </a:rPr>
              <a:t>利用校内外资源，校外的同年段外出听课</a:t>
            </a:r>
            <a:r>
              <a:rPr lang="zh-CN" sz="2200" b="0" dirty="0">
                <a:latin typeface="Times New Roman" panose="02020603050405020304" charset="0"/>
                <a:ea typeface="宋体" panose="02010600030101010101" pitchFamily="2" charset="-122"/>
              </a:rPr>
              <a:t>学习</a:t>
            </a:r>
            <a:r>
              <a:rPr lang="zh-CN" sz="2200" b="0" dirty="0">
                <a:ea typeface="宋体" panose="02010600030101010101" pitchFamily="2" charset="-122"/>
              </a:rPr>
              <a:t>机会，校内的青蓝工程</a:t>
            </a:r>
            <a:r>
              <a:rPr lang="zh-CN" sz="2200" b="0" dirty="0">
                <a:latin typeface="Times New Roman" panose="02020603050405020304" charset="0"/>
                <a:ea typeface="宋体" panose="02010600030101010101" pitchFamily="2" charset="-122"/>
              </a:rPr>
              <a:t>，</a:t>
            </a:r>
            <a:r>
              <a:rPr lang="zh-CN" sz="2200" b="0" dirty="0">
                <a:ea typeface="宋体" panose="02010600030101010101" pitchFamily="2" charset="-122"/>
              </a:rPr>
              <a:t>研究课等平台</a:t>
            </a:r>
            <a:r>
              <a:rPr lang="zh-CN" sz="2200" b="0" dirty="0">
                <a:latin typeface="Times New Roman" panose="02020603050405020304" charset="0"/>
                <a:ea typeface="宋体" panose="02010600030101010101" pitchFamily="2" charset="-122"/>
              </a:rPr>
              <a:t>促进</a:t>
            </a:r>
            <a:r>
              <a:rPr lang="zh-CN" sz="2200" b="0" dirty="0">
                <a:ea typeface="宋体" panose="02010600030101010101" pitchFamily="2" charset="-122"/>
              </a:rPr>
              <a:t>新教师发展，</a:t>
            </a:r>
            <a:r>
              <a:rPr lang="zh-CN" sz="2200" b="0" dirty="0">
                <a:latin typeface="Times New Roman" panose="02020603050405020304" charset="0"/>
                <a:ea typeface="宋体" panose="02010600030101010101" pitchFamily="2" charset="-122"/>
              </a:rPr>
              <a:t>围绕</a:t>
            </a:r>
            <a:r>
              <a:rPr lang="zh-CN" sz="2200" b="0" dirty="0">
                <a:ea typeface="宋体" panose="02010600030101010101" pitchFamily="2" charset="-122"/>
              </a:rPr>
              <a:t>以</a:t>
            </a:r>
            <a:r>
              <a:rPr lang="zh-CN" sz="2200" b="0" u="sng" dirty="0">
                <a:solidFill>
                  <a:srgbClr val="7030A0"/>
                </a:solidFill>
                <a:latin typeface="Times New Roman" panose="02020603050405020304" charset="0"/>
                <a:ea typeface="宋体" panose="02010600030101010101" pitchFamily="2" charset="-122"/>
              </a:rPr>
              <a:t>林燕群</a:t>
            </a:r>
            <a:r>
              <a:rPr lang="zh-CN" sz="2200" b="0" u="sng" dirty="0">
                <a:solidFill>
                  <a:srgbClr val="7030A0"/>
                </a:solidFill>
                <a:ea typeface="宋体" panose="02010600030101010101" pitchFamily="2" charset="-122"/>
              </a:rPr>
              <a:t>老师</a:t>
            </a:r>
            <a:r>
              <a:rPr lang="zh-CN" sz="2200" b="0" u="sng" dirty="0">
                <a:solidFill>
                  <a:srgbClr val="7030A0"/>
                </a:solidFill>
                <a:latin typeface="Times New Roman" panose="02020603050405020304" charset="0"/>
                <a:ea typeface="宋体" panose="02010600030101010101" pitchFamily="2" charset="-122"/>
              </a:rPr>
              <a:t>为引领</a:t>
            </a:r>
            <a:r>
              <a:rPr lang="zh-CN" sz="2200" b="0" u="sng" dirty="0">
                <a:solidFill>
                  <a:srgbClr val="7030A0"/>
                </a:solidFill>
                <a:ea typeface="宋体" panose="02010600030101010101" pitchFamily="2" charset="-122"/>
              </a:rPr>
              <a:t>的</a:t>
            </a:r>
            <a:r>
              <a:rPr lang="zh-CN" sz="2200" b="0" u="sng" dirty="0">
                <a:solidFill>
                  <a:srgbClr val="7030A0"/>
                </a:solidFill>
                <a:latin typeface="Times New Roman" panose="02020603050405020304" charset="0"/>
                <a:ea typeface="宋体" panose="02010600030101010101" pitchFamily="2" charset="-122"/>
              </a:rPr>
              <a:t>学习</a:t>
            </a:r>
            <a:r>
              <a:rPr lang="zh-CN" sz="2200" b="0" u="sng" dirty="0">
                <a:solidFill>
                  <a:srgbClr val="7030A0"/>
                </a:solidFill>
                <a:ea typeface="宋体" panose="02010600030101010101" pitchFamily="2" charset="-122"/>
              </a:rPr>
              <a:t>小组，</a:t>
            </a:r>
            <a:r>
              <a:rPr lang="zh-CN" sz="2200" b="0" u="sng" dirty="0">
                <a:solidFill>
                  <a:srgbClr val="7030A0"/>
                </a:solidFill>
                <a:latin typeface="Times New Roman" panose="02020603050405020304" charset="0"/>
                <a:ea typeface="宋体" panose="02010600030101010101" pitchFamily="2" charset="-122"/>
              </a:rPr>
              <a:t>促进</a:t>
            </a:r>
            <a:r>
              <a:rPr lang="zh-CN" sz="2200" b="0" u="sng" dirty="0">
                <a:solidFill>
                  <a:srgbClr val="7030A0"/>
                </a:solidFill>
                <a:ea typeface="宋体" panose="02010600030101010101" pitchFamily="2" charset="-122"/>
              </a:rPr>
              <a:t>新教师</a:t>
            </a:r>
            <a:r>
              <a:rPr lang="zh-CN" sz="2200" b="0" u="sng" dirty="0">
                <a:solidFill>
                  <a:srgbClr val="7030A0"/>
                </a:solidFill>
                <a:latin typeface="Times New Roman" panose="02020603050405020304" charset="0"/>
                <a:ea typeface="宋体" panose="02010600030101010101" pitchFamily="2" charset="-122"/>
              </a:rPr>
              <a:t>的专业</a:t>
            </a:r>
            <a:r>
              <a:rPr lang="zh-CN" sz="2200" b="0" u="sng" dirty="0">
                <a:solidFill>
                  <a:srgbClr val="7030A0"/>
                </a:solidFill>
                <a:ea typeface="宋体" panose="02010600030101010101" pitchFamily="2" charset="-122"/>
              </a:rPr>
              <a:t>成长</a:t>
            </a:r>
            <a:r>
              <a:rPr lang="zh-CN" sz="2200" b="0" dirty="0">
                <a:ea typeface="宋体" panose="02010600030101010101" pitchFamily="2" charset="-122"/>
              </a:rPr>
              <a:t>。</a:t>
            </a:r>
            <a:endParaRPr lang="zh-CN" altLang="en-US" sz="22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750"/>
                                        <p:tgtEl>
                                          <p:spTgt spid="42"/>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sp>
        <p:nvSpPr>
          <p:cNvPr id="19" name="椭圆 18"/>
          <p:cNvSpPr/>
          <p:nvPr/>
        </p:nvSpPr>
        <p:spPr>
          <a:xfrm>
            <a:off x="3413759" y="746760"/>
            <a:ext cx="5364482" cy="5364480"/>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662248" y="1816073"/>
            <a:ext cx="1464498" cy="794568"/>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6472" y="-905870"/>
            <a:ext cx="5988987" cy="5184202"/>
          </a:xfrm>
          <a:prstGeom prst="rect">
            <a:avLst/>
          </a:prstGeom>
        </p:spPr>
      </p:pic>
      <p:sp>
        <p:nvSpPr>
          <p:cNvPr id="11" name="1"/>
          <p:cNvSpPr txBox="1"/>
          <p:nvPr/>
        </p:nvSpPr>
        <p:spPr>
          <a:xfrm>
            <a:off x="5513812" y="1949316"/>
            <a:ext cx="1200329" cy="922688"/>
          </a:xfrm>
          <a:prstGeom prst="rect">
            <a:avLst/>
          </a:prstGeom>
          <a:noFill/>
        </p:spPr>
        <p:txBody>
          <a:bodyPr vert="eaVert" wrap="none" rtlCol="0">
            <a:spAutoFit/>
          </a:bodyPr>
          <a:lstStyle/>
          <a:p>
            <a:r>
              <a:rPr lang="zh-CN" altLang="en-US" sz="6600" b="1" dirty="0">
                <a:solidFill>
                  <a:srgbClr val="5D534B"/>
                </a:solidFill>
                <a:latin typeface="思源黑体旧字形 Normal" panose="020B0400000000000000" pitchFamily="34" charset="-128"/>
                <a:ea typeface="思源黑体旧字形 Normal" panose="020B0400000000000000" pitchFamily="34" charset="-128"/>
              </a:rPr>
              <a:t>叁</a:t>
            </a:r>
          </a:p>
        </p:txBody>
      </p:sp>
      <p:sp>
        <p:nvSpPr>
          <p:cNvPr id="12" name="2"/>
          <p:cNvSpPr txBox="1"/>
          <p:nvPr/>
        </p:nvSpPr>
        <p:spPr>
          <a:xfrm>
            <a:off x="5865866" y="3035202"/>
            <a:ext cx="312507" cy="1569660"/>
          </a:xfrm>
          <a:prstGeom prst="rect">
            <a:avLst/>
          </a:prstGeom>
          <a:noFill/>
        </p:spPr>
        <p:txBody>
          <a:bodyPr vert="horz" wrap="square" rtlCol="0">
            <a:spAutoFit/>
          </a:bodyPr>
          <a:lstStyle/>
          <a:p>
            <a:pPr defTabSz="608330">
              <a:defRPr/>
            </a:pPr>
            <a:r>
              <a:rPr kumimoji="1" lang="zh-CN" altLang="en-US" sz="2400" b="1" kern="0" dirty="0">
                <a:solidFill>
                  <a:schemeClr val="tx1">
                    <a:lumMod val="75000"/>
                    <a:lumOff val="25000"/>
                  </a:schemeClr>
                </a:solidFill>
                <a:latin typeface="华文行楷" panose="02010800040101010101" pitchFamily="2" charset="-122"/>
                <a:ea typeface="华文行楷" panose="02010800040101010101" pitchFamily="2" charset="-122"/>
                <a:sym typeface="+mn-ea"/>
              </a:rPr>
              <a:t>重点工作</a:t>
            </a:r>
          </a:p>
        </p:txBody>
      </p:sp>
      <p:grpSp>
        <p:nvGrpSpPr>
          <p:cNvPr id="14" name="4"/>
          <p:cNvGrpSpPr>
            <a:grpSpLocks noChangeAspect="1"/>
          </p:cNvGrpSpPr>
          <p:nvPr>
            <p:custDataLst>
              <p:tags r:id="rId1"/>
            </p:custDataLst>
          </p:nvPr>
        </p:nvGrpSpPr>
        <p:grpSpPr>
          <a:xfrm>
            <a:off x="6598972" y="3582700"/>
            <a:ext cx="393410" cy="553998"/>
            <a:chOff x="2529436" y="1430775"/>
            <a:chExt cx="539218" cy="759325"/>
          </a:xfrm>
        </p:grpSpPr>
        <p:pic>
          <p:nvPicPr>
            <p:cNvPr id="15" name="图片 14"/>
            <p:cNvPicPr>
              <a:picLocks noChangeAspect="1"/>
            </p:cNvPicPr>
            <p:nvPr/>
          </p:nvPicPr>
          <p:blipFill>
            <a:blip r:embed="rId7" cstate="print"/>
            <a:stretch>
              <a:fillRect/>
            </a:stretch>
          </p:blipFill>
          <p:spPr>
            <a:xfrm>
              <a:off x="2567764" y="1479583"/>
              <a:ext cx="440132" cy="648127"/>
            </a:xfrm>
            <a:prstGeom prst="rect">
              <a:avLst/>
            </a:prstGeom>
          </p:spPr>
        </p:pic>
        <p:sp>
          <p:nvSpPr>
            <p:cNvPr id="16" name="淘宝网chenying0907出品 35"/>
            <p:cNvSpPr txBox="1"/>
            <p:nvPr/>
          </p:nvSpPr>
          <p:spPr>
            <a:xfrm>
              <a:off x="2565283" y="1497448"/>
              <a:ext cx="479305" cy="506216"/>
            </a:xfrm>
            <a:prstGeom prst="rect">
              <a:avLst/>
            </a:prstGeom>
            <a:noFill/>
          </p:spPr>
          <p:txBody>
            <a:bodyPr wrap="square" rtlCol="0">
              <a:spAutoFit/>
            </a:bodyPr>
            <a:lstStyle/>
            <a:p>
              <a:pPr algn="ctr"/>
              <a:endParaRPr lang="zh-CN" altLang="en-US"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endParaRPr>
            </a:p>
          </p:txBody>
        </p:sp>
        <p:sp>
          <p:nvSpPr>
            <p:cNvPr id="17" name="淘宝网chenying0907出品 36"/>
            <p:cNvSpPr txBox="1"/>
            <p:nvPr/>
          </p:nvSpPr>
          <p:spPr>
            <a:xfrm>
              <a:off x="2529436" y="1430775"/>
              <a:ext cx="539218" cy="759325"/>
            </a:xfrm>
            <a:prstGeom prst="rect">
              <a:avLst/>
            </a:prstGeom>
            <a:noFill/>
          </p:spPr>
          <p:txBody>
            <a:bodyPr wrap="square" rtlCol="0">
              <a:spAutoFit/>
            </a:bodyPr>
            <a:lstStyle/>
            <a:p>
              <a:pPr algn="ctr"/>
              <a:r>
                <a:rPr lang="zh-CN" altLang="en-US" sz="1000"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rPr>
                <a:t>第三章</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000"/>
                                        <p:tgtEl>
                                          <p:spTgt spid="5"/>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750" fill="hold"/>
                                        <p:tgtEl>
                                          <p:spTgt spid="19"/>
                                        </p:tgtEl>
                                        <p:attrNameLst>
                                          <p:attrName>ppt_w</p:attrName>
                                        </p:attrNameLst>
                                      </p:cBhvr>
                                      <p:tavLst>
                                        <p:tav tm="0">
                                          <p:val>
                                            <p:fltVal val="0"/>
                                          </p:val>
                                        </p:tav>
                                        <p:tav tm="100000">
                                          <p:val>
                                            <p:strVal val="#ppt_w"/>
                                          </p:val>
                                        </p:tav>
                                      </p:tavLst>
                                    </p:anim>
                                    <p:anim calcmode="lin" valueType="num">
                                      <p:cBhvr>
                                        <p:cTn id="21" dur="750" fill="hold"/>
                                        <p:tgtEl>
                                          <p:spTgt spid="19"/>
                                        </p:tgtEl>
                                        <p:attrNameLst>
                                          <p:attrName>ppt_h</p:attrName>
                                        </p:attrNameLst>
                                      </p:cBhvr>
                                      <p:tavLst>
                                        <p:tav tm="0">
                                          <p:val>
                                            <p:fltVal val="0"/>
                                          </p:val>
                                        </p:tav>
                                        <p:tav tm="100000">
                                          <p:val>
                                            <p:strVal val="#ppt_h"/>
                                          </p:val>
                                        </p:tav>
                                      </p:tavLst>
                                    </p:anim>
                                    <p:animEffect transition="in" filter="fade">
                                      <p:cBhvr>
                                        <p:cTn id="22" dur="750"/>
                                        <p:tgtEl>
                                          <p:spTgt spid="19"/>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500"/>
                                        <p:tgtEl>
                                          <p:spTgt spid="21"/>
                                        </p:tgtEl>
                                      </p:cBhvr>
                                    </p:animEffect>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36" name="组合 35"/>
          <p:cNvGrpSpPr/>
          <p:nvPr/>
        </p:nvGrpSpPr>
        <p:grpSpPr>
          <a:xfrm>
            <a:off x="483923" y="1051131"/>
            <a:ext cx="621478" cy="1910491"/>
            <a:chOff x="7646856" y="1144652"/>
            <a:chExt cx="1212504" cy="3727367"/>
          </a:xfrm>
        </p:grpSpPr>
        <p:sp>
          <p:nvSpPr>
            <p:cNvPr id="37" name="文本框 36"/>
            <p:cNvSpPr txBox="1"/>
            <p:nvPr/>
          </p:nvSpPr>
          <p:spPr>
            <a:xfrm>
              <a:off x="7658416" y="1182295"/>
              <a:ext cx="1200944"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第叁章</a:t>
              </a:r>
            </a:p>
          </p:txBody>
        </p:sp>
        <p:grpSp>
          <p:nvGrpSpPr>
            <p:cNvPr id="38" name="组合 37"/>
            <p:cNvGrpSpPr/>
            <p:nvPr/>
          </p:nvGrpSpPr>
          <p:grpSpPr>
            <a:xfrm>
              <a:off x="7646856" y="1144652"/>
              <a:ext cx="1156697" cy="3727367"/>
              <a:chOff x="7411069" y="1986286"/>
              <a:chExt cx="1156697"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19" y="3283796"/>
                <a:ext cx="1132347" cy="113234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13623" t="8746" r="10881" b="6954"/>
          <a:stretch>
            <a:fillRect/>
          </a:stretch>
        </p:blipFill>
        <p:spPr>
          <a:xfrm>
            <a:off x="1577975" y="488315"/>
            <a:ext cx="2349500" cy="5781675"/>
          </a:xfrm>
          <a:prstGeom prst="rect">
            <a:avLst/>
          </a:prstGeom>
        </p:spPr>
      </p:pic>
      <p:sp>
        <p:nvSpPr>
          <p:cNvPr id="100" name="文本框 99"/>
          <p:cNvSpPr txBox="1"/>
          <p:nvPr/>
        </p:nvSpPr>
        <p:spPr>
          <a:xfrm>
            <a:off x="4061020" y="919802"/>
            <a:ext cx="7774940" cy="3784600"/>
          </a:xfrm>
          <a:prstGeom prst="rect">
            <a:avLst/>
          </a:prstGeom>
          <a:noFill/>
          <a:ln w="9525">
            <a:noFill/>
          </a:ln>
        </p:spPr>
        <p:txBody>
          <a:bodyPr wrap="square">
            <a:spAutoFit/>
          </a:bodyPr>
          <a:lstStyle/>
          <a:p>
            <a:pPr indent="0"/>
            <a:r>
              <a:rPr lang="zh-CN" sz="2400" b="1" dirty="0">
                <a:solidFill>
                  <a:srgbClr val="974706"/>
                </a:solidFill>
                <a:latin typeface="Times New Roman" panose="02020603050405020304" charset="0"/>
                <a:ea typeface="宋体" panose="02010600030101010101" pitchFamily="2" charset="-122"/>
              </a:rPr>
              <a:t>三、重点工作：</a:t>
            </a:r>
            <a:endParaRPr lang="zh-CN" sz="2400" b="1" dirty="0">
              <a:latin typeface="Times New Roman" panose="02020603050405020304" charset="0"/>
              <a:ea typeface="宋体" panose="02010600030101010101" pitchFamily="2" charset="-122"/>
            </a:endParaRPr>
          </a:p>
          <a:p>
            <a:pPr indent="0"/>
            <a:r>
              <a:rPr lang="en-US" altLang="zh-CN" sz="2400" b="1" dirty="0">
                <a:latin typeface="Times New Roman" panose="02020603050405020304" charset="0"/>
                <a:ea typeface="宋体" panose="02010600030101010101" pitchFamily="2" charset="-122"/>
              </a:rPr>
              <a:t>1</a:t>
            </a:r>
            <a:r>
              <a:rPr lang="zh-CN" altLang="en-US" sz="2400" b="1" dirty="0">
                <a:latin typeface="Times New Roman" panose="02020603050405020304" charset="0"/>
                <a:ea typeface="宋体" panose="02010600030101010101" pitchFamily="2" charset="-122"/>
              </a:rPr>
              <a:t>、</a:t>
            </a:r>
            <a:r>
              <a:rPr lang="zh-CN" sz="2400" b="1" dirty="0">
                <a:latin typeface="Times New Roman" panose="02020603050405020304" charset="0"/>
                <a:ea typeface="宋体" panose="02010600030101010101" pitchFamily="2" charset="-122"/>
              </a:rPr>
              <a:t>教师</a:t>
            </a:r>
            <a:r>
              <a:rPr lang="zh-CN" sz="2400" b="0" dirty="0">
                <a:ea typeface="宋体" panose="02010600030101010101" pitchFamily="2" charset="-122"/>
              </a:rPr>
              <a:t>：</a:t>
            </a:r>
          </a:p>
          <a:p>
            <a:pPr indent="0"/>
            <a:r>
              <a:rPr lang="zh-CN" sz="2400" b="0" dirty="0">
                <a:ea typeface="宋体" panose="02010600030101010101" pitchFamily="2" charset="-122"/>
              </a:rPr>
              <a:t>  </a:t>
            </a:r>
            <a:r>
              <a:rPr lang="en-US" altLang="zh-CN" sz="2400" b="0" dirty="0">
                <a:ea typeface="宋体" panose="02010600030101010101" pitchFamily="2" charset="-122"/>
              </a:rPr>
              <a:t>1</a:t>
            </a:r>
            <a:r>
              <a:rPr lang="zh-CN" altLang="en-US" sz="2400" b="0" dirty="0">
                <a:ea typeface="宋体" panose="02010600030101010101" pitchFamily="2" charset="-122"/>
              </a:rPr>
              <a:t>）</a:t>
            </a:r>
            <a:r>
              <a:rPr lang="zh-CN" sz="2400" b="0" dirty="0">
                <a:solidFill>
                  <a:srgbClr val="7030A0"/>
                </a:solidFill>
                <a:latin typeface="Times New Roman" panose="02020603050405020304" charset="0"/>
                <a:ea typeface="宋体" panose="02010600030101010101" pitchFamily="2" charset="-122"/>
              </a:rPr>
              <a:t>区</a:t>
            </a:r>
            <a:r>
              <a:rPr lang="zh-CN" sz="2400" b="0" dirty="0">
                <a:solidFill>
                  <a:srgbClr val="7030A0"/>
                </a:solidFill>
                <a:ea typeface="宋体" panose="02010600030101010101" pitchFamily="2" charset="-122"/>
              </a:rPr>
              <a:t>教师基本功大赛（</a:t>
            </a:r>
            <a:r>
              <a:rPr lang="en-US" sz="2400" b="0" dirty="0">
                <a:solidFill>
                  <a:srgbClr val="7030A0"/>
                </a:solidFill>
                <a:latin typeface="Times New Roman" panose="02020603050405020304" charset="0"/>
                <a:ea typeface="宋体" panose="02010600030101010101" pitchFamily="2" charset="-122"/>
                <a:cs typeface="Times New Roman" panose="02020603050405020304" charset="0"/>
              </a:rPr>
              <a:t>10</a:t>
            </a:r>
            <a:r>
              <a:rPr lang="zh-CN" sz="2400" b="0" dirty="0">
                <a:solidFill>
                  <a:srgbClr val="7030A0"/>
                </a:solidFill>
                <a:ea typeface="宋体" panose="02010600030101010101" pitchFamily="2" charset="-122"/>
              </a:rPr>
              <a:t>月份）</a:t>
            </a:r>
            <a:endParaRPr lang="en-US" sz="2400" b="0" dirty="0">
              <a:solidFill>
                <a:srgbClr val="7030A0"/>
              </a:solidFill>
              <a:latin typeface="Times New Roman" panose="02020603050405020304" charset="0"/>
              <a:ea typeface="宋体" panose="02010600030101010101" pitchFamily="2" charset="-122"/>
              <a:cs typeface="Times New Roman" panose="02020603050405020304" charset="0"/>
            </a:endParaRPr>
          </a:p>
          <a:p>
            <a:pPr indent="0"/>
            <a:r>
              <a:rPr lang="en-US" sz="2400" b="0" dirty="0">
                <a:solidFill>
                  <a:srgbClr val="7030A0"/>
                </a:solidFill>
                <a:latin typeface="Times New Roman" panose="02020603050405020304" charset="0"/>
                <a:ea typeface="宋体" panose="02010600030101010101" pitchFamily="2" charset="-122"/>
                <a:cs typeface="Times New Roman" panose="02020603050405020304" charset="0"/>
              </a:rPr>
              <a:t>    2</a:t>
            </a:r>
            <a:r>
              <a:rPr lang="zh-CN" altLang="en-US" sz="2400" b="0" dirty="0">
                <a:solidFill>
                  <a:srgbClr val="7030A0"/>
                </a:solidFill>
                <a:latin typeface="Times New Roman" panose="02020603050405020304" charset="0"/>
                <a:ea typeface="宋体" panose="02010600030101010101" pitchFamily="2" charset="-122"/>
                <a:cs typeface="Times New Roman" panose="02020603050405020304" charset="0"/>
              </a:rPr>
              <a:t>）</a:t>
            </a:r>
            <a:r>
              <a:rPr lang="zh-CN" sz="2400" b="1" dirty="0">
                <a:solidFill>
                  <a:srgbClr val="538135"/>
                </a:solidFill>
                <a:ea typeface="宋体" panose="02010600030101010101" pitchFamily="2" charset="-122"/>
              </a:rPr>
              <a:t>课题申报：识字写字</a:t>
            </a:r>
            <a:endParaRPr lang="en-US" sz="2400" b="1" dirty="0">
              <a:solidFill>
                <a:srgbClr val="538135"/>
              </a:solidFill>
              <a:latin typeface="宋体" panose="02010600030101010101" pitchFamily="2" charset="-122"/>
              <a:ea typeface="宋体" panose="02010600030101010101" pitchFamily="2" charset="-122"/>
              <a:cs typeface="等线" charset="0"/>
            </a:endParaRPr>
          </a:p>
          <a:p>
            <a:pPr indent="0"/>
            <a:r>
              <a:rPr lang="en-US" sz="2400" b="1" dirty="0">
                <a:solidFill>
                  <a:srgbClr val="538135"/>
                </a:solidFill>
                <a:latin typeface="宋体" panose="02010600030101010101" pitchFamily="2" charset="-122"/>
                <a:ea typeface="宋体" panose="02010600030101010101" pitchFamily="2" charset="-122"/>
                <a:cs typeface="等线" charset="0"/>
              </a:rPr>
              <a:t>  3</a:t>
            </a:r>
            <a:r>
              <a:rPr lang="zh-CN" altLang="en-US" sz="2400" b="1" dirty="0">
                <a:solidFill>
                  <a:srgbClr val="538135"/>
                </a:solidFill>
                <a:latin typeface="宋体" panose="02010600030101010101" pitchFamily="2" charset="-122"/>
                <a:ea typeface="宋体" panose="02010600030101010101" pitchFamily="2" charset="-122"/>
                <a:cs typeface="等线" charset="0"/>
              </a:rPr>
              <a:t>）</a:t>
            </a:r>
            <a:r>
              <a:rPr lang="zh-CN" sz="2400" b="1" dirty="0">
                <a:solidFill>
                  <a:srgbClr val="4472C4"/>
                </a:solidFill>
                <a:ea typeface="宋体" panose="02010600030101010101" pitchFamily="2" charset="-122"/>
                <a:cs typeface="等线" charset="0"/>
              </a:rPr>
              <a:t>“弘雅杯”论文评比（1</a:t>
            </a:r>
            <a:r>
              <a:rPr lang="en-US" sz="2400" b="1" dirty="0">
                <a:solidFill>
                  <a:srgbClr val="4472C4"/>
                </a:solidFill>
                <a:latin typeface="宋体" panose="02010600030101010101" pitchFamily="2" charset="-122"/>
                <a:ea typeface="宋体" panose="02010600030101010101" pitchFamily="2" charset="-122"/>
                <a:cs typeface="等线" charset="0"/>
              </a:rPr>
              <a:t>0</a:t>
            </a:r>
            <a:r>
              <a:rPr lang="zh-CN" sz="2400" b="1" dirty="0">
                <a:solidFill>
                  <a:srgbClr val="4472C4"/>
                </a:solidFill>
                <a:ea typeface="宋体" panose="02010600030101010101" pitchFamily="2" charset="-122"/>
              </a:rPr>
              <a:t>月份）</a:t>
            </a:r>
            <a:endParaRPr lang="zh-CN" sz="2400" b="0" dirty="0">
              <a:latin typeface="Times New Roman" panose="02020603050405020304" charset="0"/>
              <a:ea typeface="宋体" panose="02010600030101010101" pitchFamily="2" charset="-122"/>
            </a:endParaRPr>
          </a:p>
          <a:p>
            <a:pPr indent="0"/>
            <a:r>
              <a:rPr lang="en-US" altLang="zh-CN" sz="2400" b="1" dirty="0">
                <a:latin typeface="Times New Roman" panose="02020603050405020304" charset="0"/>
                <a:ea typeface="宋体" panose="02010600030101010101" pitchFamily="2" charset="-122"/>
              </a:rPr>
              <a:t>2</a:t>
            </a:r>
            <a:r>
              <a:rPr lang="zh-CN" altLang="en-US" sz="2400" b="1" dirty="0">
                <a:latin typeface="Times New Roman" panose="02020603050405020304" charset="0"/>
                <a:ea typeface="宋体" panose="02010600030101010101" pitchFamily="2" charset="-122"/>
              </a:rPr>
              <a:t>、</a:t>
            </a:r>
            <a:r>
              <a:rPr lang="zh-CN" sz="2400" b="1" dirty="0">
                <a:latin typeface="Times New Roman" panose="02020603050405020304" charset="0"/>
                <a:ea typeface="宋体" panose="02010600030101010101" pitchFamily="2" charset="-122"/>
              </a:rPr>
              <a:t>学生</a:t>
            </a:r>
            <a:r>
              <a:rPr lang="zh-CN" sz="2400" b="1" dirty="0">
                <a:ea typeface="宋体" panose="02010600030101010101" pitchFamily="2" charset="-122"/>
              </a:rPr>
              <a:t>：</a:t>
            </a:r>
          </a:p>
          <a:p>
            <a:pPr indent="0"/>
            <a:r>
              <a:rPr lang="en-US" sz="2400" b="0" dirty="0">
                <a:latin typeface="Times New Roman" panose="02020603050405020304" charset="0"/>
                <a:ea typeface="宋体" panose="02010600030101010101" pitchFamily="2" charset="-122"/>
                <a:cs typeface="Times New Roman" panose="02020603050405020304" charset="0"/>
              </a:rPr>
              <a:t>1</a:t>
            </a:r>
            <a:r>
              <a:rPr lang="zh-CN" altLang="en-US" sz="2400" b="0" dirty="0">
                <a:latin typeface="Times New Roman" panose="02020603050405020304" charset="0"/>
                <a:ea typeface="宋体" panose="02010600030101010101" pitchFamily="2" charset="-122"/>
                <a:cs typeface="Times New Roman" panose="02020603050405020304" charset="0"/>
              </a:rPr>
              <a:t>）</a:t>
            </a:r>
            <a:r>
              <a:rPr lang="zh-CN" altLang="en-US" sz="2400" b="0" dirty="0">
                <a:solidFill>
                  <a:schemeClr val="tx1"/>
                </a:solidFill>
                <a:latin typeface="Times New Roman" panose="02020603050405020304" charset="0"/>
                <a:ea typeface="宋体" panose="02010600030101010101" pitchFamily="2" charset="-122"/>
                <a:cs typeface="Times New Roman" panose="02020603050405020304" charset="0"/>
              </a:rPr>
              <a:t>一年级听说读写</a:t>
            </a:r>
            <a:r>
              <a:rPr lang="zh-CN" sz="2400" dirty="0">
                <a:solidFill>
                  <a:schemeClr val="tx1"/>
                </a:solidFill>
                <a:ea typeface="宋体" panose="02010600030101010101" pitchFamily="2" charset="-122"/>
                <a:sym typeface="+mn-ea"/>
              </a:rPr>
              <a:t>基本口令等能力培养过关（</a:t>
            </a:r>
            <a:r>
              <a:rPr lang="en-US" altLang="zh-CN" sz="2400" dirty="0">
                <a:solidFill>
                  <a:schemeClr val="tx1"/>
                </a:solidFill>
                <a:ea typeface="宋体" panose="02010600030101010101" pitchFamily="2" charset="-122"/>
                <a:sym typeface="+mn-ea"/>
              </a:rPr>
              <a:t>9</a:t>
            </a:r>
            <a:r>
              <a:rPr lang="zh-CN" altLang="en-US" sz="2400" dirty="0">
                <a:solidFill>
                  <a:schemeClr val="tx1"/>
                </a:solidFill>
                <a:ea typeface="宋体" panose="02010600030101010101" pitchFamily="2" charset="-122"/>
                <a:sym typeface="+mn-ea"/>
              </a:rPr>
              <a:t>月）</a:t>
            </a:r>
            <a:endParaRPr lang="zh-CN" altLang="en-US" sz="2400" b="0" dirty="0">
              <a:latin typeface="Times New Roman" panose="02020603050405020304" charset="0"/>
              <a:ea typeface="宋体" panose="02010600030101010101" pitchFamily="2" charset="-122"/>
              <a:cs typeface="Times New Roman" panose="02020603050405020304" charset="0"/>
            </a:endParaRPr>
          </a:p>
          <a:p>
            <a:pPr indent="0"/>
            <a:r>
              <a:rPr lang="en-US" altLang="zh-CN" sz="2400" b="0" dirty="0">
                <a:latin typeface="Times New Roman" panose="02020603050405020304" charset="0"/>
                <a:ea typeface="宋体" panose="02010600030101010101" pitchFamily="2" charset="-122"/>
                <a:cs typeface="Times New Roman" panose="02020603050405020304" charset="0"/>
              </a:rPr>
              <a:t>2</a:t>
            </a:r>
            <a:r>
              <a:rPr lang="zh-CN" altLang="en-US" sz="2400" b="0" dirty="0">
                <a:latin typeface="Times New Roman" panose="02020603050405020304" charset="0"/>
                <a:ea typeface="宋体" panose="02010600030101010101" pitchFamily="2" charset="-122"/>
                <a:cs typeface="Times New Roman" panose="02020603050405020304" charset="0"/>
              </a:rPr>
              <a:t>）一年级基本笔画过关（</a:t>
            </a:r>
            <a:r>
              <a:rPr lang="en-US" altLang="zh-CN" sz="2400" b="0" dirty="0">
                <a:latin typeface="Times New Roman" panose="02020603050405020304" charset="0"/>
                <a:ea typeface="宋体" panose="02010600030101010101" pitchFamily="2" charset="-122"/>
                <a:cs typeface="Times New Roman" panose="02020603050405020304" charset="0"/>
              </a:rPr>
              <a:t>10</a:t>
            </a:r>
            <a:r>
              <a:rPr lang="zh-CN" altLang="en-US" sz="2400" b="0" dirty="0">
                <a:latin typeface="Times New Roman" panose="02020603050405020304" charset="0"/>
                <a:ea typeface="宋体" panose="02010600030101010101" pitchFamily="2" charset="-122"/>
                <a:cs typeface="Times New Roman" panose="02020603050405020304" charset="0"/>
              </a:rPr>
              <a:t>月）</a:t>
            </a:r>
          </a:p>
          <a:p>
            <a:pPr indent="0"/>
            <a:r>
              <a:rPr lang="en-US" altLang="zh-CN" sz="2400" b="0" dirty="0">
                <a:latin typeface="Times New Roman" panose="02020603050405020304" charset="0"/>
                <a:ea typeface="宋体" panose="02010600030101010101" pitchFamily="2" charset="-122"/>
                <a:cs typeface="Times New Roman" panose="02020603050405020304" charset="0"/>
              </a:rPr>
              <a:t>3</a:t>
            </a:r>
            <a:r>
              <a:rPr lang="zh-CN" altLang="en-US" sz="2400" b="0" dirty="0">
                <a:latin typeface="Times New Roman" panose="02020603050405020304" charset="0"/>
                <a:ea typeface="宋体" panose="02010600030101010101" pitchFamily="2" charset="-122"/>
                <a:cs typeface="Times New Roman" panose="02020603050405020304" charset="0"/>
              </a:rPr>
              <a:t>）一年级拼音游园活动（</a:t>
            </a:r>
            <a:r>
              <a:rPr lang="en-US" altLang="zh-CN" sz="2400" b="0" dirty="0">
                <a:latin typeface="Times New Roman" panose="02020603050405020304" charset="0"/>
                <a:ea typeface="宋体" panose="02010600030101010101" pitchFamily="2" charset="-122"/>
                <a:cs typeface="Times New Roman" panose="02020603050405020304" charset="0"/>
              </a:rPr>
              <a:t>12</a:t>
            </a:r>
            <a:r>
              <a:rPr lang="zh-CN" altLang="en-US" sz="2400" b="0" dirty="0">
                <a:latin typeface="Times New Roman" panose="02020603050405020304" charset="0"/>
                <a:ea typeface="宋体" panose="02010600030101010101" pitchFamily="2" charset="-122"/>
                <a:cs typeface="Times New Roman" panose="02020603050405020304" charset="0"/>
              </a:rPr>
              <a:t>月）</a:t>
            </a:r>
          </a:p>
          <a:p>
            <a:pPr indent="0"/>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176"/>
            <a:ext cx="1843314" cy="1054307"/>
          </a:xfrm>
          <a:prstGeom prst="rect">
            <a:avLst/>
          </a:prstGeom>
        </p:spPr>
      </p:pic>
      <p:grpSp>
        <p:nvGrpSpPr>
          <p:cNvPr id="36" name="组合 35"/>
          <p:cNvGrpSpPr/>
          <p:nvPr/>
        </p:nvGrpSpPr>
        <p:grpSpPr>
          <a:xfrm>
            <a:off x="483923" y="1051131"/>
            <a:ext cx="621478" cy="1910491"/>
            <a:chOff x="7646856" y="1144652"/>
            <a:chExt cx="1212504" cy="3727367"/>
          </a:xfrm>
        </p:grpSpPr>
        <p:sp>
          <p:nvSpPr>
            <p:cNvPr id="37" name="文本框 36"/>
            <p:cNvSpPr txBox="1"/>
            <p:nvPr/>
          </p:nvSpPr>
          <p:spPr>
            <a:xfrm>
              <a:off x="7658416" y="1182295"/>
              <a:ext cx="1200944" cy="3615220"/>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思源黑体旧字形 Normal" panose="020B0400000000000000" pitchFamily="34" charset="-128"/>
                  <a:ea typeface="思源黑体旧字形 Normal" panose="020B0400000000000000" pitchFamily="34" charset="-128"/>
                  <a:cs typeface="+mn-ea"/>
                  <a:sym typeface="+mn-lt"/>
                </a:rPr>
                <a:t>第叁章</a:t>
              </a:r>
            </a:p>
          </p:txBody>
        </p:sp>
        <p:grpSp>
          <p:nvGrpSpPr>
            <p:cNvPr id="38" name="组合 37"/>
            <p:cNvGrpSpPr/>
            <p:nvPr/>
          </p:nvGrpSpPr>
          <p:grpSpPr>
            <a:xfrm>
              <a:off x="7646856" y="1144652"/>
              <a:ext cx="1156697" cy="3727367"/>
              <a:chOff x="7411069" y="1986286"/>
              <a:chExt cx="1156697" cy="3727367"/>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19" y="3283796"/>
                <a:ext cx="1132347" cy="1132346"/>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420" y="1986286"/>
                <a:ext cx="1132346" cy="1132346"/>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069" y="4581306"/>
                <a:ext cx="1132347" cy="1132347"/>
              </a:xfrm>
              <a:prstGeom prst="rect">
                <a:avLst/>
              </a:prstGeom>
            </p:spPr>
          </p:pic>
        </p:grpSp>
      </p:grpSp>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13623" t="8746" r="10881" b="6954"/>
          <a:stretch>
            <a:fillRect/>
          </a:stretch>
        </p:blipFill>
        <p:spPr>
          <a:xfrm>
            <a:off x="1577975" y="488315"/>
            <a:ext cx="2349500" cy="5781675"/>
          </a:xfrm>
          <a:prstGeom prst="rect">
            <a:avLst/>
          </a:prstGeom>
        </p:spPr>
      </p:pic>
      <p:sp>
        <p:nvSpPr>
          <p:cNvPr id="100" name="文本框 99"/>
          <p:cNvSpPr txBox="1"/>
          <p:nvPr/>
        </p:nvSpPr>
        <p:spPr>
          <a:xfrm>
            <a:off x="4061020" y="919802"/>
            <a:ext cx="7774940" cy="584775"/>
          </a:xfrm>
          <a:prstGeom prst="rect">
            <a:avLst/>
          </a:prstGeom>
          <a:noFill/>
          <a:ln w="9525">
            <a:noFill/>
          </a:ln>
        </p:spPr>
        <p:txBody>
          <a:bodyPr wrap="square">
            <a:spAutoFit/>
          </a:bodyPr>
          <a:lstStyle/>
          <a:p>
            <a:pPr indent="0"/>
            <a:r>
              <a:rPr lang="zh-CN" altLang="en-US" sz="2400" b="0" dirty="0">
                <a:solidFill>
                  <a:srgbClr val="7030A0"/>
                </a:solidFill>
                <a:latin typeface="Times New Roman" panose="02020603050405020304" charset="0"/>
                <a:ea typeface="宋体" panose="02010600030101010101" pitchFamily="2" charset="-122"/>
                <a:cs typeface="Times New Roman" panose="02020603050405020304" charset="0"/>
              </a:rPr>
              <a:t>一年级</a:t>
            </a:r>
            <a:r>
              <a:rPr lang="zh-CN" altLang="en-US" sz="2400" b="1" u="sng" dirty="0">
                <a:solidFill>
                  <a:srgbClr val="7030A0"/>
                </a:solidFill>
                <a:latin typeface="Times New Roman" panose="02020603050405020304" charset="0"/>
                <a:ea typeface="宋体" panose="02010600030101010101" pitchFamily="2" charset="-122"/>
                <a:cs typeface="Times New Roman" panose="02020603050405020304" charset="0"/>
              </a:rPr>
              <a:t>听说读写</a:t>
            </a:r>
            <a:r>
              <a:rPr lang="zh-CN" sz="2400" dirty="0">
                <a:solidFill>
                  <a:srgbClr val="7030A0"/>
                </a:solidFill>
                <a:ea typeface="宋体" panose="02010600030101010101" pitchFamily="2" charset="-122"/>
                <a:sym typeface="+mn-ea"/>
              </a:rPr>
              <a:t>基本口令等能力培养过关</a:t>
            </a:r>
            <a:r>
              <a:rPr lang="zh-CN" altLang="en-US" sz="3200" dirty="0">
                <a:solidFill>
                  <a:srgbClr val="FF0000"/>
                </a:solidFill>
                <a:ea typeface="宋体" panose="02010600030101010101" pitchFamily="2" charset="-122"/>
                <a:sym typeface="+mn-ea"/>
              </a:rPr>
              <a:t>简案</a:t>
            </a:r>
            <a:endParaRPr lang="zh-CN" altLang="en-US" sz="3200" b="0" dirty="0">
              <a:solidFill>
                <a:srgbClr val="FF0000"/>
              </a:solidFill>
              <a:latin typeface="Times New Roman" panose="02020603050405020304" charset="0"/>
              <a:ea typeface="宋体" panose="02010600030101010101" pitchFamily="2" charset="-122"/>
              <a:cs typeface="Times New Roman" panose="02020603050405020304" charset="0"/>
            </a:endParaRPr>
          </a:p>
        </p:txBody>
      </p:sp>
      <p:graphicFrame>
        <p:nvGraphicFramePr>
          <p:cNvPr id="12" name="表格 12">
            <a:extLst>
              <a:ext uri="{FF2B5EF4-FFF2-40B4-BE49-F238E27FC236}">
                <a16:creationId xmlns:a16="http://schemas.microsoft.com/office/drawing/2014/main" id="{D964A3F7-6DC9-4802-9C1F-D400F9EDE96B}"/>
              </a:ext>
            </a:extLst>
          </p:cNvPr>
          <p:cNvGraphicFramePr>
            <a:graphicFrameLocks noGrp="1"/>
          </p:cNvGraphicFramePr>
          <p:nvPr>
            <p:extLst>
              <p:ext uri="{D42A27DB-BD31-4B8C-83A1-F6EECF244321}">
                <p14:modId xmlns:p14="http://schemas.microsoft.com/office/powerpoint/2010/main" val="1379207548"/>
              </p:ext>
            </p:extLst>
          </p:nvPr>
        </p:nvGraphicFramePr>
        <p:xfrm>
          <a:off x="3981157" y="2190432"/>
          <a:ext cx="6832644" cy="2164080"/>
        </p:xfrm>
        <a:graphic>
          <a:graphicData uri="http://schemas.openxmlformats.org/drawingml/2006/table">
            <a:tbl>
              <a:tblPr firstRow="1" bandRow="1">
                <a:tableStyleId>{5C22544A-7EE6-4342-B048-85BDC9FD1C3A}</a:tableStyleId>
              </a:tblPr>
              <a:tblGrid>
                <a:gridCol w="520505">
                  <a:extLst>
                    <a:ext uri="{9D8B030D-6E8A-4147-A177-3AD203B41FA5}">
                      <a16:colId xmlns:a16="http://schemas.microsoft.com/office/drawing/2014/main" val="1419090451"/>
                    </a:ext>
                  </a:extLst>
                </a:gridCol>
                <a:gridCol w="3277772">
                  <a:extLst>
                    <a:ext uri="{9D8B030D-6E8A-4147-A177-3AD203B41FA5}">
                      <a16:colId xmlns:a16="http://schemas.microsoft.com/office/drawing/2014/main" val="487309277"/>
                    </a:ext>
                  </a:extLst>
                </a:gridCol>
                <a:gridCol w="3034367">
                  <a:extLst>
                    <a:ext uri="{9D8B030D-6E8A-4147-A177-3AD203B41FA5}">
                      <a16:colId xmlns:a16="http://schemas.microsoft.com/office/drawing/2014/main" val="1278259956"/>
                    </a:ext>
                  </a:extLst>
                </a:gridCol>
              </a:tblGrid>
              <a:tr h="450166">
                <a:tc>
                  <a:txBody>
                    <a:bodyPr/>
                    <a:lstStyle/>
                    <a:p>
                      <a:pPr algn="l"/>
                      <a:r>
                        <a:rPr lang="en-US" altLang="zh-CN" sz="2000" b="0" dirty="0">
                          <a:solidFill>
                            <a:srgbClr val="7030A0"/>
                          </a:solidFill>
                        </a:rPr>
                        <a:t>1</a:t>
                      </a:r>
                      <a:endParaRPr lang="zh-CN"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000" b="0" dirty="0">
                          <a:solidFill>
                            <a:schemeClr val="tx1"/>
                          </a:solidFill>
                        </a:rPr>
                        <a:t>听、说一句话 （生明确听力口令）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b="0" dirty="0">
                          <a:solidFill>
                            <a:schemeClr val="tx1"/>
                          </a:solidFill>
                        </a:rPr>
                        <a:t>我是文雅、智慧、坚韧的小学生（暂定）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9892072"/>
                  </a:ext>
                </a:extLst>
              </a:tr>
              <a:tr h="731520">
                <a:tc>
                  <a:txBody>
                    <a:bodyPr/>
                    <a:lstStyle/>
                    <a:p>
                      <a:pPr algn="l"/>
                      <a:r>
                        <a:rPr lang="en-US" altLang="zh-CN" dirty="0">
                          <a:solidFill>
                            <a:schemeClr val="tx1"/>
                          </a:solidFill>
                        </a:rPr>
                        <a:t>2</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000" dirty="0">
                          <a:solidFill>
                            <a:schemeClr val="tx1"/>
                          </a:solidFill>
                        </a:rPr>
                        <a:t>指读一首儿歌或识字</a:t>
                      </a:r>
                      <a:r>
                        <a:rPr lang="en-US" altLang="zh-CN" sz="2000" dirty="0">
                          <a:solidFill>
                            <a:schemeClr val="tx1"/>
                          </a:solidFill>
                        </a:rPr>
                        <a:t>5</a:t>
                      </a:r>
                      <a:r>
                        <a:rPr lang="zh-CN" altLang="en-US" sz="2000" dirty="0">
                          <a:solidFill>
                            <a:schemeClr val="tx1"/>
                          </a:solidFill>
                        </a:rPr>
                        <a:t>（明指读口令）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000" dirty="0">
                          <a:solidFill>
                            <a:schemeClr val="tx1"/>
                          </a:solidFill>
                        </a:rPr>
                        <a:t>识字</a:t>
                      </a:r>
                      <a:r>
                        <a:rPr lang="en-US" altLang="zh-CN" sz="2000" dirty="0">
                          <a:solidFill>
                            <a:schemeClr val="tx1"/>
                          </a:solidFill>
                        </a:rPr>
                        <a:t>5《</a:t>
                      </a:r>
                      <a:r>
                        <a:rPr lang="zh-CN" altLang="en-US" sz="2000" dirty="0">
                          <a:solidFill>
                            <a:schemeClr val="tx1"/>
                          </a:solidFill>
                        </a:rPr>
                        <a:t>对韵歌</a:t>
                      </a:r>
                      <a:r>
                        <a:rPr lang="en-US" altLang="zh-CN" sz="2000" dirty="0">
                          <a:solidFill>
                            <a:schemeClr val="tx1"/>
                          </a:solidFill>
                        </a:rPr>
                        <a:t>》</a:t>
                      </a:r>
                      <a:r>
                        <a:rPr lang="zh-CN" altLang="en-US" sz="2000" dirty="0">
                          <a:solidFill>
                            <a:schemeClr val="tx1"/>
                          </a:solidFill>
                        </a:rPr>
                        <a:t>（暂定）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0770677"/>
                  </a:ext>
                </a:extLst>
              </a:tr>
              <a:tr h="731520">
                <a:tc>
                  <a:txBody>
                    <a:bodyPr/>
                    <a:lstStyle/>
                    <a:p>
                      <a:pPr algn="l"/>
                      <a:r>
                        <a:rPr lang="en-US" altLang="zh-CN" dirty="0"/>
                        <a:t>3</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000" dirty="0"/>
                        <a:t>写习字册</a:t>
                      </a:r>
                      <a:r>
                        <a:rPr lang="en-US" altLang="zh-CN" sz="2000" dirty="0"/>
                        <a:t>1-2</a:t>
                      </a:r>
                      <a:r>
                        <a:rPr lang="zh-CN" altLang="en-US" sz="2000" dirty="0"/>
                        <a:t>个生字（明写字口令）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000" dirty="0"/>
                        <a:t>另定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5185809"/>
                  </a:ext>
                </a:extLst>
              </a:tr>
            </a:tbl>
          </a:graphicData>
        </a:graphic>
      </p:graphicFrame>
    </p:spTree>
    <p:extLst>
      <p:ext uri="{BB962C8B-B14F-4D97-AF65-F5344CB8AC3E}">
        <p14:creationId xmlns:p14="http://schemas.microsoft.com/office/powerpoint/2010/main" val="197012639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47b0685b-6913-44fc-8dc1-f451199793a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907</Words>
  <Application>Microsoft Office PowerPoint</Application>
  <PresentationFormat>宽屏</PresentationFormat>
  <Paragraphs>147</Paragraphs>
  <Slides>22</Slides>
  <Notes>15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22</vt:i4>
      </vt:variant>
    </vt:vector>
  </HeadingPairs>
  <TitlesOfParts>
    <vt:vector size="34" baseType="lpstr">
      <vt:lpstr>等线</vt:lpstr>
      <vt:lpstr>等线 Light</vt:lpstr>
      <vt:lpstr>华文行楷</vt:lpstr>
      <vt:lpstr>楷体</vt:lpstr>
      <vt:lpstr>思源黑体旧字形 Normal</vt:lpstr>
      <vt:lpstr>宋体</vt:lpstr>
      <vt:lpstr>微软雅黑</vt:lpstr>
      <vt:lpstr>字酷堂清楷体</vt:lpstr>
      <vt:lpstr>Arial</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Administrator</cp:lastModifiedBy>
  <cp:revision>59</cp:revision>
  <dcterms:created xsi:type="dcterms:W3CDTF">2019-03-08T05:04:00Z</dcterms:created>
  <dcterms:modified xsi:type="dcterms:W3CDTF">2020-09-06T06:07:49Z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2052-11.1.0.9926</vt:lpwstr>
  </property>
</Properties>
</file>