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
  </p:notesMasterIdLst>
  <p:sldIdLst>
    <p:sldId id="399" r:id="rId3"/>
    <p:sldId id="384" r:id="rId4"/>
    <p:sldId id="383" r:id="rId5"/>
    <p:sldId id="400" r:id="rId7"/>
    <p:sldId id="401" r:id="rId8"/>
    <p:sldId id="422" r:id="rId9"/>
    <p:sldId id="411" r:id="rId10"/>
    <p:sldId id="379" r:id="rId11"/>
    <p:sldId id="385" r:id="rId12"/>
    <p:sldId id="408" r:id="rId13"/>
    <p:sldId id="380" r:id="rId14"/>
    <p:sldId id="440" r:id="rId15"/>
    <p:sldId id="404" r:id="rId16"/>
    <p:sldId id="441" r:id="rId17"/>
    <p:sldId id="405" r:id="rId18"/>
    <p:sldId id="443" r:id="rId19"/>
    <p:sldId id="467" r:id="rId20"/>
    <p:sldId id="468" r:id="rId21"/>
    <p:sldId id="407" r:id="rId22"/>
    <p:sldId id="381" r:id="rId23"/>
    <p:sldId id="409" r:id="rId24"/>
    <p:sldId id="448" r:id="rId25"/>
    <p:sldId id="458" r:id="rId26"/>
    <p:sldId id="459" r:id="rId27"/>
    <p:sldId id="460" r:id="rId28"/>
    <p:sldId id="461" r:id="rId29"/>
    <p:sldId id="382" r:id="rId30"/>
    <p:sldId id="462" r:id="rId31"/>
    <p:sldId id="463" r:id="rId32"/>
    <p:sldId id="412" r:id="rId33"/>
  </p:sldIdLst>
  <p:sldSz cx="9144000" cy="5143500"/>
  <p:notesSz cx="6858000" cy="9144000"/>
  <p:embeddedFontLst>
    <p:embeddedFont>
      <p:font typeface="微软雅黑" panose="020B0503020204020204" pitchFamily="34" charset="-122"/>
      <p:regular r:id="rId37"/>
    </p:embeddedFont>
    <p:embeddedFont>
      <p:font typeface="Calibri" panose="020F0502020204030204" pitchFamily="34" charset="0"/>
      <p:regular r:id="rId38"/>
      <p:bold r:id="rId39"/>
      <p:italic r:id="rId40"/>
      <p:boldItalic r:id="rId41"/>
    </p:embeddedFont>
    <p:embeddedFont>
      <p:font typeface="Calibri" panose="020F0502020204030204"/>
      <p:regular r:id="rId42"/>
      <p:bold r:id="rId43"/>
      <p:italic r:id="rId44"/>
      <p:boldItalic r:id="rId45"/>
    </p:embeddedFont>
  </p:embeddedFontLst>
  <p:defaultTextStyle>
    <a:defPPr>
      <a:defRPr lang="zh-CN"/>
    </a:defPPr>
    <a:lvl1pPr marL="0" lvl="0" indent="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1pPr>
    <a:lvl2pPr marL="342900" lvl="1" indent="1143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2pPr>
    <a:lvl3pPr marL="685800" lvl="2" indent="2286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3pPr>
    <a:lvl4pPr marL="1028700" lvl="3" indent="3429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4pPr>
    <a:lvl5pPr marL="1371600" lvl="4"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5pPr>
    <a:lvl6pPr marL="2286000" lvl="5"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6pPr>
    <a:lvl7pPr marL="2743200" lvl="6"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7pPr>
    <a:lvl8pPr marL="3200400" lvl="7"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8pPr>
    <a:lvl9pPr marL="3657600" lvl="8" indent="457200" algn="l" defTabSz="685800" rtl="0" eaLnBrk="0" fontAlgn="base" latinLnBrk="0" hangingPunct="0">
      <a:lnSpc>
        <a:spcPct val="100000"/>
      </a:lnSpc>
      <a:spcBef>
        <a:spcPct val="0"/>
      </a:spcBef>
      <a:spcAft>
        <a:spcPct val="0"/>
      </a:spcAft>
      <a:buNone/>
      <a:defRPr sz="1300" b="0" i="0" u="none" kern="1200" baseline="0">
        <a:solidFill>
          <a:schemeClr val="tx1"/>
        </a:solidFill>
        <a:latin typeface="Arial" panose="020B060402020202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FE73A"/>
    <a:srgbClr val="FFFFD5"/>
    <a:srgbClr val="FFFFCC"/>
    <a:srgbClr val="00508A"/>
    <a:srgbClr val="EB6C15"/>
    <a:srgbClr val="D05F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p:restoredTop sz="94660"/>
  </p:normalViewPr>
  <p:slideViewPr>
    <p:cSldViewPr snapToGrid="0" showGuides="1">
      <p:cViewPr varScale="1">
        <p:scale>
          <a:sx n="141" d="100"/>
          <a:sy n="141" d="100"/>
        </p:scale>
        <p:origin x="-120" y="-198"/>
      </p:cViewPr>
      <p:guideLst>
        <p:guide orient="horz" pos="1716"/>
        <p:guide pos="2860"/>
      </p:guideLst>
    </p:cSldViewPr>
  </p:slideViewPr>
  <p:notesTextViewPr>
    <p:cViewPr>
      <p:scale>
        <a:sx n="1" d="1"/>
        <a:sy n="1" d="1"/>
      </p:scale>
      <p:origin x="0" y="0"/>
    </p:cViewPr>
  </p:notesTextViewPr>
  <p:sorterViewPr showFormatting="0">
    <p:cViewPr>
      <p:scale>
        <a:sx n="116" d="100"/>
        <a:sy n="11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5" Type="http://schemas.openxmlformats.org/officeDocument/2006/relationships/font" Target="fonts/font9.fntdata"/><Relationship Id="rId44" Type="http://schemas.openxmlformats.org/officeDocument/2006/relationships/font" Target="fonts/font8.fntdata"/><Relationship Id="rId43" Type="http://schemas.openxmlformats.org/officeDocument/2006/relationships/font" Target="fonts/font7.fntdata"/><Relationship Id="rId42" Type="http://schemas.openxmlformats.org/officeDocument/2006/relationships/font" Target="fonts/font6.fntdata"/><Relationship Id="rId41" Type="http://schemas.openxmlformats.org/officeDocument/2006/relationships/font" Target="fonts/font5.fntdata"/><Relationship Id="rId40" Type="http://schemas.openxmlformats.org/officeDocument/2006/relationships/font" Target="fonts/font4.fntdata"/><Relationship Id="rId4" Type="http://schemas.openxmlformats.org/officeDocument/2006/relationships/slide" Target="slides/slide2.xml"/><Relationship Id="rId39" Type="http://schemas.openxmlformats.org/officeDocument/2006/relationships/font" Target="fonts/font3.fntdata"/><Relationship Id="rId38" Type="http://schemas.openxmlformats.org/officeDocument/2006/relationships/font" Target="fonts/font2.fntdata"/><Relationship Id="rId37" Type="http://schemas.openxmlformats.org/officeDocument/2006/relationships/font" Target="fonts/font1.fntdata"/><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marL="0" marR="0" lvl="0" indent="0" algn="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685800" rtl="0" eaLnBrk="1" fontAlgn="base" latinLnBrk="0" hangingPunct="1">
              <a:lnSpc>
                <a:spcPct val="100000"/>
              </a:lnSpc>
              <a:spcBef>
                <a:spcPct val="30000"/>
              </a:spcBef>
              <a:spcAft>
                <a:spcPct val="0"/>
              </a:spcAft>
              <a:buClrTx/>
              <a:buSzTx/>
              <a:buFontTx/>
              <a:buNone/>
              <a:defRPr/>
            </a:pPr>
            <a:endParaRPr kumimoji="0" lang="zh-CN" altLang="en-US" sz="9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685800" rtl="0" eaLnBrk="1" fontAlgn="base" latinLnBrk="0" hangingPunct="1">
              <a:lnSpc>
                <a:spcPct val="100000"/>
              </a:lnSpc>
              <a:spcBef>
                <a:spcPct val="30000"/>
              </a:spcBef>
              <a:spcAft>
                <a:spcPct val="0"/>
              </a:spcAft>
              <a:buClrTx/>
              <a:buSzTx/>
              <a:buFontTx/>
              <a:buNone/>
              <a:defRPr/>
            </a:pPr>
            <a:r>
              <a:rPr kumimoji="0" lang="zh-CN" altLang="en-US" sz="9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900" b="0" i="0" u="none" strike="noStrike" kern="1200" cap="none" spc="0" normalizeH="0" baseline="0" noProof="0" smtClean="0">
              <a:ln>
                <a:noFill/>
              </a:ln>
              <a:solidFill>
                <a:schemeClr val="tx1"/>
              </a:solidFill>
              <a:effectLst/>
              <a:uLnTx/>
              <a:uFillTx/>
              <a:latin typeface="+mn-lt"/>
              <a:ea typeface="+mn-ea"/>
              <a:cs typeface="+mn-cs"/>
            </a:endParaRPr>
          </a:p>
          <a:p>
            <a:pPr marL="342900" marR="0" lvl="1" indent="0" algn="l" defTabSz="685800" rtl="0" eaLnBrk="1" fontAlgn="base" latinLnBrk="0" hangingPunct="1">
              <a:lnSpc>
                <a:spcPct val="100000"/>
              </a:lnSpc>
              <a:spcBef>
                <a:spcPct val="30000"/>
              </a:spcBef>
              <a:spcAft>
                <a:spcPct val="0"/>
              </a:spcAft>
              <a:buClrTx/>
              <a:buSzTx/>
              <a:buFontTx/>
              <a:buNone/>
              <a:defRPr/>
            </a:pPr>
            <a:r>
              <a:rPr kumimoji="0" lang="zh-CN" altLang="en-US" sz="9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900" b="0" i="0" u="none" strike="noStrike" kern="1200" cap="none" spc="0" normalizeH="0" baseline="0" noProof="0" smtClean="0">
              <a:ln>
                <a:noFill/>
              </a:ln>
              <a:solidFill>
                <a:schemeClr val="tx1"/>
              </a:solidFill>
              <a:effectLst/>
              <a:uLnTx/>
              <a:uFillTx/>
              <a:latin typeface="+mn-lt"/>
              <a:ea typeface="+mn-ea"/>
              <a:cs typeface="+mn-cs"/>
            </a:endParaRPr>
          </a:p>
          <a:p>
            <a:pPr marL="685800" marR="0" lvl="2" indent="0" algn="l" defTabSz="685800" rtl="0" eaLnBrk="1" fontAlgn="base" latinLnBrk="0" hangingPunct="1">
              <a:lnSpc>
                <a:spcPct val="100000"/>
              </a:lnSpc>
              <a:spcBef>
                <a:spcPct val="30000"/>
              </a:spcBef>
              <a:spcAft>
                <a:spcPct val="0"/>
              </a:spcAft>
              <a:buClrTx/>
              <a:buSzTx/>
              <a:buFontTx/>
              <a:buNone/>
              <a:defRPr/>
            </a:pPr>
            <a:r>
              <a:rPr kumimoji="0" lang="zh-CN" altLang="en-US" sz="9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900" b="0" i="0" u="none" strike="noStrike" kern="1200" cap="none" spc="0" normalizeH="0" baseline="0" noProof="0" smtClean="0">
              <a:ln>
                <a:noFill/>
              </a:ln>
              <a:solidFill>
                <a:schemeClr val="tx1"/>
              </a:solidFill>
              <a:effectLst/>
              <a:uLnTx/>
              <a:uFillTx/>
              <a:latin typeface="+mn-lt"/>
              <a:ea typeface="+mn-ea"/>
              <a:cs typeface="+mn-cs"/>
            </a:endParaRPr>
          </a:p>
          <a:p>
            <a:pPr marL="1028700" marR="0" lvl="3" indent="0" algn="l" defTabSz="685800" rtl="0" eaLnBrk="1" fontAlgn="base" latinLnBrk="0" hangingPunct="1">
              <a:lnSpc>
                <a:spcPct val="100000"/>
              </a:lnSpc>
              <a:spcBef>
                <a:spcPct val="30000"/>
              </a:spcBef>
              <a:spcAft>
                <a:spcPct val="0"/>
              </a:spcAft>
              <a:buClrTx/>
              <a:buSzTx/>
              <a:buFontTx/>
              <a:buNone/>
              <a:defRPr/>
            </a:pPr>
            <a:r>
              <a:rPr kumimoji="0" lang="zh-CN" altLang="en-US" sz="9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900" b="0" i="0" u="none" strike="noStrike" kern="1200" cap="none" spc="0" normalizeH="0" baseline="0" noProof="0" smtClean="0">
              <a:ln>
                <a:noFill/>
              </a:ln>
              <a:solidFill>
                <a:schemeClr val="tx1"/>
              </a:solidFill>
              <a:effectLst/>
              <a:uLnTx/>
              <a:uFillTx/>
              <a:latin typeface="+mn-lt"/>
              <a:ea typeface="+mn-ea"/>
              <a:cs typeface="+mn-cs"/>
            </a:endParaRPr>
          </a:p>
          <a:p>
            <a:pPr marL="1371600" marR="0" lvl="4" indent="0" algn="l" defTabSz="685800" rtl="0" eaLnBrk="1" fontAlgn="base" latinLnBrk="0" hangingPunct="1">
              <a:lnSpc>
                <a:spcPct val="100000"/>
              </a:lnSpc>
              <a:spcBef>
                <a:spcPct val="30000"/>
              </a:spcBef>
              <a:spcAft>
                <a:spcPct val="0"/>
              </a:spcAft>
              <a:buClrTx/>
              <a:buSzTx/>
              <a:buFontTx/>
              <a:buNone/>
              <a:defRPr/>
            </a:pPr>
            <a:r>
              <a:rPr kumimoji="0" lang="zh-CN" altLang="en-US" sz="9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9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defTabSz="685800" rtl="0" fontAlgn="base">
      <a:spcBef>
        <a:spcPct val="30000"/>
      </a:spcBef>
      <a:spcAft>
        <a:spcPct val="0"/>
      </a:spcAft>
      <a:defRPr sz="900" kern="1200">
        <a:solidFill>
          <a:schemeClr val="tx1"/>
        </a:solidFill>
        <a:latin typeface="+mn-lt"/>
        <a:ea typeface="+mn-ea"/>
        <a:cs typeface="+mn-cs"/>
      </a:defRPr>
    </a:lvl1pPr>
    <a:lvl2pPr marL="342900" algn="l" defTabSz="685800" rtl="0" fontAlgn="base">
      <a:spcBef>
        <a:spcPct val="30000"/>
      </a:spcBef>
      <a:spcAft>
        <a:spcPct val="0"/>
      </a:spcAft>
      <a:defRPr sz="900" kern="1200">
        <a:solidFill>
          <a:schemeClr val="tx1"/>
        </a:solidFill>
        <a:latin typeface="+mn-lt"/>
        <a:ea typeface="+mn-ea"/>
        <a:cs typeface="+mn-cs"/>
      </a:defRPr>
    </a:lvl2pPr>
    <a:lvl3pPr marL="685800" algn="l" defTabSz="685800" rtl="0" fontAlgn="base">
      <a:spcBef>
        <a:spcPct val="30000"/>
      </a:spcBef>
      <a:spcAft>
        <a:spcPct val="0"/>
      </a:spcAft>
      <a:defRPr sz="900" kern="1200">
        <a:solidFill>
          <a:schemeClr val="tx1"/>
        </a:solidFill>
        <a:latin typeface="+mn-lt"/>
        <a:ea typeface="+mn-ea"/>
        <a:cs typeface="+mn-cs"/>
      </a:defRPr>
    </a:lvl3pPr>
    <a:lvl4pPr marL="1028700" algn="l" defTabSz="685800" rtl="0" fontAlgn="base">
      <a:spcBef>
        <a:spcPct val="30000"/>
      </a:spcBef>
      <a:spcAft>
        <a:spcPct val="0"/>
      </a:spcAft>
      <a:defRPr sz="900" kern="1200">
        <a:solidFill>
          <a:schemeClr val="tx1"/>
        </a:solidFill>
        <a:latin typeface="+mn-lt"/>
        <a:ea typeface="+mn-ea"/>
        <a:cs typeface="+mn-cs"/>
      </a:defRPr>
    </a:lvl4pPr>
    <a:lvl5pPr marL="1371600" algn="l" defTabSz="685800" rtl="0" fontAlgn="base">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37892"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4036"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Grp="1" noRot="1" noChangeAspect="1" noTextEdit="1"/>
          </p:cNvSpPr>
          <p:nvPr>
            <p:ph type="sldImg"/>
          </p:nvPr>
        </p:nvSpPr>
        <p:spPr>
          <a:ln>
            <a:solidFill>
              <a:srgbClr val="000000">
                <a:alpha val="100000"/>
              </a:srgbClr>
            </a:solidFill>
            <a:miter lim="800000"/>
          </a:ln>
        </p:spPr>
      </p:sp>
      <p:sp>
        <p:nvSpPr>
          <p:cNvPr id="4710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710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Grp="1" noRot="1" noChangeAspect="1" noTextEdit="1"/>
          </p:cNvSpPr>
          <p:nvPr>
            <p:ph type="sldImg"/>
          </p:nvPr>
        </p:nvSpPr>
        <p:spPr>
          <a:ln>
            <a:solidFill>
              <a:srgbClr val="000000">
                <a:alpha val="100000"/>
              </a:srgbClr>
            </a:solidFill>
            <a:miter lim="800000"/>
          </a:ln>
        </p:spPr>
      </p:sp>
      <p:sp>
        <p:nvSpPr>
          <p:cNvPr id="4710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710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8132"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Grp="1" noRot="1" noChangeAspect="1" noTextEdit="1"/>
          </p:cNvSpPr>
          <p:nvPr>
            <p:ph type="sldImg"/>
          </p:nvPr>
        </p:nvSpPr>
        <p:spPr>
          <a:ln>
            <a:solidFill>
              <a:srgbClr val="000000">
                <a:alpha val="100000"/>
              </a:srgbClr>
            </a:solidFill>
            <a:miter lim="800000"/>
          </a:ln>
        </p:spPr>
      </p:sp>
      <p:sp>
        <p:nvSpPr>
          <p:cNvPr id="5017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0180"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幻灯片图像占位符 1"/>
          <p:cNvSpPr>
            <a:spLocks noGrp="1" noRot="1" noChangeAspect="1" noTextEdit="1"/>
          </p:cNvSpPr>
          <p:nvPr>
            <p:ph type="sldImg"/>
          </p:nvPr>
        </p:nvSpPr>
        <p:spPr>
          <a:ln>
            <a:solidFill>
              <a:srgbClr val="000000">
                <a:alpha val="100000"/>
              </a:srgbClr>
            </a:solidFill>
            <a:miter lim="800000"/>
          </a:ln>
        </p:spPr>
      </p:sp>
      <p:sp>
        <p:nvSpPr>
          <p:cNvPr id="38915"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38916"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222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4276"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39940"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39940"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1988"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幻灯片图像占位符 1"/>
          <p:cNvSpPr>
            <a:spLocks noGrp="1" noRot="1" noChangeAspect="1" noTextEdit="1"/>
          </p:cNvSpPr>
          <p:nvPr>
            <p:ph type="sldImg"/>
          </p:nvPr>
        </p:nvSpPr>
        <p:spPr>
          <a:ln>
            <a:solidFill>
              <a:srgbClr val="000000">
                <a:alpha val="100000"/>
              </a:srgbClr>
            </a:solidFill>
            <a:miter lim="800000"/>
          </a:ln>
        </p:spPr>
      </p:sp>
      <p:sp>
        <p:nvSpPr>
          <p:cNvPr id="45059"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5060"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a:ln>
            <a:solidFill>
              <a:srgbClr val="000000">
                <a:alpha val="100000"/>
              </a:srgbClr>
            </a:solidFill>
            <a:miter lim="800000"/>
          </a:ln>
        </p:spPr>
      </p:sp>
      <p:sp>
        <p:nvSpPr>
          <p:cNvPr id="51203"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51204"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46084"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slide" Target="../slides/slide5.xml"/><Relationship Id="rId4" Type="http://schemas.openxmlformats.org/officeDocument/2006/relationships/slide" Target="../slides/slide11.xml"/><Relationship Id="rId3" Type="http://schemas.openxmlformats.org/officeDocument/2006/relationships/slide" Target="../slides/slide1.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slide" Target="../slides/slide5.xml"/><Relationship Id="rId4" Type="http://schemas.openxmlformats.org/officeDocument/2006/relationships/slide" Target="../slides/slide11.xml"/><Relationship Id="rId3" Type="http://schemas.openxmlformats.org/officeDocument/2006/relationships/slide" Target="../slides/slide1.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slide" Target="../slides/slide5.xml"/><Relationship Id="rId4" Type="http://schemas.openxmlformats.org/officeDocument/2006/relationships/slide" Target="../slides/slide11.xml"/><Relationship Id="rId3" Type="http://schemas.openxmlformats.org/officeDocument/2006/relationships/slide" Target="../slides/slide1.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slide" Target="../slides/slide5.xml"/><Relationship Id="rId4" Type="http://schemas.openxmlformats.org/officeDocument/2006/relationships/slide" Target="../slides/slide11.xml"/><Relationship Id="rId3" Type="http://schemas.openxmlformats.org/officeDocument/2006/relationships/slide" Target="../slides/slide1.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image" Target="../media/image4.png"/><Relationship Id="rId5" Type="http://schemas.openxmlformats.org/officeDocument/2006/relationships/slide" Target="../slides/slide5.xml"/><Relationship Id="rId4" Type="http://schemas.openxmlformats.org/officeDocument/2006/relationships/slide" Target="../slides/slide11.xml"/><Relationship Id="rId3" Type="http://schemas.openxmlformats.org/officeDocument/2006/relationships/slide" Target="../slides/slide1.xml"/><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日期占位符 3"/>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7" name="矩形 6"/>
          <p:cNvSpPr/>
          <p:nvPr/>
        </p:nvSpPr>
        <p:spPr>
          <a:xfrm>
            <a:off x="0" y="0"/>
            <a:ext cx="9144000" cy="51911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3333750" y="-1587"/>
            <a:ext cx="1263650" cy="5207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9220" name="组合 8"/>
          <p:cNvGrpSpPr/>
          <p:nvPr userDrawn="1"/>
        </p:nvGrpSpPr>
        <p:grpSpPr>
          <a:xfrm>
            <a:off x="1370013" y="106363"/>
            <a:ext cx="1330325" cy="474662"/>
            <a:chOff x="1399441" y="1145221"/>
            <a:chExt cx="1329556" cy="474509"/>
          </a:xfrm>
        </p:grpSpPr>
        <p:sp>
          <p:nvSpPr>
            <p:cNvPr id="10" name="圆角矩形 9"/>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6">
            <a:hlinkClick r:id="" action="ppaction://noaction" highlightClick="1"/>
            <a:hlinkHover r:id="rId2" action="ppaction://hlinksldjump" highlightClick="1"/>
          </p:cNvPr>
          <p:cNvSpPr txBox="1"/>
          <p:nvPr/>
        </p:nvSpPr>
        <p:spPr>
          <a:xfrm>
            <a:off x="1979613" y="141288"/>
            <a:ext cx="1252538"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ea typeface="+mn-ea"/>
                <a:cs typeface="+mn-cs"/>
              </a:rPr>
              <a:t>选题背景及意义</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3" name="TextBox 17">
            <a:hlinkClick r:id="" action="ppaction://hlinkshowjump?jump=nextslide" highlightClick="1"/>
            <a:hlinkHover r:id="rId3" action="ppaction://hlinksldjump" highlightClick="1"/>
          </p:cNvPr>
          <p:cNvSpPr txBox="1"/>
          <p:nvPr/>
        </p:nvSpPr>
        <p:spPr>
          <a:xfrm>
            <a:off x="3333750" y="141288"/>
            <a:ext cx="1279525"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mn-ea"/>
                <a:ea typeface="+mn-ea"/>
                <a:cs typeface="+mn-cs"/>
              </a:rPr>
              <a:t>论文综述</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14" name="TextBox 18">
            <a:hlinkClick r:id="" action="ppaction://noaction" highlightClick="1"/>
            <a:hlinkHover r:id="rId4" action="ppaction://hlinksldjump" highlightClick="1"/>
          </p:cNvPr>
          <p:cNvSpPr txBox="1"/>
          <p:nvPr/>
        </p:nvSpPr>
        <p:spPr>
          <a:xfrm>
            <a:off x="4613275" y="141288"/>
            <a:ext cx="15811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关键技术与难点</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5" name="TextBox 19">
            <a:hlinkClick r:id="" action="ppaction://noaction" highlightClick="1"/>
            <a:hlinkHover r:id="rId5" action="ppaction://hlinksldjump" highlightClick="1"/>
          </p:cNvPr>
          <p:cNvSpPr txBox="1"/>
          <p:nvPr/>
        </p:nvSpPr>
        <p:spPr>
          <a:xfrm>
            <a:off x="6213475" y="141288"/>
            <a:ext cx="1528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研究成果与应用</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6" name="TextBox 20">
            <a:hlinkClick r:id="" action="ppaction://noaction" highlightClick="1"/>
            <a:hlinkHover r:id="rId3" action="ppaction://hlinksldjump" highlightClick="1"/>
          </p:cNvPr>
          <p:cNvSpPr txBox="1"/>
          <p:nvPr/>
        </p:nvSpPr>
        <p:spPr>
          <a:xfrm>
            <a:off x="7742238" y="149225"/>
            <a:ext cx="1401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论文总结</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cxnSp>
        <p:nvCxnSpPr>
          <p:cNvPr id="17" name="直接连接符 16"/>
          <p:cNvCxnSpPr/>
          <p:nvPr/>
        </p:nvCxnSpPr>
        <p:spPr>
          <a:xfrm>
            <a:off x="6194425"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724775"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228" name="图片 18"/>
          <p:cNvPicPr>
            <a:picLocks noChangeAspect="1"/>
          </p:cNvPicPr>
          <p:nvPr userDrawn="1"/>
        </p:nvPicPr>
        <p:blipFill>
          <a:blip r:embed="rId6"/>
          <a:stretch>
            <a:fillRect/>
          </a:stretch>
        </p:blipFill>
        <p:spPr>
          <a:xfrm>
            <a:off x="273050" y="57150"/>
            <a:ext cx="1243013" cy="420688"/>
          </a:xfrm>
          <a:prstGeom prst="rect">
            <a:avLst/>
          </a:prstGeom>
          <a:noFill/>
          <a:ln w="9525">
            <a:noFill/>
          </a:ln>
        </p:spPr>
      </p:pic>
      <p:cxnSp>
        <p:nvCxnSpPr>
          <p:cNvPr id="20" name="直接连接符 19"/>
          <p:cNvCxnSpPr/>
          <p:nvPr/>
        </p:nvCxnSpPr>
        <p:spPr>
          <a:xfrm>
            <a:off x="1849438" y="-1587"/>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矩形 6"/>
          <p:cNvSpPr/>
          <p:nvPr/>
        </p:nvSpPr>
        <p:spPr>
          <a:xfrm>
            <a:off x="0" y="0"/>
            <a:ext cx="9144000" cy="51911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4629150" y="6350"/>
            <a:ext cx="1573213" cy="5207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10244" name="组合 8"/>
          <p:cNvGrpSpPr/>
          <p:nvPr userDrawn="1"/>
        </p:nvGrpSpPr>
        <p:grpSpPr>
          <a:xfrm>
            <a:off x="1370013" y="106363"/>
            <a:ext cx="1330325" cy="474662"/>
            <a:chOff x="1399441" y="1145221"/>
            <a:chExt cx="1329556" cy="474509"/>
          </a:xfrm>
        </p:grpSpPr>
        <p:sp>
          <p:nvSpPr>
            <p:cNvPr id="10" name="圆角矩形 9"/>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6">
            <a:hlinkClick r:id="" action="ppaction://noaction" highlightClick="1"/>
            <a:hlinkHover r:id="rId2" action="ppaction://hlinksldjump" highlightClick="1"/>
          </p:cNvPr>
          <p:cNvSpPr txBox="1"/>
          <p:nvPr/>
        </p:nvSpPr>
        <p:spPr>
          <a:xfrm>
            <a:off x="1979613" y="141288"/>
            <a:ext cx="1252538"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ea typeface="+mn-ea"/>
                <a:cs typeface="+mn-cs"/>
              </a:rPr>
              <a:t>选题背景及意义</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3" name="TextBox 17">
            <a:hlinkClick r:id="" action="ppaction://hlinkshowjump?jump=nextslide" highlightClick="1"/>
            <a:hlinkHover r:id="rId3" action="ppaction://hlinksldjump" highlightClick="1"/>
          </p:cNvPr>
          <p:cNvSpPr txBox="1"/>
          <p:nvPr/>
        </p:nvSpPr>
        <p:spPr>
          <a:xfrm>
            <a:off x="3333750" y="141288"/>
            <a:ext cx="1279525"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论文综述</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4" name="TextBox 18">
            <a:hlinkClick r:id="" action="ppaction://noaction" highlightClick="1"/>
            <a:hlinkHover r:id="rId4" action="ppaction://hlinksldjump" highlightClick="1"/>
          </p:cNvPr>
          <p:cNvSpPr txBox="1"/>
          <p:nvPr/>
        </p:nvSpPr>
        <p:spPr>
          <a:xfrm>
            <a:off x="4613275" y="141288"/>
            <a:ext cx="15811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mn-ea"/>
                <a:ea typeface="+mn-ea"/>
                <a:cs typeface="+mn-cs"/>
              </a:rPr>
              <a:t>关键技术与难点</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15" name="TextBox 19">
            <a:hlinkClick r:id="" action="ppaction://noaction" highlightClick="1"/>
            <a:hlinkHover r:id="rId5" action="ppaction://hlinksldjump" highlightClick="1"/>
          </p:cNvPr>
          <p:cNvSpPr txBox="1"/>
          <p:nvPr/>
        </p:nvSpPr>
        <p:spPr>
          <a:xfrm>
            <a:off x="6213475" y="141288"/>
            <a:ext cx="1528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研究成果与应用</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6" name="TextBox 20">
            <a:hlinkClick r:id="" action="ppaction://noaction" highlightClick="1"/>
            <a:hlinkHover r:id="rId3" action="ppaction://hlinksldjump" highlightClick="1"/>
          </p:cNvPr>
          <p:cNvSpPr txBox="1"/>
          <p:nvPr/>
        </p:nvSpPr>
        <p:spPr>
          <a:xfrm>
            <a:off x="7742238" y="149225"/>
            <a:ext cx="1401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论文总结</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cxnSp>
        <p:nvCxnSpPr>
          <p:cNvPr id="17" name="直接连接符 16"/>
          <p:cNvCxnSpPr/>
          <p:nvPr/>
        </p:nvCxnSpPr>
        <p:spPr>
          <a:xfrm>
            <a:off x="3340100"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724775"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0252" name="图片 18"/>
          <p:cNvPicPr>
            <a:picLocks noChangeAspect="1"/>
          </p:cNvPicPr>
          <p:nvPr userDrawn="1"/>
        </p:nvPicPr>
        <p:blipFill>
          <a:blip r:embed="rId6"/>
          <a:stretch>
            <a:fillRect/>
          </a:stretch>
        </p:blipFill>
        <p:spPr>
          <a:xfrm>
            <a:off x="273050" y="57150"/>
            <a:ext cx="1243013" cy="420688"/>
          </a:xfrm>
          <a:prstGeom prst="rect">
            <a:avLst/>
          </a:prstGeom>
          <a:noFill/>
          <a:ln w="9525">
            <a:noFill/>
          </a:ln>
        </p:spPr>
      </p:pic>
      <p:cxnSp>
        <p:nvCxnSpPr>
          <p:cNvPr id="20" name="直接连接符 19"/>
          <p:cNvCxnSpPr/>
          <p:nvPr/>
        </p:nvCxnSpPr>
        <p:spPr>
          <a:xfrm>
            <a:off x="1849438" y="-1587"/>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7" name="矩形 6"/>
          <p:cNvSpPr/>
          <p:nvPr/>
        </p:nvSpPr>
        <p:spPr>
          <a:xfrm>
            <a:off x="0" y="0"/>
            <a:ext cx="9144000" cy="51911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6194425" y="7938"/>
            <a:ext cx="1547813" cy="51911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11268" name="组合 8"/>
          <p:cNvGrpSpPr/>
          <p:nvPr userDrawn="1"/>
        </p:nvGrpSpPr>
        <p:grpSpPr>
          <a:xfrm>
            <a:off x="1370013" y="106363"/>
            <a:ext cx="1330325" cy="474662"/>
            <a:chOff x="1399441" y="1145221"/>
            <a:chExt cx="1329556" cy="474509"/>
          </a:xfrm>
        </p:grpSpPr>
        <p:sp>
          <p:nvSpPr>
            <p:cNvPr id="10" name="圆角矩形 9"/>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6">
            <a:hlinkClick r:id="" action="ppaction://noaction" highlightClick="1"/>
            <a:hlinkHover r:id="rId2" action="ppaction://hlinksldjump" highlightClick="1"/>
          </p:cNvPr>
          <p:cNvSpPr txBox="1"/>
          <p:nvPr/>
        </p:nvSpPr>
        <p:spPr>
          <a:xfrm>
            <a:off x="1979613" y="141288"/>
            <a:ext cx="1252538"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ea typeface="+mn-ea"/>
                <a:cs typeface="+mn-cs"/>
              </a:rPr>
              <a:t>选题背景及意义</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3" name="TextBox 17">
            <a:hlinkClick r:id="" action="ppaction://hlinkshowjump?jump=nextslide" highlightClick="1"/>
            <a:hlinkHover r:id="rId3" action="ppaction://hlinksldjump" highlightClick="1"/>
          </p:cNvPr>
          <p:cNvSpPr txBox="1"/>
          <p:nvPr/>
        </p:nvSpPr>
        <p:spPr>
          <a:xfrm>
            <a:off x="3333750" y="141288"/>
            <a:ext cx="1279525"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论文综述</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4" name="TextBox 18">
            <a:hlinkClick r:id="" action="ppaction://noaction" highlightClick="1"/>
            <a:hlinkHover r:id="rId4" action="ppaction://hlinksldjump" highlightClick="1"/>
          </p:cNvPr>
          <p:cNvSpPr txBox="1"/>
          <p:nvPr/>
        </p:nvSpPr>
        <p:spPr>
          <a:xfrm>
            <a:off x="4613275" y="141288"/>
            <a:ext cx="15811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关键技术与难点</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5" name="TextBox 19">
            <a:hlinkClick r:id="" action="ppaction://noaction" highlightClick="1"/>
            <a:hlinkHover r:id="rId5" action="ppaction://hlinksldjump" highlightClick="1"/>
          </p:cNvPr>
          <p:cNvSpPr txBox="1"/>
          <p:nvPr/>
        </p:nvSpPr>
        <p:spPr>
          <a:xfrm>
            <a:off x="6213475" y="141288"/>
            <a:ext cx="1528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mn-ea"/>
                <a:ea typeface="+mn-ea"/>
                <a:cs typeface="+mn-cs"/>
              </a:rPr>
              <a:t>研究成果与应用</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16" name="TextBox 20">
            <a:hlinkClick r:id="" action="ppaction://noaction" highlightClick="1"/>
            <a:hlinkHover r:id="rId3" action="ppaction://hlinksldjump" highlightClick="1"/>
          </p:cNvPr>
          <p:cNvSpPr txBox="1"/>
          <p:nvPr/>
        </p:nvSpPr>
        <p:spPr>
          <a:xfrm>
            <a:off x="7742238" y="149225"/>
            <a:ext cx="1401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论文总结</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cxnSp>
        <p:nvCxnSpPr>
          <p:cNvPr id="17" name="直接连接符 16"/>
          <p:cNvCxnSpPr/>
          <p:nvPr/>
        </p:nvCxnSpPr>
        <p:spPr>
          <a:xfrm>
            <a:off x="3340100"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1275" name="图片 17"/>
          <p:cNvPicPr>
            <a:picLocks noChangeAspect="1"/>
          </p:cNvPicPr>
          <p:nvPr userDrawn="1"/>
        </p:nvPicPr>
        <p:blipFill>
          <a:blip r:embed="rId6"/>
          <a:stretch>
            <a:fillRect/>
          </a:stretch>
        </p:blipFill>
        <p:spPr>
          <a:xfrm>
            <a:off x="273050" y="57150"/>
            <a:ext cx="1243013" cy="420688"/>
          </a:xfrm>
          <a:prstGeom prst="rect">
            <a:avLst/>
          </a:prstGeom>
          <a:noFill/>
          <a:ln w="9525">
            <a:noFill/>
          </a:ln>
        </p:spPr>
      </p:pic>
      <p:cxnSp>
        <p:nvCxnSpPr>
          <p:cNvPr id="19" name="直接连接符 18"/>
          <p:cNvCxnSpPr/>
          <p:nvPr/>
        </p:nvCxnSpPr>
        <p:spPr>
          <a:xfrm>
            <a:off x="1849438" y="-1587"/>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602163"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7" name="矩形 6"/>
          <p:cNvSpPr/>
          <p:nvPr/>
        </p:nvSpPr>
        <p:spPr>
          <a:xfrm>
            <a:off x="0" y="0"/>
            <a:ext cx="9144000" cy="51911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7769225" y="-4762"/>
            <a:ext cx="1374775" cy="5207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12292" name="组合 8"/>
          <p:cNvGrpSpPr/>
          <p:nvPr userDrawn="1"/>
        </p:nvGrpSpPr>
        <p:grpSpPr>
          <a:xfrm>
            <a:off x="1370013" y="106363"/>
            <a:ext cx="1330325" cy="474662"/>
            <a:chOff x="1399441" y="1145221"/>
            <a:chExt cx="1329556" cy="474509"/>
          </a:xfrm>
        </p:grpSpPr>
        <p:sp>
          <p:nvSpPr>
            <p:cNvPr id="10" name="圆角矩形 9"/>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6">
            <a:hlinkClick r:id="" action="ppaction://noaction" highlightClick="1"/>
            <a:hlinkHover r:id="rId2" action="ppaction://hlinksldjump" highlightClick="1"/>
          </p:cNvPr>
          <p:cNvSpPr txBox="1"/>
          <p:nvPr/>
        </p:nvSpPr>
        <p:spPr>
          <a:xfrm>
            <a:off x="1979613" y="141288"/>
            <a:ext cx="1252538"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ea typeface="+mn-ea"/>
                <a:cs typeface="+mn-cs"/>
              </a:rPr>
              <a:t>选题背景及意义</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3" name="TextBox 17">
            <a:hlinkClick r:id="" action="ppaction://hlinkshowjump?jump=nextslide" highlightClick="1"/>
            <a:hlinkHover r:id="rId3" action="ppaction://hlinksldjump" highlightClick="1"/>
          </p:cNvPr>
          <p:cNvSpPr txBox="1"/>
          <p:nvPr/>
        </p:nvSpPr>
        <p:spPr>
          <a:xfrm>
            <a:off x="3333750" y="141288"/>
            <a:ext cx="1279525"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论文综述</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4" name="TextBox 18">
            <a:hlinkClick r:id="" action="ppaction://noaction" highlightClick="1"/>
            <a:hlinkHover r:id="rId4" action="ppaction://hlinksldjump" highlightClick="1"/>
          </p:cNvPr>
          <p:cNvSpPr txBox="1"/>
          <p:nvPr/>
        </p:nvSpPr>
        <p:spPr>
          <a:xfrm>
            <a:off x="4613275" y="141288"/>
            <a:ext cx="15811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关键技术与难点</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5" name="TextBox 19">
            <a:hlinkClick r:id="" action="ppaction://noaction" highlightClick="1"/>
            <a:hlinkHover r:id="rId5" action="ppaction://hlinksldjump" highlightClick="1"/>
          </p:cNvPr>
          <p:cNvSpPr txBox="1"/>
          <p:nvPr/>
        </p:nvSpPr>
        <p:spPr>
          <a:xfrm>
            <a:off x="6205538" y="141288"/>
            <a:ext cx="15541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研究成果与应用</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6" name="TextBox 20">
            <a:hlinkClick r:id="" action="ppaction://noaction" highlightClick="1"/>
            <a:hlinkHover r:id="rId3" action="ppaction://hlinksldjump" highlightClick="1"/>
          </p:cNvPr>
          <p:cNvSpPr txBox="1"/>
          <p:nvPr/>
        </p:nvSpPr>
        <p:spPr>
          <a:xfrm>
            <a:off x="7789863" y="149225"/>
            <a:ext cx="14033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bg1"/>
                </a:solidFill>
                <a:effectLst/>
                <a:uLnTx/>
                <a:uFillTx/>
                <a:latin typeface="+mn-ea"/>
                <a:ea typeface="+mn-ea"/>
                <a:cs typeface="+mn-cs"/>
              </a:rPr>
              <a:t>论文总结</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cxnSp>
        <p:nvCxnSpPr>
          <p:cNvPr id="17" name="直接连接符 16"/>
          <p:cNvCxnSpPr/>
          <p:nvPr/>
        </p:nvCxnSpPr>
        <p:spPr>
          <a:xfrm>
            <a:off x="3340100"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2299" name="图片 17"/>
          <p:cNvPicPr>
            <a:picLocks noChangeAspect="1"/>
          </p:cNvPicPr>
          <p:nvPr userDrawn="1"/>
        </p:nvPicPr>
        <p:blipFill>
          <a:blip r:embed="rId6"/>
          <a:stretch>
            <a:fillRect/>
          </a:stretch>
        </p:blipFill>
        <p:spPr>
          <a:xfrm>
            <a:off x="273050" y="57150"/>
            <a:ext cx="1243013" cy="420688"/>
          </a:xfrm>
          <a:prstGeom prst="rect">
            <a:avLst/>
          </a:prstGeom>
          <a:noFill/>
          <a:ln w="9525">
            <a:noFill/>
          </a:ln>
        </p:spPr>
      </p:pic>
      <p:cxnSp>
        <p:nvCxnSpPr>
          <p:cNvPr id="19" name="直接连接符 18"/>
          <p:cNvCxnSpPr/>
          <p:nvPr/>
        </p:nvCxnSpPr>
        <p:spPr>
          <a:xfrm>
            <a:off x="1849438" y="-1587"/>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602163"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176963"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日期占位符 3"/>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2050" name="图片 6"/>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3074" name="图片 6"/>
          <p:cNvPicPr>
            <a:picLocks noChangeAspect="1"/>
          </p:cNvPicPr>
          <p:nvPr userDrawn="1"/>
        </p:nvPicPr>
        <p:blipFill>
          <a:blip r:embed="rId2"/>
          <a:stretch>
            <a:fillRect/>
          </a:stretch>
        </p:blipFill>
        <p:spPr>
          <a:xfrm>
            <a:off x="0" y="0"/>
            <a:ext cx="9144000" cy="5143500"/>
          </a:xfrm>
          <a:prstGeom prst="rect">
            <a:avLst/>
          </a:prstGeom>
          <a:noFill/>
          <a:ln w="9525">
            <a:noFill/>
          </a:ln>
        </p:spPr>
      </p:pic>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矩形 6"/>
          <p:cNvSpPr/>
          <p:nvPr/>
        </p:nvSpPr>
        <p:spPr>
          <a:xfrm>
            <a:off x="0" y="214313"/>
            <a:ext cx="42863" cy="396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8" name="矩形 7"/>
          <p:cNvSpPr/>
          <p:nvPr/>
        </p:nvSpPr>
        <p:spPr>
          <a:xfrm>
            <a:off x="63500" y="214313"/>
            <a:ext cx="42863" cy="396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9" name="矩形 8"/>
          <p:cNvSpPr/>
          <p:nvPr/>
        </p:nvSpPr>
        <p:spPr>
          <a:xfrm>
            <a:off x="188913" y="214313"/>
            <a:ext cx="42863" cy="396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10" name="矩形 9"/>
          <p:cNvSpPr/>
          <p:nvPr/>
        </p:nvSpPr>
        <p:spPr>
          <a:xfrm>
            <a:off x="125413" y="214313"/>
            <a:ext cx="42863" cy="396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11" name="圆角矩形 10"/>
          <p:cNvSpPr/>
          <p:nvPr/>
        </p:nvSpPr>
        <p:spPr>
          <a:xfrm>
            <a:off x="188913" y="190500"/>
            <a:ext cx="2706688" cy="457200"/>
          </a:xfrm>
          <a:prstGeom prst="roundRect">
            <a:avLst>
              <a:gd name="adj" fmla="val 50000"/>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91429" tIns="45714" rIns="91429" bIns="45714"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tx1"/>
                </a:solidFill>
                <a:effectLst/>
                <a:uLnTx/>
                <a:uFillTx/>
                <a:latin typeface="Nexa Light" panose="02000000000000000000" pitchFamily="50" charset="0"/>
                <a:ea typeface="+mn-ea"/>
                <a:cs typeface="+mn-cs"/>
              </a:rPr>
              <a:t>目录</a:t>
            </a:r>
            <a:endParaRPr kumimoji="0" lang="zh-CN" altLang="en-US" sz="3200" b="1"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3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2" presetClass="entr" presetSubtype="8" fill="hold" grpId="0" nodeType="withEffect">
                                  <p:stCondLst>
                                    <p:cond delay="8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p:nvSpPr>
        <p:spPr>
          <a:xfrm>
            <a:off x="0" y="214313"/>
            <a:ext cx="42863" cy="3968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8" name="矩形 7"/>
          <p:cNvSpPr/>
          <p:nvPr/>
        </p:nvSpPr>
        <p:spPr>
          <a:xfrm>
            <a:off x="63500" y="214313"/>
            <a:ext cx="42863" cy="3968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9" name="矩形 8"/>
          <p:cNvSpPr/>
          <p:nvPr/>
        </p:nvSpPr>
        <p:spPr>
          <a:xfrm>
            <a:off x="188913" y="214313"/>
            <a:ext cx="42863" cy="3968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10" name="矩形 9"/>
          <p:cNvSpPr/>
          <p:nvPr/>
        </p:nvSpPr>
        <p:spPr>
          <a:xfrm>
            <a:off x="125413" y="214313"/>
            <a:ext cx="42863" cy="3968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11" name="圆角矩形 10"/>
          <p:cNvSpPr/>
          <p:nvPr/>
        </p:nvSpPr>
        <p:spPr>
          <a:xfrm>
            <a:off x="188913" y="190500"/>
            <a:ext cx="3073400" cy="457200"/>
          </a:xfrm>
          <a:prstGeom prst="roundRect">
            <a:avLst>
              <a:gd name="adj" fmla="val 50000"/>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91429" tIns="45714" rIns="91429" bIns="45714" anchor="ct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Nexa Light" panose="02000000000000000000" pitchFamily="50" charset="0"/>
                <a:ea typeface="+mn-ea"/>
                <a:cs typeface="+mn-cs"/>
              </a:rPr>
              <a:t>点击此处添加标题</a:t>
            </a:r>
            <a:endParaRPr kumimoji="0" lang="zh-CN" altLang="en-US" sz="2400" b="1"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3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3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2" presetClass="entr" presetSubtype="8" fill="hold" grpId="0" nodeType="withEffect">
                                  <p:stCondLst>
                                    <p:cond delay="8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标题和内容">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p:cNvSpPr/>
          <p:nvPr/>
        </p:nvSpPr>
        <p:spPr>
          <a:xfrm>
            <a:off x="0" y="0"/>
            <a:ext cx="9144000" cy="60007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grpSp>
        <p:nvGrpSpPr>
          <p:cNvPr id="7171" name="组合 7"/>
          <p:cNvGrpSpPr/>
          <p:nvPr userDrawn="1"/>
        </p:nvGrpSpPr>
        <p:grpSpPr>
          <a:xfrm>
            <a:off x="1370013" y="106363"/>
            <a:ext cx="1330325" cy="474662"/>
            <a:chOff x="1399441" y="1145221"/>
            <a:chExt cx="1329556" cy="474509"/>
          </a:xfrm>
        </p:grpSpPr>
        <p:sp>
          <p:nvSpPr>
            <p:cNvPr id="9" name="圆角矩形 8"/>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0"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pic>
        <p:nvPicPr>
          <p:cNvPr id="7172" name="图片 10"/>
          <p:cNvPicPr>
            <a:picLocks noChangeAspect="1"/>
          </p:cNvPicPr>
          <p:nvPr userDrawn="1"/>
        </p:nvPicPr>
        <p:blipFill>
          <a:blip r:embed="rId2">
            <a:biLevel thresh="50000"/>
            <a:grayscl/>
          </a:blip>
          <a:stretch>
            <a:fillRect/>
          </a:stretch>
        </p:blipFill>
        <p:spPr>
          <a:xfrm>
            <a:off x="150813" y="3175"/>
            <a:ext cx="1447800" cy="612775"/>
          </a:xfrm>
          <a:prstGeom prst="rect">
            <a:avLst/>
          </a:prstGeom>
          <a:noFill/>
          <a:ln w="9525">
            <a:noFill/>
          </a:ln>
        </p:spPr>
      </p:pic>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7" name="矩形 6"/>
          <p:cNvSpPr/>
          <p:nvPr/>
        </p:nvSpPr>
        <p:spPr>
          <a:xfrm>
            <a:off x="0" y="0"/>
            <a:ext cx="9144000" cy="51911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1920875" y="-1587"/>
            <a:ext cx="1412875" cy="5207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8196" name="组合 8"/>
          <p:cNvGrpSpPr/>
          <p:nvPr userDrawn="1"/>
        </p:nvGrpSpPr>
        <p:grpSpPr>
          <a:xfrm>
            <a:off x="1370013" y="106363"/>
            <a:ext cx="1330325" cy="474662"/>
            <a:chOff x="1399441" y="1145221"/>
            <a:chExt cx="1329556" cy="474509"/>
          </a:xfrm>
        </p:grpSpPr>
        <p:sp>
          <p:nvSpPr>
            <p:cNvPr id="10" name="圆角矩形 9"/>
            <p:cNvSpPr/>
            <p:nvPr/>
          </p:nvSpPr>
          <p:spPr>
            <a:xfrm>
              <a:off x="1399441" y="1145221"/>
              <a:ext cx="1329556" cy="3840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5"/>
            <p:cNvSpPr txBox="1">
              <a:spLocks noChangeArrowheads="1"/>
            </p:cNvSpPr>
            <p:nvPr/>
          </p:nvSpPr>
          <p:spPr bwMode="auto">
            <a:xfrm>
              <a:off x="1691372" y="1281702"/>
              <a:ext cx="184044" cy="33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6">
            <a:hlinkClick r:id="" action="ppaction://noaction" highlightClick="1"/>
            <a:hlinkHover r:id="rId2" action="ppaction://hlinksldjump" highlightClick="1"/>
          </p:cNvPr>
          <p:cNvSpPr txBox="1"/>
          <p:nvPr/>
        </p:nvSpPr>
        <p:spPr>
          <a:xfrm>
            <a:off x="1979613" y="141288"/>
            <a:ext cx="1252538"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bg1"/>
                </a:solidFill>
                <a:effectLst/>
                <a:uLnTx/>
                <a:uFillTx/>
                <a:latin typeface="+mn-ea"/>
                <a:ea typeface="+mn-ea"/>
                <a:cs typeface="+mn-cs"/>
              </a:rPr>
              <a:t>选题背景及意义</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13" name="TextBox 17">
            <a:hlinkClick r:id="" action="ppaction://hlinkshowjump?jump=nextslide" highlightClick="1"/>
            <a:hlinkHover r:id="rId3" action="ppaction://hlinksldjump" highlightClick="1"/>
          </p:cNvPr>
          <p:cNvSpPr txBox="1"/>
          <p:nvPr/>
        </p:nvSpPr>
        <p:spPr>
          <a:xfrm>
            <a:off x="3333750" y="141288"/>
            <a:ext cx="1279525"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论文综述</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4" name="TextBox 18">
            <a:hlinkClick r:id="" action="ppaction://noaction" highlightClick="1"/>
            <a:hlinkHover r:id="rId4" action="ppaction://hlinksldjump" highlightClick="1"/>
          </p:cNvPr>
          <p:cNvSpPr txBox="1"/>
          <p:nvPr/>
        </p:nvSpPr>
        <p:spPr>
          <a:xfrm>
            <a:off x="4613275" y="141288"/>
            <a:ext cx="1581150"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关键技术与难点</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5" name="TextBox 19">
            <a:hlinkClick r:id="" action="ppaction://noaction" highlightClick="1"/>
            <a:hlinkHover r:id="rId5" action="ppaction://hlinksldjump" highlightClick="1"/>
          </p:cNvPr>
          <p:cNvSpPr txBox="1"/>
          <p:nvPr/>
        </p:nvSpPr>
        <p:spPr>
          <a:xfrm>
            <a:off x="6213475" y="141288"/>
            <a:ext cx="1528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研究成果与应用</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sp>
        <p:nvSpPr>
          <p:cNvPr id="16" name="TextBox 20">
            <a:hlinkClick r:id="" action="ppaction://noaction" highlightClick="1"/>
            <a:hlinkHover r:id="rId3" action="ppaction://hlinksldjump" highlightClick="1"/>
          </p:cNvPr>
          <p:cNvSpPr txBox="1"/>
          <p:nvPr/>
        </p:nvSpPr>
        <p:spPr>
          <a:xfrm>
            <a:off x="7742238" y="149225"/>
            <a:ext cx="1401763" cy="2762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spAutoFit/>
          </a:bodyPr>
          <a:lstStyle>
            <a:defPPr>
              <a:defRPr lang="zh-CN"/>
            </a:defPPr>
            <a:lvl1pPr algn="ctr" fontAlgn="auto">
              <a:spcBef>
                <a:spcPts val="0"/>
              </a:spcBef>
              <a:spcAft>
                <a:spcPts val="0"/>
              </a:spcAft>
              <a:defRPr>
                <a:solidFill>
                  <a:schemeClr val="bg1"/>
                </a:solidFill>
                <a:latin typeface="华文中宋" panose="02010600040101010101" pitchFamily="2" charset="-122"/>
                <a:ea typeface="华文中宋" panose="02010600040101010101" pitchFamily="2" charset="-122"/>
              </a:defRPr>
            </a:lvl1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ea"/>
                <a:ea typeface="+mn-ea"/>
                <a:cs typeface="+mn-cs"/>
              </a:rPr>
              <a:t>论文总结</a:t>
            </a:r>
            <a:endParaRPr kumimoji="0" lang="zh-CN" altLang="en-US" sz="1200" b="0" i="0" u="none" strike="noStrike" kern="1200" cap="none" spc="0" normalizeH="0" baseline="0" noProof="0" dirty="0">
              <a:ln>
                <a:noFill/>
              </a:ln>
              <a:solidFill>
                <a:schemeClr val="tx1"/>
              </a:solidFill>
              <a:effectLst/>
              <a:uLnTx/>
              <a:uFillTx/>
              <a:latin typeface="+mn-ea"/>
              <a:ea typeface="+mn-ea"/>
              <a:cs typeface="+mn-cs"/>
            </a:endParaRPr>
          </a:p>
        </p:txBody>
      </p:sp>
      <p:cxnSp>
        <p:nvCxnSpPr>
          <p:cNvPr id="17" name="直接连接符 16"/>
          <p:cNvCxnSpPr/>
          <p:nvPr/>
        </p:nvCxnSpPr>
        <p:spPr>
          <a:xfrm>
            <a:off x="4597400"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94425"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724775" y="0"/>
            <a:ext cx="0" cy="522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205" name="图片 19"/>
          <p:cNvPicPr>
            <a:picLocks noChangeAspect="1"/>
          </p:cNvPicPr>
          <p:nvPr userDrawn="1"/>
        </p:nvPicPr>
        <p:blipFill>
          <a:blip r:embed="rId6"/>
          <a:stretch>
            <a:fillRect/>
          </a:stretch>
        </p:blipFill>
        <p:spPr>
          <a:xfrm>
            <a:off x="273050" y="57150"/>
            <a:ext cx="1243013" cy="420688"/>
          </a:xfrm>
          <a:prstGeom prst="rect">
            <a:avLst/>
          </a:prstGeom>
          <a:noFill/>
          <a:ln w="9525">
            <a:noFill/>
          </a:ln>
        </p:spPr>
      </p:pic>
      <p:sp>
        <p:nvSpPr>
          <p:cNvPr id="2" name="日期占位符 1"/>
          <p:cNvSpPr>
            <a:spLocks noGrp="1"/>
          </p:cNvSpPr>
          <p:nvPr>
            <p:ph type="dt" sz="half" idx="10"/>
          </p:nvPr>
        </p:nvSpPr>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Title Placeholder 1"/>
          <p:cNvSpPr>
            <a:spLocks noGrp="1"/>
          </p:cNvSpPr>
          <p:nvPr>
            <p:ph type="title"/>
          </p:nvPr>
        </p:nvSpPr>
        <p:spPr>
          <a:xfrm>
            <a:off x="628650" y="274638"/>
            <a:ext cx="7886700" cy="993775"/>
          </a:xfrm>
          <a:prstGeom prst="rect">
            <a:avLst/>
          </a:prstGeom>
          <a:noFill/>
          <a:ln w="9525">
            <a:noFill/>
          </a:ln>
        </p:spPr>
        <p:txBody>
          <a:bodyPr anchor="ctr"/>
          <a:p>
            <a:pPr lvl="0"/>
            <a:r>
              <a:rPr lang="zh-CN" altLang="en-US" dirty="0"/>
              <a:t>单击此处编辑母版标题样式</a:t>
            </a:r>
            <a:endParaRPr lang="en-US" altLang="x-none" dirty="0"/>
          </a:p>
        </p:txBody>
      </p:sp>
      <p:sp>
        <p:nvSpPr>
          <p:cNvPr id="1027" name="Text Placeholder 2"/>
          <p:cNvSpPr>
            <a:spLocks noGrp="1"/>
          </p:cNvSpPr>
          <p:nvPr>
            <p:ph type="body" idx="1"/>
          </p:nvPr>
        </p:nvSpPr>
        <p:spPr>
          <a:xfrm>
            <a:off x="628650" y="1370013"/>
            <a:ext cx="7886700" cy="3262312"/>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4" name="Date Placeholder 3"/>
          <p:cNvSpPr>
            <a:spLocks noGrp="1"/>
          </p:cNvSpPr>
          <p:nvPr>
            <p:ph type="dt" sz="half" idx="2"/>
          </p:nvPr>
        </p:nvSpPr>
        <p:spPr>
          <a:xfrm>
            <a:off x="628650" y="4767263"/>
            <a:ext cx="2057400" cy="274638"/>
          </a:xfrm>
          <a:prstGeom prst="rect">
            <a:avLst/>
          </a:prstGeom>
        </p:spPr>
        <p:txBody>
          <a:bodyPr vert="horz" lIns="91440" tIns="45720" rIns="91440" bIns="45720" rtlCol="0" anchor="ctr"/>
          <a:lstStyle>
            <a:lvl1pPr algn="l" eaLnBrk="1" fontAlgn="auto" hangingPunct="1">
              <a:spcBef>
                <a:spcPts val="0"/>
              </a:spcBef>
              <a:spcAft>
                <a:spcPts val="0"/>
              </a:spcAft>
              <a:defRPr sz="900" smtClean="0">
                <a:solidFill>
                  <a:schemeClr val="tx1">
                    <a:tint val="75000"/>
                  </a:schemeClr>
                </a:solidFill>
                <a:latin typeface="+mn-lt"/>
                <a:ea typeface="+mn-ea"/>
              </a:defRPr>
            </a:lvl1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4767263"/>
            <a:ext cx="3086100" cy="274638"/>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ea typeface="+mn-ea"/>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57950" y="4767263"/>
            <a:ext cx="2057400" cy="274638"/>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par>
    </p:tnLst>
  </p:timing>
  <p:hf sldNum="0" hdr="0" ftr="0" dt="0"/>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2pPr>
      <a:lvl3pPr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3pPr>
      <a:lvl4pPr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4pPr>
      <a:lvl5pPr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5pPr>
      <a:lvl6pPr marL="457200"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6pPr>
      <a:lvl7pPr marL="914400"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7pPr>
      <a:lvl8pPr marL="1371600"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8pPr>
      <a:lvl9pPr marL="1828800" algn="l" defTabSz="685800" rtl="0" fontAlgn="base">
        <a:lnSpc>
          <a:spcPct val="90000"/>
        </a:lnSpc>
        <a:spcBef>
          <a:spcPct val="0"/>
        </a:spcBef>
        <a:spcAft>
          <a:spcPct val="0"/>
        </a:spcAft>
        <a:defRPr sz="3300">
          <a:solidFill>
            <a:schemeClr val="tx1"/>
          </a:solidFill>
          <a:latin typeface="Arial" panose="020B0604020202020204" pitchFamily="34" charset="0"/>
          <a:ea typeface="微软雅黑" panose="020B0503020204020204" pitchFamily="34" charset="-122"/>
        </a:defRPr>
      </a:lvl9pPr>
    </p:titleStyle>
    <p:bodyStyle>
      <a:lvl1pPr marL="171450" indent="-171450" algn="l" defTabSz="685800"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3.xml"/><Relationship Id="rId2" Type="http://schemas.openxmlformats.org/officeDocument/2006/relationships/image" Target="../media/image14.png"/><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pic>
        <p:nvPicPr>
          <p:cNvPr id="14339" name="图片 12"/>
          <p:cNvPicPr>
            <a:picLocks noChangeAspect="1"/>
          </p:cNvPicPr>
          <p:nvPr/>
        </p:nvPicPr>
        <p:blipFill>
          <a:blip r:embed="rId1"/>
          <a:stretch>
            <a:fillRect/>
          </a:stretch>
        </p:blipFill>
        <p:spPr>
          <a:xfrm>
            <a:off x="274638" y="158750"/>
            <a:ext cx="417512" cy="417513"/>
          </a:xfrm>
          <a:prstGeom prst="rect">
            <a:avLst/>
          </a:prstGeom>
          <a:noFill/>
          <a:ln w="9525">
            <a:noFill/>
          </a:ln>
        </p:spPr>
      </p:pic>
      <p:sp>
        <p:nvSpPr>
          <p:cNvPr id="14" name="文本框 13"/>
          <p:cNvSpPr txBox="1"/>
          <p:nvPr/>
        </p:nvSpPr>
        <p:spPr>
          <a:xfrm>
            <a:off x="668338" y="187325"/>
            <a:ext cx="3413125" cy="368300"/>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1800" kern="1200" cap="none" spc="0" normalizeH="0" baseline="0" noProof="0" dirty="0">
                <a:latin typeface="+mn-ea"/>
                <a:ea typeface="+mn-ea"/>
                <a:cs typeface="+mn-cs"/>
              </a:rPr>
              <a:t>常州市新北区孟河实验小学</a:t>
            </a:r>
            <a:endParaRPr kumimoji="0" lang="zh-CN" altLang="en-US" sz="1800" kern="1200" cap="none" spc="0" normalizeH="0" baseline="0" noProof="0" dirty="0">
              <a:latin typeface="+mn-ea"/>
              <a:ea typeface="+mn-ea"/>
              <a:cs typeface="+mn-cs"/>
            </a:endParaRPr>
          </a:p>
        </p:txBody>
      </p:sp>
      <p:sp>
        <p:nvSpPr>
          <p:cNvPr id="15" name="文本框 14"/>
          <p:cNvSpPr txBox="1"/>
          <p:nvPr/>
        </p:nvSpPr>
        <p:spPr>
          <a:xfrm>
            <a:off x="184150" y="1978660"/>
            <a:ext cx="8775065" cy="645160"/>
          </a:xfrm>
          <a:prstGeom prst="rect">
            <a:avLst/>
          </a:prstGeom>
          <a:noFill/>
        </p:spPr>
        <p:txBody>
          <a:bodyPr wrap="square">
            <a:spAutoFit/>
          </a:bodyPr>
          <a:lstStyle/>
          <a:p>
            <a:pPr marR="0" algn="ctr" defTabSz="685800" eaLnBrk="1" fontAlgn="auto" hangingPunct="1">
              <a:spcBef>
                <a:spcPts val="0"/>
              </a:spcBef>
              <a:spcAft>
                <a:spcPts val="0"/>
              </a:spcAft>
              <a:buClrTx/>
              <a:buSzTx/>
              <a:buFontTx/>
              <a:buNone/>
              <a:defRPr/>
            </a:pPr>
            <a:r>
              <a:rPr kumimoji="0" lang="zh-CN" altLang="en-US" sz="3600" b="1" kern="1200" cap="none" spc="0" normalizeH="0" baseline="0" noProof="0" dirty="0">
                <a:solidFill>
                  <a:schemeClr val="tx1">
                    <a:lumMod val="85000"/>
                    <a:lumOff val="15000"/>
                  </a:schemeClr>
                </a:solidFill>
                <a:latin typeface="+mn-ea"/>
                <a:ea typeface="+mn-ea"/>
                <a:cs typeface="+mn-cs"/>
              </a:rPr>
              <a:t>交互式触控一体机优化小学教学的研究</a:t>
            </a:r>
            <a:endParaRPr kumimoji="0" lang="zh-CN" altLang="en-US" sz="3600" b="1" kern="1200" cap="none" spc="0" normalizeH="0" baseline="0" noProof="0" dirty="0">
              <a:solidFill>
                <a:schemeClr val="tx1">
                  <a:lumMod val="85000"/>
                  <a:lumOff val="15000"/>
                </a:schemeClr>
              </a:solidFill>
              <a:latin typeface="+mn-ea"/>
              <a:ea typeface="+mn-ea"/>
              <a:cs typeface="+mn-cs"/>
            </a:endParaRPr>
          </a:p>
        </p:txBody>
      </p:sp>
      <p:sp>
        <p:nvSpPr>
          <p:cNvPr id="18" name="文本框 17"/>
          <p:cNvSpPr txBox="1"/>
          <p:nvPr/>
        </p:nvSpPr>
        <p:spPr>
          <a:xfrm>
            <a:off x="7137083" y="4011930"/>
            <a:ext cx="2371725" cy="368300"/>
          </a:xfrm>
          <a:prstGeom prst="rect">
            <a:avLst/>
          </a:prstGeom>
          <a:noFill/>
          <a:ln w="9525">
            <a:noFill/>
          </a:ln>
        </p:spPr>
        <p:txBody>
          <a:bodyPr>
            <a:spAutoFit/>
          </a:bodyPr>
          <a:p>
            <a:pPr eaLnBrk="1" hangingPunct="1"/>
            <a:r>
              <a:rPr lang="zh-CN" altLang="en-US" sz="1800" dirty="0">
                <a:latin typeface="Arial" panose="020B0604020202020204" pitchFamily="34" charset="0"/>
              </a:rPr>
              <a:t>汇报人：张  炜</a:t>
            </a:r>
            <a:endParaRPr lang="zh-CN" altLang="en-US" sz="1800" dirty="0">
              <a:latin typeface="Arial" panose="020B0604020202020204" pitchFamily="34" charset="0"/>
            </a:endParaRPr>
          </a:p>
        </p:txBody>
      </p:sp>
      <p:sp>
        <p:nvSpPr>
          <p:cNvPr id="19" name="文本框 18"/>
          <p:cNvSpPr txBox="1"/>
          <p:nvPr/>
        </p:nvSpPr>
        <p:spPr>
          <a:xfrm>
            <a:off x="7045960" y="4380230"/>
            <a:ext cx="3070225" cy="368300"/>
          </a:xfrm>
          <a:prstGeom prst="rect">
            <a:avLst/>
          </a:prstGeom>
          <a:noFill/>
          <a:ln w="9525">
            <a:noFill/>
          </a:ln>
        </p:spPr>
        <p:txBody>
          <a:bodyPr>
            <a:spAutoFit/>
          </a:bodyPr>
          <a:p>
            <a:pPr eaLnBrk="1" hangingPunct="1"/>
            <a:r>
              <a:rPr lang="en-US" altLang="zh-CN" sz="1800" dirty="0">
                <a:latin typeface="Arial" panose="020B0604020202020204" pitchFamily="34" charset="0"/>
              </a:rPr>
              <a:t>2017</a:t>
            </a:r>
            <a:r>
              <a:rPr lang="zh-CN" altLang="en-US" sz="1800" dirty="0">
                <a:latin typeface="Arial" panose="020B0604020202020204" pitchFamily="34" charset="0"/>
              </a:rPr>
              <a:t>年</a:t>
            </a:r>
            <a:r>
              <a:rPr lang="en-US" altLang="zh-CN" sz="1800" dirty="0">
                <a:latin typeface="Arial" panose="020B0604020202020204" pitchFamily="34" charset="0"/>
              </a:rPr>
              <a:t>11</a:t>
            </a:r>
            <a:r>
              <a:rPr lang="zh-CN" altLang="en-US" sz="1800" dirty="0">
                <a:latin typeface="Arial" panose="020B0604020202020204" pitchFamily="34" charset="0"/>
              </a:rPr>
              <a:t>月</a:t>
            </a:r>
            <a:r>
              <a:rPr lang="en-US" altLang="zh-CN" sz="1800" dirty="0">
                <a:latin typeface="Arial" panose="020B0604020202020204" pitchFamily="34" charset="0"/>
              </a:rPr>
              <a:t>13</a:t>
            </a:r>
            <a:r>
              <a:rPr lang="zh-CN" altLang="en-US" sz="1800" dirty="0">
                <a:latin typeface="Arial" panose="020B0604020202020204" pitchFamily="34" charset="0"/>
              </a:rPr>
              <a:t>日</a:t>
            </a:r>
            <a:endParaRPr lang="zh-CN" altLang="en-US" sz="1800" dirty="0">
              <a:latin typeface="Arial" panose="020B060402020202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ppt_x</p:attrName>
                                        </p:attrNameLst>
                                      </p:cBhvr>
                                      <p:tavLst>
                                        <p:tav tm="0">
                                          <p:val>
                                            <p:strVal val="#ppt_x"/>
                                          </p:val>
                                        </p:tav>
                                        <p:tav tm="100000">
                                          <p:val>
                                            <p:strVal val="#ppt_x"/>
                                          </p:val>
                                        </p:tav>
                                      </p:tavLst>
                                    </p:anim>
                                    <p:anim calcmode="lin" valueType="num">
                                      <p:cBhvr>
                                        <p:cTn id="8" dur="250" fill="hold"/>
                                        <p:tgtEl>
                                          <p:spTgt spid="15"/>
                                        </p:tgtEl>
                                        <p:attrNameLst>
                                          <p:attrName>ppt_y</p:attrName>
                                        </p:attrNameLst>
                                      </p:cBhvr>
                                      <p:tavLst>
                                        <p:tav tm="0">
                                          <p:val>
                                            <p:strVal val="#ppt_y-#ppt_h/2"/>
                                          </p:val>
                                        </p:tav>
                                        <p:tav tm="100000">
                                          <p:val>
                                            <p:strVal val="#ppt_y"/>
                                          </p:val>
                                        </p:tav>
                                      </p:tavLst>
                                    </p:anim>
                                    <p:anim calcmode="lin" valueType="num">
                                      <p:cBhvr>
                                        <p:cTn id="9" dur="250" fill="hold"/>
                                        <p:tgtEl>
                                          <p:spTgt spid="15"/>
                                        </p:tgtEl>
                                        <p:attrNameLst>
                                          <p:attrName>ppt_w</p:attrName>
                                        </p:attrNameLst>
                                      </p:cBhvr>
                                      <p:tavLst>
                                        <p:tav tm="0">
                                          <p:val>
                                            <p:strVal val="#ppt_w"/>
                                          </p:val>
                                        </p:tav>
                                        <p:tav tm="100000">
                                          <p:val>
                                            <p:strVal val="#ppt_w"/>
                                          </p:val>
                                        </p:tav>
                                      </p:tavLst>
                                    </p:anim>
                                    <p:anim calcmode="lin" valueType="num">
                                      <p:cBhvr>
                                        <p:cTn id="10" dur="250" fill="hold"/>
                                        <p:tgtEl>
                                          <p:spTgt spid="15"/>
                                        </p:tgtEl>
                                        <p:attrNameLst>
                                          <p:attrName>ppt_h</p:attrName>
                                        </p:attrNameLst>
                                      </p:cBhvr>
                                      <p:tavLst>
                                        <p:tav tm="0">
                                          <p:val>
                                            <p:fltVal val="0.000000"/>
                                          </p:val>
                                        </p:tav>
                                        <p:tav tm="100000">
                                          <p:val>
                                            <p:strVal val="#ppt_h"/>
                                          </p:val>
                                        </p:tav>
                                      </p:tavLst>
                                    </p:anim>
                                  </p:childTnLst>
                                </p:cTn>
                              </p:par>
                            </p:childTnLst>
                          </p:cTn>
                        </p:par>
                        <p:par>
                          <p:cTn id="11" fill="hold">
                            <p:stCondLst>
                              <p:cond delay="1850"/>
                            </p:stCondLst>
                            <p:childTnLst>
                              <p:par>
                                <p:cTn id="12" presetID="2" presetClass="entr" presetSubtype="4" decel="10000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ppt_x"/>
                                          </p:val>
                                        </p:tav>
                                        <p:tav tm="100000">
                                          <p:val>
                                            <p:strVal val="#ppt_x"/>
                                          </p:val>
                                        </p:tav>
                                      </p:tavLst>
                                    </p:anim>
                                    <p:anim calcmode="lin" valueType="num">
                                      <p:cBhvr additive="base">
                                        <p:cTn id="15" dur="500" fill="hold"/>
                                        <p:tgtEl>
                                          <p:spTgt spid="18"/>
                                        </p:tgtEl>
                                        <p:attrNameLst>
                                          <p:attrName>ppt_y</p:attrName>
                                        </p:attrNameLst>
                                      </p:cBhvr>
                                      <p:tavLst>
                                        <p:tav tm="0">
                                          <p:val>
                                            <p:strVal val="1+#ppt_h/2"/>
                                          </p:val>
                                        </p:tav>
                                        <p:tav tm="100000">
                                          <p:val>
                                            <p:strVal val="#ppt_y"/>
                                          </p:val>
                                        </p:tav>
                                      </p:tavLst>
                                    </p:anim>
                                  </p:childTnLst>
                                </p:cTn>
                              </p:par>
                            </p:childTnLst>
                          </p:cTn>
                        </p:par>
                        <p:par>
                          <p:cTn id="16" fill="hold">
                            <p:stCondLst>
                              <p:cond delay="2350"/>
                            </p:stCondLst>
                            <p:childTnLst>
                              <p:par>
                                <p:cTn id="17" presetID="2" presetClass="entr" presetSubtype="4" decel="1000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51" name="TextBox 29"/>
          <p:cNvSpPr txBox="1"/>
          <p:nvPr/>
        </p:nvSpPr>
        <p:spPr>
          <a:xfrm>
            <a:off x="447675" y="2447290"/>
            <a:ext cx="2091055" cy="2515235"/>
          </a:xfrm>
          <a:prstGeom prst="rect">
            <a:avLst/>
          </a:prstGeom>
          <a:noFill/>
        </p:spPr>
        <p:txBody>
          <a:bodyPr wrap="square">
            <a:spAutoFit/>
          </a:bodyPr>
          <a:lstStyle/>
          <a:p>
            <a:pPr marR="0" algn="ctr" defTabSz="685800" eaLnBrk="1" fontAlgn="auto" hangingPunct="1">
              <a:lnSpc>
                <a:spcPct val="15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信息技术与课程的整合已成为课程改革的新趋势，交互式触控一体机作为一种高科技的教学设备，极大的丰富了教学课程资源。设计表格，问卷调查，结合课堂观察，对教师和学生进行调查，以了解交互式触控一体机在教学应用的现状和存在的问题，形成调查报告，并提出些可供参考借鉴的相关方法与策略。</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grpSp>
        <p:nvGrpSpPr>
          <p:cNvPr id="73" name="组合 72"/>
          <p:cNvGrpSpPr/>
          <p:nvPr/>
        </p:nvGrpSpPr>
        <p:grpSpPr>
          <a:xfrm>
            <a:off x="602611" y="772795"/>
            <a:ext cx="7837810" cy="1685925"/>
            <a:chOff x="613848" y="967406"/>
            <a:chExt cx="7837565" cy="2585820"/>
          </a:xfrm>
        </p:grpSpPr>
        <p:grpSp>
          <p:nvGrpSpPr>
            <p:cNvPr id="29708" name="组合 71"/>
            <p:cNvGrpSpPr/>
            <p:nvPr/>
          </p:nvGrpSpPr>
          <p:grpSpPr>
            <a:xfrm>
              <a:off x="1690779" y="967406"/>
              <a:ext cx="5665610" cy="1623077"/>
              <a:chOff x="1690779" y="967406"/>
              <a:chExt cx="5665610" cy="1623077"/>
            </a:xfrm>
          </p:grpSpPr>
          <p:cxnSp>
            <p:nvCxnSpPr>
              <p:cNvPr id="45" name="直接连接符 44"/>
              <p:cNvCxnSpPr/>
              <p:nvPr/>
            </p:nvCxnSpPr>
            <p:spPr>
              <a:xfrm>
                <a:off x="1690779" y="1981234"/>
                <a:ext cx="56656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1690779" y="1981234"/>
                <a:ext cx="0" cy="6092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3598894" y="1981234"/>
                <a:ext cx="0" cy="6092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5583207" y="1981234"/>
                <a:ext cx="0" cy="6092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7354802" y="1981234"/>
                <a:ext cx="0" cy="6092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583114" y="1508431"/>
                <a:ext cx="0" cy="472803"/>
              </a:xfrm>
              <a:prstGeom prst="line">
                <a:avLst/>
              </a:prstGeom>
              <a:ln>
                <a:solidFill>
                  <a:srgbClr val="00508A"/>
                </a:solidFill>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3483010" y="967406"/>
                <a:ext cx="2177982" cy="54102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mn-lt"/>
                  <a:ea typeface="+mn-ea"/>
                  <a:cs typeface="+mn-cs"/>
                </a:endParaRPr>
              </a:p>
            </p:txBody>
          </p:sp>
          <p:sp>
            <p:nvSpPr>
              <p:cNvPr id="59" name="TextBox 35"/>
              <p:cNvSpPr txBox="1"/>
              <p:nvPr/>
            </p:nvSpPr>
            <p:spPr>
              <a:xfrm>
                <a:off x="3777006" y="990593"/>
                <a:ext cx="1589038" cy="517164"/>
              </a:xfrm>
              <a:prstGeom prst="rect">
                <a:avLst/>
              </a:prstGeom>
              <a:noFill/>
            </p:spPr>
            <p:txBody>
              <a:bodyPr wrap="square">
                <a:spAutoFit/>
              </a:bodyPr>
              <a:lstStyle/>
              <a:p>
                <a:pPr marR="0" algn="ctr" defTabSz="685800" eaLnBrk="1" fontAlgn="auto" hangingPunct="1">
                  <a:spcBef>
                    <a:spcPts val="0"/>
                  </a:spcBef>
                  <a:spcAft>
                    <a:spcPts val="0"/>
                  </a:spcAft>
                  <a:buClrTx/>
                  <a:buSzTx/>
                  <a:buFontTx/>
                  <a:buNone/>
                  <a:defRPr/>
                </a:pPr>
                <a:r>
                  <a:rPr kumimoji="0" lang="zh-CN" altLang="en-US" sz="1600" b="1" kern="1200" cap="none" spc="225" normalizeH="0" baseline="0" noProof="0" dirty="0">
                    <a:solidFill>
                      <a:schemeClr val="bg1"/>
                    </a:solidFill>
                    <a:latin typeface="微软雅黑" panose="020B0503020204020204" pitchFamily="34" charset="-122"/>
                    <a:ea typeface="微软雅黑" panose="020B0503020204020204" pitchFamily="34" charset="-122"/>
                    <a:cs typeface="+mn-cs"/>
                  </a:rPr>
                  <a:t>研究内容</a:t>
                </a:r>
                <a:endParaRPr kumimoji="0" lang="zh-CN" altLang="en-US" sz="1600" b="1" kern="1200" cap="none" spc="225" normalizeH="0" baseline="0" noProof="0" dirty="0">
                  <a:solidFill>
                    <a:schemeClr val="bg1"/>
                  </a:solidFill>
                  <a:latin typeface="微软雅黑" panose="020B0503020204020204" pitchFamily="34" charset="-122"/>
                  <a:ea typeface="微软雅黑" panose="020B0503020204020204" pitchFamily="34" charset="-122"/>
                  <a:cs typeface="+mn-cs"/>
                </a:endParaRPr>
              </a:p>
            </p:txBody>
          </p:sp>
        </p:grpSp>
        <p:sp>
          <p:nvSpPr>
            <p:cNvPr id="61" name="矩形 60"/>
            <p:cNvSpPr/>
            <p:nvPr/>
          </p:nvSpPr>
          <p:spPr>
            <a:xfrm>
              <a:off x="693858" y="2589996"/>
              <a:ext cx="1788739" cy="9622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mn-lt"/>
                <a:ea typeface="+mn-ea"/>
                <a:cs typeface="+mn-cs"/>
              </a:endParaRPr>
            </a:p>
          </p:txBody>
        </p:sp>
        <p:sp>
          <p:nvSpPr>
            <p:cNvPr id="29710" name="TextBox 36"/>
            <p:cNvSpPr txBox="1"/>
            <p:nvPr/>
          </p:nvSpPr>
          <p:spPr>
            <a:xfrm>
              <a:off x="613848" y="2713687"/>
              <a:ext cx="1932245" cy="706109"/>
            </a:xfrm>
            <a:prstGeom prst="rect">
              <a:avLst/>
            </a:prstGeom>
            <a:noFill/>
            <a:ln w="9525">
              <a:noFill/>
            </a:ln>
          </p:spPr>
          <p:txBody>
            <a:bodyPr wrap="square">
              <a:spAutoFit/>
            </a:bodyPr>
            <a:p>
              <a:pPr algn="ctr" eaLnBrk="1" hangingPunct="1"/>
              <a:r>
                <a:rPr lang="zh-CN" altLang="en-US" sz="1200" b="1" dirty="0">
                  <a:solidFill>
                    <a:schemeClr val="bg1"/>
                  </a:solidFill>
                  <a:latin typeface="微软雅黑" panose="020B0503020204020204" pitchFamily="34" charset="-122"/>
                </a:rPr>
                <a:t>交互式触控一体机教学应用现状的调查研究</a:t>
              </a:r>
              <a:endParaRPr lang="zh-CN" altLang="en-US" sz="1200" b="1" dirty="0">
                <a:solidFill>
                  <a:schemeClr val="bg1"/>
                </a:solidFill>
                <a:latin typeface="微软雅黑" panose="020B0503020204020204" pitchFamily="34" charset="-122"/>
              </a:endParaRPr>
            </a:p>
          </p:txBody>
        </p:sp>
        <p:sp>
          <p:nvSpPr>
            <p:cNvPr id="64" name="矩形 63"/>
            <p:cNvSpPr/>
            <p:nvPr/>
          </p:nvSpPr>
          <p:spPr>
            <a:xfrm>
              <a:off x="2626101" y="2589996"/>
              <a:ext cx="1787469" cy="9632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mn-lt"/>
                <a:ea typeface="+mn-ea"/>
                <a:cs typeface="+mn-cs"/>
              </a:endParaRPr>
            </a:p>
          </p:txBody>
        </p:sp>
        <p:sp>
          <p:nvSpPr>
            <p:cNvPr id="29712" name="TextBox 37"/>
            <p:cNvSpPr txBox="1"/>
            <p:nvPr/>
          </p:nvSpPr>
          <p:spPr>
            <a:xfrm>
              <a:off x="2637531" y="2722453"/>
              <a:ext cx="1787469" cy="706109"/>
            </a:xfrm>
            <a:prstGeom prst="rect">
              <a:avLst/>
            </a:prstGeom>
            <a:noFill/>
            <a:ln w="9525">
              <a:noFill/>
            </a:ln>
          </p:spPr>
          <p:txBody>
            <a:bodyPr wrap="square">
              <a:spAutoFit/>
            </a:bodyPr>
            <a:p>
              <a:pPr algn="ctr" eaLnBrk="1" hangingPunct="1"/>
              <a:r>
                <a:rPr lang="zh-CN" altLang="en-US" sz="1200" b="1" dirty="0">
                  <a:solidFill>
                    <a:schemeClr val="bg1"/>
                  </a:solidFill>
                  <a:latin typeface="微软雅黑" panose="020B0503020204020204" pitchFamily="34" charset="-122"/>
                </a:rPr>
                <a:t>交互式触控一体机教学功能的开发研究</a:t>
              </a:r>
              <a:endParaRPr lang="zh-CN" altLang="en-US" sz="1200" b="1" dirty="0">
                <a:solidFill>
                  <a:schemeClr val="bg1"/>
                </a:solidFill>
                <a:latin typeface="微软雅黑" panose="020B0503020204020204" pitchFamily="34" charset="-122"/>
              </a:endParaRPr>
            </a:p>
          </p:txBody>
        </p:sp>
        <p:sp>
          <p:nvSpPr>
            <p:cNvPr id="67" name="矩形 66"/>
            <p:cNvSpPr/>
            <p:nvPr/>
          </p:nvSpPr>
          <p:spPr>
            <a:xfrm>
              <a:off x="4677725" y="2589996"/>
              <a:ext cx="1788739" cy="9622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mn-lt"/>
                <a:ea typeface="+mn-ea"/>
                <a:cs typeface="+mn-cs"/>
              </a:endParaRPr>
            </a:p>
          </p:txBody>
        </p:sp>
        <p:sp>
          <p:nvSpPr>
            <p:cNvPr id="29714" name="TextBox 38"/>
            <p:cNvSpPr txBox="1"/>
            <p:nvPr/>
          </p:nvSpPr>
          <p:spPr>
            <a:xfrm>
              <a:off x="4665660" y="2722453"/>
              <a:ext cx="1790644" cy="706109"/>
            </a:xfrm>
            <a:prstGeom prst="rect">
              <a:avLst/>
            </a:prstGeom>
            <a:noFill/>
            <a:ln w="9525">
              <a:noFill/>
            </a:ln>
          </p:spPr>
          <p:txBody>
            <a:bodyPr wrap="square">
              <a:spAutoFit/>
            </a:bodyPr>
            <a:p>
              <a:pPr algn="ctr" eaLnBrk="1" hangingPunct="1"/>
              <a:r>
                <a:rPr lang="zh-CN" altLang="en-US" sz="1200" b="1" dirty="0">
                  <a:solidFill>
                    <a:schemeClr val="bg1"/>
                  </a:solidFill>
                  <a:latin typeface="微软雅黑" panose="020B0503020204020204" pitchFamily="34" charset="-122"/>
                </a:rPr>
                <a:t>交互式触控一体机在学科教学的应用研究</a:t>
              </a:r>
              <a:endParaRPr lang="zh-CN" altLang="en-US" sz="1200" b="1" dirty="0">
                <a:solidFill>
                  <a:schemeClr val="bg1"/>
                </a:solidFill>
                <a:latin typeface="微软雅黑" panose="020B0503020204020204" pitchFamily="34" charset="-122"/>
              </a:endParaRPr>
            </a:p>
          </p:txBody>
        </p:sp>
        <p:sp>
          <p:nvSpPr>
            <p:cNvPr id="70" name="矩形 69"/>
            <p:cNvSpPr/>
            <p:nvPr/>
          </p:nvSpPr>
          <p:spPr>
            <a:xfrm>
              <a:off x="6661404" y="2589996"/>
              <a:ext cx="1789374" cy="9632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mn-lt"/>
                <a:ea typeface="+mn-ea"/>
                <a:cs typeface="+mn-cs"/>
              </a:endParaRPr>
            </a:p>
          </p:txBody>
        </p:sp>
        <p:sp>
          <p:nvSpPr>
            <p:cNvPr id="29716" name="TextBox 39"/>
            <p:cNvSpPr txBox="1"/>
            <p:nvPr/>
          </p:nvSpPr>
          <p:spPr>
            <a:xfrm>
              <a:off x="6661404" y="2722453"/>
              <a:ext cx="1790009" cy="706109"/>
            </a:xfrm>
            <a:prstGeom prst="rect">
              <a:avLst/>
            </a:prstGeom>
            <a:noFill/>
            <a:ln w="9525">
              <a:noFill/>
            </a:ln>
          </p:spPr>
          <p:txBody>
            <a:bodyPr wrap="square">
              <a:spAutoFit/>
            </a:bodyPr>
            <a:p>
              <a:pPr algn="ctr" eaLnBrk="1" hangingPunct="1"/>
              <a:r>
                <a:rPr lang="zh-CN" altLang="en-US" sz="1200" b="1" dirty="0">
                  <a:solidFill>
                    <a:schemeClr val="bg1"/>
                  </a:solidFill>
                  <a:latin typeface="微软雅黑" panose="020B0503020204020204" pitchFamily="34" charset="-122"/>
                </a:rPr>
                <a:t>交互式触控一体机优化学习活动个案研究</a:t>
              </a:r>
              <a:endParaRPr lang="zh-CN" altLang="en-US" sz="1200" b="1" dirty="0">
                <a:solidFill>
                  <a:schemeClr val="bg1"/>
                </a:solidFill>
                <a:latin typeface="微软雅黑" panose="020B0503020204020204" pitchFamily="34" charset="-122"/>
              </a:endParaRPr>
            </a:p>
          </p:txBody>
        </p:sp>
      </p:grpSp>
      <p:sp>
        <p:nvSpPr>
          <p:cNvPr id="26" name="文本框 25"/>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研究内容</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9705" name="组合 26"/>
          <p:cNvGrpSpPr>
            <a:grpSpLocks noChangeAspect="1"/>
          </p:cNvGrpSpPr>
          <p:nvPr/>
        </p:nvGrpSpPr>
        <p:grpSpPr>
          <a:xfrm>
            <a:off x="314325" y="274638"/>
            <a:ext cx="468313" cy="468312"/>
            <a:chOff x="1928879" y="1944350"/>
            <a:chExt cx="1129689" cy="1129689"/>
          </a:xfrm>
        </p:grpSpPr>
        <p:sp>
          <p:nvSpPr>
            <p:cNvPr id="28" name="椭圆 27"/>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29" name="组合 28"/>
            <p:cNvGrpSpPr/>
            <p:nvPr/>
          </p:nvGrpSpPr>
          <p:grpSpPr>
            <a:xfrm>
              <a:off x="2119073" y="2251134"/>
              <a:ext cx="749300" cy="509588"/>
              <a:chOff x="3897313" y="2016126"/>
              <a:chExt cx="749300" cy="509588"/>
            </a:xfrm>
            <a:solidFill>
              <a:schemeClr val="bg1"/>
            </a:solidFill>
          </p:grpSpPr>
          <p:sp>
            <p:nvSpPr>
              <p:cNvPr id="30"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1"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2"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3"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4"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5"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2" name="TextBox 29"/>
          <p:cNvSpPr txBox="1"/>
          <p:nvPr/>
        </p:nvSpPr>
        <p:spPr>
          <a:xfrm>
            <a:off x="2494915" y="2391410"/>
            <a:ext cx="2091055" cy="2757170"/>
          </a:xfrm>
          <a:prstGeom prst="rect">
            <a:avLst/>
          </a:prstGeom>
          <a:noFill/>
        </p:spPr>
        <p:txBody>
          <a:bodyPr wrap="square">
            <a:spAutoFit/>
          </a:bodyPr>
          <a:p>
            <a:pPr marR="0" algn="ctr" defTabSz="685800" eaLnBrk="1" fontAlgn="auto" hangingPunct="1">
              <a:lnSpc>
                <a:spcPct val="15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通过制作软件、小程序、FLASH等途径，获取文字、图像、声音、动画、视频，等多方位信息，使教学内容更丰富，教学方法更多样、更灵活。同时，将所开发的资源进行筛选、处理、应用，不断的完善资源库，并将其应用于教学实践，在应用中寻找问题，进行再调整、再开发，使交互式触控一体机的教学功能变得多样，资源库不断地丰富。</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sp>
        <p:nvSpPr>
          <p:cNvPr id="3" name="TextBox 29"/>
          <p:cNvSpPr txBox="1"/>
          <p:nvPr/>
        </p:nvSpPr>
        <p:spPr>
          <a:xfrm>
            <a:off x="4565015" y="2426970"/>
            <a:ext cx="2091055" cy="2757170"/>
          </a:xfrm>
          <a:prstGeom prst="rect">
            <a:avLst/>
          </a:prstGeom>
          <a:noFill/>
        </p:spPr>
        <p:txBody>
          <a:bodyPr wrap="square">
            <a:spAutoFit/>
          </a:bodyPr>
          <a:p>
            <a:pPr marR="0" algn="ctr" defTabSz="685800" eaLnBrk="1" fontAlgn="auto" hangingPunct="1">
              <a:lnSpc>
                <a:spcPct val="15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将从为学生提供丰富的信息资源和上网条件入手，创设教学情景，让学生的学习要求尽可能地得到满足。借助项目的活动来融合各学科知识，将交互式触控一体机融合于学科知识的学习之中，是我们追求的理想的教学方式。通过开发的功能、程序、软件，与不同学科形成符合其学科特点的功能应用，更好的突破学科内容的重难点。</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sp>
        <p:nvSpPr>
          <p:cNvPr id="4" name="TextBox 29"/>
          <p:cNvSpPr txBox="1"/>
          <p:nvPr/>
        </p:nvSpPr>
        <p:spPr>
          <a:xfrm>
            <a:off x="6593205" y="2458720"/>
            <a:ext cx="2091055" cy="2272665"/>
          </a:xfrm>
          <a:prstGeom prst="rect">
            <a:avLst/>
          </a:prstGeom>
          <a:noFill/>
        </p:spPr>
        <p:txBody>
          <a:bodyPr wrap="square">
            <a:spAutoFit/>
          </a:bodyPr>
          <a:p>
            <a:pPr marR="0" algn="ctr" defTabSz="685800" eaLnBrk="1" fontAlgn="auto" hangingPunct="1">
              <a:lnSpc>
                <a:spcPct val="15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交互式触控一体机的运用，使学习信息的呈现形式多样化，图文并茂，情景交融，形声并举，很大程度上增加了课堂密度，激发了学生的学习积极性。这一过程中，针对学生的学习活动，具体研究优化教学的策略及方法，一定程度上提高课堂教学效率，并建立健全过程性评价体系。</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up)">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400" fill="hold"/>
                                        <p:tgtEl>
                                          <p:spTgt spid="51"/>
                                        </p:tgtEl>
                                        <p:attrNameLst>
                                          <p:attrName>ppt_x</p:attrName>
                                        </p:attrNameLst>
                                      </p:cBhvr>
                                      <p:tavLst>
                                        <p:tav tm="0">
                                          <p:val>
                                            <p:strVal val="#ppt_x"/>
                                          </p:val>
                                        </p:tav>
                                        <p:tav tm="100000">
                                          <p:val>
                                            <p:strVal val="#ppt_x"/>
                                          </p:val>
                                        </p:tav>
                                      </p:tavLst>
                                    </p:anim>
                                    <p:anim calcmode="lin" valueType="num">
                                      <p:cBhvr additive="base">
                                        <p:cTn id="12" dur="4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400" fill="hold"/>
                                        <p:tgtEl>
                                          <p:spTgt spid="2"/>
                                        </p:tgtEl>
                                        <p:attrNameLst>
                                          <p:attrName>ppt_x</p:attrName>
                                        </p:attrNameLst>
                                      </p:cBhvr>
                                      <p:tavLst>
                                        <p:tav tm="0">
                                          <p:val>
                                            <p:strVal val="#ppt_x"/>
                                          </p:val>
                                        </p:tav>
                                        <p:tav tm="100000">
                                          <p:val>
                                            <p:strVal val="#ppt_x"/>
                                          </p:val>
                                        </p:tav>
                                      </p:tavLst>
                                    </p:anim>
                                    <p:anim calcmode="lin" valueType="num">
                                      <p:cBhvr additive="base">
                                        <p:cTn id="17" dur="4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decel="10000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400" fill="hold"/>
                                        <p:tgtEl>
                                          <p:spTgt spid="3"/>
                                        </p:tgtEl>
                                        <p:attrNameLst>
                                          <p:attrName>ppt_x</p:attrName>
                                        </p:attrNameLst>
                                      </p:cBhvr>
                                      <p:tavLst>
                                        <p:tav tm="0">
                                          <p:val>
                                            <p:strVal val="#ppt_x"/>
                                          </p:val>
                                        </p:tav>
                                        <p:tav tm="100000">
                                          <p:val>
                                            <p:strVal val="#ppt_x"/>
                                          </p:val>
                                        </p:tav>
                                      </p:tavLst>
                                    </p:anim>
                                    <p:anim calcmode="lin" valueType="num">
                                      <p:cBhvr additive="base">
                                        <p:cTn id="22" dur="400" fill="hold"/>
                                        <p:tgtEl>
                                          <p:spTgt spid="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400" fill="hold"/>
                                        <p:tgtEl>
                                          <p:spTgt spid="4"/>
                                        </p:tgtEl>
                                        <p:attrNameLst>
                                          <p:attrName>ppt_x</p:attrName>
                                        </p:attrNameLst>
                                      </p:cBhvr>
                                      <p:tavLst>
                                        <p:tav tm="0">
                                          <p:val>
                                            <p:strVal val="#ppt_x"/>
                                          </p:val>
                                        </p:tav>
                                        <p:tav tm="100000">
                                          <p:val>
                                            <p:strVal val="#ppt_x"/>
                                          </p:val>
                                        </p:tav>
                                      </p:tavLst>
                                    </p:anim>
                                    <p:anim calcmode="lin" valueType="num">
                                      <p:cBhvr additive="base">
                                        <p:cTn id="27" dur="4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6" name="组合 5"/>
          <p:cNvGrpSpPr/>
          <p:nvPr/>
        </p:nvGrpSpPr>
        <p:grpSpPr>
          <a:xfrm>
            <a:off x="3164217" y="2007235"/>
            <a:ext cx="4348163" cy="950595"/>
            <a:chOff x="3163963" y="2007339"/>
            <a:chExt cx="4348365" cy="950411"/>
          </a:xfrm>
        </p:grpSpPr>
        <p:sp>
          <p:nvSpPr>
            <p:cNvPr id="3" name="文本框 2"/>
            <p:cNvSpPr txBox="1"/>
            <p:nvPr/>
          </p:nvSpPr>
          <p:spPr>
            <a:xfrm>
              <a:off x="3163963" y="2251132"/>
              <a:ext cx="4348365" cy="706618"/>
            </a:xfrm>
            <a:prstGeom prst="rect">
              <a:avLst/>
            </a:prstGeom>
            <a:noFill/>
          </p:spPr>
          <p:txBody>
            <a:bodyPr>
              <a:spAutoFit/>
            </a:bodyPr>
            <a:lstStyle/>
            <a:p>
              <a:pPr marR="0" algn="ctr" defTabSz="685800" eaLnBrk="1" fontAlgn="auto" hangingPunct="1">
                <a:spcBef>
                  <a:spcPts val="0"/>
                </a:spcBef>
                <a:spcAft>
                  <a:spcPts val="0"/>
                </a:spcAft>
                <a:buClrTx/>
                <a:buSzTx/>
                <a:buFontTx/>
                <a:buNone/>
                <a:defRPr/>
              </a:pPr>
              <a:r>
                <a:rPr kumimoji="0" lang="zh-CN" altLang="en-US" sz="4000" b="1" kern="1200" cap="none" spc="0" normalizeH="0" baseline="0" noProof="0" dirty="0">
                  <a:solidFill>
                    <a:schemeClr val="tx1">
                      <a:lumMod val="85000"/>
                      <a:lumOff val="15000"/>
                    </a:schemeClr>
                  </a:solidFill>
                  <a:latin typeface="微软雅黑" panose="020B0503020204020204" pitchFamily="34" charset="-122"/>
                  <a:ea typeface="+mn-ea"/>
                  <a:cs typeface="+mn-cs"/>
                  <a:sym typeface="+mn-ea"/>
                </a:rPr>
                <a:t>过程与方法</a:t>
              </a:r>
              <a:endParaRPr kumimoji="0" lang="zh-CN" altLang="en-US" sz="4000" b="1" kern="1200" cap="none" spc="0" normalizeH="0" baseline="0" noProof="0" dirty="0">
                <a:solidFill>
                  <a:schemeClr val="tx1">
                    <a:lumMod val="85000"/>
                    <a:lumOff val="15000"/>
                  </a:schemeClr>
                </a:solidFill>
                <a:latin typeface="微软雅黑" panose="020B0503020204020204" pitchFamily="34" charset="-122"/>
                <a:ea typeface="+mn-ea"/>
                <a:cs typeface="+mn-cs"/>
                <a:sym typeface="+mn-ea"/>
              </a:endParaRPr>
            </a:p>
          </p:txBody>
        </p:sp>
        <p:sp>
          <p:nvSpPr>
            <p:cNvPr id="24583" name="文本框 4"/>
            <p:cNvSpPr txBox="1"/>
            <p:nvPr/>
          </p:nvSpPr>
          <p:spPr>
            <a:xfrm>
              <a:off x="3906612" y="2007339"/>
              <a:ext cx="1331264" cy="307777"/>
            </a:xfrm>
            <a:prstGeom prst="rect">
              <a:avLst/>
            </a:prstGeom>
            <a:noFill/>
            <a:ln w="9525">
              <a:noFill/>
            </a:ln>
          </p:spPr>
          <p:txBody>
            <a:bodyPr>
              <a:spAutoFit/>
            </a:bodyPr>
            <a:p>
              <a:pPr eaLnBrk="1" hangingPunct="1"/>
              <a:r>
                <a:rPr lang="en-US" altLang="zh-CN" sz="1400" dirty="0">
                  <a:latin typeface="Arial" panose="020B0604020202020204" pitchFamily="34" charset="0"/>
                </a:rPr>
                <a:t>PART THREE</a:t>
              </a:r>
              <a:endParaRPr lang="zh-CN" altLang="en-US" sz="1400" dirty="0">
                <a:latin typeface="Arial" panose="020B0604020202020204" pitchFamily="34" charset="0"/>
              </a:endParaRPr>
            </a:p>
          </p:txBody>
        </p:sp>
      </p:grpSp>
      <p:grpSp>
        <p:nvGrpSpPr>
          <p:cNvPr id="4" name="组合 3"/>
          <p:cNvGrpSpPr/>
          <p:nvPr/>
        </p:nvGrpSpPr>
        <p:grpSpPr>
          <a:xfrm>
            <a:off x="2866708" y="2006918"/>
            <a:ext cx="1130300" cy="1128712"/>
            <a:chOff x="1928879" y="1944350"/>
            <a:chExt cx="1129689" cy="1129689"/>
          </a:xfrm>
        </p:grpSpPr>
        <p:sp>
          <p:nvSpPr>
            <p:cNvPr id="2" name="椭圆 1"/>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9" name="Freeform 18"/>
            <p:cNvSpPr>
              <a:spLocks noEditPoints="1"/>
            </p:cNvSpPr>
            <p:nvPr/>
          </p:nvSpPr>
          <p:spPr bwMode="auto">
            <a:xfrm>
              <a:off x="2155768" y="2106415"/>
              <a:ext cx="658457" cy="789670"/>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000000"/>
                                          </p:val>
                                        </p:tav>
                                        <p:tav tm="100000">
                                          <p:val>
                                            <p:strVal val="#ppt_w"/>
                                          </p:val>
                                        </p:tav>
                                      </p:tavLst>
                                    </p:anim>
                                    <p:anim calcmode="lin" valueType="num">
                                      <p:cBhvr>
                                        <p:cTn id="8" dur="250" fill="hold"/>
                                        <p:tgtEl>
                                          <p:spTgt spid="4"/>
                                        </p:tgtEl>
                                        <p:attrNameLst>
                                          <p:attrName>ppt_h</p:attrName>
                                        </p:attrNameLst>
                                      </p:cBhvr>
                                      <p:tavLst>
                                        <p:tav tm="0">
                                          <p:val>
                                            <p:fltVal val="0.000000"/>
                                          </p:val>
                                        </p:tav>
                                        <p:tav tm="100000">
                                          <p:val>
                                            <p:strVal val="#ppt_h"/>
                                          </p:val>
                                        </p:tav>
                                      </p:tavLst>
                                    </p:anim>
                                    <p:animEffect transition="in" filter="fade">
                                      <p:cBhvr>
                                        <p:cTn id="9" dur="250"/>
                                        <p:tgtEl>
                                          <p:spTgt spid="4"/>
                                        </p:tgtEl>
                                      </p:cBhvr>
                                    </p:animEffect>
                                  </p:childTnLst>
                                </p:cTn>
                              </p:par>
                              <p:par>
                                <p:cTn id="10" presetID="6" presetClass="emph" presetSubtype="0" decel="100000" fill="hold" nodeType="withEffect">
                                  <p:stCondLst>
                                    <p:cond delay="200"/>
                                  </p:stCondLst>
                                  <p:childTnLst>
                                    <p:animScale>
                                      <p:cBhvr>
                                        <p:cTn id="11" dur="250" fill="hold"/>
                                        <p:tgtEl>
                                          <p:spTgt spid="4"/>
                                        </p:tgtEl>
                                      </p:cBhvr>
                                      <p:by x="110000" y="110000"/>
                                    </p:animScale>
                                  </p:childTnLst>
                                </p:cTn>
                              </p:par>
                              <p:par>
                                <p:cTn id="12" presetID="6" presetClass="emph" presetSubtype="0" decel="100000" fill="hold" nodeType="withEffect">
                                  <p:stCondLst>
                                    <p:cond delay="400"/>
                                  </p:stCondLst>
                                  <p:childTnLst>
                                    <p:animScale>
                                      <p:cBhvr>
                                        <p:cTn id="13" dur="250" fill="hold"/>
                                        <p:tgtEl>
                                          <p:spTgt spid="4"/>
                                        </p:tgtEl>
                                      </p:cBhvr>
                                      <p:by x="91000" y="91000"/>
                                    </p:animScale>
                                  </p:childTnLst>
                                </p:cTn>
                              </p:par>
                            </p:childTnLst>
                          </p:cTn>
                        </p:par>
                        <p:par>
                          <p:cTn id="14" fill="hold">
                            <p:stCondLst>
                              <p:cond delay="500"/>
                            </p:stCondLst>
                            <p:childTnLst>
                              <p:par>
                                <p:cTn id="15" presetID="2" presetClass="entr" presetSubtype="2" decel="10000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Line 13"/>
          <p:cNvSpPr>
            <a:spLocks noChangeShapeType="1"/>
          </p:cNvSpPr>
          <p:nvPr/>
        </p:nvSpPr>
        <p:spPr bwMode="auto">
          <a:xfrm>
            <a:off x="539552" y="2828133"/>
            <a:ext cx="8136904" cy="0"/>
          </a:xfrm>
          <a:prstGeom prst="line">
            <a:avLst/>
          </a:prstGeom>
          <a:noFill/>
          <a:ln w="101600">
            <a:solidFill>
              <a:srgbClr val="00B050"/>
            </a:solidFill>
            <a:round/>
            <a:tailEnd type="triangle" w="med" len="med"/>
          </a:ln>
          <a:effectLst/>
        </p:spPr>
        <p:txBody>
          <a:bodyPr/>
          <a:lstStyle/>
          <a:p>
            <a:pPr fontAlgn="auto">
              <a:spcBef>
                <a:spcPts val="0"/>
              </a:spcBef>
              <a:spcAft>
                <a:spcPts val="0"/>
              </a:spcAft>
              <a:defRPr/>
            </a:pPr>
            <a:endParaRPr lang="zh-CN" altLang="en-US">
              <a:ln>
                <a:solidFill>
                  <a:srgbClr val="FFD347"/>
                </a:solidFill>
              </a:ln>
              <a:latin typeface="微软雅黑" panose="020B0503020204020204" pitchFamily="34" charset="-122"/>
              <a:ea typeface="微软雅黑" panose="020B0503020204020204" pitchFamily="34" charset="-122"/>
              <a:cs typeface="宋体" panose="02010600030101010101" pitchFamily="2" charset="-122"/>
            </a:endParaRPr>
          </a:p>
        </p:txBody>
      </p:sp>
      <p:sp>
        <p:nvSpPr>
          <p:cNvPr id="47" name="AutoShape 2"/>
          <p:cNvSpPr>
            <a:spLocks noChangeArrowheads="1"/>
          </p:cNvSpPr>
          <p:nvPr/>
        </p:nvSpPr>
        <p:spPr bwMode="auto">
          <a:xfrm>
            <a:off x="1713865" y="692150"/>
            <a:ext cx="4852670" cy="551180"/>
          </a:xfrm>
          <a:prstGeom prst="roundRect">
            <a:avLst>
              <a:gd name="adj" fmla="val 13009"/>
            </a:avLst>
          </a:prstGeom>
          <a:solidFill>
            <a:srgbClr val="92D050">
              <a:alpha val="89000"/>
            </a:srgbClr>
          </a:solidFill>
          <a:ln w="19050" cap="rnd">
            <a:solidFill>
              <a:schemeClr val="tx1">
                <a:lumMod val="65000"/>
                <a:lumOff val="35000"/>
              </a:schemeClr>
            </a:solidFill>
            <a:prstDash val="sysDot"/>
            <a:round/>
          </a:ln>
          <a:effectLst/>
        </p:spPr>
        <p:txBody>
          <a:bodyPr wrap="none" anchor="ctr"/>
          <a:lstStyle/>
          <a:p>
            <a:pPr fontAlgn="auto">
              <a:spcBef>
                <a:spcPts val="0"/>
              </a:spcBef>
              <a:spcAft>
                <a:spcPts val="0"/>
              </a:spcAft>
              <a:defRPr/>
            </a:pPr>
            <a:endParaRPr lang="zh-CN" altLang="en-US">
              <a:solidFill>
                <a:srgbClr val="595959"/>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8" name="Line 16"/>
          <p:cNvSpPr>
            <a:spLocks noChangeShapeType="1"/>
          </p:cNvSpPr>
          <p:nvPr/>
        </p:nvSpPr>
        <p:spPr bwMode="auto">
          <a:xfrm>
            <a:off x="1824355" y="1171575"/>
            <a:ext cx="6985" cy="1656715"/>
          </a:xfrm>
          <a:prstGeom prst="line">
            <a:avLst/>
          </a:prstGeom>
          <a:noFill/>
          <a:ln w="19050">
            <a:solidFill>
              <a:srgbClr val="00206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49" name="Group 138"/>
          <p:cNvGrpSpPr/>
          <p:nvPr/>
        </p:nvGrpSpPr>
        <p:grpSpPr bwMode="auto">
          <a:xfrm>
            <a:off x="1736470"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52" name="TextBox 57"/>
          <p:cNvSpPr txBox="1">
            <a:spLocks noChangeArrowheads="1"/>
          </p:cNvSpPr>
          <p:nvPr/>
        </p:nvSpPr>
        <p:spPr bwMode="auto">
          <a:xfrm>
            <a:off x="2894330" y="711835"/>
            <a:ext cx="284035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b="1" dirty="0">
                <a:solidFill>
                  <a:schemeClr val="bg1"/>
                </a:solidFill>
                <a:latin typeface="微软雅黑" panose="020B0503020204020204" pitchFamily="34" charset="-122"/>
                <a:ea typeface="微软雅黑" panose="020B0503020204020204" pitchFamily="34" charset="-122"/>
              </a:rPr>
              <a:t>实施阶段</a:t>
            </a:r>
            <a:endParaRPr lang="zh-CN" altLang="en-US" sz="1400" b="1" dirty="0">
              <a:solidFill>
                <a:schemeClr val="bg1"/>
              </a:solidFill>
              <a:latin typeface="微软雅黑" panose="020B0503020204020204" pitchFamily="34" charset="-122"/>
              <a:ea typeface="微软雅黑" panose="020B0503020204020204" pitchFamily="34" charset="-122"/>
            </a:endParaRPr>
          </a:p>
          <a:p>
            <a:pPr algn="ctr" eaLnBrk="1" hangingPunct="1"/>
            <a:r>
              <a:rPr lang="zh-CN" altLang="en-US" sz="1400" b="1" dirty="0">
                <a:solidFill>
                  <a:schemeClr val="bg1"/>
                </a:solidFill>
                <a:latin typeface="微软雅黑" panose="020B0503020204020204" pitchFamily="34" charset="-122"/>
                <a:ea typeface="微软雅黑" panose="020B0503020204020204" pitchFamily="34" charset="-122"/>
              </a:rPr>
              <a:t>（2016.09——2018.04）</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TextBox 57"/>
          <p:cNvSpPr txBox="1">
            <a:spLocks noChangeArrowheads="1"/>
          </p:cNvSpPr>
          <p:nvPr/>
        </p:nvSpPr>
        <p:spPr bwMode="auto">
          <a:xfrm>
            <a:off x="1804670" y="1271905"/>
            <a:ext cx="263969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l">
              <a:buNone/>
            </a:pPr>
            <a:r>
              <a:rPr lang="zh-CN" altLang="en-US" sz="800" b="0" dirty="0">
                <a:solidFill>
                  <a:schemeClr val="tx1"/>
                </a:solidFill>
              </a:rPr>
              <a:t>基础性研究（2016.09—2016.11）</a:t>
            </a:r>
            <a:endParaRPr lang="zh-CN" altLang="en-US" sz="800" b="0" dirty="0">
              <a:solidFill>
                <a:schemeClr val="tx1"/>
              </a:solidFill>
            </a:endParaRPr>
          </a:p>
          <a:p>
            <a:pPr algn="l">
              <a:buNone/>
            </a:pPr>
            <a:r>
              <a:rPr lang="zh-CN" altLang="en-US" sz="800" b="0" dirty="0">
                <a:solidFill>
                  <a:schemeClr val="tx1"/>
                </a:solidFill>
              </a:rPr>
              <a:t>通过理论研究和调查分析，结合教学实际，确定学科学习网站的基本建设思路、内容框架和原则等</a:t>
            </a:r>
            <a:endParaRPr lang="zh-CN" altLang="en-US" sz="800" b="0" dirty="0">
              <a:solidFill>
                <a:schemeClr val="tx1"/>
              </a:solidFill>
            </a:endParaRPr>
          </a:p>
        </p:txBody>
      </p:sp>
      <p:sp>
        <p:nvSpPr>
          <p:cNvPr id="54" name="AutoShape 17"/>
          <p:cNvSpPr>
            <a:spLocks noChangeArrowheads="1"/>
          </p:cNvSpPr>
          <p:nvPr/>
        </p:nvSpPr>
        <p:spPr bwMode="auto">
          <a:xfrm>
            <a:off x="314325" y="3189605"/>
            <a:ext cx="2388870" cy="557530"/>
          </a:xfrm>
          <a:prstGeom prst="roundRect">
            <a:avLst>
              <a:gd name="adj" fmla="val 13009"/>
            </a:avLst>
          </a:prstGeom>
          <a:gradFill>
            <a:gsLst>
              <a:gs pos="100000">
                <a:srgbClr val="92D050"/>
              </a:gs>
              <a:gs pos="100000">
                <a:srgbClr val="03437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5" name="TextBox 57"/>
          <p:cNvSpPr txBox="1">
            <a:spLocks noChangeArrowheads="1"/>
          </p:cNvSpPr>
          <p:nvPr/>
        </p:nvSpPr>
        <p:spPr bwMode="auto">
          <a:xfrm>
            <a:off x="59690" y="3077845"/>
            <a:ext cx="270764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anose="020B0503020204020204" pitchFamily="34" charset="-122"/>
                <a:ea typeface="微软雅黑" panose="020B0503020204020204" pitchFamily="34" charset="-122"/>
              </a:defRPr>
            </a:lvl1pPr>
            <a:lvl2pPr marL="742950" indent="-285750" eaLnBrk="0" hangingPunct="0">
              <a:defRPr>
                <a:latin typeface="Calibri" panose="020F0502020204030204" pitchFamily="34" charset="0"/>
                <a:ea typeface="宋体" panose="02010600030101010101" pitchFamily="2" charset="-122"/>
              </a:defRPr>
            </a:lvl2pPr>
            <a:lvl3pPr marL="1143000" indent="-228600" eaLnBrk="0" hangingPunct="0">
              <a:defRPr>
                <a:latin typeface="Calibri" panose="020F0502020204030204" pitchFamily="34" charset="0"/>
                <a:ea typeface="宋体" panose="02010600030101010101" pitchFamily="2" charset="-122"/>
              </a:defRPr>
            </a:lvl3pPr>
            <a:lvl4pPr marL="1600200" indent="-228600" eaLnBrk="0" hangingPunct="0">
              <a:defRPr>
                <a:latin typeface="Calibri" panose="020F0502020204030204" pitchFamily="34" charset="0"/>
                <a:ea typeface="宋体" panose="02010600030101010101" pitchFamily="2" charset="-122"/>
              </a:defRPr>
            </a:lvl4pPr>
            <a:lvl5pPr marL="2057400" indent="-228600" eaLnBrk="0" hangingPunct="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algn="ctr" eaLnBrk="0" hangingPunct="0">
              <a:lnSpc>
                <a:spcPct val="150000"/>
              </a:lnSpc>
              <a:buNone/>
              <a:tabLst>
                <a:tab pos="101600" algn="l"/>
              </a:tabLst>
            </a:pPr>
            <a:r>
              <a:rPr lang="zh-CN" altLang="en-US" sz="1400" dirty="0">
                <a:solidFill>
                  <a:schemeClr val="bg1"/>
                </a:solidFill>
              </a:rPr>
              <a:t>准备阶段</a:t>
            </a:r>
            <a:endParaRPr lang="zh-CN" altLang="en-US" sz="1400" dirty="0">
              <a:solidFill>
                <a:schemeClr val="bg1"/>
              </a:solidFill>
            </a:endParaRPr>
          </a:p>
          <a:p>
            <a:pPr algn="ctr" eaLnBrk="0" hangingPunct="0">
              <a:lnSpc>
                <a:spcPct val="150000"/>
              </a:lnSpc>
              <a:buNone/>
              <a:tabLst>
                <a:tab pos="101600" algn="l"/>
              </a:tabLst>
            </a:pPr>
            <a:r>
              <a:rPr lang="zh-CN" altLang="en-US" sz="1400" dirty="0">
                <a:solidFill>
                  <a:schemeClr val="bg1"/>
                </a:solidFill>
              </a:rPr>
              <a:t>（2016.04——2016.08）</a:t>
            </a:r>
            <a:endParaRPr lang="zh-CN" altLang="en-US" dirty="0">
              <a:solidFill>
                <a:schemeClr val="bg1"/>
              </a:solidFill>
            </a:endParaRPr>
          </a:p>
        </p:txBody>
      </p:sp>
      <p:sp>
        <p:nvSpPr>
          <p:cNvPr id="56" name="TextBox 57"/>
          <p:cNvSpPr txBox="1">
            <a:spLocks noChangeArrowheads="1"/>
          </p:cNvSpPr>
          <p:nvPr/>
        </p:nvSpPr>
        <p:spPr bwMode="auto">
          <a:xfrm>
            <a:off x="118745" y="3805555"/>
            <a:ext cx="538988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r>
              <a:rPr lang="zh-CN" altLang="en-US" b="0" dirty="0">
                <a:solidFill>
                  <a:schemeClr val="tx1"/>
                </a:solidFill>
              </a:rPr>
              <a:t>调查分析，组成课题组，确定课题负责人和课题组成员，明确分工</a:t>
            </a:r>
            <a:endParaRPr lang="zh-CN" altLang="en-US" b="0" dirty="0">
              <a:solidFill>
                <a:schemeClr val="tx1"/>
              </a:solidFill>
            </a:endParaRPr>
          </a:p>
          <a:p>
            <a:r>
              <a:rPr lang="zh-CN" altLang="en-US" b="0" dirty="0">
                <a:solidFill>
                  <a:schemeClr val="tx1"/>
                </a:solidFill>
              </a:rPr>
              <a:t>加强培训学习，搜集学习相关资料，做好理论储备，培训课题组教师；</a:t>
            </a:r>
            <a:endParaRPr lang="zh-CN" altLang="en-US" b="0" dirty="0">
              <a:solidFill>
                <a:schemeClr val="tx1"/>
              </a:solidFill>
            </a:endParaRPr>
          </a:p>
          <a:p>
            <a:r>
              <a:rPr lang="zh-CN" altLang="en-US" b="0" dirty="0">
                <a:solidFill>
                  <a:schemeClr val="tx1"/>
                </a:solidFill>
              </a:rPr>
              <a:t>集体研讨形成研究方法完善试验方案，对学校实际制定好课题研究方案。</a:t>
            </a:r>
            <a:endParaRPr lang="zh-CN" altLang="en-US" b="0" dirty="0">
              <a:solidFill>
                <a:schemeClr val="tx1"/>
              </a:solidFill>
            </a:endParaRPr>
          </a:p>
        </p:txBody>
      </p:sp>
      <p:sp>
        <p:nvSpPr>
          <p:cNvPr id="57" name="Line 18"/>
          <p:cNvSpPr>
            <a:spLocks noChangeShapeType="1"/>
          </p:cNvSpPr>
          <p:nvPr/>
        </p:nvSpPr>
        <p:spPr bwMode="auto">
          <a:xfrm flipH="1">
            <a:off x="1014095" y="2825750"/>
            <a:ext cx="635" cy="363220"/>
          </a:xfrm>
          <a:prstGeom prst="line">
            <a:avLst/>
          </a:prstGeom>
          <a:noFill/>
          <a:ln w="19050">
            <a:solidFill>
              <a:schemeClr val="accent6">
                <a:lumMod val="50000"/>
              </a:schemeClr>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58" name="Group 138"/>
          <p:cNvGrpSpPr/>
          <p:nvPr/>
        </p:nvGrpSpPr>
        <p:grpSpPr bwMode="auto">
          <a:xfrm>
            <a:off x="941666"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grpSp>
        <p:nvGrpSpPr>
          <p:cNvPr id="65" name="Group 138"/>
          <p:cNvGrpSpPr/>
          <p:nvPr/>
        </p:nvGrpSpPr>
        <p:grpSpPr bwMode="auto">
          <a:xfrm>
            <a:off x="3744934"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grpSp>
        <p:nvGrpSpPr>
          <p:cNvPr id="72" name="Group 138"/>
          <p:cNvGrpSpPr/>
          <p:nvPr/>
        </p:nvGrpSpPr>
        <p:grpSpPr bwMode="auto">
          <a:xfrm>
            <a:off x="4787361" y="2734723"/>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75" name="AutoShape 6"/>
          <p:cNvSpPr>
            <a:spLocks noChangeArrowheads="1"/>
          </p:cNvSpPr>
          <p:nvPr/>
        </p:nvSpPr>
        <p:spPr bwMode="auto">
          <a:xfrm>
            <a:off x="6476365" y="3124200"/>
            <a:ext cx="2200275" cy="622300"/>
          </a:xfrm>
          <a:prstGeom prst="roundRect">
            <a:avLst>
              <a:gd name="adj" fmla="val 13009"/>
            </a:avLst>
          </a:prstGeom>
          <a:solidFill>
            <a:srgbClr val="92D050">
              <a:alpha val="89000"/>
            </a:srgbClr>
          </a:solidFill>
          <a:ln w="19050" cap="rnd">
            <a:solidFill>
              <a:schemeClr val="tx1">
                <a:lumMod val="65000"/>
                <a:lumOff val="35000"/>
              </a:schemeClr>
            </a:solidFill>
            <a:prstDash val="sysDot"/>
            <a:round/>
          </a:ln>
          <a:effectLst/>
        </p:spPr>
        <p:txBody>
          <a:bodyPr/>
          <a:lstStyle/>
          <a:p>
            <a:endParaRPr lang="zh-CN" altLang="en-US">
              <a:latin typeface="微软雅黑" panose="020B0503020204020204" pitchFamily="34" charset="-122"/>
              <a:ea typeface="微软雅黑" panose="020B0503020204020204" pitchFamily="34" charset="-122"/>
              <a:cs typeface="宋体" panose="02010600030101010101" pitchFamily="2" charset="-122"/>
            </a:endParaRPr>
          </a:p>
        </p:txBody>
      </p:sp>
      <p:sp>
        <p:nvSpPr>
          <p:cNvPr id="76" name="Line 7"/>
          <p:cNvSpPr>
            <a:spLocks noChangeShapeType="1"/>
          </p:cNvSpPr>
          <p:nvPr/>
        </p:nvSpPr>
        <p:spPr bwMode="auto">
          <a:xfrm flipH="1">
            <a:off x="6566352" y="2864011"/>
            <a:ext cx="3175" cy="522923"/>
          </a:xfrm>
          <a:prstGeom prst="line">
            <a:avLst/>
          </a:prstGeom>
          <a:noFill/>
          <a:ln w="19050">
            <a:solidFill>
              <a:schemeClr val="accent6">
                <a:lumMod val="50000"/>
              </a:schemeClr>
            </a:solidFill>
            <a:prstDash val="sysDot"/>
            <a:round/>
            <a:headEnd type="oval" w="med" len="med"/>
            <a:tailEnd type="oval" w="med" len="med"/>
          </a:ln>
          <a:effectLst/>
        </p:spPr>
        <p:txBody>
          <a:body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cs typeface="宋体" panose="02010600030101010101" pitchFamily="2" charset="-122"/>
            </a:endParaRPr>
          </a:p>
        </p:txBody>
      </p:sp>
      <p:grpSp>
        <p:nvGrpSpPr>
          <p:cNvPr id="77" name="Group 138"/>
          <p:cNvGrpSpPr/>
          <p:nvPr/>
        </p:nvGrpSpPr>
        <p:grpSpPr bwMode="auto">
          <a:xfrm>
            <a:off x="5684855"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81" name="TextBox 57"/>
          <p:cNvSpPr txBox="1">
            <a:spLocks noChangeArrowheads="1"/>
          </p:cNvSpPr>
          <p:nvPr/>
        </p:nvSpPr>
        <p:spPr bwMode="auto">
          <a:xfrm>
            <a:off x="6087745" y="3028950"/>
            <a:ext cx="302450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ctr"/>
            <a:r>
              <a:rPr lang="zh-CN" altLang="en-US" sz="1400" dirty="0">
                <a:solidFill>
                  <a:schemeClr val="bg1"/>
                </a:solidFill>
              </a:rPr>
              <a:t>总结阶段</a:t>
            </a:r>
            <a:endParaRPr lang="zh-CN" altLang="en-US" sz="1400" dirty="0">
              <a:solidFill>
                <a:schemeClr val="bg1"/>
              </a:solidFill>
            </a:endParaRPr>
          </a:p>
          <a:p>
            <a:pPr algn="ctr"/>
            <a:r>
              <a:rPr lang="zh-CN" altLang="en-US" sz="1400" dirty="0">
                <a:solidFill>
                  <a:schemeClr val="bg1"/>
                </a:solidFill>
              </a:rPr>
              <a:t>（2018.05——2018.07）</a:t>
            </a:r>
            <a:endParaRPr lang="zh-CN" altLang="en-US" sz="1400" dirty="0">
              <a:solidFill>
                <a:schemeClr val="bg1"/>
              </a:solidFill>
            </a:endParaRPr>
          </a:p>
        </p:txBody>
      </p:sp>
      <p:grpSp>
        <p:nvGrpSpPr>
          <p:cNvPr id="84" name="Group 138"/>
          <p:cNvGrpSpPr/>
          <p:nvPr/>
        </p:nvGrpSpPr>
        <p:grpSpPr bwMode="auto">
          <a:xfrm>
            <a:off x="6476927"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p:spPr>
          <p:txBody>
            <a:bodyPr wrap="none" anchor="ctr"/>
            <a:lstStyle/>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14:hiddenLine>
              </a:ext>
            </a:extLst>
          </p:spPr>
          <p:txBody>
            <a:bodyPr wrap="none" anchor="ctr"/>
            <a:lstStyle/>
            <a:p>
              <a:pPr algn="ctr"/>
              <a:endParaRPr lang="ko-KR" altLang="en-US">
                <a:latin typeface="微软雅黑" panose="020B0503020204020204" pitchFamily="34" charset="-122"/>
                <a:ea typeface="Malgun Gothic" panose="020B0503020000020004" pitchFamily="34" charset="-127"/>
              </a:endParaRPr>
            </a:p>
          </p:txBody>
        </p:sp>
      </p:grpSp>
      <p:sp>
        <p:nvSpPr>
          <p:cNvPr id="88" name="TextBox 57"/>
          <p:cNvSpPr txBox="1">
            <a:spLocks noChangeArrowheads="1"/>
          </p:cNvSpPr>
          <p:nvPr/>
        </p:nvSpPr>
        <p:spPr bwMode="auto">
          <a:xfrm>
            <a:off x="5511800" y="3805555"/>
            <a:ext cx="36023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1016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1016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1016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101600" algn="l"/>
              </a:tabLst>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solidFill>
                  <a:schemeClr val="tx1"/>
                </a:solidFill>
                <a:latin typeface="Calibri" panose="020F0502020204030204" pitchFamily="34" charset="0"/>
                <a:ea typeface="宋体" panose="02010600030101010101" pitchFamily="2" charset="-122"/>
              </a:defRPr>
            </a:lvl9pPr>
          </a:lstStyle>
          <a:p>
            <a:pPr fontAlgn="auto">
              <a:lnSpc>
                <a:spcPct val="150000"/>
              </a:lnSpc>
              <a:spcBef>
                <a:spcPts val="0"/>
              </a:spcBef>
              <a:spcAft>
                <a:spcPts val="0"/>
              </a:spcAft>
            </a:pPr>
            <a:r>
              <a:rPr lang="zh-CN" altLang="en-US" sz="1200" dirty="0">
                <a:solidFill>
                  <a:schemeClr val="tx1"/>
                </a:solidFill>
                <a:latin typeface="微软雅黑" panose="020B0503020204020204" pitchFamily="34" charset="-122"/>
                <a:ea typeface="微软雅黑" panose="020B0503020204020204" pitchFamily="34" charset="-122"/>
              </a:rPr>
              <a:t>（1)课题组对研究资料进行梳理、汇总，形成理论研究成果并上报相关资料和成果。</a:t>
            </a:r>
            <a:endParaRPr lang="zh-CN" altLang="en-US" sz="1200" dirty="0">
              <a:solidFill>
                <a:schemeClr val="tx1"/>
              </a:solidFill>
              <a:latin typeface="微软雅黑" panose="020B0503020204020204" pitchFamily="34" charset="-122"/>
              <a:ea typeface="微软雅黑" panose="020B0503020204020204" pitchFamily="34" charset="-122"/>
            </a:endParaRPr>
          </a:p>
          <a:p>
            <a:pPr fontAlgn="auto">
              <a:lnSpc>
                <a:spcPct val="150000"/>
              </a:lnSpc>
              <a:spcBef>
                <a:spcPts val="0"/>
              </a:spcBef>
              <a:spcAft>
                <a:spcPts val="0"/>
              </a:spcAft>
            </a:pPr>
            <a:r>
              <a:rPr lang="zh-CN" altLang="en-US" sz="1200" dirty="0">
                <a:solidFill>
                  <a:schemeClr val="tx1"/>
                </a:solidFill>
                <a:latin typeface="微软雅黑" panose="020B0503020204020204" pitchFamily="34" charset="-122"/>
                <a:ea typeface="微软雅黑" panose="020B0503020204020204" pitchFamily="34" charset="-122"/>
              </a:rPr>
              <a:t>（2)对课题成果进行系统分析，提炼研究成果，完成总结，形成最终研究成果，做好结题准备。</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82638" y="202883"/>
            <a:ext cx="1722438" cy="460375"/>
          </a:xfrm>
          <a:prstGeom prst="rect">
            <a:avLst/>
          </a:prstGeom>
          <a:noFill/>
        </p:spPr>
        <p:txBody>
          <a:bodyPr>
            <a:spAutoFit/>
          </a:bodyPr>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研究步骤</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1563" name="组合 7"/>
          <p:cNvGrpSpPr>
            <a:grpSpLocks noChangeAspect="1"/>
          </p:cNvGrpSpPr>
          <p:nvPr/>
        </p:nvGrpSpPr>
        <p:grpSpPr>
          <a:xfrm>
            <a:off x="314325" y="195263"/>
            <a:ext cx="468313" cy="468312"/>
            <a:chOff x="1928879" y="1944350"/>
            <a:chExt cx="1129689" cy="1129689"/>
          </a:xfrm>
        </p:grpSpPr>
        <p:sp>
          <p:nvSpPr>
            <p:cNvPr id="9" name="椭圆 8"/>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10" name="Freeform 7"/>
            <p:cNvSpPr>
              <a:spLocks noEditPoints="1"/>
            </p:cNvSpPr>
            <p:nvPr/>
          </p:nvSpPr>
          <p:spPr bwMode="auto">
            <a:xfrm>
              <a:off x="2108864" y="2227730"/>
              <a:ext cx="750572" cy="616542"/>
            </a:xfrm>
            <a:custGeom>
              <a:avLst/>
              <a:gdLst>
                <a:gd name="T0" fmla="*/ 310 w 563"/>
                <a:gd name="T1" fmla="*/ 372 h 461"/>
                <a:gd name="T2" fmla="*/ 321 w 563"/>
                <a:gd name="T3" fmla="*/ 370 h 461"/>
                <a:gd name="T4" fmla="*/ 552 w 563"/>
                <a:gd name="T5" fmla="*/ 248 h 461"/>
                <a:gd name="T6" fmla="*/ 559 w 563"/>
                <a:gd name="T7" fmla="*/ 226 h 461"/>
                <a:gd name="T8" fmla="*/ 537 w 563"/>
                <a:gd name="T9" fmla="*/ 220 h 461"/>
                <a:gd name="T10" fmla="*/ 311 w 563"/>
                <a:gd name="T11" fmla="*/ 339 h 461"/>
                <a:gd name="T12" fmla="*/ 59 w 563"/>
                <a:gd name="T13" fmla="*/ 285 h 461"/>
                <a:gd name="T14" fmla="*/ 38 w 563"/>
                <a:gd name="T15" fmla="*/ 253 h 461"/>
                <a:gd name="T16" fmla="*/ 71 w 563"/>
                <a:gd name="T17" fmla="*/ 232 h 461"/>
                <a:gd name="T18" fmla="*/ 313 w 563"/>
                <a:gd name="T19" fmla="*/ 283 h 461"/>
                <a:gd name="T20" fmla="*/ 321 w 563"/>
                <a:gd name="T21" fmla="*/ 281 h 461"/>
                <a:gd name="T22" fmla="*/ 552 w 563"/>
                <a:gd name="T23" fmla="*/ 159 h 461"/>
                <a:gd name="T24" fmla="*/ 559 w 563"/>
                <a:gd name="T25" fmla="*/ 138 h 461"/>
                <a:gd name="T26" fmla="*/ 537 w 563"/>
                <a:gd name="T27" fmla="*/ 131 h 461"/>
                <a:gd name="T28" fmla="*/ 310 w 563"/>
                <a:gd name="T29" fmla="*/ 251 h 461"/>
                <a:gd name="T30" fmla="*/ 59 w 563"/>
                <a:gd name="T31" fmla="*/ 197 h 461"/>
                <a:gd name="T32" fmla="*/ 38 w 563"/>
                <a:gd name="T33" fmla="*/ 164 h 461"/>
                <a:gd name="T34" fmla="*/ 71 w 563"/>
                <a:gd name="T35" fmla="*/ 143 h 461"/>
                <a:gd name="T36" fmla="*/ 298 w 563"/>
                <a:gd name="T37" fmla="*/ 191 h 461"/>
                <a:gd name="T38" fmla="*/ 306 w 563"/>
                <a:gd name="T39" fmla="*/ 189 h 461"/>
                <a:gd name="T40" fmla="*/ 538 w 563"/>
                <a:gd name="T41" fmla="*/ 69 h 461"/>
                <a:gd name="T42" fmla="*/ 535 w 563"/>
                <a:gd name="T43" fmla="*/ 48 h 461"/>
                <a:gd name="T44" fmla="*/ 310 w 563"/>
                <a:gd name="T45" fmla="*/ 4 h 461"/>
                <a:gd name="T46" fmla="*/ 249 w 563"/>
                <a:gd name="T47" fmla="*/ 12 h 461"/>
                <a:gd name="T48" fmla="*/ 41 w 563"/>
                <a:gd name="T49" fmla="*/ 114 h 461"/>
                <a:gd name="T50" fmla="*/ 33 w 563"/>
                <a:gd name="T51" fmla="*/ 119 h 461"/>
                <a:gd name="T52" fmla="*/ 7 w 563"/>
                <a:gd name="T53" fmla="*/ 157 h 461"/>
                <a:gd name="T54" fmla="*/ 25 w 563"/>
                <a:gd name="T55" fmla="*/ 214 h 461"/>
                <a:gd name="T56" fmla="*/ 7 w 563"/>
                <a:gd name="T57" fmla="*/ 246 h 461"/>
                <a:gd name="T58" fmla="*/ 25 w 563"/>
                <a:gd name="T59" fmla="*/ 303 h 461"/>
                <a:gd name="T60" fmla="*/ 7 w 563"/>
                <a:gd name="T61" fmla="*/ 335 h 461"/>
                <a:gd name="T62" fmla="*/ 52 w 563"/>
                <a:gd name="T63" fmla="*/ 405 h 461"/>
                <a:gd name="T64" fmla="*/ 311 w 563"/>
                <a:gd name="T65" fmla="*/ 460 h 461"/>
                <a:gd name="T66" fmla="*/ 321 w 563"/>
                <a:gd name="T67" fmla="*/ 459 h 461"/>
                <a:gd name="T68" fmla="*/ 552 w 563"/>
                <a:gd name="T69" fmla="*/ 337 h 461"/>
                <a:gd name="T70" fmla="*/ 559 w 563"/>
                <a:gd name="T71" fmla="*/ 315 h 461"/>
                <a:gd name="T72" fmla="*/ 537 w 563"/>
                <a:gd name="T73" fmla="*/ 308 h 461"/>
                <a:gd name="T74" fmla="*/ 310 w 563"/>
                <a:gd name="T75" fmla="*/ 428 h 461"/>
                <a:gd name="T76" fmla="*/ 59 w 563"/>
                <a:gd name="T77" fmla="*/ 374 h 461"/>
                <a:gd name="T78" fmla="*/ 38 w 563"/>
                <a:gd name="T79" fmla="*/ 341 h 461"/>
                <a:gd name="T80" fmla="*/ 71 w 563"/>
                <a:gd name="T81" fmla="*/ 320 h 461"/>
                <a:gd name="T82" fmla="*/ 310 w 563"/>
                <a:gd name="T83" fmla="*/ 372 h 461"/>
                <a:gd name="T84" fmla="*/ 296 w 563"/>
                <a:gd name="T85" fmla="*/ 57 h 461"/>
                <a:gd name="T86" fmla="*/ 404 w 563"/>
                <a:gd name="T87" fmla="*/ 78 h 461"/>
                <a:gd name="T88" fmla="*/ 357 w 563"/>
                <a:gd name="T89" fmla="*/ 101 h 461"/>
                <a:gd name="T90" fmla="*/ 249 w 563"/>
                <a:gd name="T91" fmla="*/ 79 h 461"/>
                <a:gd name="T92" fmla="*/ 296 w 563"/>
                <a:gd name="T93" fmla="*/ 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4" name="Group 138"/>
          <p:cNvGrpSpPr/>
          <p:nvPr/>
        </p:nvGrpSpPr>
        <p:grpSpPr bwMode="auto">
          <a:xfrm>
            <a:off x="2653369" y="2734630"/>
            <a:ext cx="182252" cy="163991"/>
            <a:chOff x="1661" y="2750"/>
            <a:chExt cx="250" cy="250"/>
          </a:xfrm>
        </p:grpSpPr>
        <p:sp>
          <p:nvSpPr>
            <p:cNvPr id="5"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p:spPr>
          <p:txBody>
            <a:bodyPr wrap="none" anchor="ctr"/>
            <a:p>
              <a:pPr algn="ctr" fontAlgn="auto">
                <a:spcBef>
                  <a:spcPts val="0"/>
                </a:spcBef>
                <a:spcAft>
                  <a:spcPts val="0"/>
                </a:spcAft>
                <a:defRPr/>
              </a:pPr>
              <a:endParaRPr lang="ko-KR" altLang="en-US">
                <a:latin typeface="微软雅黑" panose="020B0503020204020204" pitchFamily="34" charset="-122"/>
                <a:ea typeface="Malgun Gothic" panose="020B0503020000020004" pitchFamily="34" charset="-127"/>
              </a:endParaRPr>
            </a:p>
          </p:txBody>
        </p:sp>
        <p:sp>
          <p:nvSpPr>
            <p:cNvPr id="6"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14:hiddenLine>
              </a:ext>
            </a:extLst>
          </p:spPr>
          <p:txBody>
            <a:bodyPr wrap="none" anchor="ctr"/>
            <a:p>
              <a:pPr algn="ctr"/>
              <a:endParaRPr lang="ko-KR" altLang="en-US">
                <a:latin typeface="微软雅黑" panose="020B0503020204020204" pitchFamily="34" charset="-122"/>
                <a:ea typeface="Malgun Gothic" panose="020B0503020000020004" pitchFamily="34" charset="-127"/>
              </a:endParaRPr>
            </a:p>
          </p:txBody>
        </p:sp>
      </p:grpSp>
      <p:sp>
        <p:nvSpPr>
          <p:cNvPr id="8" name="TextBox 57"/>
          <p:cNvSpPr txBox="1">
            <a:spLocks noChangeArrowheads="1"/>
          </p:cNvSpPr>
          <p:nvPr/>
        </p:nvSpPr>
        <p:spPr bwMode="auto">
          <a:xfrm>
            <a:off x="1831340" y="1965325"/>
            <a:ext cx="263969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l">
              <a:buNone/>
            </a:pPr>
            <a:r>
              <a:rPr lang="zh-CN" altLang="en-US" sz="800" b="0" dirty="0">
                <a:solidFill>
                  <a:schemeClr val="tx1"/>
                </a:solidFill>
              </a:rPr>
              <a:t>探索性研究（2016.12—2017.04）</a:t>
            </a:r>
            <a:endParaRPr lang="zh-CN" altLang="en-US" sz="800" b="0" dirty="0">
              <a:solidFill>
                <a:schemeClr val="tx1"/>
              </a:solidFill>
            </a:endParaRPr>
          </a:p>
          <a:p>
            <a:pPr algn="l">
              <a:buNone/>
            </a:pPr>
            <a:r>
              <a:rPr lang="zh-CN" altLang="en-US" sz="800" b="0" dirty="0">
                <a:solidFill>
                  <a:schemeClr val="tx1"/>
                </a:solidFill>
              </a:rPr>
              <a:t>运用交互式触控一体机资源进行尝试性教学，提出教学中应该体现的教学步骤与环节，初步构建适合小学学科不同课型、不同知识领域的整合教学模式</a:t>
            </a:r>
            <a:endParaRPr lang="zh-CN" altLang="en-US" sz="800" b="0" dirty="0">
              <a:solidFill>
                <a:schemeClr val="tx1"/>
              </a:solidFill>
            </a:endParaRPr>
          </a:p>
        </p:txBody>
      </p:sp>
      <p:sp>
        <p:nvSpPr>
          <p:cNvPr id="11" name="TextBox 57"/>
          <p:cNvSpPr txBox="1">
            <a:spLocks noChangeArrowheads="1"/>
          </p:cNvSpPr>
          <p:nvPr/>
        </p:nvSpPr>
        <p:spPr bwMode="auto">
          <a:xfrm>
            <a:off x="4683125" y="1233805"/>
            <a:ext cx="296926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l">
              <a:buNone/>
            </a:pPr>
            <a:r>
              <a:rPr lang="zh-CN" altLang="en-US" sz="800" b="0" dirty="0">
                <a:solidFill>
                  <a:schemeClr val="tx1"/>
                </a:solidFill>
              </a:rPr>
              <a:t>应用性研究 （2017.05—2017.12） </a:t>
            </a:r>
            <a:endParaRPr lang="zh-CN" altLang="en-US" sz="800" b="0" dirty="0">
              <a:solidFill>
                <a:schemeClr val="tx1"/>
              </a:solidFill>
            </a:endParaRPr>
          </a:p>
          <a:p>
            <a:pPr algn="l">
              <a:buNone/>
            </a:pPr>
            <a:r>
              <a:rPr lang="zh-CN" altLang="en-US" sz="800" b="0" dirty="0">
                <a:solidFill>
                  <a:schemeClr val="tx1"/>
                </a:solidFill>
              </a:rPr>
              <a:t>应用初步构建的教学模式进行教学实践，通过反复的尝试与修改，使教学环节安排趋于合理，使所构建的教学模式逐步完善</a:t>
            </a:r>
            <a:endParaRPr lang="zh-CN" altLang="en-US" sz="800" b="0" dirty="0">
              <a:solidFill>
                <a:schemeClr val="tx1"/>
              </a:solidFill>
            </a:endParaRPr>
          </a:p>
        </p:txBody>
      </p:sp>
      <p:sp>
        <p:nvSpPr>
          <p:cNvPr id="12" name="TextBox 57"/>
          <p:cNvSpPr txBox="1">
            <a:spLocks noChangeArrowheads="1"/>
          </p:cNvSpPr>
          <p:nvPr/>
        </p:nvSpPr>
        <p:spPr bwMode="auto">
          <a:xfrm>
            <a:off x="4667250" y="1970405"/>
            <a:ext cx="319087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anose="020B0503020204020204" pitchFamily="34" charset="-122"/>
                <a:ea typeface="微软雅黑" panose="020B0503020204020204" pitchFamily="34" charset="-122"/>
              </a:defRPr>
            </a:lvl1pPr>
            <a:lvl2pPr marL="742950" indent="-285750" eaLnBrk="0" hangingPunct="0">
              <a:tabLst>
                <a:tab pos="101600" algn="l"/>
              </a:tabLst>
              <a:defRPr>
                <a:latin typeface="Calibri" panose="020F0502020204030204" pitchFamily="34" charset="0"/>
                <a:ea typeface="宋体" panose="02010600030101010101" pitchFamily="2" charset="-122"/>
              </a:defRPr>
            </a:lvl2pPr>
            <a:lvl3pPr marL="1143000" indent="-228600" eaLnBrk="0" hangingPunct="0">
              <a:tabLst>
                <a:tab pos="101600" algn="l"/>
              </a:tabLst>
              <a:defRPr>
                <a:latin typeface="Calibri" panose="020F0502020204030204" pitchFamily="34" charset="0"/>
                <a:ea typeface="宋体" panose="02010600030101010101" pitchFamily="2" charset="-122"/>
              </a:defRPr>
            </a:lvl3pPr>
            <a:lvl4pPr marL="1600200" indent="-228600" eaLnBrk="0" hangingPunct="0">
              <a:tabLst>
                <a:tab pos="101600" algn="l"/>
              </a:tabLst>
              <a:defRPr>
                <a:latin typeface="Calibri" panose="020F0502020204030204" pitchFamily="34" charset="0"/>
                <a:ea typeface="宋体" panose="02010600030101010101" pitchFamily="2" charset="-122"/>
              </a:defRPr>
            </a:lvl4pPr>
            <a:lvl5pPr marL="2057400" indent="-228600" eaLnBrk="0" hangingPunct="0">
              <a:tabLst>
                <a:tab pos="101600" algn="l"/>
              </a:tabLs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tabLst>
                <a:tab pos="101600" algn="l"/>
              </a:tabLst>
              <a:defRPr>
                <a:latin typeface="Calibri" panose="020F0502020204030204" pitchFamily="34" charset="0"/>
                <a:ea typeface="宋体" panose="02010600030101010101" pitchFamily="2" charset="-122"/>
              </a:defRPr>
            </a:lvl9pPr>
          </a:lstStyle>
          <a:p>
            <a:pPr algn="l">
              <a:buNone/>
            </a:pPr>
            <a:r>
              <a:rPr lang="zh-CN" altLang="en-US" sz="800" b="0" dirty="0">
                <a:solidFill>
                  <a:schemeClr val="tx1"/>
                </a:solidFill>
              </a:rPr>
              <a:t>推广性研究（2018.01—2018.04）</a:t>
            </a:r>
            <a:endParaRPr lang="zh-CN" altLang="en-US" sz="800" b="0" dirty="0">
              <a:solidFill>
                <a:schemeClr val="tx1"/>
              </a:solidFill>
            </a:endParaRPr>
          </a:p>
          <a:p>
            <a:pPr algn="l">
              <a:buNone/>
            </a:pPr>
            <a:r>
              <a:rPr lang="zh-CN" altLang="en-US" sz="800" b="0" dirty="0">
                <a:solidFill>
                  <a:schemeClr val="tx1"/>
                </a:solidFill>
              </a:rPr>
              <a:t>开展优秀研究课、优秀教学案例、优秀教学设计、优秀课件、优秀研究论文、学生优秀学习成果等评比活动，以活动促研究，确保研究工作扎实有实效，促进优秀研究成果的形成</a:t>
            </a:r>
            <a:endParaRPr lang="zh-CN" altLang="en-US" sz="800" b="0"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1000"/>
                                        <p:tgtEl>
                                          <p:spTgt spid="46"/>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250" fill="hold"/>
                                        <p:tgtEl>
                                          <p:spTgt spid="58"/>
                                        </p:tgtEl>
                                        <p:attrNameLst>
                                          <p:attrName>ppt_w</p:attrName>
                                        </p:attrNameLst>
                                      </p:cBhvr>
                                      <p:tavLst>
                                        <p:tav tm="0">
                                          <p:val>
                                            <p:strVal val="4*#ppt_w"/>
                                          </p:val>
                                        </p:tav>
                                        <p:tav tm="100000">
                                          <p:val>
                                            <p:strVal val="#ppt_w"/>
                                          </p:val>
                                        </p:tav>
                                      </p:tavLst>
                                    </p:anim>
                                    <p:anim calcmode="lin" valueType="num">
                                      <p:cBhvr>
                                        <p:cTn id="12" dur="250" fill="hold"/>
                                        <p:tgtEl>
                                          <p:spTgt spid="58"/>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49"/>
                                        </p:tgtEl>
                                        <p:attrNameLst>
                                          <p:attrName>style.visibility</p:attrName>
                                        </p:attrNameLst>
                                      </p:cBhvr>
                                      <p:to>
                                        <p:strVal val="visible"/>
                                      </p:to>
                                    </p:set>
                                    <p:anim calcmode="lin" valueType="num">
                                      <p:cBhvr>
                                        <p:cTn id="15" dur="250" fill="hold"/>
                                        <p:tgtEl>
                                          <p:spTgt spid="49"/>
                                        </p:tgtEl>
                                        <p:attrNameLst>
                                          <p:attrName>ppt_w</p:attrName>
                                        </p:attrNameLst>
                                      </p:cBhvr>
                                      <p:tavLst>
                                        <p:tav tm="0">
                                          <p:val>
                                            <p:strVal val="4*#ppt_w"/>
                                          </p:val>
                                        </p:tav>
                                        <p:tav tm="100000">
                                          <p:val>
                                            <p:strVal val="#ppt_w"/>
                                          </p:val>
                                        </p:tav>
                                      </p:tavLst>
                                    </p:anim>
                                    <p:anim calcmode="lin" valueType="num">
                                      <p:cBhvr>
                                        <p:cTn id="16" dur="250" fill="hold"/>
                                        <p:tgtEl>
                                          <p:spTgt spid="49"/>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65"/>
                                        </p:tgtEl>
                                        <p:attrNameLst>
                                          <p:attrName>style.visibility</p:attrName>
                                        </p:attrNameLst>
                                      </p:cBhvr>
                                      <p:to>
                                        <p:strVal val="visible"/>
                                      </p:to>
                                    </p:set>
                                    <p:anim calcmode="lin" valueType="num">
                                      <p:cBhvr>
                                        <p:cTn id="19" dur="250" fill="hold"/>
                                        <p:tgtEl>
                                          <p:spTgt spid="65"/>
                                        </p:tgtEl>
                                        <p:attrNameLst>
                                          <p:attrName>ppt_w</p:attrName>
                                        </p:attrNameLst>
                                      </p:cBhvr>
                                      <p:tavLst>
                                        <p:tav tm="0">
                                          <p:val>
                                            <p:strVal val="4*#ppt_w"/>
                                          </p:val>
                                        </p:tav>
                                        <p:tav tm="100000">
                                          <p:val>
                                            <p:strVal val="#ppt_w"/>
                                          </p:val>
                                        </p:tav>
                                      </p:tavLst>
                                    </p:anim>
                                    <p:anim calcmode="lin" valueType="num">
                                      <p:cBhvr>
                                        <p:cTn id="20" dur="250" fill="hold"/>
                                        <p:tgtEl>
                                          <p:spTgt spid="65"/>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72"/>
                                        </p:tgtEl>
                                        <p:attrNameLst>
                                          <p:attrName>style.visibility</p:attrName>
                                        </p:attrNameLst>
                                      </p:cBhvr>
                                      <p:to>
                                        <p:strVal val="visible"/>
                                      </p:to>
                                    </p:set>
                                    <p:anim calcmode="lin" valueType="num">
                                      <p:cBhvr>
                                        <p:cTn id="23" dur="250" fill="hold"/>
                                        <p:tgtEl>
                                          <p:spTgt spid="72"/>
                                        </p:tgtEl>
                                        <p:attrNameLst>
                                          <p:attrName>ppt_w</p:attrName>
                                        </p:attrNameLst>
                                      </p:cBhvr>
                                      <p:tavLst>
                                        <p:tav tm="0">
                                          <p:val>
                                            <p:strVal val="4*#ppt_w"/>
                                          </p:val>
                                        </p:tav>
                                        <p:tav tm="100000">
                                          <p:val>
                                            <p:strVal val="#ppt_w"/>
                                          </p:val>
                                        </p:tav>
                                      </p:tavLst>
                                    </p:anim>
                                    <p:anim calcmode="lin" valueType="num">
                                      <p:cBhvr>
                                        <p:cTn id="24" dur="250" fill="hold"/>
                                        <p:tgtEl>
                                          <p:spTgt spid="72"/>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1000"/>
                                  </p:stCondLst>
                                  <p:childTnLst>
                                    <p:set>
                                      <p:cBhvr>
                                        <p:cTn id="26" dur="1" fill="hold">
                                          <p:stCondLst>
                                            <p:cond delay="0"/>
                                          </p:stCondLst>
                                        </p:cTn>
                                        <p:tgtEl>
                                          <p:spTgt spid="77"/>
                                        </p:tgtEl>
                                        <p:attrNameLst>
                                          <p:attrName>style.visibility</p:attrName>
                                        </p:attrNameLst>
                                      </p:cBhvr>
                                      <p:to>
                                        <p:strVal val="visible"/>
                                      </p:to>
                                    </p:set>
                                    <p:anim calcmode="lin" valueType="num">
                                      <p:cBhvr>
                                        <p:cTn id="27" dur="250" fill="hold"/>
                                        <p:tgtEl>
                                          <p:spTgt spid="77"/>
                                        </p:tgtEl>
                                        <p:attrNameLst>
                                          <p:attrName>ppt_w</p:attrName>
                                        </p:attrNameLst>
                                      </p:cBhvr>
                                      <p:tavLst>
                                        <p:tav tm="0">
                                          <p:val>
                                            <p:strVal val="4*#ppt_w"/>
                                          </p:val>
                                        </p:tav>
                                        <p:tav tm="100000">
                                          <p:val>
                                            <p:strVal val="#ppt_w"/>
                                          </p:val>
                                        </p:tav>
                                      </p:tavLst>
                                    </p:anim>
                                    <p:anim calcmode="lin" valueType="num">
                                      <p:cBhvr>
                                        <p:cTn id="28" dur="250" fill="hold"/>
                                        <p:tgtEl>
                                          <p:spTgt spid="77"/>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250"/>
                                  </p:stCondLst>
                                  <p:childTnLst>
                                    <p:set>
                                      <p:cBhvr>
                                        <p:cTn id="30" dur="1" fill="hold">
                                          <p:stCondLst>
                                            <p:cond delay="0"/>
                                          </p:stCondLst>
                                        </p:cTn>
                                        <p:tgtEl>
                                          <p:spTgt spid="84"/>
                                        </p:tgtEl>
                                        <p:attrNameLst>
                                          <p:attrName>style.visibility</p:attrName>
                                        </p:attrNameLst>
                                      </p:cBhvr>
                                      <p:to>
                                        <p:strVal val="visible"/>
                                      </p:to>
                                    </p:set>
                                    <p:anim calcmode="lin" valueType="num">
                                      <p:cBhvr>
                                        <p:cTn id="31" dur="250" fill="hold"/>
                                        <p:tgtEl>
                                          <p:spTgt spid="84"/>
                                        </p:tgtEl>
                                        <p:attrNameLst>
                                          <p:attrName>ppt_w</p:attrName>
                                        </p:attrNameLst>
                                      </p:cBhvr>
                                      <p:tavLst>
                                        <p:tav tm="0">
                                          <p:val>
                                            <p:strVal val="4*#ppt_w"/>
                                          </p:val>
                                        </p:tav>
                                        <p:tav tm="100000">
                                          <p:val>
                                            <p:strVal val="#ppt_w"/>
                                          </p:val>
                                        </p:tav>
                                      </p:tavLst>
                                    </p:anim>
                                    <p:anim calcmode="lin" valueType="num">
                                      <p:cBhvr>
                                        <p:cTn id="32" dur="250" fill="hold"/>
                                        <p:tgtEl>
                                          <p:spTgt spid="84"/>
                                        </p:tgtEl>
                                        <p:attrNameLst>
                                          <p:attrName>ppt_h</p:attrName>
                                        </p:attrNameLst>
                                      </p:cBhvr>
                                      <p:tavLst>
                                        <p:tav tm="0">
                                          <p:val>
                                            <p:strVal val="4*#ppt_h"/>
                                          </p:val>
                                        </p:tav>
                                        <p:tav tm="100000">
                                          <p:val>
                                            <p:strVal val="#ppt_h"/>
                                          </p:val>
                                        </p:tav>
                                      </p:tavLst>
                                    </p:anim>
                                  </p:childTnLst>
                                </p:cTn>
                              </p:par>
                            </p:childTnLst>
                          </p:cTn>
                        </p:par>
                        <p:par>
                          <p:cTn id="33" fill="hold">
                            <p:stCondLst>
                              <p:cond delay="1500"/>
                            </p:stCondLst>
                            <p:childTnLst>
                              <p:par>
                                <p:cTn id="34" presetID="22" presetClass="entr" presetSubtype="1"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up)">
                                      <p:cBhvr>
                                        <p:cTn id="36" dur="500"/>
                                        <p:tgtEl>
                                          <p:spTgt spid="5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ipe(up)">
                                      <p:cBhvr>
                                        <p:cTn id="39" dur="500"/>
                                        <p:tgtEl>
                                          <p:spTgt spid="76"/>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down)">
                                      <p:cBhvr>
                                        <p:cTn id="42" dur="500"/>
                                        <p:tgtEl>
                                          <p:spTgt spid="48"/>
                                        </p:tgtEl>
                                      </p:cBhvr>
                                    </p:animEffect>
                                  </p:childTnLst>
                                </p:cTn>
                              </p:par>
                            </p:childTnLst>
                          </p:cTn>
                        </p:par>
                        <p:par>
                          <p:cTn id="43" fill="hold">
                            <p:stCondLst>
                              <p:cond delay="2000"/>
                            </p:stCondLst>
                            <p:childTnLst>
                              <p:par>
                                <p:cTn id="44" presetID="21" presetClass="entr" presetSubtype="1"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heel(1)">
                                      <p:cBhvr>
                                        <p:cTn id="46" dur="1000"/>
                                        <p:tgtEl>
                                          <p:spTgt spid="47"/>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heel(1)">
                                      <p:cBhvr>
                                        <p:cTn id="49" dur="1000"/>
                                        <p:tgtEl>
                                          <p:spTgt spid="54"/>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1000"/>
                                        <p:tgtEl>
                                          <p:spTgt spid="75"/>
                                        </p:tgtEl>
                                      </p:cBhvr>
                                    </p:animEffect>
                                  </p:childTnLst>
                                </p:cTn>
                              </p:par>
                            </p:childTnLst>
                          </p:cTn>
                        </p:par>
                        <p:par>
                          <p:cTn id="53" fill="hold">
                            <p:stCondLst>
                              <p:cond delay="3000"/>
                            </p:stCondLst>
                            <p:childTnLst>
                              <p:par>
                                <p:cTn id="54" presetID="42" presetClass="entr" presetSubtype="0"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anim calcmode="lin" valueType="num">
                                      <p:cBhvr>
                                        <p:cTn id="57" dur="500" fill="hold"/>
                                        <p:tgtEl>
                                          <p:spTgt spid="52"/>
                                        </p:tgtEl>
                                        <p:attrNameLst>
                                          <p:attrName>ppt_x</p:attrName>
                                        </p:attrNameLst>
                                      </p:cBhvr>
                                      <p:tavLst>
                                        <p:tav tm="0">
                                          <p:val>
                                            <p:strVal val="#ppt_x"/>
                                          </p:val>
                                        </p:tav>
                                        <p:tav tm="100000">
                                          <p:val>
                                            <p:strVal val="#ppt_x"/>
                                          </p:val>
                                        </p:tav>
                                      </p:tavLst>
                                    </p:anim>
                                    <p:anim calcmode="lin" valueType="num">
                                      <p:cBhvr>
                                        <p:cTn id="58" dur="500" fill="hold"/>
                                        <p:tgtEl>
                                          <p:spTgt spid="5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500"/>
                                        <p:tgtEl>
                                          <p:spTgt spid="53"/>
                                        </p:tgtEl>
                                      </p:cBhvr>
                                    </p:animEffect>
                                    <p:anim calcmode="lin" valueType="num">
                                      <p:cBhvr>
                                        <p:cTn id="62" dur="500" fill="hold"/>
                                        <p:tgtEl>
                                          <p:spTgt spid="53"/>
                                        </p:tgtEl>
                                        <p:attrNameLst>
                                          <p:attrName>ppt_x</p:attrName>
                                        </p:attrNameLst>
                                      </p:cBhvr>
                                      <p:tavLst>
                                        <p:tav tm="0">
                                          <p:val>
                                            <p:strVal val="#ppt_x"/>
                                          </p:val>
                                        </p:tav>
                                        <p:tav tm="100000">
                                          <p:val>
                                            <p:strVal val="#ppt_x"/>
                                          </p:val>
                                        </p:tav>
                                      </p:tavLst>
                                    </p:anim>
                                    <p:anim calcmode="lin" valueType="num">
                                      <p:cBhvr>
                                        <p:cTn id="63" dur="500" fill="hold"/>
                                        <p:tgtEl>
                                          <p:spTgt spid="5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fade">
                                      <p:cBhvr>
                                        <p:cTn id="66" dur="500"/>
                                        <p:tgtEl>
                                          <p:spTgt spid="88"/>
                                        </p:tgtEl>
                                      </p:cBhvr>
                                    </p:animEffect>
                                    <p:anim calcmode="lin" valueType="num">
                                      <p:cBhvr>
                                        <p:cTn id="67" dur="500" fill="hold"/>
                                        <p:tgtEl>
                                          <p:spTgt spid="88"/>
                                        </p:tgtEl>
                                        <p:attrNameLst>
                                          <p:attrName>ppt_x</p:attrName>
                                        </p:attrNameLst>
                                      </p:cBhvr>
                                      <p:tavLst>
                                        <p:tav tm="0">
                                          <p:val>
                                            <p:strVal val="#ppt_x"/>
                                          </p:val>
                                        </p:tav>
                                        <p:tav tm="100000">
                                          <p:val>
                                            <p:strVal val="#ppt_x"/>
                                          </p:val>
                                        </p:tav>
                                      </p:tavLst>
                                    </p:anim>
                                    <p:anim calcmode="lin" valueType="num">
                                      <p:cBhvr>
                                        <p:cTn id="68" dur="500" fill="hold"/>
                                        <p:tgtEl>
                                          <p:spTgt spid="8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anim calcmode="lin" valueType="num">
                                      <p:cBhvr>
                                        <p:cTn id="72" dur="500" fill="hold"/>
                                        <p:tgtEl>
                                          <p:spTgt spid="55"/>
                                        </p:tgtEl>
                                        <p:attrNameLst>
                                          <p:attrName>ppt_x</p:attrName>
                                        </p:attrNameLst>
                                      </p:cBhvr>
                                      <p:tavLst>
                                        <p:tav tm="0">
                                          <p:val>
                                            <p:strVal val="#ppt_x"/>
                                          </p:val>
                                        </p:tav>
                                        <p:tav tm="100000">
                                          <p:val>
                                            <p:strVal val="#ppt_x"/>
                                          </p:val>
                                        </p:tav>
                                      </p:tavLst>
                                    </p:anim>
                                    <p:anim calcmode="lin" valueType="num">
                                      <p:cBhvr>
                                        <p:cTn id="73" dur="500" fill="hold"/>
                                        <p:tgtEl>
                                          <p:spTgt spid="5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anim calcmode="lin" valueType="num">
                                      <p:cBhvr>
                                        <p:cTn id="77" dur="500" fill="hold"/>
                                        <p:tgtEl>
                                          <p:spTgt spid="56"/>
                                        </p:tgtEl>
                                        <p:attrNameLst>
                                          <p:attrName>ppt_x</p:attrName>
                                        </p:attrNameLst>
                                      </p:cBhvr>
                                      <p:tavLst>
                                        <p:tav tm="0">
                                          <p:val>
                                            <p:strVal val="#ppt_x"/>
                                          </p:val>
                                        </p:tav>
                                        <p:tav tm="100000">
                                          <p:val>
                                            <p:strVal val="#ppt_x"/>
                                          </p:val>
                                        </p:tav>
                                      </p:tavLst>
                                    </p:anim>
                                    <p:anim calcmode="lin" valueType="num">
                                      <p:cBhvr>
                                        <p:cTn id="78" dur="500" fill="hold"/>
                                        <p:tgtEl>
                                          <p:spTgt spid="5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fade">
                                      <p:cBhvr>
                                        <p:cTn id="81" dur="500"/>
                                        <p:tgtEl>
                                          <p:spTgt spid="81"/>
                                        </p:tgtEl>
                                      </p:cBhvr>
                                    </p:animEffect>
                                    <p:anim calcmode="lin" valueType="num">
                                      <p:cBhvr>
                                        <p:cTn id="82" dur="500" fill="hold"/>
                                        <p:tgtEl>
                                          <p:spTgt spid="81"/>
                                        </p:tgtEl>
                                        <p:attrNameLst>
                                          <p:attrName>ppt_x</p:attrName>
                                        </p:attrNameLst>
                                      </p:cBhvr>
                                      <p:tavLst>
                                        <p:tav tm="0">
                                          <p:val>
                                            <p:strVal val="#ppt_x"/>
                                          </p:val>
                                        </p:tav>
                                        <p:tav tm="100000">
                                          <p:val>
                                            <p:strVal val="#ppt_x"/>
                                          </p:val>
                                        </p:tav>
                                      </p:tavLst>
                                    </p:anim>
                                    <p:anim calcmode="lin" valueType="num">
                                      <p:cBhvr>
                                        <p:cTn id="83" dur="500" fill="hold"/>
                                        <p:tgtEl>
                                          <p:spTgt spid="81"/>
                                        </p:tgtEl>
                                        <p:attrNameLst>
                                          <p:attrName>ppt_y</p:attrName>
                                        </p:attrNameLst>
                                      </p:cBhvr>
                                      <p:tavLst>
                                        <p:tav tm="0">
                                          <p:val>
                                            <p:strVal val="#ppt_y+.1"/>
                                          </p:val>
                                        </p:tav>
                                        <p:tav tm="100000">
                                          <p:val>
                                            <p:strVal val="#ppt_y"/>
                                          </p:val>
                                        </p:tav>
                                      </p:tavLst>
                                    </p:anim>
                                  </p:childTnLst>
                                </p:cTn>
                              </p:par>
                              <p:par>
                                <p:cTn id="84" presetID="23" presetClass="entr" presetSubtype="32" fill="hold" nodeType="withEffect">
                                  <p:stCondLst>
                                    <p:cond delay="500"/>
                                  </p:stCondLst>
                                  <p:childTnLst>
                                    <p:set>
                                      <p:cBhvr>
                                        <p:cTn id="85" dur="1" fill="hold">
                                          <p:stCondLst>
                                            <p:cond delay="0"/>
                                          </p:stCondLst>
                                        </p:cTn>
                                        <p:tgtEl>
                                          <p:spTgt spid="4"/>
                                        </p:tgtEl>
                                        <p:attrNameLst>
                                          <p:attrName>style.visibility</p:attrName>
                                        </p:attrNameLst>
                                      </p:cBhvr>
                                      <p:to>
                                        <p:strVal val="visible"/>
                                      </p:to>
                                    </p:set>
                                    <p:anim calcmode="lin" valueType="num">
                                      <p:cBhvr>
                                        <p:cTn id="86" dur="250" fill="hold"/>
                                        <p:tgtEl>
                                          <p:spTgt spid="4"/>
                                        </p:tgtEl>
                                        <p:attrNameLst>
                                          <p:attrName>ppt_w</p:attrName>
                                        </p:attrNameLst>
                                      </p:cBhvr>
                                      <p:tavLst>
                                        <p:tav tm="0">
                                          <p:val>
                                            <p:strVal val="4*#ppt_w"/>
                                          </p:val>
                                        </p:tav>
                                        <p:tav tm="100000">
                                          <p:val>
                                            <p:strVal val="#ppt_w"/>
                                          </p:val>
                                        </p:tav>
                                      </p:tavLst>
                                    </p:anim>
                                    <p:anim calcmode="lin" valueType="num">
                                      <p:cBhvr>
                                        <p:cTn id="87" dur="250" fill="hold"/>
                                        <p:tgtEl>
                                          <p:spTgt spid="4"/>
                                        </p:tgtEl>
                                        <p:attrNameLst>
                                          <p:attrName>ppt_h</p:attrName>
                                        </p:attrNameLst>
                                      </p:cBhvr>
                                      <p:tavLst>
                                        <p:tav tm="0">
                                          <p:val>
                                            <p:strVal val="4*#ppt_h"/>
                                          </p:val>
                                        </p:tav>
                                        <p:tav tm="100000">
                                          <p:val>
                                            <p:strVal val="#ppt_h"/>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fade">
                                      <p:cBhvr>
                                        <p:cTn id="90" dur="500"/>
                                        <p:tgtEl>
                                          <p:spTgt spid="8"/>
                                        </p:tgtEl>
                                      </p:cBhvr>
                                    </p:animEffect>
                                    <p:anim calcmode="lin" valueType="num">
                                      <p:cBhvr>
                                        <p:cTn id="91" dur="500" fill="hold"/>
                                        <p:tgtEl>
                                          <p:spTgt spid="8"/>
                                        </p:tgtEl>
                                        <p:attrNameLst>
                                          <p:attrName>ppt_x</p:attrName>
                                        </p:attrNameLst>
                                      </p:cBhvr>
                                      <p:tavLst>
                                        <p:tav tm="0">
                                          <p:val>
                                            <p:strVal val="#ppt_x"/>
                                          </p:val>
                                        </p:tav>
                                        <p:tav tm="100000">
                                          <p:val>
                                            <p:strVal val="#ppt_x"/>
                                          </p:val>
                                        </p:tav>
                                      </p:tavLst>
                                    </p:anim>
                                    <p:anim calcmode="lin" valueType="num">
                                      <p:cBhvr>
                                        <p:cTn id="92" dur="500" fill="hold"/>
                                        <p:tgtEl>
                                          <p:spTgt spid="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fade">
                                      <p:cBhvr>
                                        <p:cTn id="95" dur="500"/>
                                        <p:tgtEl>
                                          <p:spTgt spid="11"/>
                                        </p:tgtEl>
                                      </p:cBhvr>
                                    </p:animEffect>
                                    <p:anim calcmode="lin" valueType="num">
                                      <p:cBhvr>
                                        <p:cTn id="96" dur="500" fill="hold"/>
                                        <p:tgtEl>
                                          <p:spTgt spid="11"/>
                                        </p:tgtEl>
                                        <p:attrNameLst>
                                          <p:attrName>ppt_x</p:attrName>
                                        </p:attrNameLst>
                                      </p:cBhvr>
                                      <p:tavLst>
                                        <p:tav tm="0">
                                          <p:val>
                                            <p:strVal val="#ppt_x"/>
                                          </p:val>
                                        </p:tav>
                                        <p:tav tm="100000">
                                          <p:val>
                                            <p:strVal val="#ppt_x"/>
                                          </p:val>
                                        </p:tav>
                                      </p:tavLst>
                                    </p:anim>
                                    <p:anim calcmode="lin" valueType="num">
                                      <p:cBhvr>
                                        <p:cTn id="97" dur="500" fill="hold"/>
                                        <p:tgtEl>
                                          <p:spTgt spid="11"/>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fade">
                                      <p:cBhvr>
                                        <p:cTn id="100" dur="500"/>
                                        <p:tgtEl>
                                          <p:spTgt spid="12"/>
                                        </p:tgtEl>
                                      </p:cBhvr>
                                    </p:animEffect>
                                    <p:anim calcmode="lin" valueType="num">
                                      <p:cBhvr>
                                        <p:cTn id="101" dur="500" fill="hold"/>
                                        <p:tgtEl>
                                          <p:spTgt spid="12"/>
                                        </p:tgtEl>
                                        <p:attrNameLst>
                                          <p:attrName>ppt_x</p:attrName>
                                        </p:attrNameLst>
                                      </p:cBhvr>
                                      <p:tavLst>
                                        <p:tav tm="0">
                                          <p:val>
                                            <p:strVal val="#ppt_x"/>
                                          </p:val>
                                        </p:tav>
                                        <p:tav tm="100000">
                                          <p:val>
                                            <p:strVal val="#ppt_x"/>
                                          </p:val>
                                        </p:tav>
                                      </p:tavLst>
                                    </p:anim>
                                    <p:anim calcmode="lin" valueType="num">
                                      <p:cBhvr>
                                        <p:cTn id="102"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p:bldP spid="48" grpId="0" bldLvl="0" animBg="1"/>
      <p:bldP spid="52" grpId="0"/>
      <p:bldP spid="53" grpId="0"/>
      <p:bldP spid="54" grpId="0" bldLvl="0" animBg="1"/>
      <p:bldP spid="55" grpId="0"/>
      <p:bldP spid="56" grpId="0"/>
      <p:bldP spid="57" grpId="0" bldLvl="0" animBg="1"/>
      <p:bldP spid="75" grpId="0" bldLvl="0" animBg="1"/>
      <p:bldP spid="76" grpId="0" bldLvl="0" animBg="1"/>
      <p:bldP spid="81" grpId="0"/>
      <p:bldP spid="88" grpId="0"/>
      <p:bldP spid="8"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27" name="组合 26"/>
          <p:cNvGrpSpPr/>
          <p:nvPr/>
        </p:nvGrpSpPr>
        <p:grpSpPr>
          <a:xfrm>
            <a:off x="389255" y="984885"/>
            <a:ext cx="2220595" cy="2125345"/>
            <a:chOff x="613" y="2679"/>
            <a:chExt cx="4379" cy="2887"/>
          </a:xfrm>
        </p:grpSpPr>
        <p:sp>
          <p:nvSpPr>
            <p:cNvPr id="2" name="任意多边形 1"/>
            <p:cNvSpPr/>
            <p:nvPr/>
          </p:nvSpPr>
          <p:spPr>
            <a:xfrm>
              <a:off x="613" y="2679"/>
              <a:ext cx="4068" cy="2451"/>
            </a:xfrm>
            <a:custGeom>
              <a:avLst/>
              <a:gdLst>
                <a:gd name="connsiteX0" fmla="*/ 0 w 1905098"/>
                <a:gd name="connsiteY0" fmla="*/ 157131 h 1571307"/>
                <a:gd name="connsiteX1" fmla="*/ 157131 w 1905098"/>
                <a:gd name="connsiteY1" fmla="*/ 0 h 1571307"/>
                <a:gd name="connsiteX2" fmla="*/ 1747967 w 1905098"/>
                <a:gd name="connsiteY2" fmla="*/ 0 h 1571307"/>
                <a:gd name="connsiteX3" fmla="*/ 1905098 w 1905098"/>
                <a:gd name="connsiteY3" fmla="*/ 157131 h 1571307"/>
                <a:gd name="connsiteX4" fmla="*/ 1905098 w 1905098"/>
                <a:gd name="connsiteY4" fmla="*/ 1414176 h 1571307"/>
                <a:gd name="connsiteX5" fmla="*/ 1747967 w 1905098"/>
                <a:gd name="connsiteY5" fmla="*/ 1571307 h 1571307"/>
                <a:gd name="connsiteX6" fmla="*/ 157131 w 1905098"/>
                <a:gd name="connsiteY6" fmla="*/ 1571307 h 1571307"/>
                <a:gd name="connsiteX7" fmla="*/ 0 w 1905098"/>
                <a:gd name="connsiteY7" fmla="*/ 1414176 h 1571307"/>
                <a:gd name="connsiteX8" fmla="*/ 0 w 1905098"/>
                <a:gd name="connsiteY8" fmla="*/ 157131 h 157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98" h="1571307">
                  <a:moveTo>
                    <a:pt x="0" y="157131"/>
                  </a:moveTo>
                  <a:cubicBezTo>
                    <a:pt x="0" y="70350"/>
                    <a:pt x="70350" y="0"/>
                    <a:pt x="157131" y="0"/>
                  </a:cubicBezTo>
                  <a:lnTo>
                    <a:pt x="1747967" y="0"/>
                  </a:lnTo>
                  <a:cubicBezTo>
                    <a:pt x="1834748" y="0"/>
                    <a:pt x="1905098" y="70350"/>
                    <a:pt x="1905098" y="157131"/>
                  </a:cubicBezTo>
                  <a:lnTo>
                    <a:pt x="1905098" y="1414176"/>
                  </a:lnTo>
                  <a:cubicBezTo>
                    <a:pt x="1905098" y="1500957"/>
                    <a:pt x="1834748" y="1571307"/>
                    <a:pt x="1747967" y="1571307"/>
                  </a:cubicBezTo>
                  <a:lnTo>
                    <a:pt x="157131" y="1571307"/>
                  </a:lnTo>
                  <a:cubicBezTo>
                    <a:pt x="70350" y="1571307"/>
                    <a:pt x="0" y="1500957"/>
                    <a:pt x="0" y="1414176"/>
                  </a:cubicBezTo>
                  <a:lnTo>
                    <a:pt x="0" y="157131"/>
                  </a:lnTo>
                  <a:close/>
                </a:path>
              </a:pathLst>
            </a:custGeom>
            <a:noFill/>
            <a:ln>
              <a:solidFill>
                <a:srgbClr val="40404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840" tIns="72840" rIns="72840" bIns="325372" spcCol="1270"/>
            <a:lstStyle/>
            <a:p>
              <a:pPr marL="0" marR="0" lvl="1" indent="0" algn="l" defTabSz="1066800" rtl="0" eaLnBrk="1" fontAlgn="auto" latinLnBrk="0" hangingPunct="1">
                <a:lnSpc>
                  <a:spcPct val="150000"/>
                </a:lnSpc>
                <a:spcBef>
                  <a:spcPct val="0"/>
                </a:spcBef>
                <a:spcAft>
                  <a:spcPct val="15000"/>
                </a:spcAft>
                <a:buClrTx/>
                <a:buSzTx/>
                <a:buFontTx/>
                <a:buNone/>
                <a:defRPr/>
              </a:pPr>
              <a:r>
                <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rPr>
                <a:t>通过中国知网、万方数据库、人大复印资料等检索引擎，搜索与交互式触控一体机相关的关键词组成的一系列理论及实践成果，筛选出可供本课题分析、参考的案例数据，在专家指导下最终形成研究报告，为后续实践作指导</a:t>
              </a:r>
              <a:endPar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endParaRPr>
            </a:p>
          </p:txBody>
        </p:sp>
        <p:sp>
          <p:nvSpPr>
            <p:cNvPr id="4" name="任意多边形 3"/>
            <p:cNvSpPr/>
            <p:nvPr/>
          </p:nvSpPr>
          <p:spPr>
            <a:xfrm>
              <a:off x="2992" y="4772"/>
              <a:ext cx="2000" cy="795"/>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lstStyle/>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文献综述法</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grpSp>
      <p:sp>
        <p:nvSpPr>
          <p:cNvPr id="40" name="文本框 39"/>
          <p:cNvSpPr txBox="1"/>
          <p:nvPr/>
        </p:nvSpPr>
        <p:spPr>
          <a:xfrm>
            <a:off x="782638" y="280988"/>
            <a:ext cx="1722438" cy="461963"/>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研究方法</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2542" name="组合 40"/>
          <p:cNvGrpSpPr>
            <a:grpSpLocks noChangeAspect="1"/>
          </p:cNvGrpSpPr>
          <p:nvPr/>
        </p:nvGrpSpPr>
        <p:grpSpPr>
          <a:xfrm>
            <a:off x="314325" y="290513"/>
            <a:ext cx="468313" cy="468312"/>
            <a:chOff x="1928879" y="1944350"/>
            <a:chExt cx="1129689" cy="1129689"/>
          </a:xfrm>
        </p:grpSpPr>
        <p:sp>
          <p:nvSpPr>
            <p:cNvPr id="42" name="椭圆 41"/>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43" name="Freeform 7"/>
            <p:cNvSpPr>
              <a:spLocks noEditPoints="1"/>
            </p:cNvSpPr>
            <p:nvPr/>
          </p:nvSpPr>
          <p:spPr bwMode="auto">
            <a:xfrm>
              <a:off x="2108864" y="2227730"/>
              <a:ext cx="750572" cy="616542"/>
            </a:xfrm>
            <a:custGeom>
              <a:avLst/>
              <a:gdLst>
                <a:gd name="T0" fmla="*/ 310 w 563"/>
                <a:gd name="T1" fmla="*/ 372 h 461"/>
                <a:gd name="T2" fmla="*/ 321 w 563"/>
                <a:gd name="T3" fmla="*/ 370 h 461"/>
                <a:gd name="T4" fmla="*/ 552 w 563"/>
                <a:gd name="T5" fmla="*/ 248 h 461"/>
                <a:gd name="T6" fmla="*/ 559 w 563"/>
                <a:gd name="T7" fmla="*/ 226 h 461"/>
                <a:gd name="T8" fmla="*/ 537 w 563"/>
                <a:gd name="T9" fmla="*/ 220 h 461"/>
                <a:gd name="T10" fmla="*/ 311 w 563"/>
                <a:gd name="T11" fmla="*/ 339 h 461"/>
                <a:gd name="T12" fmla="*/ 59 w 563"/>
                <a:gd name="T13" fmla="*/ 285 h 461"/>
                <a:gd name="T14" fmla="*/ 38 w 563"/>
                <a:gd name="T15" fmla="*/ 253 h 461"/>
                <a:gd name="T16" fmla="*/ 71 w 563"/>
                <a:gd name="T17" fmla="*/ 232 h 461"/>
                <a:gd name="T18" fmla="*/ 313 w 563"/>
                <a:gd name="T19" fmla="*/ 283 h 461"/>
                <a:gd name="T20" fmla="*/ 321 w 563"/>
                <a:gd name="T21" fmla="*/ 281 h 461"/>
                <a:gd name="T22" fmla="*/ 552 w 563"/>
                <a:gd name="T23" fmla="*/ 159 h 461"/>
                <a:gd name="T24" fmla="*/ 559 w 563"/>
                <a:gd name="T25" fmla="*/ 138 h 461"/>
                <a:gd name="T26" fmla="*/ 537 w 563"/>
                <a:gd name="T27" fmla="*/ 131 h 461"/>
                <a:gd name="T28" fmla="*/ 310 w 563"/>
                <a:gd name="T29" fmla="*/ 251 h 461"/>
                <a:gd name="T30" fmla="*/ 59 w 563"/>
                <a:gd name="T31" fmla="*/ 197 h 461"/>
                <a:gd name="T32" fmla="*/ 38 w 563"/>
                <a:gd name="T33" fmla="*/ 164 h 461"/>
                <a:gd name="T34" fmla="*/ 71 w 563"/>
                <a:gd name="T35" fmla="*/ 143 h 461"/>
                <a:gd name="T36" fmla="*/ 298 w 563"/>
                <a:gd name="T37" fmla="*/ 191 h 461"/>
                <a:gd name="T38" fmla="*/ 306 w 563"/>
                <a:gd name="T39" fmla="*/ 189 h 461"/>
                <a:gd name="T40" fmla="*/ 538 w 563"/>
                <a:gd name="T41" fmla="*/ 69 h 461"/>
                <a:gd name="T42" fmla="*/ 535 w 563"/>
                <a:gd name="T43" fmla="*/ 48 h 461"/>
                <a:gd name="T44" fmla="*/ 310 w 563"/>
                <a:gd name="T45" fmla="*/ 4 h 461"/>
                <a:gd name="T46" fmla="*/ 249 w 563"/>
                <a:gd name="T47" fmla="*/ 12 h 461"/>
                <a:gd name="T48" fmla="*/ 41 w 563"/>
                <a:gd name="T49" fmla="*/ 114 h 461"/>
                <a:gd name="T50" fmla="*/ 33 w 563"/>
                <a:gd name="T51" fmla="*/ 119 h 461"/>
                <a:gd name="T52" fmla="*/ 7 w 563"/>
                <a:gd name="T53" fmla="*/ 157 h 461"/>
                <a:gd name="T54" fmla="*/ 25 w 563"/>
                <a:gd name="T55" fmla="*/ 214 h 461"/>
                <a:gd name="T56" fmla="*/ 7 w 563"/>
                <a:gd name="T57" fmla="*/ 246 h 461"/>
                <a:gd name="T58" fmla="*/ 25 w 563"/>
                <a:gd name="T59" fmla="*/ 303 h 461"/>
                <a:gd name="T60" fmla="*/ 7 w 563"/>
                <a:gd name="T61" fmla="*/ 335 h 461"/>
                <a:gd name="T62" fmla="*/ 52 w 563"/>
                <a:gd name="T63" fmla="*/ 405 h 461"/>
                <a:gd name="T64" fmla="*/ 311 w 563"/>
                <a:gd name="T65" fmla="*/ 460 h 461"/>
                <a:gd name="T66" fmla="*/ 321 w 563"/>
                <a:gd name="T67" fmla="*/ 459 h 461"/>
                <a:gd name="T68" fmla="*/ 552 w 563"/>
                <a:gd name="T69" fmla="*/ 337 h 461"/>
                <a:gd name="T70" fmla="*/ 559 w 563"/>
                <a:gd name="T71" fmla="*/ 315 h 461"/>
                <a:gd name="T72" fmla="*/ 537 w 563"/>
                <a:gd name="T73" fmla="*/ 308 h 461"/>
                <a:gd name="T74" fmla="*/ 310 w 563"/>
                <a:gd name="T75" fmla="*/ 428 h 461"/>
                <a:gd name="T76" fmla="*/ 59 w 563"/>
                <a:gd name="T77" fmla="*/ 374 h 461"/>
                <a:gd name="T78" fmla="*/ 38 w 563"/>
                <a:gd name="T79" fmla="*/ 341 h 461"/>
                <a:gd name="T80" fmla="*/ 71 w 563"/>
                <a:gd name="T81" fmla="*/ 320 h 461"/>
                <a:gd name="T82" fmla="*/ 310 w 563"/>
                <a:gd name="T83" fmla="*/ 372 h 461"/>
                <a:gd name="T84" fmla="*/ 296 w 563"/>
                <a:gd name="T85" fmla="*/ 57 h 461"/>
                <a:gd name="T86" fmla="*/ 404 w 563"/>
                <a:gd name="T87" fmla="*/ 78 h 461"/>
                <a:gd name="T88" fmla="*/ 357 w 563"/>
                <a:gd name="T89" fmla="*/ 101 h 461"/>
                <a:gd name="T90" fmla="*/ 249 w 563"/>
                <a:gd name="T91" fmla="*/ 79 h 461"/>
                <a:gd name="T92" fmla="*/ 296 w 563"/>
                <a:gd name="T93" fmla="*/ 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9" name="组合 38"/>
          <p:cNvGrpSpPr/>
          <p:nvPr/>
        </p:nvGrpSpPr>
        <p:grpSpPr>
          <a:xfrm>
            <a:off x="2834640" y="2638425"/>
            <a:ext cx="2220595" cy="2125345"/>
            <a:chOff x="613" y="2679"/>
            <a:chExt cx="4379" cy="2887"/>
          </a:xfrm>
        </p:grpSpPr>
        <p:sp>
          <p:nvSpPr>
            <p:cNvPr id="41" name="任意多边形 40"/>
            <p:cNvSpPr/>
            <p:nvPr/>
          </p:nvSpPr>
          <p:spPr>
            <a:xfrm>
              <a:off x="613" y="2679"/>
              <a:ext cx="4068" cy="2451"/>
            </a:xfrm>
            <a:custGeom>
              <a:avLst/>
              <a:gdLst>
                <a:gd name="connsiteX0" fmla="*/ 0 w 1905098"/>
                <a:gd name="connsiteY0" fmla="*/ 157131 h 1571307"/>
                <a:gd name="connsiteX1" fmla="*/ 157131 w 1905098"/>
                <a:gd name="connsiteY1" fmla="*/ 0 h 1571307"/>
                <a:gd name="connsiteX2" fmla="*/ 1747967 w 1905098"/>
                <a:gd name="connsiteY2" fmla="*/ 0 h 1571307"/>
                <a:gd name="connsiteX3" fmla="*/ 1905098 w 1905098"/>
                <a:gd name="connsiteY3" fmla="*/ 157131 h 1571307"/>
                <a:gd name="connsiteX4" fmla="*/ 1905098 w 1905098"/>
                <a:gd name="connsiteY4" fmla="*/ 1414176 h 1571307"/>
                <a:gd name="connsiteX5" fmla="*/ 1747967 w 1905098"/>
                <a:gd name="connsiteY5" fmla="*/ 1571307 h 1571307"/>
                <a:gd name="connsiteX6" fmla="*/ 157131 w 1905098"/>
                <a:gd name="connsiteY6" fmla="*/ 1571307 h 1571307"/>
                <a:gd name="connsiteX7" fmla="*/ 0 w 1905098"/>
                <a:gd name="connsiteY7" fmla="*/ 1414176 h 1571307"/>
                <a:gd name="connsiteX8" fmla="*/ 0 w 1905098"/>
                <a:gd name="connsiteY8" fmla="*/ 157131 h 157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98" h="1571307">
                  <a:moveTo>
                    <a:pt x="0" y="157131"/>
                  </a:moveTo>
                  <a:cubicBezTo>
                    <a:pt x="0" y="70350"/>
                    <a:pt x="70350" y="0"/>
                    <a:pt x="157131" y="0"/>
                  </a:cubicBezTo>
                  <a:lnTo>
                    <a:pt x="1747967" y="0"/>
                  </a:lnTo>
                  <a:cubicBezTo>
                    <a:pt x="1834748" y="0"/>
                    <a:pt x="1905098" y="70350"/>
                    <a:pt x="1905098" y="157131"/>
                  </a:cubicBezTo>
                  <a:lnTo>
                    <a:pt x="1905098" y="1414176"/>
                  </a:lnTo>
                  <a:cubicBezTo>
                    <a:pt x="1905098" y="1500957"/>
                    <a:pt x="1834748" y="1571307"/>
                    <a:pt x="1747967" y="1571307"/>
                  </a:cubicBezTo>
                  <a:lnTo>
                    <a:pt x="157131" y="1571307"/>
                  </a:lnTo>
                  <a:cubicBezTo>
                    <a:pt x="70350" y="1571307"/>
                    <a:pt x="0" y="1500957"/>
                    <a:pt x="0" y="1414176"/>
                  </a:cubicBezTo>
                  <a:lnTo>
                    <a:pt x="0" y="157131"/>
                  </a:lnTo>
                  <a:close/>
                </a:path>
              </a:pathLst>
            </a:custGeom>
            <a:noFill/>
            <a:ln>
              <a:solidFill>
                <a:srgbClr val="40404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840" tIns="72840" rIns="72840" bIns="325372" spcCol="1270"/>
            <a:p>
              <a:pPr marL="0" marR="0" lvl="1" indent="0" algn="l" defTabSz="1066800" rtl="0" eaLnBrk="1" fontAlgn="auto" latinLnBrk="0" hangingPunct="1">
                <a:lnSpc>
                  <a:spcPct val="150000"/>
                </a:lnSpc>
                <a:spcBef>
                  <a:spcPct val="0"/>
                </a:spcBef>
                <a:spcAft>
                  <a:spcPct val="15000"/>
                </a:spcAft>
                <a:buClrTx/>
                <a:buSzTx/>
                <a:buFontTx/>
                <a:buNone/>
                <a:defRPr/>
              </a:pPr>
              <a:endPar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endParaRPr>
            </a:p>
            <a:p>
              <a:pPr marL="0" marR="0" lvl="1" indent="0" algn="l" defTabSz="1066800" rtl="0" eaLnBrk="1" fontAlgn="auto" latinLnBrk="0" hangingPunct="1">
                <a:lnSpc>
                  <a:spcPct val="150000"/>
                </a:lnSpc>
                <a:spcBef>
                  <a:spcPct val="0"/>
                </a:spcBef>
                <a:spcAft>
                  <a:spcPct val="15000"/>
                </a:spcAft>
                <a:buClrTx/>
                <a:buSzTx/>
                <a:buFontTx/>
                <a:buNone/>
                <a:defRPr/>
              </a:pPr>
              <a:r>
                <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rPr>
                <a:t>本课题研究需要，走访教师和学生，调查目前交互式触控一体机教学应用的现状，并形成调查报告。</a:t>
              </a:r>
              <a:endPar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endParaRPr>
            </a:p>
          </p:txBody>
        </p:sp>
        <p:sp>
          <p:nvSpPr>
            <p:cNvPr id="44" name="任意多边形 43"/>
            <p:cNvSpPr/>
            <p:nvPr/>
          </p:nvSpPr>
          <p:spPr>
            <a:xfrm>
              <a:off x="2992" y="4772"/>
              <a:ext cx="2000" cy="795"/>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访谈调查法</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grpSp>
      <p:grpSp>
        <p:nvGrpSpPr>
          <p:cNvPr id="45" name="组合 44"/>
          <p:cNvGrpSpPr/>
          <p:nvPr/>
        </p:nvGrpSpPr>
        <p:grpSpPr>
          <a:xfrm>
            <a:off x="4041140" y="663575"/>
            <a:ext cx="2220595" cy="2125345"/>
            <a:chOff x="613" y="2679"/>
            <a:chExt cx="4379" cy="2887"/>
          </a:xfrm>
        </p:grpSpPr>
        <p:sp>
          <p:nvSpPr>
            <p:cNvPr id="46" name="任意多边形 45"/>
            <p:cNvSpPr/>
            <p:nvPr/>
          </p:nvSpPr>
          <p:spPr>
            <a:xfrm>
              <a:off x="613" y="2679"/>
              <a:ext cx="4068" cy="2451"/>
            </a:xfrm>
            <a:custGeom>
              <a:avLst/>
              <a:gdLst>
                <a:gd name="connsiteX0" fmla="*/ 0 w 1905098"/>
                <a:gd name="connsiteY0" fmla="*/ 157131 h 1571307"/>
                <a:gd name="connsiteX1" fmla="*/ 157131 w 1905098"/>
                <a:gd name="connsiteY1" fmla="*/ 0 h 1571307"/>
                <a:gd name="connsiteX2" fmla="*/ 1747967 w 1905098"/>
                <a:gd name="connsiteY2" fmla="*/ 0 h 1571307"/>
                <a:gd name="connsiteX3" fmla="*/ 1905098 w 1905098"/>
                <a:gd name="connsiteY3" fmla="*/ 157131 h 1571307"/>
                <a:gd name="connsiteX4" fmla="*/ 1905098 w 1905098"/>
                <a:gd name="connsiteY4" fmla="*/ 1414176 h 1571307"/>
                <a:gd name="connsiteX5" fmla="*/ 1747967 w 1905098"/>
                <a:gd name="connsiteY5" fmla="*/ 1571307 h 1571307"/>
                <a:gd name="connsiteX6" fmla="*/ 157131 w 1905098"/>
                <a:gd name="connsiteY6" fmla="*/ 1571307 h 1571307"/>
                <a:gd name="connsiteX7" fmla="*/ 0 w 1905098"/>
                <a:gd name="connsiteY7" fmla="*/ 1414176 h 1571307"/>
                <a:gd name="connsiteX8" fmla="*/ 0 w 1905098"/>
                <a:gd name="connsiteY8" fmla="*/ 157131 h 157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98" h="1571307">
                  <a:moveTo>
                    <a:pt x="0" y="157131"/>
                  </a:moveTo>
                  <a:cubicBezTo>
                    <a:pt x="0" y="70350"/>
                    <a:pt x="70350" y="0"/>
                    <a:pt x="157131" y="0"/>
                  </a:cubicBezTo>
                  <a:lnTo>
                    <a:pt x="1747967" y="0"/>
                  </a:lnTo>
                  <a:cubicBezTo>
                    <a:pt x="1834748" y="0"/>
                    <a:pt x="1905098" y="70350"/>
                    <a:pt x="1905098" y="157131"/>
                  </a:cubicBezTo>
                  <a:lnTo>
                    <a:pt x="1905098" y="1414176"/>
                  </a:lnTo>
                  <a:cubicBezTo>
                    <a:pt x="1905098" y="1500957"/>
                    <a:pt x="1834748" y="1571307"/>
                    <a:pt x="1747967" y="1571307"/>
                  </a:cubicBezTo>
                  <a:lnTo>
                    <a:pt x="157131" y="1571307"/>
                  </a:lnTo>
                  <a:cubicBezTo>
                    <a:pt x="70350" y="1571307"/>
                    <a:pt x="0" y="1500957"/>
                    <a:pt x="0" y="1414176"/>
                  </a:cubicBezTo>
                  <a:lnTo>
                    <a:pt x="0" y="157131"/>
                  </a:lnTo>
                  <a:close/>
                </a:path>
              </a:pathLst>
            </a:custGeom>
            <a:noFill/>
            <a:ln>
              <a:solidFill>
                <a:srgbClr val="40404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840" tIns="72840" rIns="72840" bIns="325372" spcCol="1270"/>
            <a:p>
              <a:pPr marL="0" marR="0" lvl="1" indent="0" algn="l" defTabSz="1066800" rtl="0" eaLnBrk="1" fontAlgn="auto" latinLnBrk="0" hangingPunct="1">
                <a:lnSpc>
                  <a:spcPct val="150000"/>
                </a:lnSpc>
                <a:spcBef>
                  <a:spcPct val="0"/>
                </a:spcBef>
                <a:spcAft>
                  <a:spcPct val="15000"/>
                </a:spcAft>
                <a:buClrTx/>
                <a:buSzTx/>
                <a:buFontTx/>
                <a:buNone/>
                <a:defRPr/>
              </a:pPr>
              <a:r>
                <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rPr>
                <a:t>主要定位于课堂教学设计与实践的实证研究。教师对课堂教学内容、过程结构、方法等进行设计与实践，在课堂教学过程，按照“学习—课题组汇报课—交流反思—再学习”的研究步骤螺旋上升。</a:t>
              </a:r>
              <a:endPar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endParaRPr>
            </a:p>
          </p:txBody>
        </p:sp>
        <p:sp>
          <p:nvSpPr>
            <p:cNvPr id="47" name="任意多边形 46"/>
            <p:cNvSpPr/>
            <p:nvPr/>
          </p:nvSpPr>
          <p:spPr>
            <a:xfrm>
              <a:off x="2992" y="4772"/>
              <a:ext cx="2000" cy="795"/>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行动研究法</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grpSp>
      <p:grpSp>
        <p:nvGrpSpPr>
          <p:cNvPr id="48" name="组合 47"/>
          <p:cNvGrpSpPr/>
          <p:nvPr/>
        </p:nvGrpSpPr>
        <p:grpSpPr>
          <a:xfrm>
            <a:off x="6457315" y="2638425"/>
            <a:ext cx="2220595" cy="2125345"/>
            <a:chOff x="613" y="2679"/>
            <a:chExt cx="4379" cy="2887"/>
          </a:xfrm>
        </p:grpSpPr>
        <p:sp>
          <p:nvSpPr>
            <p:cNvPr id="49" name="任意多边形 48"/>
            <p:cNvSpPr/>
            <p:nvPr/>
          </p:nvSpPr>
          <p:spPr>
            <a:xfrm>
              <a:off x="613" y="2679"/>
              <a:ext cx="4068" cy="2451"/>
            </a:xfrm>
            <a:custGeom>
              <a:avLst/>
              <a:gdLst>
                <a:gd name="connsiteX0" fmla="*/ 0 w 1905098"/>
                <a:gd name="connsiteY0" fmla="*/ 157131 h 1571307"/>
                <a:gd name="connsiteX1" fmla="*/ 157131 w 1905098"/>
                <a:gd name="connsiteY1" fmla="*/ 0 h 1571307"/>
                <a:gd name="connsiteX2" fmla="*/ 1747967 w 1905098"/>
                <a:gd name="connsiteY2" fmla="*/ 0 h 1571307"/>
                <a:gd name="connsiteX3" fmla="*/ 1905098 w 1905098"/>
                <a:gd name="connsiteY3" fmla="*/ 157131 h 1571307"/>
                <a:gd name="connsiteX4" fmla="*/ 1905098 w 1905098"/>
                <a:gd name="connsiteY4" fmla="*/ 1414176 h 1571307"/>
                <a:gd name="connsiteX5" fmla="*/ 1747967 w 1905098"/>
                <a:gd name="connsiteY5" fmla="*/ 1571307 h 1571307"/>
                <a:gd name="connsiteX6" fmla="*/ 157131 w 1905098"/>
                <a:gd name="connsiteY6" fmla="*/ 1571307 h 1571307"/>
                <a:gd name="connsiteX7" fmla="*/ 0 w 1905098"/>
                <a:gd name="connsiteY7" fmla="*/ 1414176 h 1571307"/>
                <a:gd name="connsiteX8" fmla="*/ 0 w 1905098"/>
                <a:gd name="connsiteY8" fmla="*/ 157131 h 157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5098" h="1571307">
                  <a:moveTo>
                    <a:pt x="0" y="157131"/>
                  </a:moveTo>
                  <a:cubicBezTo>
                    <a:pt x="0" y="70350"/>
                    <a:pt x="70350" y="0"/>
                    <a:pt x="157131" y="0"/>
                  </a:cubicBezTo>
                  <a:lnTo>
                    <a:pt x="1747967" y="0"/>
                  </a:lnTo>
                  <a:cubicBezTo>
                    <a:pt x="1834748" y="0"/>
                    <a:pt x="1905098" y="70350"/>
                    <a:pt x="1905098" y="157131"/>
                  </a:cubicBezTo>
                  <a:lnTo>
                    <a:pt x="1905098" y="1414176"/>
                  </a:lnTo>
                  <a:cubicBezTo>
                    <a:pt x="1905098" y="1500957"/>
                    <a:pt x="1834748" y="1571307"/>
                    <a:pt x="1747967" y="1571307"/>
                  </a:cubicBezTo>
                  <a:lnTo>
                    <a:pt x="157131" y="1571307"/>
                  </a:lnTo>
                  <a:cubicBezTo>
                    <a:pt x="70350" y="1571307"/>
                    <a:pt x="0" y="1500957"/>
                    <a:pt x="0" y="1414176"/>
                  </a:cubicBezTo>
                  <a:lnTo>
                    <a:pt x="0" y="157131"/>
                  </a:lnTo>
                  <a:close/>
                </a:path>
              </a:pathLst>
            </a:custGeom>
            <a:noFill/>
            <a:ln>
              <a:solidFill>
                <a:srgbClr val="40404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840" tIns="72840" rIns="72840" bIns="325372" spcCol="1270"/>
            <a:p>
              <a:pPr marL="0" marR="0" lvl="1" indent="0" algn="l" defTabSz="1066800" rtl="0" eaLnBrk="1" fontAlgn="auto" latinLnBrk="0" hangingPunct="1">
                <a:lnSpc>
                  <a:spcPct val="150000"/>
                </a:lnSpc>
                <a:spcBef>
                  <a:spcPct val="0"/>
                </a:spcBef>
                <a:spcAft>
                  <a:spcPct val="15000"/>
                </a:spcAft>
                <a:buClrTx/>
                <a:buSzTx/>
                <a:buFontTx/>
                <a:buNone/>
                <a:defRPr/>
              </a:pPr>
              <a:r>
                <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rPr>
                <a:t>通过广大课题组成员设计教学过程方案、撰写教学案例、掌握案例研究方法，灵活掌握和应用作为教学目的的教学案例和作为研究目的的案例研究。在掌握研究方法中培养科研能力，提升教学科研水平。</a:t>
              </a:r>
              <a:endParaRPr kumimoji="0" lang="zh-CN" altLang="en-US" sz="1000" b="0" i="0" u="none" strike="noStrike" kern="1200" cap="none" spc="0" normalizeH="0" baseline="0" noProof="0" dirty="0">
                <a:ln>
                  <a:noFill/>
                </a:ln>
                <a:solidFill>
                  <a:schemeClr val="dk1">
                    <a:hueOff val="0"/>
                    <a:satOff val="0"/>
                    <a:lumOff val="0"/>
                    <a:alphaOff val="0"/>
                  </a:schemeClr>
                </a:solidFill>
                <a:effectLst/>
                <a:uLnTx/>
                <a:uFillTx/>
                <a:latin typeface="微软雅黑" panose="020B0503020204020204" pitchFamily="34" charset="-122"/>
                <a:ea typeface="+mn-ea"/>
                <a:cs typeface="+mn-cs"/>
              </a:endParaRPr>
            </a:p>
          </p:txBody>
        </p:sp>
        <p:sp>
          <p:nvSpPr>
            <p:cNvPr id="50" name="任意多边形 49"/>
            <p:cNvSpPr/>
            <p:nvPr/>
          </p:nvSpPr>
          <p:spPr>
            <a:xfrm>
              <a:off x="2992" y="4772"/>
              <a:ext cx="2000" cy="795"/>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案例研究法</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2"/>
          <p:cNvPicPr>
            <a:picLocks noChangeAspect="1"/>
          </p:cNvPicPr>
          <p:nvPr/>
        </p:nvPicPr>
        <p:blipFill>
          <a:blip r:embed="rId1"/>
          <a:stretch>
            <a:fillRect/>
          </a:stretch>
        </p:blipFill>
        <p:spPr>
          <a:xfrm>
            <a:off x="-15240" y="-8255"/>
            <a:ext cx="9174480" cy="5160645"/>
          </a:xfrm>
          <a:prstGeom prst="rect">
            <a:avLst/>
          </a:prstGeom>
        </p:spPr>
      </p:pic>
      <p:sp>
        <p:nvSpPr>
          <p:cNvPr id="17" name="Oval 98"/>
          <p:cNvSpPr>
            <a:spLocks noChangeArrowheads="1"/>
          </p:cNvSpPr>
          <p:nvPr/>
        </p:nvSpPr>
        <p:spPr bwMode="auto">
          <a:xfrm>
            <a:off x="2804858" y="1264910"/>
            <a:ext cx="1699993" cy="1673190"/>
          </a:xfrm>
          <a:prstGeom prst="ellipse">
            <a:avLst/>
          </a:prstGeom>
          <a:solidFill>
            <a:srgbClr val="00B0F0">
              <a:alpha val="40000"/>
            </a:srgbClr>
          </a:solidFill>
          <a:ln w="25400">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chemeClr val="bg2">
                  <a:lumMod val="10000"/>
                </a:schemeClr>
              </a:solidFill>
              <a:effectLst/>
              <a:uLnTx/>
              <a:uFillTx/>
              <a:latin typeface="Calibri" panose="020F0502020204030204"/>
              <a:ea typeface="微软雅黑" panose="020B0503020204020204" pitchFamily="34" charset="-122"/>
            </a:endParaRPr>
          </a:p>
        </p:txBody>
      </p:sp>
      <p:sp>
        <p:nvSpPr>
          <p:cNvPr id="18" name="Oval 100"/>
          <p:cNvSpPr>
            <a:spLocks noChangeArrowheads="1"/>
          </p:cNvSpPr>
          <p:nvPr/>
        </p:nvSpPr>
        <p:spPr bwMode="auto">
          <a:xfrm>
            <a:off x="4220890" y="1060515"/>
            <a:ext cx="2112613" cy="2081683"/>
          </a:xfrm>
          <a:prstGeom prst="ellipse">
            <a:avLst/>
          </a:prstGeom>
          <a:solidFill>
            <a:srgbClr val="92D050">
              <a:alpha val="70000"/>
            </a:srgbClr>
          </a:solidFill>
          <a:ln w="19050">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chemeClr val="bg2">
                  <a:lumMod val="10000"/>
                </a:schemeClr>
              </a:solidFill>
              <a:effectLst/>
              <a:uLnTx/>
              <a:uFillTx/>
              <a:latin typeface="Calibri" panose="020F0502020204030204"/>
              <a:ea typeface="微软雅黑" panose="020B0503020204020204" pitchFamily="34" charset="-122"/>
            </a:endParaRPr>
          </a:p>
        </p:txBody>
      </p:sp>
      <p:sp>
        <p:nvSpPr>
          <p:cNvPr id="19" name="Oval 101"/>
          <p:cNvSpPr>
            <a:spLocks noChangeArrowheads="1"/>
          </p:cNvSpPr>
          <p:nvPr/>
        </p:nvSpPr>
        <p:spPr bwMode="auto">
          <a:xfrm>
            <a:off x="3336311" y="2193899"/>
            <a:ext cx="1769314" cy="1758156"/>
          </a:xfrm>
          <a:prstGeom prst="ellipse">
            <a:avLst/>
          </a:prstGeom>
          <a:solidFill>
            <a:schemeClr val="bg2">
              <a:lumMod val="90000"/>
              <a:alpha val="89000"/>
            </a:schemeClr>
          </a:solidFill>
          <a:ln w="19050">
            <a:noFill/>
          </a:ln>
        </p:spPr>
        <p:txBody>
          <a:bodyPr vert="horz" wrap="square" lIns="91440" tIns="45720" rIns="91440" bIns="45720" numCol="1" anchor="t" anchorCtr="0" compatLnSpc="1"/>
          <a:lstStyle/>
          <a:p>
            <a:pPr fontAlgn="auto">
              <a:spcBef>
                <a:spcPts val="0"/>
              </a:spcBef>
              <a:spcAft>
                <a:spcPts val="0"/>
              </a:spcAft>
            </a:pPr>
            <a:endParaRPr lang="zh-CN" altLang="en-US">
              <a:solidFill>
                <a:schemeClr val="bg2">
                  <a:lumMod val="10000"/>
                </a:schemeClr>
              </a:solidFill>
              <a:latin typeface="Calibri" panose="020F0502020204030204"/>
              <a:ea typeface="微软雅黑" panose="020B0503020204020204" pitchFamily="34" charset="-122"/>
            </a:endParaRPr>
          </a:p>
        </p:txBody>
      </p:sp>
      <p:cxnSp>
        <p:nvCxnSpPr>
          <p:cNvPr id="20" name="直接箭头连接符 19"/>
          <p:cNvCxnSpPr/>
          <p:nvPr/>
        </p:nvCxnSpPr>
        <p:spPr>
          <a:xfrm>
            <a:off x="6181737" y="1981184"/>
            <a:ext cx="1627094" cy="0"/>
          </a:xfrm>
          <a:prstGeom prst="straightConnector1">
            <a:avLst/>
          </a:prstGeom>
          <a:noFill/>
          <a:ln w="9525" cap="flat" cmpd="sng" algn="ctr">
            <a:solidFill>
              <a:srgbClr val="C00000"/>
            </a:solidFill>
            <a:prstDash val="solid"/>
            <a:tailEnd type="arrow"/>
          </a:ln>
          <a:effectLst/>
        </p:spPr>
      </p:cxnSp>
      <p:sp>
        <p:nvSpPr>
          <p:cNvPr id="21" name="TextBox 20"/>
          <p:cNvSpPr txBox="1"/>
          <p:nvPr/>
        </p:nvSpPr>
        <p:spPr>
          <a:xfrm>
            <a:off x="6261735" y="1961515"/>
            <a:ext cx="2741295" cy="1476375"/>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smtClean="0">
                <a:solidFill>
                  <a:schemeClr val="bg2">
                    <a:lumMod val="10000"/>
                  </a:schemeClr>
                </a:solidFill>
                <a:latin typeface="Calibri" panose="020F0502020204030204"/>
                <a:ea typeface="微软雅黑" panose="020B0503020204020204" pitchFamily="34" charset="-122"/>
              </a:rPr>
              <a:t>把课题研究活动和学校教研活动、公开课等活动进行整合。全体课题组成员认真学习教育理论，开展教学实验，写下学习理论和实践心得，进行交流活动，肯定优点，指出不足。</a:t>
            </a:r>
            <a:endParaRPr lang="zh-CN" altLang="en-US" sz="1200" dirty="0" smtClean="0">
              <a:solidFill>
                <a:schemeClr val="bg2">
                  <a:lumMod val="10000"/>
                </a:schemeClr>
              </a:solidFill>
              <a:latin typeface="Calibri" panose="020F0502020204030204"/>
              <a:ea typeface="微软雅黑" panose="020B0503020204020204" pitchFamily="34" charset="-122"/>
            </a:endParaRPr>
          </a:p>
        </p:txBody>
      </p:sp>
      <p:cxnSp>
        <p:nvCxnSpPr>
          <p:cNvPr id="22" name="直接箭头连接符 21"/>
          <p:cNvCxnSpPr>
            <a:stCxn id="19" idx="4"/>
          </p:cNvCxnSpPr>
          <p:nvPr/>
        </p:nvCxnSpPr>
        <p:spPr>
          <a:xfrm>
            <a:off x="4220968" y="3911462"/>
            <a:ext cx="6602" cy="893036"/>
          </a:xfrm>
          <a:prstGeom prst="straightConnector1">
            <a:avLst/>
          </a:prstGeom>
          <a:noFill/>
          <a:ln w="9525" cap="flat" cmpd="sng" algn="ctr">
            <a:solidFill>
              <a:srgbClr val="C00000"/>
            </a:solidFill>
            <a:prstDash val="solid"/>
            <a:tailEnd type="arrow"/>
          </a:ln>
          <a:effectLst/>
        </p:spPr>
      </p:cxnSp>
      <p:sp>
        <p:nvSpPr>
          <p:cNvPr id="23" name="TextBox 22"/>
          <p:cNvSpPr txBox="1"/>
          <p:nvPr/>
        </p:nvSpPr>
        <p:spPr>
          <a:xfrm>
            <a:off x="4220845" y="3939540"/>
            <a:ext cx="4180205" cy="975995"/>
          </a:xfrm>
          <a:prstGeom prst="rect">
            <a:avLst/>
          </a:prstGeom>
          <a:noFill/>
        </p:spPr>
        <p:txBody>
          <a:bodyPr wrap="square" rtlCol="0">
            <a:spAutoFit/>
          </a:bodyPr>
          <a:lstStyle/>
          <a:p>
            <a:pPr fontAlgn="auto">
              <a:lnSpc>
                <a:spcPct val="120000"/>
              </a:lnSpc>
              <a:spcBef>
                <a:spcPts val="0"/>
              </a:spcBef>
              <a:spcAft>
                <a:spcPts val="0"/>
              </a:spcAft>
            </a:pPr>
            <a:r>
              <a:rPr lang="en-US" altLang="zh-CN" sz="1200" dirty="0" smtClean="0">
                <a:solidFill>
                  <a:schemeClr val="bg2">
                    <a:lumMod val="10000"/>
                  </a:schemeClr>
                </a:solidFill>
                <a:latin typeface="Calibri" panose="020F0502020204030204"/>
                <a:ea typeface="微软雅黑" panose="020B0503020204020204" pitchFamily="34" charset="-122"/>
              </a:rPr>
              <a:t>     </a:t>
            </a:r>
            <a:r>
              <a:rPr lang="zh-CN" altLang="en-US" sz="1200" dirty="0" smtClean="0">
                <a:solidFill>
                  <a:schemeClr val="bg2">
                    <a:lumMod val="10000"/>
                  </a:schemeClr>
                </a:solidFill>
                <a:latin typeface="Calibri" panose="020F0502020204030204"/>
                <a:ea typeface="微软雅黑" panose="020B0503020204020204" pitchFamily="34" charset="-122"/>
              </a:rPr>
              <a:t>以“一个中心，多层支持”的工作思路，规范课题管理，建立一整套课题管理制度</a:t>
            </a:r>
            <a:endParaRPr lang="zh-CN" altLang="en-US" sz="1200" dirty="0" smtClean="0">
              <a:solidFill>
                <a:schemeClr val="bg2">
                  <a:lumMod val="10000"/>
                </a:schemeClr>
              </a:solidFill>
              <a:latin typeface="Calibri" panose="020F0502020204030204"/>
              <a:ea typeface="微软雅黑" panose="020B0503020204020204" pitchFamily="34" charset="-122"/>
            </a:endParaRPr>
          </a:p>
          <a:p>
            <a:pPr fontAlgn="auto">
              <a:lnSpc>
                <a:spcPct val="120000"/>
              </a:lnSpc>
              <a:spcBef>
                <a:spcPts val="0"/>
              </a:spcBef>
              <a:spcAft>
                <a:spcPts val="0"/>
              </a:spcAft>
            </a:pPr>
            <a:r>
              <a:rPr lang="zh-CN" altLang="en-US" sz="1200" dirty="0" smtClean="0">
                <a:solidFill>
                  <a:schemeClr val="bg2">
                    <a:lumMod val="10000"/>
                  </a:schemeClr>
                </a:solidFill>
                <a:latin typeface="Calibri" panose="020F0502020204030204"/>
                <a:ea typeface="微软雅黑" panose="020B0503020204020204" pitchFamily="34" charset="-122"/>
              </a:rPr>
              <a:t>⑴学习培训制度       ⑵课堂观摩制度</a:t>
            </a:r>
            <a:endParaRPr lang="zh-CN" altLang="en-US" sz="1200" dirty="0" smtClean="0">
              <a:solidFill>
                <a:schemeClr val="bg2">
                  <a:lumMod val="10000"/>
                </a:schemeClr>
              </a:solidFill>
              <a:latin typeface="Calibri" panose="020F0502020204030204"/>
              <a:ea typeface="微软雅黑" panose="020B0503020204020204" pitchFamily="34" charset="-122"/>
            </a:endParaRPr>
          </a:p>
          <a:p>
            <a:pPr fontAlgn="auto">
              <a:lnSpc>
                <a:spcPct val="120000"/>
              </a:lnSpc>
              <a:spcBef>
                <a:spcPts val="0"/>
              </a:spcBef>
              <a:spcAft>
                <a:spcPts val="0"/>
              </a:spcAft>
            </a:pPr>
            <a:r>
              <a:rPr lang="zh-CN" altLang="en-US" sz="1200" dirty="0" smtClean="0">
                <a:solidFill>
                  <a:schemeClr val="bg2">
                    <a:lumMod val="10000"/>
                  </a:schemeClr>
                </a:solidFill>
                <a:latin typeface="Calibri" panose="020F0502020204030204"/>
                <a:ea typeface="微软雅黑" panose="020B0503020204020204" pitchFamily="34" charset="-122"/>
              </a:rPr>
              <a:t>⑶评比评价制度       ⑷分享应用制度</a:t>
            </a:r>
            <a:endParaRPr lang="zh-CN" altLang="en-US" sz="1200" dirty="0" smtClean="0">
              <a:solidFill>
                <a:schemeClr val="bg2">
                  <a:lumMod val="10000"/>
                </a:schemeClr>
              </a:solidFill>
              <a:latin typeface="Calibri" panose="020F0502020204030204"/>
              <a:ea typeface="微软雅黑" panose="020B0503020204020204" pitchFamily="34" charset="-122"/>
            </a:endParaRPr>
          </a:p>
        </p:txBody>
      </p:sp>
      <p:cxnSp>
        <p:nvCxnSpPr>
          <p:cNvPr id="24" name="直接箭头连接符 23"/>
          <p:cNvCxnSpPr/>
          <p:nvPr/>
        </p:nvCxnSpPr>
        <p:spPr>
          <a:xfrm flipH="1">
            <a:off x="1028527" y="2154981"/>
            <a:ext cx="1776331" cy="0"/>
          </a:xfrm>
          <a:prstGeom prst="straightConnector1">
            <a:avLst/>
          </a:prstGeom>
          <a:noFill/>
          <a:ln w="9525" cap="flat" cmpd="sng" algn="ctr">
            <a:solidFill>
              <a:srgbClr val="C00000"/>
            </a:solidFill>
            <a:prstDash val="solid"/>
            <a:tailEnd type="arrow"/>
          </a:ln>
          <a:effectLst/>
        </p:spPr>
      </p:cxnSp>
      <p:sp>
        <p:nvSpPr>
          <p:cNvPr id="25" name="TextBox 24"/>
          <p:cNvSpPr txBox="1"/>
          <p:nvPr/>
        </p:nvSpPr>
        <p:spPr>
          <a:xfrm>
            <a:off x="-15240" y="2193925"/>
            <a:ext cx="3278505" cy="1476375"/>
          </a:xfrm>
          <a:prstGeom prst="rect">
            <a:avLst/>
          </a:prstGeom>
          <a:noFill/>
        </p:spPr>
        <p:txBody>
          <a:bodyPr wrap="square" rtlCol="0">
            <a:spAutoFit/>
          </a:bodyPr>
          <a:lstStyle/>
          <a:p>
            <a:pPr fontAlgn="auto">
              <a:lnSpc>
                <a:spcPct val="150000"/>
              </a:lnSpc>
              <a:spcBef>
                <a:spcPts val="0"/>
              </a:spcBef>
              <a:spcAft>
                <a:spcPts val="0"/>
              </a:spcAft>
            </a:pPr>
            <a:r>
              <a:rPr lang="zh-CN" altLang="en-US" sz="1200" dirty="0" smtClean="0">
                <a:solidFill>
                  <a:schemeClr val="bg2">
                    <a:lumMod val="10000"/>
                  </a:schemeClr>
                </a:solidFill>
                <a:latin typeface="Calibri" panose="020F0502020204030204"/>
                <a:ea typeface="微软雅黑" panose="020B0503020204020204" pitchFamily="34" charset="-122"/>
              </a:rPr>
              <a:t>课题研究要想形成有价值的成果就必须要实时的总结反思，不断地优化研究方法、研究过程</a:t>
            </a:r>
            <a:r>
              <a:rPr lang="en-US" altLang="zh-CN" sz="1200" dirty="0" smtClean="0">
                <a:solidFill>
                  <a:schemeClr val="bg2">
                    <a:lumMod val="10000"/>
                  </a:schemeClr>
                </a:solidFill>
                <a:latin typeface="Calibri" panose="020F0502020204030204"/>
                <a:ea typeface="微软雅黑" panose="020B0503020204020204" pitchFamily="34" charset="-122"/>
              </a:rPr>
              <a:t>.</a:t>
            </a:r>
            <a:r>
              <a:rPr lang="zh-CN" altLang="en-US" sz="1200" dirty="0" smtClean="0">
                <a:solidFill>
                  <a:schemeClr val="bg2">
                    <a:lumMod val="10000"/>
                  </a:schemeClr>
                </a:solidFill>
                <a:latin typeface="Calibri" panose="020F0502020204030204"/>
                <a:ea typeface="微软雅黑" panose="020B0503020204020204" pitchFamily="34" charset="-122"/>
              </a:rPr>
              <a:t>认真做好研究活动情况记录，及时分析总结原因，探讨改进的措施和方案，确保课题研究的有效性。</a:t>
            </a:r>
            <a:endParaRPr lang="zh-CN" altLang="en-US" sz="1200" dirty="0" smtClean="0">
              <a:solidFill>
                <a:schemeClr val="bg2">
                  <a:lumMod val="10000"/>
                </a:schemeClr>
              </a:solidFill>
              <a:latin typeface="Calibri" panose="020F0502020204030204"/>
              <a:ea typeface="微软雅黑" panose="020B0503020204020204" pitchFamily="34" charset="-122"/>
            </a:endParaRPr>
          </a:p>
        </p:txBody>
      </p:sp>
      <p:sp>
        <p:nvSpPr>
          <p:cNvPr id="26" name="TextBox 25"/>
          <p:cNvSpPr txBox="1"/>
          <p:nvPr/>
        </p:nvSpPr>
        <p:spPr>
          <a:xfrm>
            <a:off x="2850515" y="1633220"/>
            <a:ext cx="2022475" cy="583565"/>
          </a:xfrm>
          <a:prstGeom prst="rect">
            <a:avLst/>
          </a:prstGeom>
          <a:noFill/>
        </p:spPr>
        <p:txBody>
          <a:bodyPr wrap="square" rtlCol="0">
            <a:spAutoFit/>
          </a:bodyPr>
          <a:lstStyle/>
          <a:p>
            <a:pPr fontAlgn="auto">
              <a:spcBef>
                <a:spcPts val="0"/>
              </a:spcBef>
              <a:spcAft>
                <a:spcPts val="0"/>
              </a:spcAft>
            </a:pPr>
            <a:r>
              <a:rPr sz="1600" b="1" dirty="0" smtClean="0">
                <a:solidFill>
                  <a:schemeClr val="tx1"/>
                </a:solidFill>
                <a:latin typeface="微软雅黑" panose="020B0503020204020204" pitchFamily="34" charset="-122"/>
                <a:ea typeface="微软雅黑" panose="020B0503020204020204" pitchFamily="34" charset="-122"/>
              </a:rPr>
              <a:t>重视研究过程</a:t>
            </a:r>
            <a:endParaRPr sz="1600" b="1" dirty="0" smtClean="0">
              <a:solidFill>
                <a:schemeClr val="tx1"/>
              </a:solidFill>
              <a:latin typeface="微软雅黑" panose="020B0503020204020204" pitchFamily="34" charset="-122"/>
              <a:ea typeface="微软雅黑" panose="020B0503020204020204" pitchFamily="34" charset="-122"/>
            </a:endParaRPr>
          </a:p>
          <a:p>
            <a:pPr fontAlgn="auto">
              <a:spcBef>
                <a:spcPts val="0"/>
              </a:spcBef>
              <a:spcAft>
                <a:spcPts val="0"/>
              </a:spcAft>
            </a:pPr>
            <a:r>
              <a:rPr sz="1600" b="1" dirty="0" smtClean="0">
                <a:solidFill>
                  <a:schemeClr val="tx1"/>
                </a:solidFill>
                <a:latin typeface="微软雅黑" panose="020B0503020204020204" pitchFamily="34" charset="-122"/>
                <a:ea typeface="微软雅黑" panose="020B0503020204020204" pitchFamily="34" charset="-122"/>
              </a:rPr>
              <a:t>确保科研质量</a:t>
            </a:r>
            <a:endParaRPr sz="1600" b="1" dirty="0" smtClean="0">
              <a:solidFill>
                <a:schemeClr val="tx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4380230" y="1583055"/>
            <a:ext cx="1771015" cy="706755"/>
          </a:xfrm>
          <a:prstGeom prst="rect">
            <a:avLst/>
          </a:prstGeom>
          <a:noFill/>
        </p:spPr>
        <p:txBody>
          <a:bodyPr wrap="square" rtlCol="0">
            <a:spAutoFit/>
          </a:bodyPr>
          <a:lstStyle/>
          <a:p>
            <a:pPr fontAlgn="auto">
              <a:spcBef>
                <a:spcPts val="0"/>
              </a:spcBef>
              <a:spcAft>
                <a:spcPts val="0"/>
              </a:spcAft>
            </a:pPr>
            <a:r>
              <a:rPr sz="2000" b="1" dirty="0" smtClean="0">
                <a:solidFill>
                  <a:schemeClr val="tx1"/>
                </a:solidFill>
                <a:latin typeface="微软雅黑" panose="020B0503020204020204" pitchFamily="34" charset="-122"/>
                <a:ea typeface="微软雅黑" panose="020B0503020204020204" pitchFamily="34" charset="-122"/>
              </a:rPr>
              <a:t>积极总结反思</a:t>
            </a:r>
            <a:endParaRPr sz="2000" b="1" dirty="0" smtClean="0">
              <a:solidFill>
                <a:schemeClr val="tx1"/>
              </a:solidFill>
              <a:latin typeface="微软雅黑" panose="020B0503020204020204" pitchFamily="34" charset="-122"/>
              <a:ea typeface="微软雅黑" panose="020B0503020204020204" pitchFamily="34" charset="-122"/>
            </a:endParaRPr>
          </a:p>
          <a:p>
            <a:pPr fontAlgn="auto">
              <a:spcBef>
                <a:spcPts val="0"/>
              </a:spcBef>
              <a:spcAft>
                <a:spcPts val="0"/>
              </a:spcAft>
            </a:pPr>
            <a:r>
              <a:rPr sz="2000" b="1" dirty="0" smtClean="0">
                <a:solidFill>
                  <a:schemeClr val="tx1"/>
                </a:solidFill>
                <a:latin typeface="微软雅黑" panose="020B0503020204020204" pitchFamily="34" charset="-122"/>
                <a:ea typeface="微软雅黑" panose="020B0503020204020204" pitchFamily="34" charset="-122"/>
              </a:rPr>
              <a:t>不断优化改进</a:t>
            </a:r>
            <a:endParaRPr sz="2000" b="1" dirty="0" smtClean="0">
              <a:solidFill>
                <a:schemeClr val="tx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395980" y="2719705"/>
            <a:ext cx="1709420" cy="706755"/>
          </a:xfrm>
          <a:prstGeom prst="rect">
            <a:avLst/>
          </a:prstGeom>
          <a:noFill/>
        </p:spPr>
        <p:txBody>
          <a:bodyPr wrap="square" rtlCol="0">
            <a:spAutoFit/>
          </a:bodyPr>
          <a:lstStyle/>
          <a:p>
            <a:pPr fontAlgn="auto">
              <a:spcBef>
                <a:spcPts val="0"/>
              </a:spcBef>
              <a:spcAft>
                <a:spcPts val="0"/>
              </a:spcAft>
            </a:pPr>
            <a:r>
              <a:rPr sz="2000" b="1" dirty="0" smtClean="0">
                <a:latin typeface="微软雅黑" panose="020B0503020204020204" pitchFamily="34" charset="-122"/>
                <a:ea typeface="微软雅黑" panose="020B0503020204020204" pitchFamily="34" charset="-122"/>
              </a:rPr>
              <a:t>建立健全课题组管理制度</a:t>
            </a:r>
            <a:endParaRPr sz="2000" b="1" dirty="0" smtClean="0">
              <a:latin typeface="微软雅黑" panose="020B0503020204020204" pitchFamily="34" charset="-122"/>
              <a:ea typeface="微软雅黑" panose="020B0503020204020204" pitchFamily="34" charset="-122"/>
            </a:endParaRPr>
          </a:p>
        </p:txBody>
      </p:sp>
      <p:sp>
        <p:nvSpPr>
          <p:cNvPr id="7" name="文本框 6"/>
          <p:cNvSpPr txBox="1"/>
          <p:nvPr/>
        </p:nvSpPr>
        <p:spPr>
          <a:xfrm>
            <a:off x="782638" y="290513"/>
            <a:ext cx="1722438" cy="460375"/>
          </a:xfrm>
          <a:prstGeom prst="rect">
            <a:avLst/>
          </a:prstGeom>
          <a:noFill/>
        </p:spPr>
        <p:txBody>
          <a:bodyPr>
            <a:spAutoFit/>
          </a:bodyPr>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管理措施</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2542" name="组合 40"/>
          <p:cNvGrpSpPr>
            <a:grpSpLocks noChangeAspect="1"/>
          </p:cNvGrpSpPr>
          <p:nvPr/>
        </p:nvGrpSpPr>
        <p:grpSpPr>
          <a:xfrm>
            <a:off x="314325" y="290513"/>
            <a:ext cx="468313" cy="468312"/>
            <a:chOff x="1928879" y="1944350"/>
            <a:chExt cx="1129689" cy="1129689"/>
          </a:xfrm>
        </p:grpSpPr>
        <p:sp>
          <p:nvSpPr>
            <p:cNvPr id="42" name="椭圆 41"/>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43" name="Freeform 7"/>
            <p:cNvSpPr>
              <a:spLocks noEditPoints="1"/>
            </p:cNvSpPr>
            <p:nvPr/>
          </p:nvSpPr>
          <p:spPr bwMode="auto">
            <a:xfrm>
              <a:off x="2108864" y="2227730"/>
              <a:ext cx="750572" cy="616542"/>
            </a:xfrm>
            <a:custGeom>
              <a:avLst/>
              <a:gdLst>
                <a:gd name="T0" fmla="*/ 310 w 563"/>
                <a:gd name="T1" fmla="*/ 372 h 461"/>
                <a:gd name="T2" fmla="*/ 321 w 563"/>
                <a:gd name="T3" fmla="*/ 370 h 461"/>
                <a:gd name="T4" fmla="*/ 552 w 563"/>
                <a:gd name="T5" fmla="*/ 248 h 461"/>
                <a:gd name="T6" fmla="*/ 559 w 563"/>
                <a:gd name="T7" fmla="*/ 226 h 461"/>
                <a:gd name="T8" fmla="*/ 537 w 563"/>
                <a:gd name="T9" fmla="*/ 220 h 461"/>
                <a:gd name="T10" fmla="*/ 311 w 563"/>
                <a:gd name="T11" fmla="*/ 339 h 461"/>
                <a:gd name="T12" fmla="*/ 59 w 563"/>
                <a:gd name="T13" fmla="*/ 285 h 461"/>
                <a:gd name="T14" fmla="*/ 38 w 563"/>
                <a:gd name="T15" fmla="*/ 253 h 461"/>
                <a:gd name="T16" fmla="*/ 71 w 563"/>
                <a:gd name="T17" fmla="*/ 232 h 461"/>
                <a:gd name="T18" fmla="*/ 313 w 563"/>
                <a:gd name="T19" fmla="*/ 283 h 461"/>
                <a:gd name="T20" fmla="*/ 321 w 563"/>
                <a:gd name="T21" fmla="*/ 281 h 461"/>
                <a:gd name="T22" fmla="*/ 552 w 563"/>
                <a:gd name="T23" fmla="*/ 159 h 461"/>
                <a:gd name="T24" fmla="*/ 559 w 563"/>
                <a:gd name="T25" fmla="*/ 138 h 461"/>
                <a:gd name="T26" fmla="*/ 537 w 563"/>
                <a:gd name="T27" fmla="*/ 131 h 461"/>
                <a:gd name="T28" fmla="*/ 310 w 563"/>
                <a:gd name="T29" fmla="*/ 251 h 461"/>
                <a:gd name="T30" fmla="*/ 59 w 563"/>
                <a:gd name="T31" fmla="*/ 197 h 461"/>
                <a:gd name="T32" fmla="*/ 38 w 563"/>
                <a:gd name="T33" fmla="*/ 164 h 461"/>
                <a:gd name="T34" fmla="*/ 71 w 563"/>
                <a:gd name="T35" fmla="*/ 143 h 461"/>
                <a:gd name="T36" fmla="*/ 298 w 563"/>
                <a:gd name="T37" fmla="*/ 191 h 461"/>
                <a:gd name="T38" fmla="*/ 306 w 563"/>
                <a:gd name="T39" fmla="*/ 189 h 461"/>
                <a:gd name="T40" fmla="*/ 538 w 563"/>
                <a:gd name="T41" fmla="*/ 69 h 461"/>
                <a:gd name="T42" fmla="*/ 535 w 563"/>
                <a:gd name="T43" fmla="*/ 48 h 461"/>
                <a:gd name="T44" fmla="*/ 310 w 563"/>
                <a:gd name="T45" fmla="*/ 4 h 461"/>
                <a:gd name="T46" fmla="*/ 249 w 563"/>
                <a:gd name="T47" fmla="*/ 12 h 461"/>
                <a:gd name="T48" fmla="*/ 41 w 563"/>
                <a:gd name="T49" fmla="*/ 114 h 461"/>
                <a:gd name="T50" fmla="*/ 33 w 563"/>
                <a:gd name="T51" fmla="*/ 119 h 461"/>
                <a:gd name="T52" fmla="*/ 7 w 563"/>
                <a:gd name="T53" fmla="*/ 157 h 461"/>
                <a:gd name="T54" fmla="*/ 25 w 563"/>
                <a:gd name="T55" fmla="*/ 214 h 461"/>
                <a:gd name="T56" fmla="*/ 7 w 563"/>
                <a:gd name="T57" fmla="*/ 246 h 461"/>
                <a:gd name="T58" fmla="*/ 25 w 563"/>
                <a:gd name="T59" fmla="*/ 303 h 461"/>
                <a:gd name="T60" fmla="*/ 7 w 563"/>
                <a:gd name="T61" fmla="*/ 335 h 461"/>
                <a:gd name="T62" fmla="*/ 52 w 563"/>
                <a:gd name="T63" fmla="*/ 405 h 461"/>
                <a:gd name="T64" fmla="*/ 311 w 563"/>
                <a:gd name="T65" fmla="*/ 460 h 461"/>
                <a:gd name="T66" fmla="*/ 321 w 563"/>
                <a:gd name="T67" fmla="*/ 459 h 461"/>
                <a:gd name="T68" fmla="*/ 552 w 563"/>
                <a:gd name="T69" fmla="*/ 337 h 461"/>
                <a:gd name="T70" fmla="*/ 559 w 563"/>
                <a:gd name="T71" fmla="*/ 315 h 461"/>
                <a:gd name="T72" fmla="*/ 537 w 563"/>
                <a:gd name="T73" fmla="*/ 308 h 461"/>
                <a:gd name="T74" fmla="*/ 310 w 563"/>
                <a:gd name="T75" fmla="*/ 428 h 461"/>
                <a:gd name="T76" fmla="*/ 59 w 563"/>
                <a:gd name="T77" fmla="*/ 374 h 461"/>
                <a:gd name="T78" fmla="*/ 38 w 563"/>
                <a:gd name="T79" fmla="*/ 341 h 461"/>
                <a:gd name="T80" fmla="*/ 71 w 563"/>
                <a:gd name="T81" fmla="*/ 320 h 461"/>
                <a:gd name="T82" fmla="*/ 310 w 563"/>
                <a:gd name="T83" fmla="*/ 372 h 461"/>
                <a:gd name="T84" fmla="*/ 296 w 563"/>
                <a:gd name="T85" fmla="*/ 57 h 461"/>
                <a:gd name="T86" fmla="*/ 404 w 563"/>
                <a:gd name="T87" fmla="*/ 78 h 461"/>
                <a:gd name="T88" fmla="*/ 357 w 563"/>
                <a:gd name="T89" fmla="*/ 101 h 461"/>
                <a:gd name="T90" fmla="*/ 249 w 563"/>
                <a:gd name="T91" fmla="*/ 79 h 461"/>
                <a:gd name="T92" fmla="*/ 296 w 563"/>
                <a:gd name="T93" fmla="*/ 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75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4*#ppt_w"/>
                                          </p:val>
                                        </p:tav>
                                        <p:tav tm="100000">
                                          <p:val>
                                            <p:strVal val="#ppt_w"/>
                                          </p:val>
                                        </p:tav>
                                      </p:tavLst>
                                    </p:anim>
                                    <p:anim calcmode="lin" valueType="num">
                                      <p:cBhvr>
                                        <p:cTn id="8" dur="500" fill="hold"/>
                                        <p:tgtEl>
                                          <p:spTgt spid="18"/>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strVal val="4*#ppt_w"/>
                                          </p:val>
                                        </p:tav>
                                        <p:tav tm="100000">
                                          <p:val>
                                            <p:strVal val="#ppt_w"/>
                                          </p:val>
                                        </p:tav>
                                      </p:tavLst>
                                    </p:anim>
                                    <p:anim calcmode="lin" valueType="num">
                                      <p:cBhvr>
                                        <p:cTn id="12" dur="500" fill="hold"/>
                                        <p:tgtEl>
                                          <p:spTgt spid="17"/>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p:cTn id="15" dur="250" fill="hold"/>
                                        <p:tgtEl>
                                          <p:spTgt spid="19"/>
                                        </p:tgtEl>
                                        <p:attrNameLst>
                                          <p:attrName>ppt_w</p:attrName>
                                        </p:attrNameLst>
                                      </p:cBhvr>
                                      <p:tavLst>
                                        <p:tav tm="0">
                                          <p:val>
                                            <p:strVal val="4*#ppt_w"/>
                                          </p:val>
                                        </p:tav>
                                        <p:tav tm="100000">
                                          <p:val>
                                            <p:strVal val="#ppt_w"/>
                                          </p:val>
                                        </p:tav>
                                      </p:tavLst>
                                    </p:anim>
                                    <p:anim calcmode="lin" valueType="num">
                                      <p:cBhvr>
                                        <p:cTn id="16" dur="250" fill="hold"/>
                                        <p:tgtEl>
                                          <p:spTgt spid="19"/>
                                        </p:tgtEl>
                                        <p:attrNameLst>
                                          <p:attrName>ppt_h</p:attrName>
                                        </p:attrNameLst>
                                      </p:cBhvr>
                                      <p:tavLst>
                                        <p:tav tm="0">
                                          <p:val>
                                            <p:strVal val="4*#ppt_h"/>
                                          </p:val>
                                        </p:tav>
                                        <p:tav tm="100000">
                                          <p:val>
                                            <p:strVal val="#ppt_h"/>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 calcmode="lin" valueType="num">
                                      <p:cBhvr>
                                        <p:cTn id="22" dur="500" fill="hold"/>
                                        <p:tgtEl>
                                          <p:spTgt spid="26"/>
                                        </p:tgtEl>
                                        <p:attrNameLst>
                                          <p:attrName>style.rotation</p:attrName>
                                        </p:attrNameLst>
                                      </p:cBhvr>
                                      <p:tavLst>
                                        <p:tav tm="0">
                                          <p:val>
                                            <p:fltVal val="360"/>
                                          </p:val>
                                        </p:tav>
                                        <p:tav tm="100000">
                                          <p:val>
                                            <p:fltVal val="0"/>
                                          </p:val>
                                        </p:tav>
                                      </p:tavLst>
                                    </p:anim>
                                    <p:animEffect transition="in" filter="fade">
                                      <p:cBhvr>
                                        <p:cTn id="23" dur="500"/>
                                        <p:tgtEl>
                                          <p:spTgt spid="26"/>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 calcmode="lin" valueType="num">
                                      <p:cBhvr>
                                        <p:cTn id="28" dur="500" fill="hold"/>
                                        <p:tgtEl>
                                          <p:spTgt spid="28"/>
                                        </p:tgtEl>
                                        <p:attrNameLst>
                                          <p:attrName>style.rotation</p:attrName>
                                        </p:attrNameLst>
                                      </p:cBhvr>
                                      <p:tavLst>
                                        <p:tav tm="0">
                                          <p:val>
                                            <p:fltVal val="360"/>
                                          </p:val>
                                        </p:tav>
                                        <p:tav tm="100000">
                                          <p:val>
                                            <p:fltVal val="0"/>
                                          </p:val>
                                        </p:tav>
                                      </p:tavLst>
                                    </p:anim>
                                    <p:animEffect transition="in" filter="fade">
                                      <p:cBhvr>
                                        <p:cTn id="29" dur="500"/>
                                        <p:tgtEl>
                                          <p:spTgt spid="28"/>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 calcmode="lin" valueType="num">
                                      <p:cBhvr>
                                        <p:cTn id="34" dur="500" fill="hold"/>
                                        <p:tgtEl>
                                          <p:spTgt spid="27"/>
                                        </p:tgtEl>
                                        <p:attrNameLst>
                                          <p:attrName>style.rotation</p:attrName>
                                        </p:attrNameLst>
                                      </p:cBhvr>
                                      <p:tavLst>
                                        <p:tav tm="0">
                                          <p:val>
                                            <p:fltVal val="360"/>
                                          </p:val>
                                        </p:tav>
                                        <p:tav tm="100000">
                                          <p:val>
                                            <p:fltVal val="0"/>
                                          </p:val>
                                        </p:tav>
                                      </p:tavLst>
                                    </p:anim>
                                    <p:animEffect transition="in" filter="fade">
                                      <p:cBhvr>
                                        <p:cTn id="35" dur="500"/>
                                        <p:tgtEl>
                                          <p:spTgt spid="27"/>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par>
                                <p:cTn id="40" presetID="22" presetClass="entr" presetSubtype="1"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par>
                                <p:cTn id="43" presetID="22" presetClass="entr" presetSubtype="2"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right)">
                                      <p:cBhvr>
                                        <p:cTn id="45" dur="500"/>
                                        <p:tgtEl>
                                          <p:spTgt spid="24"/>
                                        </p:tgtEl>
                                      </p:cBhvr>
                                    </p:animEffect>
                                  </p:childTnLst>
                                </p:cTn>
                              </p:par>
                            </p:childTnLst>
                          </p:cTn>
                        </p:par>
                        <p:par>
                          <p:cTn id="46" fill="hold">
                            <p:stCondLst>
                              <p:cond delay="1500"/>
                            </p:stCondLst>
                            <p:childTnLst>
                              <p:par>
                                <p:cTn id="47" presetID="22" presetClass="entr" presetSubtype="2"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right)">
                                      <p:cBhvr>
                                        <p:cTn id="49" dur="500"/>
                                        <p:tgtEl>
                                          <p:spTgt spid="25"/>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right)">
                                      <p:cBhvr>
                                        <p:cTn id="52" dur="500"/>
                                        <p:tgtEl>
                                          <p:spTgt spid="23"/>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right)">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1" grpId="0"/>
      <p:bldP spid="23"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17" name="文本框 16"/>
          <p:cNvSpPr txBox="1"/>
          <p:nvPr/>
        </p:nvSpPr>
        <p:spPr>
          <a:xfrm>
            <a:off x="782955" y="281305"/>
            <a:ext cx="3562985" cy="460375"/>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研究内容的展开</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5613" name="组合 17"/>
          <p:cNvGrpSpPr>
            <a:grpSpLocks noChangeAspect="1"/>
          </p:cNvGrpSpPr>
          <p:nvPr/>
        </p:nvGrpSpPr>
        <p:grpSpPr>
          <a:xfrm>
            <a:off x="314325" y="277813"/>
            <a:ext cx="468313" cy="468312"/>
            <a:chOff x="1928879" y="1944350"/>
            <a:chExt cx="1129689" cy="1129689"/>
          </a:xfrm>
        </p:grpSpPr>
        <p:sp>
          <p:nvSpPr>
            <p:cNvPr id="19" name="椭圆 18"/>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0" name="Freeform 18"/>
            <p:cNvSpPr>
              <a:spLocks noEditPoints="1"/>
            </p:cNvSpPr>
            <p:nvPr/>
          </p:nvSpPr>
          <p:spPr bwMode="auto">
            <a:xfrm>
              <a:off x="2154818" y="2105187"/>
              <a:ext cx="658665" cy="792697"/>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
        <p:nvSpPr>
          <p:cNvPr id="100" name="文本框 99"/>
          <p:cNvSpPr txBox="1"/>
          <p:nvPr/>
        </p:nvSpPr>
        <p:spPr>
          <a:xfrm>
            <a:off x="681355" y="929323"/>
            <a:ext cx="5080000" cy="306705"/>
          </a:xfrm>
          <a:prstGeom prst="rect">
            <a:avLst/>
          </a:prstGeom>
          <a:noFill/>
          <a:ln w="9525">
            <a:noFill/>
          </a:ln>
        </p:spPr>
        <p:txBody>
          <a:bodyPr>
            <a:spAutoFit/>
          </a:bodyPr>
          <a:p>
            <a:r>
              <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（一）交互式触控一体机教学应用现状的调查研究。</a:t>
            </a:r>
            <a:endParaRPr lang="zh-CN" altLang="en-US"/>
          </a:p>
        </p:txBody>
      </p:sp>
      <p:grpSp>
        <p:nvGrpSpPr>
          <p:cNvPr id="2" name="组合 1"/>
          <p:cNvGrpSpPr/>
          <p:nvPr/>
        </p:nvGrpSpPr>
        <p:grpSpPr>
          <a:xfrm>
            <a:off x="38809" y="1402333"/>
            <a:ext cx="8770828" cy="3561580"/>
            <a:chOff x="1790" y="3713"/>
            <a:chExt cx="15533" cy="6222"/>
          </a:xfrm>
        </p:grpSpPr>
        <p:sp>
          <p:nvSpPr>
            <p:cNvPr id="7172" name="타원 14@|1FFC:16777215|FBC:16777215|LFC:16777215|LBC:16777215"/>
            <p:cNvSpPr/>
            <p:nvPr/>
          </p:nvSpPr>
          <p:spPr>
            <a:xfrm>
              <a:off x="7028" y="3713"/>
              <a:ext cx="5080" cy="5080"/>
            </a:xfrm>
            <a:prstGeom prst="ellipse">
              <a:avLst/>
            </a:prstGeom>
            <a:solidFill>
              <a:srgbClr val="FCFCFC">
                <a:alpha val="29803"/>
              </a:srgbClr>
            </a:solidFill>
            <a:ln w="9525">
              <a:noFill/>
            </a:ln>
          </p:spPr>
          <p:txBody>
            <a:bodyPr anchor="ctr"/>
            <a:p>
              <a:pPr algn="ctr" eaLnBrk="1" hangingPunct="1"/>
              <a:endParaRPr lang="ko-KR" altLang="en-US" sz="24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73" name="원형 18@|1FFC:14657585|FBC:16777215|LFC:16777215|LBC:16777215"/>
            <p:cNvSpPr/>
            <p:nvPr/>
          </p:nvSpPr>
          <p:spPr>
            <a:xfrm>
              <a:off x="7285" y="3933"/>
              <a:ext cx="4568" cy="4567"/>
            </a:xfrm>
            <a:custGeom>
              <a:avLst/>
              <a:gdLst>
                <a:gd name="txL" fmla="*/ 0 w 2900443"/>
                <a:gd name="txT" fmla="*/ 0 h 2900442"/>
                <a:gd name="txR" fmla="*/ 2900443 w 2900443"/>
                <a:gd name="txB" fmla="*/ 2900442 h 2900442"/>
              </a:gdLst>
              <a:ahLst/>
              <a:cxnLst>
                <a:cxn ang="0">
                  <a:pos x="5" y="1453864"/>
                </a:cxn>
                <a:cxn ang="0">
                  <a:pos x="423395" y="426054"/>
                </a:cxn>
                <a:cxn ang="0">
                  <a:pos x="1450103" y="-1"/>
                </a:cxn>
                <a:cxn ang="0">
                  <a:pos x="1450103" y="1450101"/>
                </a:cxn>
                <a:cxn ang="0">
                  <a:pos x="5" y="1453864"/>
                </a:cxn>
              </a:cxnLst>
              <a:rect l="txL" t="txT" r="txR" b="txB"/>
              <a:pathLst>
                <a:path w="2900443" h="2900442">
                  <a:moveTo>
                    <a:pt x="5" y="1453984"/>
                  </a:moveTo>
                  <a:cubicBezTo>
                    <a:pt x="-995" y="1068710"/>
                    <a:pt x="151354" y="698874"/>
                    <a:pt x="423431" y="426090"/>
                  </a:cubicBezTo>
                  <a:cubicBezTo>
                    <a:pt x="695508" y="153307"/>
                    <a:pt x="1064948" y="-1"/>
                    <a:pt x="1450222" y="-1"/>
                  </a:cubicBezTo>
                  <a:lnTo>
                    <a:pt x="1450222" y="1450221"/>
                  </a:lnTo>
                  <a:lnTo>
                    <a:pt x="5" y="1453984"/>
                  </a:lnTo>
                  <a:close/>
                </a:path>
              </a:pathLst>
            </a:custGeom>
            <a:solidFill>
              <a:srgbClr val="00B0F0"/>
            </a:solidFill>
            <a:ln w="9525">
              <a:noFill/>
            </a:ln>
          </p:spPr>
          <p:txBody>
            <a:bodyPr/>
            <a:p>
              <a:endParaRPr lang="zh-CN" altLang="en-US"/>
            </a:p>
          </p:txBody>
        </p:sp>
        <p:sp>
          <p:nvSpPr>
            <p:cNvPr id="7174" name="원형 19@|1FFC:1554685|FBC:16777215|LFC:16777215|LBC:16777215"/>
            <p:cNvSpPr/>
            <p:nvPr/>
          </p:nvSpPr>
          <p:spPr>
            <a:xfrm>
              <a:off x="7280" y="3933"/>
              <a:ext cx="4568" cy="4567"/>
            </a:xfrm>
            <a:custGeom>
              <a:avLst/>
              <a:gdLst>
                <a:gd name="txL" fmla="*/ 0 w 2900443"/>
                <a:gd name="txT" fmla="*/ 0 h 2900442"/>
                <a:gd name="txR" fmla="*/ 2900443 w 2900443"/>
                <a:gd name="txB" fmla="*/ 2900442 h 2900442"/>
              </a:gdLst>
              <a:ahLst/>
              <a:cxnLst>
                <a:cxn ang="0">
                  <a:pos x="1449925" y="0"/>
                </a:cxn>
                <a:cxn ang="0">
                  <a:pos x="2900203" y="1449476"/>
                </a:cxn>
                <a:cxn ang="0">
                  <a:pos x="1450103" y="1450101"/>
                </a:cxn>
                <a:cxn ang="0">
                  <a:pos x="1449925" y="0"/>
                </a:cxn>
              </a:cxnLst>
              <a:rect l="txL" t="txT" r="txR" b="txB"/>
              <a:pathLst>
                <a:path w="2900443" h="2900442">
                  <a:moveTo>
                    <a:pt x="1450044" y="0"/>
                  </a:moveTo>
                  <a:cubicBezTo>
                    <a:pt x="2250805" y="-98"/>
                    <a:pt x="2900098" y="648836"/>
                    <a:pt x="2900443" y="1449596"/>
                  </a:cubicBezTo>
                  <a:lnTo>
                    <a:pt x="1450222" y="1450221"/>
                  </a:lnTo>
                  <a:cubicBezTo>
                    <a:pt x="1450163" y="966814"/>
                    <a:pt x="1450103" y="483407"/>
                    <a:pt x="1450044" y="0"/>
                  </a:cubicBezTo>
                  <a:close/>
                </a:path>
              </a:pathLst>
            </a:custGeom>
            <a:solidFill>
              <a:srgbClr val="00B0F0"/>
            </a:solidFill>
            <a:ln w="9525">
              <a:noFill/>
            </a:ln>
          </p:spPr>
          <p:txBody>
            <a:bodyPr/>
            <a:p>
              <a:endParaRPr lang="zh-CN" altLang="en-US"/>
            </a:p>
          </p:txBody>
        </p:sp>
        <p:sp>
          <p:nvSpPr>
            <p:cNvPr id="7175" name="원형 20@|1FFC:4308095|FBC:16777215|LFC:16777215|LBC:16777215"/>
            <p:cNvSpPr/>
            <p:nvPr/>
          </p:nvSpPr>
          <p:spPr>
            <a:xfrm flipV="1">
              <a:off x="7296" y="3933"/>
              <a:ext cx="4568" cy="4582"/>
            </a:xfrm>
            <a:custGeom>
              <a:avLst/>
              <a:gdLst>
                <a:gd name="txL" fmla="*/ 0 w 2900443"/>
                <a:gd name="txT" fmla="*/ 0 h 2909669"/>
                <a:gd name="txR" fmla="*/ 2900443 w 2900443"/>
                <a:gd name="txB" fmla="*/ 2909669 h 2909669"/>
              </a:gdLst>
              <a:ahLst/>
              <a:cxnLst>
                <a:cxn ang="0">
                  <a:pos x="2" y="1457578"/>
                </a:cxn>
                <a:cxn ang="0">
                  <a:pos x="424420" y="426511"/>
                </a:cxn>
                <a:cxn ang="0">
                  <a:pos x="1456283" y="12"/>
                </a:cxn>
                <a:cxn ang="0">
                  <a:pos x="1450103" y="1455163"/>
                </a:cxn>
                <a:cxn ang="0">
                  <a:pos x="2" y="1457578"/>
                </a:cxn>
              </a:cxnLst>
              <a:rect l="txL" t="txT" r="txR" b="txB"/>
              <a:pathLst>
                <a:path w="2900443" h="2909669">
                  <a:moveTo>
                    <a:pt x="2" y="1457250"/>
                  </a:moveTo>
                  <a:cubicBezTo>
                    <a:pt x="-638" y="1070716"/>
                    <a:pt x="152083" y="699817"/>
                    <a:pt x="424456" y="426415"/>
                  </a:cubicBezTo>
                  <a:cubicBezTo>
                    <a:pt x="697965" y="151874"/>
                    <a:pt x="1069492" y="-1642"/>
                    <a:pt x="1456403" y="12"/>
                  </a:cubicBezTo>
                  <a:cubicBezTo>
                    <a:pt x="1454343" y="484953"/>
                    <a:pt x="1452282" y="969894"/>
                    <a:pt x="1450222" y="1454835"/>
                  </a:cubicBezTo>
                  <a:lnTo>
                    <a:pt x="2" y="1457250"/>
                  </a:lnTo>
                  <a:close/>
                </a:path>
              </a:pathLst>
            </a:custGeom>
            <a:solidFill>
              <a:srgbClr val="00B0F0"/>
            </a:solidFill>
            <a:ln w="9525">
              <a:noFill/>
            </a:ln>
          </p:spPr>
          <p:txBody>
            <a:bodyPr/>
            <a:p>
              <a:endParaRPr lang="zh-CN" altLang="en-US"/>
            </a:p>
          </p:txBody>
        </p:sp>
        <p:sp>
          <p:nvSpPr>
            <p:cNvPr id="7176" name="원형 21@|1FFC:2381804|FBC:16777215|LFC:16777215|LBC:16777215"/>
            <p:cNvSpPr/>
            <p:nvPr/>
          </p:nvSpPr>
          <p:spPr>
            <a:xfrm flipV="1">
              <a:off x="7280" y="3920"/>
              <a:ext cx="4568" cy="4583"/>
            </a:xfrm>
            <a:custGeom>
              <a:avLst/>
              <a:gdLst>
                <a:gd name="txL" fmla="*/ 0 w 2900443"/>
                <a:gd name="txT" fmla="*/ 0 h 2909669"/>
                <a:gd name="txR" fmla="*/ 2900443 w 2900443"/>
                <a:gd name="txB" fmla="*/ 2909669 h 2909669"/>
              </a:gdLst>
              <a:ahLst/>
              <a:cxnLst>
                <a:cxn ang="0">
                  <a:pos x="1456097" y="12"/>
                </a:cxn>
                <a:cxn ang="0">
                  <a:pos x="2900203" y="1456808"/>
                </a:cxn>
                <a:cxn ang="0">
                  <a:pos x="1450103" y="1455165"/>
                </a:cxn>
                <a:cxn ang="0">
                  <a:pos x="1456097" y="12"/>
                </a:cxn>
              </a:cxnLst>
              <a:rect l="txL" t="txT" r="txR" b="txB"/>
              <a:pathLst>
                <a:path w="2900443" h="2909669">
                  <a:moveTo>
                    <a:pt x="1456217" y="12"/>
                  </a:moveTo>
                  <a:cubicBezTo>
                    <a:pt x="2255444" y="3327"/>
                    <a:pt x="2901345" y="654702"/>
                    <a:pt x="2900442" y="1456478"/>
                  </a:cubicBezTo>
                  <a:lnTo>
                    <a:pt x="1450222" y="1454835"/>
                  </a:lnTo>
                  <a:cubicBezTo>
                    <a:pt x="1452220" y="969894"/>
                    <a:pt x="1454219" y="484953"/>
                    <a:pt x="1456217" y="12"/>
                  </a:cubicBezTo>
                  <a:close/>
                </a:path>
              </a:pathLst>
            </a:custGeom>
            <a:solidFill>
              <a:srgbClr val="00B0F0"/>
            </a:solidFill>
            <a:ln w="9525">
              <a:noFill/>
            </a:ln>
          </p:spPr>
          <p:txBody>
            <a:bodyPr/>
            <a:p>
              <a:endParaRPr lang="zh-CN" altLang="en-US"/>
            </a:p>
          </p:txBody>
        </p:sp>
        <p:cxnSp>
          <p:nvCxnSpPr>
            <p:cNvPr id="7177" name="직선 연결선 22@|9FFC:0|FBC:0|LFC:16777215|LBC:16777215"/>
            <p:cNvCxnSpPr/>
            <p:nvPr/>
          </p:nvCxnSpPr>
          <p:spPr>
            <a:xfrm rot="5400000">
              <a:off x="7250" y="6255"/>
              <a:ext cx="4660" cy="0"/>
            </a:xfrm>
            <a:prstGeom prst="line">
              <a:avLst/>
            </a:prstGeom>
            <a:ln w="25400" cap="flat" cmpd="sng">
              <a:solidFill>
                <a:srgbClr val="FFFFFF"/>
              </a:solidFill>
              <a:prstDash val="solid"/>
              <a:headEnd type="none" w="med" len="med"/>
              <a:tailEnd type="none" w="med" len="med"/>
            </a:ln>
          </p:spPr>
        </p:cxnSp>
        <p:cxnSp>
          <p:nvCxnSpPr>
            <p:cNvPr id="7178" name="직선 연결선 23@|9FFC:0|FBC:0|LFC:16777215|LBC:16777215"/>
            <p:cNvCxnSpPr>
              <a:stCxn id="7176" idx="0"/>
            </p:cNvCxnSpPr>
            <p:nvPr/>
          </p:nvCxnSpPr>
          <p:spPr>
            <a:xfrm flipH="1" flipV="1">
              <a:off x="7285" y="6198"/>
              <a:ext cx="4563" cy="15"/>
            </a:xfrm>
            <a:prstGeom prst="line">
              <a:avLst/>
            </a:prstGeom>
            <a:ln w="25400" cap="flat" cmpd="sng">
              <a:solidFill>
                <a:srgbClr val="FFFFFF"/>
              </a:solidFill>
              <a:prstDash val="solid"/>
              <a:headEnd type="none" w="med" len="med"/>
              <a:tailEnd type="none" w="med" len="med"/>
            </a:ln>
          </p:spPr>
        </p:cxnSp>
        <p:cxnSp>
          <p:nvCxnSpPr>
            <p:cNvPr id="7179" name="直接连接符 88"/>
            <p:cNvCxnSpPr/>
            <p:nvPr/>
          </p:nvCxnSpPr>
          <p:spPr>
            <a:xfrm>
              <a:off x="2103" y="6213"/>
              <a:ext cx="4512" cy="0"/>
            </a:xfrm>
            <a:prstGeom prst="line">
              <a:avLst/>
            </a:prstGeom>
            <a:ln w="6350" cap="flat" cmpd="sng">
              <a:solidFill>
                <a:srgbClr val="ADBACA"/>
              </a:solidFill>
              <a:prstDash val="solid"/>
              <a:headEnd type="none" w="med" len="med"/>
              <a:tailEnd type="none" w="med" len="med"/>
            </a:ln>
          </p:spPr>
        </p:cxnSp>
        <p:cxnSp>
          <p:nvCxnSpPr>
            <p:cNvPr id="7180" name="直接连接符 89"/>
            <p:cNvCxnSpPr/>
            <p:nvPr/>
          </p:nvCxnSpPr>
          <p:spPr>
            <a:xfrm>
              <a:off x="12615" y="6213"/>
              <a:ext cx="4510" cy="0"/>
            </a:xfrm>
            <a:prstGeom prst="line">
              <a:avLst/>
            </a:prstGeom>
            <a:ln w="6350" cap="flat" cmpd="sng">
              <a:solidFill>
                <a:srgbClr val="ADBACA"/>
              </a:solidFill>
              <a:prstDash val="solid"/>
              <a:headEnd type="none" w="med" len="med"/>
              <a:tailEnd type="none" w="med" len="med"/>
            </a:ln>
          </p:spPr>
        </p:cxnSp>
        <p:sp>
          <p:nvSpPr>
            <p:cNvPr id="7181" name="文本框 90"/>
            <p:cNvSpPr txBox="1"/>
            <p:nvPr/>
          </p:nvSpPr>
          <p:spPr>
            <a:xfrm>
              <a:off x="7666" y="4936"/>
              <a:ext cx="2159" cy="912"/>
            </a:xfrm>
            <a:prstGeom prst="rect">
              <a:avLst/>
            </a:prstGeom>
            <a:noFill/>
            <a:ln w="9525">
              <a:noFill/>
            </a:ln>
          </p:spPr>
          <p:txBody>
            <a:bodyPr wrap="square">
              <a:spAutoFit/>
            </a:bodyPr>
            <a:p>
              <a:pPr eaLnBrk="1" hangingPunct="1"/>
              <a:r>
                <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rPr>
                <a:t>调查目的及问卷设计</a:t>
              </a:r>
              <a:endPar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endParaRPr>
            </a:p>
          </p:txBody>
        </p:sp>
        <p:sp>
          <p:nvSpPr>
            <p:cNvPr id="7182" name="文本框 91"/>
            <p:cNvSpPr txBox="1"/>
            <p:nvPr/>
          </p:nvSpPr>
          <p:spPr>
            <a:xfrm>
              <a:off x="7931" y="6798"/>
              <a:ext cx="1311" cy="912"/>
            </a:xfrm>
            <a:prstGeom prst="rect">
              <a:avLst/>
            </a:prstGeom>
            <a:noFill/>
            <a:ln w="9525">
              <a:noFill/>
            </a:ln>
          </p:spPr>
          <p:txBody>
            <a:bodyPr wrap="square">
              <a:spAutoFit/>
            </a:bodyPr>
            <a:p>
              <a:pPr eaLnBrk="1" hangingPunct="1"/>
              <a:r>
                <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rPr>
                <a:t>调查结果分析</a:t>
              </a:r>
              <a:endParaRPr lang="en-US" altLang="zh-CN" sz="4800" b="1" dirty="0">
                <a:solidFill>
                  <a:srgbClr val="FDFDFD"/>
                </a:solidFill>
                <a:latin typeface="Arial" panose="020B0604020202020204" pitchFamily="34" charset="0"/>
                <a:ea typeface="微软雅黑" panose="020B0503020204020204" pitchFamily="34" charset="-122"/>
                <a:sym typeface="Arial" panose="020B0604020202020204" pitchFamily="34" charset="0"/>
              </a:endParaRPr>
            </a:p>
          </p:txBody>
        </p:sp>
        <p:sp>
          <p:nvSpPr>
            <p:cNvPr id="7185" name="矩形 94"/>
            <p:cNvSpPr/>
            <p:nvPr/>
          </p:nvSpPr>
          <p:spPr>
            <a:xfrm>
              <a:off x="2300" y="4258"/>
              <a:ext cx="4740" cy="977"/>
            </a:xfrm>
            <a:prstGeom prst="rect">
              <a:avLst/>
            </a:prstGeom>
            <a:noFill/>
            <a:ln w="9525">
              <a:noFill/>
            </a:ln>
          </p:spPr>
          <p:txBody>
            <a:bodyPr lIns="0" tIns="0" rIns="0" bIns="0">
              <a:spAutoFit/>
            </a:bodyPr>
            <a:p>
              <a:pPr defTabSz="1216025" eaLnBrk="1" hangingPunct="1">
                <a:lnSpc>
                  <a:spcPct val="120000"/>
                </a:lnSpc>
                <a:spcBef>
                  <a:spcPct val="20000"/>
                </a:spcBef>
              </a:pPr>
              <a:r>
                <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（1）调查目的</a:t>
              </a:r>
              <a:endPar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（2）问卷设计</a:t>
              </a:r>
              <a:endPar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86" name="矩形 95"/>
            <p:cNvSpPr/>
            <p:nvPr/>
          </p:nvSpPr>
          <p:spPr>
            <a:xfrm>
              <a:off x="12585" y="4272"/>
              <a:ext cx="4738" cy="977"/>
            </a:xfrm>
            <a:prstGeom prst="rect">
              <a:avLst/>
            </a:prstGeom>
            <a:noFill/>
            <a:ln w="9525">
              <a:noFill/>
            </a:ln>
          </p:spPr>
          <p:txBody>
            <a:bodyPr lIns="0" tIns="0" rIns="0" bIns="0">
              <a:spAutoFit/>
            </a:bodyPr>
            <a:p>
              <a:pPr defTabSz="1216025" eaLnBrk="1" hangingPunct="1">
                <a:lnSpc>
                  <a:spcPct val="120000"/>
                </a:lnSpc>
                <a:spcBef>
                  <a:spcPct val="20000"/>
                </a:spcBef>
              </a:pPr>
              <a:r>
                <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（1）教师卷</a:t>
              </a:r>
              <a:endPar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（2）学生卷</a:t>
              </a:r>
              <a:endParaRPr lang="zh-CN" altLang="en-US" sz="14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87" name="矩形 96"/>
            <p:cNvSpPr/>
            <p:nvPr/>
          </p:nvSpPr>
          <p:spPr>
            <a:xfrm>
              <a:off x="1790" y="6715"/>
              <a:ext cx="5788" cy="3220"/>
            </a:xfrm>
            <a:prstGeom prst="rect">
              <a:avLst/>
            </a:prstGeom>
            <a:noFill/>
            <a:ln w="9525">
              <a:noFill/>
            </a:ln>
          </p:spPr>
          <p:txBody>
            <a:bodyPr wrap="square" lIns="0" tIns="0" rIns="0" bIns="0">
              <a:spAutoFit/>
            </a:bodyPr>
            <a:p>
              <a:pPr defTabSz="1216025" eaLnBrk="1" hangingPunct="1">
                <a:lnSpc>
                  <a:spcPct val="120000"/>
                </a:lnSpc>
                <a:spcBef>
                  <a:spcPct val="20000"/>
                </a:spcBef>
              </a:pPr>
              <a:r>
                <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第一、大部分教师对于交互式触控一体机教学的优势认识较明显，并能够运用交互式触控一体机技术进行课堂教学，少数教师能够熟练使用交互式触控一体机。</a:t>
              </a:r>
              <a:endPar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第二、能够经常在教学中运用交互式触控一体机的教师较多（2015年组织过培训），部分年长教师偏向于传统教学，对于教育教学中新技术的更新和应用还不太适应。</a:t>
              </a:r>
              <a:endPar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第三、使用交互式触控一体机进行自主设计与制作课件的教师较少，主要来自互联网和教材配套，部分教师认为不懂计算机技术尤其是ppt制作技术，且设计制作麻烦，耗时间，因而大多求助于年轻教师，帮忙下载与更改。</a:t>
              </a:r>
              <a:endPar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第四、学生喜欢运用了交互式触控一体机的教育教学课堂形式，但对于其内容还不是非常满意，在内容、资源以及效果上有待提高和改进。</a:t>
              </a:r>
              <a:endParaRPr lang="zh-CN" altLang="en-US" sz="8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88" name="矩形 97"/>
            <p:cNvSpPr/>
            <p:nvPr/>
          </p:nvSpPr>
          <p:spPr>
            <a:xfrm>
              <a:off x="12107" y="7215"/>
              <a:ext cx="5216" cy="1451"/>
            </a:xfrm>
            <a:prstGeom prst="rect">
              <a:avLst/>
            </a:prstGeom>
            <a:noFill/>
            <a:ln w="9525">
              <a:noFill/>
            </a:ln>
          </p:spPr>
          <p:txBody>
            <a:bodyPr wrap="square" lIns="0" tIns="0" rIns="0" bIns="0">
              <a:spAutoFit/>
            </a:bodyPr>
            <a:p>
              <a:pPr defTabSz="1216025" eaLnBrk="1" hangingPunct="1">
                <a:lnSpc>
                  <a:spcPct val="120000"/>
                </a:lnSpc>
                <a:spcBef>
                  <a:spcPct val="20000"/>
                </a:spcBef>
              </a:pPr>
              <a:r>
                <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a、完善教育设施，实现现代化教学</a:t>
              </a:r>
              <a:endPar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b、加强理论学习，更新教育理念</a:t>
              </a:r>
              <a:endPar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c、加强教师交互式触控一体机技术、技能的培训</a:t>
              </a:r>
              <a:endPar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a:p>
              <a:pPr defTabSz="1216025" eaLnBrk="1" hangingPunct="1">
                <a:lnSpc>
                  <a:spcPct val="120000"/>
                </a:lnSpc>
                <a:spcBef>
                  <a:spcPct val="20000"/>
                </a:spcBef>
              </a:pPr>
              <a:r>
                <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 d、建立健全评价机制</a:t>
              </a:r>
              <a:endParaRPr lang="zh-CN" altLang="en-US" sz="10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 name="文本框 90"/>
          <p:cNvSpPr txBox="1"/>
          <p:nvPr/>
        </p:nvSpPr>
        <p:spPr>
          <a:xfrm>
            <a:off x="4406900" y="2171700"/>
            <a:ext cx="1324610" cy="306705"/>
          </a:xfrm>
          <a:prstGeom prst="rect">
            <a:avLst/>
          </a:prstGeom>
          <a:noFill/>
          <a:ln w="9525">
            <a:noFill/>
          </a:ln>
        </p:spPr>
        <p:txBody>
          <a:bodyPr wrap="square">
            <a:spAutoFit/>
          </a:bodyPr>
          <a:p>
            <a:pPr eaLnBrk="1" hangingPunct="1"/>
            <a:r>
              <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rPr>
              <a:t>调</a:t>
            </a:r>
            <a:r>
              <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rPr>
              <a:t>查情况汇总</a:t>
            </a:r>
            <a:endParaRPr lang="en-US" altLang="zh-CN" sz="1200" dirty="0">
              <a:solidFill>
                <a:srgbClr val="FDFDFD"/>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91"/>
          <p:cNvSpPr txBox="1"/>
          <p:nvPr/>
        </p:nvSpPr>
        <p:spPr>
          <a:xfrm>
            <a:off x="4540250" y="3168650"/>
            <a:ext cx="992505" cy="521970"/>
          </a:xfrm>
          <a:prstGeom prst="rect">
            <a:avLst/>
          </a:prstGeom>
          <a:noFill/>
          <a:ln w="9525">
            <a:noFill/>
          </a:ln>
        </p:spPr>
        <p:txBody>
          <a:bodyPr wrap="square">
            <a:spAutoFit/>
          </a:bodyPr>
          <a:p>
            <a:pPr eaLnBrk="1" hangingPunct="1"/>
            <a:r>
              <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rPr>
              <a:t>调查思考与建议</a:t>
            </a:r>
            <a:endParaRPr lang="en-US" altLang="zh-CN" sz="1400" dirty="0">
              <a:solidFill>
                <a:srgbClr val="FDFDFD"/>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17" name="文本框 16"/>
          <p:cNvSpPr txBox="1"/>
          <p:nvPr/>
        </p:nvSpPr>
        <p:spPr>
          <a:xfrm>
            <a:off x="782955" y="281305"/>
            <a:ext cx="3562985" cy="460375"/>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研究内容的展开</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5613" name="组合 17"/>
          <p:cNvGrpSpPr>
            <a:grpSpLocks noChangeAspect="1"/>
          </p:cNvGrpSpPr>
          <p:nvPr/>
        </p:nvGrpSpPr>
        <p:grpSpPr>
          <a:xfrm>
            <a:off x="314325" y="277813"/>
            <a:ext cx="468313" cy="468312"/>
            <a:chOff x="1928879" y="1944350"/>
            <a:chExt cx="1129689" cy="1129689"/>
          </a:xfrm>
        </p:grpSpPr>
        <p:sp>
          <p:nvSpPr>
            <p:cNvPr id="19" name="椭圆 18"/>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0" name="Freeform 18"/>
            <p:cNvSpPr>
              <a:spLocks noEditPoints="1"/>
            </p:cNvSpPr>
            <p:nvPr/>
          </p:nvSpPr>
          <p:spPr bwMode="auto">
            <a:xfrm>
              <a:off x="2154818" y="2105187"/>
              <a:ext cx="658665" cy="792697"/>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
        <p:nvSpPr>
          <p:cNvPr id="100" name="文本框 99"/>
          <p:cNvSpPr txBox="1"/>
          <p:nvPr/>
        </p:nvSpPr>
        <p:spPr>
          <a:xfrm>
            <a:off x="681355" y="929323"/>
            <a:ext cx="5080000" cy="306705"/>
          </a:xfrm>
          <a:prstGeom prst="rect">
            <a:avLst/>
          </a:prstGeom>
          <a:noFill/>
          <a:ln w="9525">
            <a:noFill/>
          </a:ln>
        </p:spPr>
        <p:txBody>
          <a:bodyPr>
            <a:spAutoFit/>
          </a:bodyPr>
          <a:p>
            <a:r>
              <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（二）交互式触控一体机教学功能的开发研究</a:t>
            </a:r>
            <a:endPar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cxnSp>
        <p:nvCxnSpPr>
          <p:cNvPr id="2" name="直接连接符 1"/>
          <p:cNvCxnSpPr/>
          <p:nvPr/>
        </p:nvCxnSpPr>
        <p:spPr>
          <a:xfrm>
            <a:off x="4572000" y="1108075"/>
            <a:ext cx="0" cy="3298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4219575" y="2254250"/>
            <a:ext cx="704850" cy="706438"/>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bg1"/>
              </a:solidFill>
              <a:effectLst/>
              <a:uLnTx/>
              <a:uFillTx/>
              <a:latin typeface="+mn-lt"/>
              <a:ea typeface="+mn-ea"/>
              <a:cs typeface="+mn-cs"/>
            </a:endParaRPr>
          </a:p>
        </p:txBody>
      </p:sp>
      <p:grpSp>
        <p:nvGrpSpPr>
          <p:cNvPr id="5" name="组合 4"/>
          <p:cNvGrpSpPr/>
          <p:nvPr/>
        </p:nvGrpSpPr>
        <p:grpSpPr>
          <a:xfrm>
            <a:off x="408304" y="1416050"/>
            <a:ext cx="3937635" cy="1216661"/>
            <a:chOff x="209208" y="1394385"/>
            <a:chExt cx="3939152" cy="1216808"/>
          </a:xfrm>
        </p:grpSpPr>
        <p:sp>
          <p:nvSpPr>
            <p:cNvPr id="22" name="TextBox 12"/>
            <p:cNvSpPr txBox="1"/>
            <p:nvPr/>
          </p:nvSpPr>
          <p:spPr>
            <a:xfrm>
              <a:off x="583367" y="1745583"/>
              <a:ext cx="3328682" cy="865610"/>
            </a:xfrm>
            <a:prstGeom prst="rect">
              <a:avLst/>
            </a:prstGeom>
            <a:noFill/>
          </p:spPr>
          <p:txBody>
            <a:bodyPr wrap="square">
              <a:spAutoFit/>
            </a:bodyPr>
            <a:lstStyle/>
            <a:p>
              <a:pPr marR="0" defTabSz="683895" eaLnBrk="1" fontAlgn="auto" hangingPunct="1">
                <a:lnSpc>
                  <a:spcPct val="12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将交互式触控一体机自带的Runboard软件运用于课堂教学过程，通过多学科应用，多重互动（人机交互，师生互动，生生互动等）的方式，将Runboard软件的功能与教育教学整合。</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sp>
          <p:nvSpPr>
            <p:cNvPr id="27679" name="TextBox 13"/>
            <p:cNvSpPr txBox="1"/>
            <p:nvPr/>
          </p:nvSpPr>
          <p:spPr>
            <a:xfrm>
              <a:off x="209208" y="1394385"/>
              <a:ext cx="3939152" cy="368345"/>
            </a:xfrm>
            <a:prstGeom prst="rect">
              <a:avLst/>
            </a:prstGeom>
            <a:noFill/>
            <a:ln w="9525">
              <a:noFill/>
            </a:ln>
          </p:spPr>
          <p:txBody>
            <a:bodyPr wrap="square">
              <a:spAutoFit/>
            </a:bodyPr>
            <a:p>
              <a:pPr algn="l" eaLnBrk="1" hangingPunct="1"/>
              <a:r>
                <a:rPr lang="zh-CN" altLang="en-US" sz="1800" dirty="0">
                  <a:solidFill>
                    <a:srgbClr val="000000"/>
                  </a:solidFill>
                  <a:latin typeface="Arial" panose="020B0604020202020204" pitchFamily="34" charset="0"/>
                </a:rPr>
                <a:t>（</a:t>
              </a:r>
              <a:r>
                <a:rPr lang="en-US" altLang="zh-CN" sz="1800" dirty="0">
                  <a:solidFill>
                    <a:srgbClr val="000000"/>
                  </a:solidFill>
                  <a:latin typeface="Arial" panose="020B0604020202020204" pitchFamily="34" charset="0"/>
                </a:rPr>
                <a:t>1</a:t>
              </a:r>
              <a:r>
                <a:rPr lang="zh-CN" altLang="en-US" sz="1800" dirty="0">
                  <a:solidFill>
                    <a:srgbClr val="000000"/>
                  </a:solidFill>
                  <a:latin typeface="Arial" panose="020B0604020202020204" pitchFamily="34" charset="0"/>
                </a:rPr>
                <a:t>）Runboard软件的运用与开发</a:t>
              </a:r>
              <a:endParaRPr lang="zh-CN" altLang="en-US" sz="1800" dirty="0">
                <a:solidFill>
                  <a:srgbClr val="000000"/>
                </a:solidFill>
                <a:latin typeface="Arial" panose="020B0604020202020204" pitchFamily="34" charset="0"/>
              </a:endParaRPr>
            </a:p>
          </p:txBody>
        </p:sp>
      </p:grpSp>
      <p:grpSp>
        <p:nvGrpSpPr>
          <p:cNvPr id="4" name="组合 3"/>
          <p:cNvGrpSpPr/>
          <p:nvPr/>
        </p:nvGrpSpPr>
        <p:grpSpPr>
          <a:xfrm>
            <a:off x="861695" y="2743835"/>
            <a:ext cx="3358515" cy="1925548"/>
            <a:chOff x="1512237" y="3294193"/>
            <a:chExt cx="2219829" cy="1331397"/>
          </a:xfrm>
        </p:grpSpPr>
        <p:sp>
          <p:nvSpPr>
            <p:cNvPr id="26" name="矩形 25"/>
            <p:cNvSpPr/>
            <p:nvPr/>
          </p:nvSpPr>
          <p:spPr>
            <a:xfrm>
              <a:off x="2144205" y="3294193"/>
              <a:ext cx="1584685" cy="18901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微软雅黑" panose="020B0503020204020204" pitchFamily="34" charset="-122"/>
                <a:ea typeface="+mn-ea"/>
                <a:cs typeface="+mn-cs"/>
              </a:endParaRPr>
            </a:p>
          </p:txBody>
        </p:sp>
        <p:sp>
          <p:nvSpPr>
            <p:cNvPr id="27" name="矩形 26"/>
            <p:cNvSpPr/>
            <p:nvPr/>
          </p:nvSpPr>
          <p:spPr>
            <a:xfrm>
              <a:off x="1512237" y="3594392"/>
              <a:ext cx="2210302" cy="1890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微软雅黑" panose="020B0503020204020204" pitchFamily="34" charset="-122"/>
                <a:ea typeface="+mn-ea"/>
                <a:cs typeface="+mn-cs"/>
              </a:endParaRPr>
            </a:p>
          </p:txBody>
        </p:sp>
        <p:sp>
          <p:nvSpPr>
            <p:cNvPr id="28" name="矩形 27"/>
            <p:cNvSpPr/>
            <p:nvPr/>
          </p:nvSpPr>
          <p:spPr>
            <a:xfrm>
              <a:off x="1931432" y="3920006"/>
              <a:ext cx="1800634" cy="19060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微软雅黑" panose="020B0503020204020204" pitchFamily="34" charset="-122"/>
                <a:ea typeface="+mn-ea"/>
                <a:cs typeface="+mn-cs"/>
              </a:endParaRPr>
            </a:p>
          </p:txBody>
        </p:sp>
        <p:sp>
          <p:nvSpPr>
            <p:cNvPr id="29" name="TextBox 19"/>
            <p:cNvSpPr txBox="1"/>
            <p:nvPr/>
          </p:nvSpPr>
          <p:spPr>
            <a:xfrm>
              <a:off x="2409378" y="3294193"/>
              <a:ext cx="710091" cy="212067"/>
            </a:xfrm>
            <a:prstGeom prst="rect">
              <a:avLst/>
            </a:prstGeom>
            <a:noFill/>
          </p:spPr>
          <p:txBody>
            <a:bodyPr wrap="square">
              <a:spAutoFit/>
            </a:bodyPr>
            <a:lstStyle/>
            <a:p>
              <a:pPr marR="0" algn="l" defTabSz="685800" eaLnBrk="1" fontAlgn="auto" hangingPunct="1">
                <a:spcBef>
                  <a:spcPts val="0"/>
                </a:spcBef>
                <a:spcAft>
                  <a:spcPts val="0"/>
                </a:spcAft>
                <a:buClrTx/>
                <a:buSzTx/>
                <a:buFontTx/>
                <a:buNone/>
                <a:defRPr/>
              </a:pPr>
              <a:r>
                <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批注与修改</a:t>
              </a:r>
              <a:endPar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endParaRPr>
            </a:p>
          </p:txBody>
        </p:sp>
        <p:sp>
          <p:nvSpPr>
            <p:cNvPr id="30" name="TextBox 20"/>
            <p:cNvSpPr txBox="1"/>
            <p:nvPr/>
          </p:nvSpPr>
          <p:spPr>
            <a:xfrm>
              <a:off x="2409378" y="3594392"/>
              <a:ext cx="920959" cy="360910"/>
            </a:xfrm>
            <a:prstGeom prst="rect">
              <a:avLst/>
            </a:prstGeom>
            <a:noFill/>
          </p:spPr>
          <p:txBody>
            <a:bodyPr wrap="square">
              <a:spAutoFit/>
            </a:bodyPr>
            <a:lstStyle/>
            <a:p>
              <a:pPr marR="0" algn="l" defTabSz="685800" eaLnBrk="1" fontAlgn="auto" hangingPunct="1">
                <a:spcBef>
                  <a:spcPts val="0"/>
                </a:spcBef>
                <a:spcAft>
                  <a:spcPts val="0"/>
                </a:spcAft>
                <a:buClrTx/>
                <a:buSzTx/>
                <a:buFontTx/>
                <a:buNone/>
                <a:defRPr/>
              </a:pPr>
              <a:r>
                <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缩放与自由拖拽</a:t>
              </a:r>
              <a:endParaRPr kumimoji="0" sz="825" kern="1200" cap="none" spc="0" normalizeH="0" baseline="0" noProof="0" dirty="0">
                <a:solidFill>
                  <a:schemeClr val="bg1"/>
                </a:solidFill>
                <a:latin typeface="微软雅黑" panose="020B0503020204020204" pitchFamily="34" charset="-122"/>
                <a:ea typeface="微软雅黑" panose="020B0503020204020204" pitchFamily="34" charset="-122"/>
                <a:cs typeface="+mn-cs"/>
              </a:endParaRPr>
            </a:p>
          </p:txBody>
        </p:sp>
        <p:sp>
          <p:nvSpPr>
            <p:cNvPr id="31" name="TextBox 21"/>
            <p:cNvSpPr txBox="1"/>
            <p:nvPr/>
          </p:nvSpPr>
          <p:spPr>
            <a:xfrm>
              <a:off x="2409378" y="3924771"/>
              <a:ext cx="1131827" cy="360910"/>
            </a:xfrm>
            <a:prstGeom prst="rect">
              <a:avLst/>
            </a:prstGeom>
            <a:noFill/>
          </p:spPr>
          <p:txBody>
            <a:bodyPr wrap="square">
              <a:spAutoFit/>
            </a:bodyPr>
            <a:lstStyle/>
            <a:p>
              <a:pPr marR="0" algn="l" defTabSz="685800" eaLnBrk="1" fontAlgn="auto" hangingPunct="1">
                <a:spcBef>
                  <a:spcPts val="0"/>
                </a:spcBef>
                <a:spcAft>
                  <a:spcPts val="0"/>
                </a:spcAft>
                <a:buClrTx/>
                <a:buSzTx/>
                <a:buFontTx/>
                <a:buNone/>
                <a:defRPr/>
              </a:pPr>
              <a:r>
                <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模式切换，过程回放</a:t>
              </a:r>
              <a:endPar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endParaRPr>
            </a:p>
          </p:txBody>
        </p:sp>
        <p:sp>
          <p:nvSpPr>
            <p:cNvPr id="38" name="矩形 37"/>
            <p:cNvSpPr/>
            <p:nvPr/>
          </p:nvSpPr>
          <p:spPr>
            <a:xfrm>
              <a:off x="1777283" y="4254207"/>
              <a:ext cx="1945130" cy="18901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chemeClr val="bg1"/>
                </a:solidFill>
                <a:effectLst/>
                <a:uLnTx/>
                <a:uFillTx/>
                <a:latin typeface="微软雅黑" panose="020B0503020204020204" pitchFamily="34" charset="-122"/>
                <a:ea typeface="+mn-ea"/>
                <a:cs typeface="+mn-cs"/>
              </a:endParaRPr>
            </a:p>
          </p:txBody>
        </p:sp>
        <p:sp>
          <p:nvSpPr>
            <p:cNvPr id="39" name="TextBox 21"/>
            <p:cNvSpPr txBox="1"/>
            <p:nvPr/>
          </p:nvSpPr>
          <p:spPr>
            <a:xfrm>
              <a:off x="2409378" y="4264680"/>
              <a:ext cx="1131827" cy="360910"/>
            </a:xfrm>
            <a:prstGeom prst="rect">
              <a:avLst/>
            </a:prstGeom>
            <a:noFill/>
          </p:spPr>
          <p:txBody>
            <a:bodyPr wrap="square">
              <a:spAutoFit/>
            </a:bodyPr>
            <a:lstStyle/>
            <a:p>
              <a:pPr marR="0" algn="l" defTabSz="685800" eaLnBrk="1" fontAlgn="auto" hangingPunct="1">
                <a:spcBef>
                  <a:spcPts val="0"/>
                </a:spcBef>
                <a:spcAft>
                  <a:spcPts val="0"/>
                </a:spcAft>
                <a:buClrTx/>
                <a:buSzTx/>
                <a:buFontTx/>
                <a:buNone/>
                <a:defRPr/>
              </a:pPr>
              <a:r>
                <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rPr>
                <a:t>多样资源，强大工具</a:t>
              </a:r>
              <a:endParaRPr kumimoji="0" sz="1400" kern="1200" cap="none" spc="0" normalizeH="0" baseline="0" noProof="0" dirty="0">
                <a:solidFill>
                  <a:schemeClr val="bg1"/>
                </a:solidFill>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a:off x="4821555" y="1324610"/>
            <a:ext cx="4354830" cy="3507740"/>
            <a:chOff x="7593" y="2086"/>
            <a:chExt cx="6858" cy="5524"/>
          </a:xfrm>
        </p:grpSpPr>
        <p:grpSp>
          <p:nvGrpSpPr>
            <p:cNvPr id="3" name="组合 2"/>
            <p:cNvGrpSpPr/>
            <p:nvPr/>
          </p:nvGrpSpPr>
          <p:grpSpPr>
            <a:xfrm>
              <a:off x="7755" y="2086"/>
              <a:ext cx="6696" cy="2235"/>
              <a:chOff x="4924875" y="1407576"/>
              <a:chExt cx="4253056" cy="1420213"/>
            </a:xfrm>
          </p:grpSpPr>
          <p:sp>
            <p:nvSpPr>
              <p:cNvPr id="24" name="TextBox 14"/>
              <p:cNvSpPr txBox="1"/>
              <p:nvPr/>
            </p:nvSpPr>
            <p:spPr>
              <a:xfrm>
                <a:off x="5171954" y="1407576"/>
                <a:ext cx="2955416" cy="368556"/>
              </a:xfrm>
              <a:prstGeom prst="rect">
                <a:avLst/>
              </a:prstGeom>
              <a:noFill/>
            </p:spPr>
            <p:txBody>
              <a:bodyPr wrap="square">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anose="020B0503020204020204" pitchFamily="34" charset="-122"/>
                    <a:ea typeface="微软雅黑" panose="020B0503020204020204" pitchFamily="34" charset="-122"/>
                  </a:defRPr>
                </a:lvl1pPr>
              </a:lstStyle>
              <a:p>
                <a:pPr marL="0" marR="0" lvl="0" indent="0" algn="l" defTabSz="685800" rtl="0" eaLnBrk="1" fontAlgn="auto" latinLnBrk="0" hangingPunct="1">
                  <a:lnSpc>
                    <a:spcPct val="100000"/>
                  </a:lnSpc>
                  <a:spcBef>
                    <a:spcPct val="0"/>
                  </a:spcBef>
                  <a:spcAft>
                    <a:spcPts val="0"/>
                  </a:spcAft>
                  <a:buClrTx/>
                  <a:buSzTx/>
                  <a:buFontTx/>
                  <a:buNone/>
                  <a:defRPr/>
                </a:pPr>
                <a:r>
                  <a:rPr kumimoji="0" lang="zh-CN" altLang="en-US" sz="1800" b="0" i="0" u="none" strike="noStrike" kern="1200" cap="none" spc="0" normalizeH="0" baseline="0" dirty="0">
                    <a:solidFill>
                      <a:srgbClr val="000000"/>
                    </a:solidFill>
                    <a:latin typeface="Arial" panose="020B0604020202020204" pitchFamily="34" charset="0"/>
                    <a:ea typeface="微软雅黑" panose="020B0503020204020204" pitchFamily="34" charset="-122"/>
                    <a:cs typeface="+mn-cs"/>
                  </a:rPr>
                  <a:t>（2）移动学习、授课</a:t>
                </a:r>
                <a:endParaRPr kumimoji="0" lang="zh-CN" altLang="en-US" sz="1800" b="0" i="0" u="none" strike="noStrike" kern="1200" cap="none" spc="0" normalizeH="0" baseline="0" dirty="0">
                  <a:solidFill>
                    <a:srgbClr val="000000"/>
                  </a:solidFill>
                  <a:latin typeface="Arial" panose="020B0604020202020204" pitchFamily="34" charset="0"/>
                  <a:ea typeface="微软雅黑" panose="020B0503020204020204" pitchFamily="34" charset="-122"/>
                  <a:cs typeface="+mn-cs"/>
                </a:endParaRPr>
              </a:p>
            </p:txBody>
          </p:sp>
          <p:sp>
            <p:nvSpPr>
              <p:cNvPr id="25" name="TextBox 15"/>
              <p:cNvSpPr txBox="1"/>
              <p:nvPr/>
            </p:nvSpPr>
            <p:spPr>
              <a:xfrm>
                <a:off x="4924875" y="1767872"/>
                <a:ext cx="4253056" cy="1059917"/>
              </a:xfrm>
              <a:prstGeom prst="rect">
                <a:avLst/>
              </a:prstGeom>
              <a:noFill/>
            </p:spPr>
            <p:txBody>
              <a:bodyPr wrap="square">
                <a:spAutoFit/>
              </a:bodyPr>
              <a:lstStyle/>
              <a:p>
                <a:pPr marR="0" defTabSz="683895" eaLnBrk="1" fontAlgn="auto" hangingPunct="1">
                  <a:lnSpc>
                    <a:spcPct val="120000"/>
                  </a:lnSpc>
                  <a:spcBef>
                    <a:spcPts val="0"/>
                  </a:spcBef>
                  <a:spcAft>
                    <a:spcPts val="0"/>
                  </a:spcAft>
                  <a:buClrTx/>
                  <a:buSzTx/>
                  <a:buFontTx/>
                  <a:buNone/>
                  <a:defRPr/>
                </a:pPr>
                <a:r>
                  <a:rPr kumimoji="0" lang="zh-CN" altLang="en-US" sz="1050" kern="1200" cap="none" spc="0" normalizeH="0" baseline="0" noProof="0" dirty="0">
                    <a:latin typeface="微软雅黑" panose="020B0503020204020204" pitchFamily="34" charset="-122"/>
                    <a:ea typeface="微软雅黑" panose="020B0503020204020204" pitchFamily="34" charset="-122"/>
                    <a:cs typeface="+mn-cs"/>
                  </a:rPr>
                  <a:t>移动学习、授课所使用的移动计算设备必须能够有效地呈现学习内容并且提供教师与学习者之间的双向交流，其核心优势在于灵活多便的学习方式。同时移动学习在数字化学习的基础上通过有效结合移动计算技术带给学习者随时随地学习的全新感受。移动学习、授课被认为是一种未来的教学模式，或者说是未来不可缺少的一种教学模式。</a:t>
                </a:r>
                <a:endParaRPr kumimoji="0" lang="zh-CN" altLang="en-US" sz="1050" kern="1200" cap="none" spc="0" normalizeH="0" baseline="0" noProof="0" dirty="0">
                  <a:latin typeface="微软雅黑" panose="020B0503020204020204" pitchFamily="34" charset="-122"/>
                  <a:ea typeface="微软雅黑" panose="020B0503020204020204" pitchFamily="34" charset="-122"/>
                  <a:cs typeface="+mn-cs"/>
                </a:endParaRPr>
              </a:p>
            </p:txBody>
          </p:sp>
        </p:grpSp>
        <p:pic>
          <p:nvPicPr>
            <p:cNvPr id="1073743944" name="图片 441" descr="1"/>
            <p:cNvPicPr>
              <a:picLocks noChangeAspect="1"/>
            </p:cNvPicPr>
            <p:nvPr/>
          </p:nvPicPr>
          <p:blipFill>
            <a:blip r:embed="rId1"/>
            <a:stretch>
              <a:fillRect/>
            </a:stretch>
          </p:blipFill>
          <p:spPr>
            <a:xfrm>
              <a:off x="7593" y="4456"/>
              <a:ext cx="4611" cy="3155"/>
            </a:xfrm>
            <a:prstGeom prst="rect">
              <a:avLst/>
            </a:prstGeom>
            <a:noFill/>
            <a:ln w="9525">
              <a:noFill/>
            </a:ln>
          </p:spPr>
        </p:pic>
        <p:pic>
          <p:nvPicPr>
            <p:cNvPr id="1073743943" name="图片 442" descr="2"/>
            <p:cNvPicPr>
              <a:picLocks noChangeAspect="1"/>
            </p:cNvPicPr>
            <p:nvPr/>
          </p:nvPicPr>
          <p:blipFill>
            <a:blip r:embed="rId2"/>
            <a:stretch>
              <a:fillRect/>
            </a:stretch>
          </p:blipFill>
          <p:spPr>
            <a:xfrm>
              <a:off x="12547" y="6508"/>
              <a:ext cx="1483" cy="1070"/>
            </a:xfrm>
            <a:prstGeom prst="rect">
              <a:avLst/>
            </a:prstGeom>
            <a:noFill/>
            <a:ln w="9525">
              <a:noFill/>
            </a:ln>
          </p:spPr>
        </p:pic>
        <p:pic>
          <p:nvPicPr>
            <p:cNvPr id="1073743991" name="图片 1073743990"/>
            <p:cNvPicPr>
              <a:picLocks noChangeAspect="1"/>
            </p:cNvPicPr>
            <p:nvPr/>
          </p:nvPicPr>
          <p:blipFill>
            <a:blip r:embed="rId3"/>
            <a:stretch>
              <a:fillRect/>
            </a:stretch>
          </p:blipFill>
          <p:spPr>
            <a:xfrm>
              <a:off x="12689" y="4663"/>
              <a:ext cx="1200" cy="1425"/>
            </a:xfrm>
            <a:prstGeom prst="rect">
              <a:avLst/>
            </a:prstGeom>
            <a:noFill/>
            <a:ln w="9525">
              <a:noFill/>
            </a:ln>
          </p:spPr>
        </p:pic>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250" fill="hold"/>
                                        <p:tgtEl>
                                          <p:spTgt spid="21"/>
                                        </p:tgtEl>
                                        <p:attrNameLst>
                                          <p:attrName>ppt_w</p:attrName>
                                        </p:attrNameLst>
                                      </p:cBhvr>
                                      <p:tavLst>
                                        <p:tav tm="0">
                                          <p:val>
                                            <p:fltVal val="0.000000"/>
                                          </p:val>
                                        </p:tav>
                                        <p:tav tm="100000">
                                          <p:val>
                                            <p:strVal val="#ppt_w"/>
                                          </p:val>
                                        </p:tav>
                                      </p:tavLst>
                                    </p:anim>
                                    <p:anim calcmode="lin" valueType="num">
                                      <p:cBhvr>
                                        <p:cTn id="12" dur="250" fill="hold"/>
                                        <p:tgtEl>
                                          <p:spTgt spid="21"/>
                                        </p:tgtEl>
                                        <p:attrNameLst>
                                          <p:attrName>ppt_h</p:attrName>
                                        </p:attrNameLst>
                                      </p:cBhvr>
                                      <p:tavLst>
                                        <p:tav tm="0">
                                          <p:val>
                                            <p:fltVal val="0.000000"/>
                                          </p:val>
                                        </p:tav>
                                        <p:tav tm="100000">
                                          <p:val>
                                            <p:strVal val="#ppt_h"/>
                                          </p:val>
                                        </p:tav>
                                      </p:tavLst>
                                    </p:anim>
                                    <p:animEffect transition="in" filter="fade">
                                      <p:cBhvr>
                                        <p:cTn id="13" dur="250"/>
                                        <p:tgtEl>
                                          <p:spTgt spid="21"/>
                                        </p:tgtEl>
                                      </p:cBhvr>
                                    </p:animEffect>
                                  </p:childTnLst>
                                </p:cTn>
                              </p:par>
                              <p:par>
                                <p:cTn id="14" presetID="6" presetClass="emph" presetSubtype="0" decel="100000" fill="hold" grpId="1" nodeType="withEffect">
                                  <p:stCondLst>
                                    <p:cond delay="200"/>
                                  </p:stCondLst>
                                  <p:childTnLst>
                                    <p:animScale>
                                      <p:cBhvr>
                                        <p:cTn id="15" dur="250" fill="hold"/>
                                        <p:tgtEl>
                                          <p:spTgt spid="21"/>
                                        </p:tgtEl>
                                      </p:cBhvr>
                                      <p:by x="110000" y="110000"/>
                                    </p:animScale>
                                  </p:childTnLst>
                                </p:cTn>
                              </p:par>
                              <p:par>
                                <p:cTn id="16" presetID="6" presetClass="emph" presetSubtype="0" decel="100000" fill="hold" grpId="2" nodeType="withEffect">
                                  <p:stCondLst>
                                    <p:cond delay="300"/>
                                  </p:stCondLst>
                                  <p:childTnLst>
                                    <p:animScale>
                                      <p:cBhvr>
                                        <p:cTn id="17" dur="250" fill="hold"/>
                                        <p:tgtEl>
                                          <p:spTgt spid="21"/>
                                        </p:tgtEl>
                                      </p:cBhvr>
                                      <p:by x="91000" y="91000"/>
                                    </p:animScale>
                                  </p:childTnLst>
                                </p:cTn>
                              </p:par>
                            </p:childTnLst>
                          </p:cTn>
                        </p:par>
                        <p:par>
                          <p:cTn id="18" fill="hold">
                            <p:stCondLst>
                              <p:cond delay="1000"/>
                            </p:stCondLst>
                            <p:childTnLst>
                              <p:par>
                                <p:cTn id="19" presetID="2" presetClass="entr" presetSubtype="8" decel="6670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400" fill="hold"/>
                                        <p:tgtEl>
                                          <p:spTgt spid="5"/>
                                        </p:tgtEl>
                                        <p:attrNameLst>
                                          <p:attrName>ppt_x</p:attrName>
                                        </p:attrNameLst>
                                      </p:cBhvr>
                                      <p:tavLst>
                                        <p:tav tm="0">
                                          <p:val>
                                            <p:strVal val="0-#ppt_w/2"/>
                                          </p:val>
                                        </p:tav>
                                        <p:tav tm="100000">
                                          <p:val>
                                            <p:strVal val="#ppt_x"/>
                                          </p:val>
                                        </p:tav>
                                      </p:tavLst>
                                    </p:anim>
                                    <p:anim calcmode="lin" valueType="num">
                                      <p:cBhvr additive="base">
                                        <p:cTn id="22" dur="4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right)">
                                      <p:cBhvr>
                                        <p:cTn id="26" dur="500"/>
                                        <p:tgtEl>
                                          <p:spTgt spid="4"/>
                                        </p:tgtEl>
                                      </p:cBhvr>
                                    </p:animEffect>
                                  </p:childTnLst>
                                </p:cTn>
                              </p:par>
                              <p:par>
                                <p:cTn id="27" presetID="2" presetClass="entr" presetSubtype="4"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1" grpId="1" bldLvl="0" animBg="1"/>
      <p:bldP spid="21" grpId="2"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
          <p:cNvPicPr>
            <a:picLocks noChangeAspect="1"/>
          </p:cNvPicPr>
          <p:nvPr/>
        </p:nvPicPr>
        <p:blipFill>
          <a:blip r:embed="rId1"/>
          <a:stretch>
            <a:fillRect/>
          </a:stretch>
        </p:blipFill>
        <p:spPr>
          <a:xfrm>
            <a:off x="-26035" y="-1905"/>
            <a:ext cx="9173210" cy="5159375"/>
          </a:xfrm>
          <a:prstGeom prst="rect">
            <a:avLst/>
          </a:prstGeom>
        </p:spPr>
      </p:pic>
      <p:sp>
        <p:nvSpPr>
          <p:cNvPr id="112" name="椭圆 12"/>
          <p:cNvSpPr>
            <a:spLocks noChangeArrowheads="1"/>
          </p:cNvSpPr>
          <p:nvPr/>
        </p:nvSpPr>
        <p:spPr bwMode="auto">
          <a:xfrm>
            <a:off x="681241" y="1169038"/>
            <a:ext cx="3940175" cy="3940175"/>
          </a:xfrm>
          <a:prstGeom prst="ellipse">
            <a:avLst/>
          </a:prstGeom>
          <a:noFill/>
          <a:ln w="9525" cmpd="sng">
            <a:solidFill>
              <a:srgbClr val="0070C0"/>
            </a:solidFill>
            <a:prstDash val="dash"/>
            <a:round/>
          </a:ln>
          <a:extLst>
            <a:ext uri="{909E8E84-426E-40DD-AFC4-6F175D3DCCD1}">
              <a14:hiddenFill xmlns:a14="http://schemas.microsoft.com/office/drawing/2010/main">
                <a:solidFill>
                  <a:srgbClr val="FFFFFF"/>
                </a:solidFill>
              </a14:hiddenFill>
            </a:ext>
          </a:extLst>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3" name="Oval 13"/>
          <p:cNvSpPr>
            <a:spLocks noChangeArrowheads="1"/>
          </p:cNvSpPr>
          <p:nvPr/>
        </p:nvSpPr>
        <p:spPr bwMode="auto">
          <a:xfrm>
            <a:off x="1171144" y="3119123"/>
            <a:ext cx="1606550"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4" name="Oval 14"/>
          <p:cNvSpPr>
            <a:spLocks noChangeArrowheads="1"/>
          </p:cNvSpPr>
          <p:nvPr/>
        </p:nvSpPr>
        <p:spPr bwMode="auto">
          <a:xfrm>
            <a:off x="1289570" y="3260411"/>
            <a:ext cx="1322388" cy="1322387"/>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5" name="Oval 18"/>
          <p:cNvSpPr>
            <a:spLocks noChangeArrowheads="1"/>
          </p:cNvSpPr>
          <p:nvPr/>
        </p:nvSpPr>
        <p:spPr bwMode="auto">
          <a:xfrm>
            <a:off x="2670696" y="2828926"/>
            <a:ext cx="1606550" cy="1608139"/>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6" name="Oval 19"/>
          <p:cNvSpPr>
            <a:spLocks noChangeArrowheads="1"/>
          </p:cNvSpPr>
          <p:nvPr/>
        </p:nvSpPr>
        <p:spPr bwMode="auto">
          <a:xfrm>
            <a:off x="2813254" y="2971486"/>
            <a:ext cx="1322387" cy="1322387"/>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7" name="Oval 23"/>
          <p:cNvSpPr>
            <a:spLocks noChangeArrowheads="1"/>
          </p:cNvSpPr>
          <p:nvPr/>
        </p:nvSpPr>
        <p:spPr bwMode="auto">
          <a:xfrm>
            <a:off x="1597864" y="1767525"/>
            <a:ext cx="1608137"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8" name="Oval 24"/>
          <p:cNvSpPr>
            <a:spLocks noChangeArrowheads="1"/>
          </p:cNvSpPr>
          <p:nvPr/>
        </p:nvSpPr>
        <p:spPr bwMode="auto">
          <a:xfrm>
            <a:off x="1740739" y="1910083"/>
            <a:ext cx="1322387" cy="1322388"/>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9" name="TextBox 91"/>
          <p:cNvSpPr txBox="1">
            <a:spLocks noChangeArrowheads="1"/>
          </p:cNvSpPr>
          <p:nvPr/>
        </p:nvSpPr>
        <p:spPr bwMode="auto">
          <a:xfrm>
            <a:off x="4189933" y="1267520"/>
            <a:ext cx="33489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a:latin typeface="微软雅黑" panose="020B0503020204020204" pitchFamily="34" charset="-122"/>
                <a:ea typeface="微软雅黑" panose="020B0503020204020204" pitchFamily="34" charset="-122"/>
                <a:sym typeface="+mn-ea"/>
              </a:rPr>
              <a:t>（1）</a:t>
            </a:r>
            <a:r>
              <a:rPr lang="zh-CN" altLang="en-US" sz="1600" b="0">
                <a:latin typeface="微软雅黑" panose="020B0503020204020204" pitchFamily="34" charset="-122"/>
                <a:ea typeface="微软雅黑" panose="020B0503020204020204" pitchFamily="34" charset="-122"/>
              </a:rPr>
              <a:t>优化学习情境，激发学习兴趣</a:t>
            </a:r>
            <a:endParaRPr lang="zh-CN" altLang="en-US" sz="1600" b="0">
              <a:latin typeface="微软雅黑" panose="020B0503020204020204" pitchFamily="34" charset="-122"/>
              <a:ea typeface="微软雅黑" panose="020B0503020204020204" pitchFamily="34" charset="-122"/>
            </a:endParaRPr>
          </a:p>
        </p:txBody>
      </p:sp>
      <p:sp>
        <p:nvSpPr>
          <p:cNvPr id="120" name="TextBox 92"/>
          <p:cNvSpPr txBox="1">
            <a:spLocks noChangeArrowheads="1"/>
          </p:cNvSpPr>
          <p:nvPr/>
        </p:nvSpPr>
        <p:spPr bwMode="auto">
          <a:xfrm>
            <a:off x="4589983" y="1565335"/>
            <a:ext cx="2968625" cy="1013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小学生的思维是以形象思维为主，具有好奇、好动、注意时间短、持久性差等特点,而交互式教学一体机集辅助教学及文字、图像、音频等多种媒体手段于一体，产生丰富多彩的动态画面，使其内容更充实、更形象，更生动，直接刺激学生的感官，让学生耳目一新。</a:t>
            </a:r>
            <a:endParaRPr lang="zh-CN" altLang="en-US" sz="1000" b="0">
              <a:latin typeface="微软雅黑" panose="020B0503020204020204" pitchFamily="34" charset="-122"/>
              <a:ea typeface="微软雅黑" panose="020B0503020204020204" pitchFamily="34" charset="-122"/>
            </a:endParaRPr>
          </a:p>
        </p:txBody>
      </p:sp>
      <p:sp>
        <p:nvSpPr>
          <p:cNvPr id="121" name="TextBox 25"/>
          <p:cNvSpPr txBox="1">
            <a:spLocks noChangeArrowheads="1"/>
          </p:cNvSpPr>
          <p:nvPr/>
        </p:nvSpPr>
        <p:spPr bwMode="auto">
          <a:xfrm>
            <a:off x="1815509" y="2326008"/>
            <a:ext cx="11722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优化学习情境</a:t>
            </a:r>
            <a:endParaRPr lang="zh-CN" alt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激发学习兴趣</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22" name="TextBox 93"/>
          <p:cNvSpPr txBox="1">
            <a:spLocks noChangeArrowheads="1"/>
          </p:cNvSpPr>
          <p:nvPr/>
        </p:nvSpPr>
        <p:spPr bwMode="auto">
          <a:xfrm>
            <a:off x="1282744" y="3704398"/>
            <a:ext cx="13373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F8F8F8"/>
                </a:solidFill>
                <a:latin typeface="微软雅黑" panose="020B0503020204020204" pitchFamily="34" charset="-122"/>
                <a:ea typeface="微软雅黑" panose="020B0503020204020204" pitchFamily="34" charset="-122"/>
              </a:rPr>
              <a:t>丰富的课程资源</a:t>
            </a:r>
            <a:endParaRPr lang="zh-CN" altLang="en-US" dirty="0">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dirty="0">
                <a:solidFill>
                  <a:srgbClr val="F8F8F8"/>
                </a:solidFill>
                <a:latin typeface="微软雅黑" panose="020B0503020204020204" pitchFamily="34" charset="-122"/>
                <a:ea typeface="微软雅黑" panose="020B0503020204020204" pitchFamily="34" charset="-122"/>
              </a:rPr>
              <a:t>帮助突破重难点</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23" name="TextBox 94"/>
          <p:cNvSpPr txBox="1">
            <a:spLocks noChangeArrowheads="1"/>
          </p:cNvSpPr>
          <p:nvPr/>
        </p:nvSpPr>
        <p:spPr bwMode="auto">
          <a:xfrm>
            <a:off x="2813094" y="3387849"/>
            <a:ext cx="13373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多样的功能模式</a:t>
            </a:r>
            <a:endParaRPr lang="zh-CN" alt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提高教学效率</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24" name="TextBox 101"/>
          <p:cNvSpPr txBox="1">
            <a:spLocks noChangeArrowheads="1"/>
          </p:cNvSpPr>
          <p:nvPr/>
        </p:nvSpPr>
        <p:spPr bwMode="auto">
          <a:xfrm>
            <a:off x="4978603" y="2730521"/>
            <a:ext cx="37553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a:latin typeface="微软雅黑" panose="020B0503020204020204" pitchFamily="34" charset="-122"/>
                <a:ea typeface="微软雅黑" panose="020B0503020204020204" pitchFamily="34" charset="-122"/>
                <a:sym typeface="+mn-ea"/>
              </a:rPr>
              <a:t>（</a:t>
            </a:r>
            <a:r>
              <a:rPr lang="en-US" altLang="zh-CN" sz="1600">
                <a:latin typeface="微软雅黑" panose="020B0503020204020204" pitchFamily="34" charset="-122"/>
                <a:ea typeface="微软雅黑" panose="020B0503020204020204" pitchFamily="34" charset="-122"/>
                <a:sym typeface="+mn-ea"/>
              </a:rPr>
              <a:t>2</a:t>
            </a:r>
            <a:r>
              <a:rPr lang="zh-CN" altLang="en-US" sz="1600">
                <a:latin typeface="微软雅黑" panose="020B0503020204020204" pitchFamily="34" charset="-122"/>
                <a:ea typeface="微软雅黑" panose="020B0503020204020204" pitchFamily="34" charset="-122"/>
                <a:sym typeface="+mn-ea"/>
              </a:rPr>
              <a:t>）</a:t>
            </a:r>
            <a:r>
              <a:rPr lang="zh-CN" altLang="en-US" sz="1600" b="0">
                <a:latin typeface="微软雅黑" panose="020B0503020204020204" pitchFamily="34" charset="-122"/>
                <a:ea typeface="微软雅黑" panose="020B0503020204020204" pitchFamily="34" charset="-122"/>
              </a:rPr>
              <a:t>丰富的课程资源，帮助突破重难点</a:t>
            </a:r>
            <a:endParaRPr lang="zh-CN" altLang="en-US" sz="1600" b="0">
              <a:latin typeface="微软雅黑" panose="020B0503020204020204" pitchFamily="34" charset="-122"/>
              <a:ea typeface="微软雅黑" panose="020B0503020204020204" pitchFamily="34" charset="-122"/>
            </a:endParaRPr>
          </a:p>
        </p:txBody>
      </p:sp>
      <p:sp>
        <p:nvSpPr>
          <p:cNvPr id="125" name="TextBox 102"/>
          <p:cNvSpPr txBox="1">
            <a:spLocks noChangeArrowheads="1"/>
          </p:cNvSpPr>
          <p:nvPr/>
        </p:nvSpPr>
        <p:spPr bwMode="auto">
          <a:xfrm>
            <a:off x="4979035" y="3066415"/>
            <a:ext cx="3754755"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交互式教学一体机具有丰富的教学资源，随时调用相应教具、器材、图片，具体展示概念和注释授课过程，在有限的课堂教学时间里突出教学重点、难点，使学生真正地融入课堂，多方位观察，加深学生对所学知识的认识。</a:t>
            </a:r>
            <a:endParaRPr lang="zh-CN" altLang="en-US" sz="1000" b="0">
              <a:latin typeface="微软雅黑" panose="020B0503020204020204" pitchFamily="34" charset="-122"/>
              <a:ea typeface="微软雅黑" panose="020B0503020204020204" pitchFamily="34" charset="-122"/>
            </a:endParaRPr>
          </a:p>
        </p:txBody>
      </p:sp>
      <p:sp>
        <p:nvSpPr>
          <p:cNvPr id="126" name="TextBox 103"/>
          <p:cNvSpPr txBox="1">
            <a:spLocks noChangeArrowheads="1"/>
          </p:cNvSpPr>
          <p:nvPr/>
        </p:nvSpPr>
        <p:spPr bwMode="auto">
          <a:xfrm>
            <a:off x="5595823" y="4015936"/>
            <a:ext cx="35521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0">
                <a:latin typeface="微软雅黑" panose="020B0503020204020204" pitchFamily="34" charset="-122"/>
                <a:ea typeface="微软雅黑" panose="020B0503020204020204" pitchFamily="34" charset="-122"/>
              </a:rPr>
              <a:t>（</a:t>
            </a:r>
            <a:r>
              <a:rPr lang="en-US" altLang="zh-CN" sz="1600" b="0">
                <a:latin typeface="微软雅黑" panose="020B0503020204020204" pitchFamily="34" charset="-122"/>
                <a:ea typeface="微软雅黑" panose="020B0503020204020204" pitchFamily="34" charset="-122"/>
              </a:rPr>
              <a:t>3</a:t>
            </a:r>
            <a:r>
              <a:rPr lang="zh-CN" altLang="en-US" sz="1600" b="0">
                <a:latin typeface="微软雅黑" panose="020B0503020204020204" pitchFamily="34" charset="-122"/>
                <a:ea typeface="微软雅黑" panose="020B0503020204020204" pitchFamily="34" charset="-122"/>
              </a:rPr>
              <a:t>）多样的功能模式，提高教学效率</a:t>
            </a:r>
            <a:endParaRPr lang="zh-CN" altLang="en-US" b="0">
              <a:latin typeface="微软雅黑" panose="020B0503020204020204" pitchFamily="34" charset="-122"/>
              <a:ea typeface="微软雅黑" panose="020B0503020204020204" pitchFamily="34" charset="-122"/>
            </a:endParaRPr>
          </a:p>
        </p:txBody>
      </p:sp>
      <p:sp>
        <p:nvSpPr>
          <p:cNvPr id="127" name="TextBox 104"/>
          <p:cNvSpPr txBox="1">
            <a:spLocks noChangeArrowheads="1"/>
          </p:cNvSpPr>
          <p:nvPr/>
        </p:nvSpPr>
        <p:spPr bwMode="auto">
          <a:xfrm>
            <a:off x="5669280" y="4293870"/>
            <a:ext cx="3310890" cy="705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交互式教学一体机其自带的教学模式和滚动式白屏能自由书写、多点触控，改变了以往多媒体课件不能批注、圈点强调的缺点。教师可以在屏幕上直接书写讲解过程，既可以给学生讲解透彻，又可以起到很好的示范作用</a:t>
            </a:r>
            <a:endParaRPr lang="zh-CN" altLang="en-US" sz="1000" b="0">
              <a:latin typeface="微软雅黑" panose="020B0503020204020204" pitchFamily="34" charset="-122"/>
              <a:ea typeface="微软雅黑" panose="020B0503020204020204" pitchFamily="34" charset="-122"/>
            </a:endParaRPr>
          </a:p>
        </p:txBody>
      </p:sp>
      <p:sp>
        <p:nvSpPr>
          <p:cNvPr id="3" name="文本框 2"/>
          <p:cNvSpPr txBox="1"/>
          <p:nvPr/>
        </p:nvSpPr>
        <p:spPr>
          <a:xfrm>
            <a:off x="782955" y="281305"/>
            <a:ext cx="3562985" cy="460375"/>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研究内容的展开</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4" name="组合 17"/>
          <p:cNvGrpSpPr>
            <a:grpSpLocks noChangeAspect="1"/>
          </p:cNvGrpSpPr>
          <p:nvPr/>
        </p:nvGrpSpPr>
        <p:grpSpPr>
          <a:xfrm>
            <a:off x="314325" y="277813"/>
            <a:ext cx="468313" cy="468312"/>
            <a:chOff x="1928879" y="1944350"/>
            <a:chExt cx="1129689" cy="1129689"/>
          </a:xfrm>
        </p:grpSpPr>
        <p:sp>
          <p:nvSpPr>
            <p:cNvPr id="5" name="椭圆 4"/>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 name="Freeform 18"/>
            <p:cNvSpPr>
              <a:spLocks noEditPoints="1"/>
            </p:cNvSpPr>
            <p:nvPr/>
          </p:nvSpPr>
          <p:spPr bwMode="auto">
            <a:xfrm>
              <a:off x="2154818" y="2105187"/>
              <a:ext cx="658665" cy="792697"/>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
        <p:nvSpPr>
          <p:cNvPr id="7" name="文本框 6"/>
          <p:cNvSpPr txBox="1"/>
          <p:nvPr/>
        </p:nvSpPr>
        <p:spPr>
          <a:xfrm>
            <a:off x="544195" y="835343"/>
            <a:ext cx="5080000" cy="306705"/>
          </a:xfrm>
          <a:prstGeom prst="rect">
            <a:avLst/>
          </a:prstGeom>
          <a:noFill/>
          <a:ln w="9525">
            <a:noFill/>
          </a:ln>
        </p:spPr>
        <p:txBody>
          <a:bodyPr>
            <a:spAutoFit/>
          </a:bodyPr>
          <a:p>
            <a:r>
              <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（三）交互式触控一体机在学科教学的应用研究</a:t>
            </a:r>
            <a:endPar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4" name="任意多边形 43"/>
          <p:cNvSpPr/>
          <p:nvPr/>
        </p:nvSpPr>
        <p:spPr>
          <a:xfrm>
            <a:off x="1028593" y="1169345"/>
            <a:ext cx="1014202" cy="585261"/>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rgbClr val="0070C0"/>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600" b="1" i="0" u="none" strike="noStrike" kern="1200" cap="none" spc="0" normalizeH="0" baseline="0" noProof="0" dirty="0">
                <a:ln>
                  <a:noFill/>
                </a:ln>
                <a:solidFill>
                  <a:schemeClr val="lt1"/>
                </a:solidFill>
                <a:effectLst/>
                <a:uLnTx/>
                <a:uFillTx/>
                <a:latin typeface="+mn-lt"/>
                <a:ea typeface="+mn-ea"/>
                <a:cs typeface="+mn-cs"/>
              </a:rPr>
              <a:t>数学学科</a:t>
            </a:r>
            <a:endParaRPr kumimoji="0" lang="zh-CN" altLang="en-US" sz="16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heel(1)">
                                      <p:cBhvr>
                                        <p:cTn id="7" dur="1000"/>
                                        <p:tgtEl>
                                          <p:spTgt spid="112"/>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Scale>
                                      <p:cBhvr>
                                        <p:cTn id="11" dur="1000" decel="50000" fill="hold">
                                          <p:stCondLst>
                                            <p:cond delay="0"/>
                                          </p:stCondLst>
                                        </p:cTn>
                                        <p:tgtEl>
                                          <p:spTgt spid="1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117"/>
                                        </p:tgtEl>
                                        <p:attrNameLst>
                                          <p:attrName>ppt_x</p:attrName>
                                          <p:attrName>ppt_y</p:attrName>
                                        </p:attrNameLst>
                                      </p:cBhvr>
                                      <p:rCtr x="0" y="0"/>
                                    </p:animMotion>
                                    <p:animEffect transition="in" filter="fade">
                                      <p:cBhvr>
                                        <p:cTn id="13" dur="1000"/>
                                        <p:tgtEl>
                                          <p:spTgt spid="117"/>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118"/>
                                        </p:tgtEl>
                                        <p:attrNameLst>
                                          <p:attrName>style.visibility</p:attrName>
                                        </p:attrNameLst>
                                      </p:cBhvr>
                                      <p:to>
                                        <p:strVal val="visible"/>
                                      </p:to>
                                    </p:set>
                                    <p:animScale>
                                      <p:cBhvr>
                                        <p:cTn id="16" dur="10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118"/>
                                        </p:tgtEl>
                                        <p:attrNameLst>
                                          <p:attrName>ppt_x</p:attrName>
                                          <p:attrName>ppt_y</p:attrName>
                                        </p:attrNameLst>
                                      </p:cBhvr>
                                      <p:rCtr x="0" y="0"/>
                                    </p:animMotion>
                                    <p:animEffect transition="in" filter="fade">
                                      <p:cBhvr>
                                        <p:cTn id="18" dur="1000"/>
                                        <p:tgtEl>
                                          <p:spTgt spid="118"/>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21"/>
                                        </p:tgtEl>
                                        <p:attrNameLst>
                                          <p:attrName>style.visibility</p:attrName>
                                        </p:attrNameLst>
                                      </p:cBhvr>
                                      <p:to>
                                        <p:strVal val="visible"/>
                                      </p:to>
                                    </p:set>
                                    <p:animScale>
                                      <p:cBhvr>
                                        <p:cTn id="21" dur="1000" decel="50000" fill="hold">
                                          <p:stCondLst>
                                            <p:cond delay="0"/>
                                          </p:stCondLst>
                                        </p:cTn>
                                        <p:tgtEl>
                                          <p:spTgt spid="1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21"/>
                                        </p:tgtEl>
                                        <p:attrNameLst>
                                          <p:attrName>ppt_x</p:attrName>
                                          <p:attrName>ppt_y</p:attrName>
                                        </p:attrNameLst>
                                      </p:cBhvr>
                                      <p:rCtr x="0" y="0"/>
                                    </p:animMotion>
                                    <p:animEffect transition="in" filter="fade">
                                      <p:cBhvr>
                                        <p:cTn id="23" dur="1000"/>
                                        <p:tgtEl>
                                          <p:spTgt spid="121"/>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113"/>
                                        </p:tgtEl>
                                        <p:attrNameLst>
                                          <p:attrName>style.visibility</p:attrName>
                                        </p:attrNameLst>
                                      </p:cBhvr>
                                      <p:to>
                                        <p:strVal val="visible"/>
                                      </p:to>
                                    </p:set>
                                    <p:animScale>
                                      <p:cBhvr>
                                        <p:cTn id="27"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113"/>
                                        </p:tgtEl>
                                        <p:attrNameLst>
                                          <p:attrName>ppt_x</p:attrName>
                                          <p:attrName>ppt_y</p:attrName>
                                        </p:attrNameLst>
                                      </p:cBhvr>
                                      <p:rCtr x="0" y="0"/>
                                    </p:animMotion>
                                    <p:animEffect transition="in" filter="fade">
                                      <p:cBhvr>
                                        <p:cTn id="29" dur="1000"/>
                                        <p:tgtEl>
                                          <p:spTgt spid="11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Scale>
                                      <p:cBhvr>
                                        <p:cTn id="32" dur="1000" decel="50000" fill="hold">
                                          <p:stCondLst>
                                            <p:cond delay="0"/>
                                          </p:stCondLst>
                                        </p:cTn>
                                        <p:tgtEl>
                                          <p:spTgt spid="1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114"/>
                                        </p:tgtEl>
                                        <p:attrNameLst>
                                          <p:attrName>ppt_x</p:attrName>
                                          <p:attrName>ppt_y</p:attrName>
                                        </p:attrNameLst>
                                      </p:cBhvr>
                                      <p:rCtr x="0" y="0"/>
                                    </p:animMotion>
                                    <p:animEffect transition="in" filter="fade">
                                      <p:cBhvr>
                                        <p:cTn id="34" dur="1000"/>
                                        <p:tgtEl>
                                          <p:spTgt spid="11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22"/>
                                        </p:tgtEl>
                                        <p:attrNameLst>
                                          <p:attrName>style.visibility</p:attrName>
                                        </p:attrNameLst>
                                      </p:cBhvr>
                                      <p:to>
                                        <p:strVal val="visible"/>
                                      </p:to>
                                    </p:set>
                                    <p:animScale>
                                      <p:cBhvr>
                                        <p:cTn id="37" dur="1000" decel="50000" fill="hold">
                                          <p:stCondLst>
                                            <p:cond delay="0"/>
                                          </p:stCondLst>
                                        </p:cTn>
                                        <p:tgtEl>
                                          <p:spTgt spid="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22"/>
                                        </p:tgtEl>
                                        <p:attrNameLst>
                                          <p:attrName>ppt_x</p:attrName>
                                          <p:attrName>ppt_y</p:attrName>
                                        </p:attrNameLst>
                                      </p:cBhvr>
                                      <p:rCtr x="0" y="0"/>
                                    </p:animMotion>
                                    <p:animEffect transition="in" filter="fade">
                                      <p:cBhvr>
                                        <p:cTn id="39" dur="1000"/>
                                        <p:tgtEl>
                                          <p:spTgt spid="122"/>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Scale>
                                      <p:cBhvr>
                                        <p:cTn id="43" dur="1000" decel="50000" fill="hold">
                                          <p:stCondLst>
                                            <p:cond delay="0"/>
                                          </p:stCondLst>
                                        </p:cTn>
                                        <p:tgtEl>
                                          <p:spTgt spid="1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115"/>
                                        </p:tgtEl>
                                        <p:attrNameLst>
                                          <p:attrName>ppt_x</p:attrName>
                                          <p:attrName>ppt_y</p:attrName>
                                        </p:attrNameLst>
                                      </p:cBhvr>
                                      <p:rCtr x="0" y="0"/>
                                    </p:animMotion>
                                    <p:animEffect transition="in" filter="fade">
                                      <p:cBhvr>
                                        <p:cTn id="45" dur="1000"/>
                                        <p:tgtEl>
                                          <p:spTgt spid="115"/>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116"/>
                                        </p:tgtEl>
                                        <p:attrNameLst>
                                          <p:attrName>style.visibility</p:attrName>
                                        </p:attrNameLst>
                                      </p:cBhvr>
                                      <p:to>
                                        <p:strVal val="visible"/>
                                      </p:to>
                                    </p:set>
                                    <p:animScale>
                                      <p:cBhvr>
                                        <p:cTn id="48" dur="1000" decel="50000" fill="hold">
                                          <p:stCondLst>
                                            <p:cond delay="0"/>
                                          </p:stCondLst>
                                        </p:cTn>
                                        <p:tgtEl>
                                          <p:spTgt spid="1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116"/>
                                        </p:tgtEl>
                                        <p:attrNameLst>
                                          <p:attrName>ppt_x</p:attrName>
                                          <p:attrName>ppt_y</p:attrName>
                                        </p:attrNameLst>
                                      </p:cBhvr>
                                      <p:rCtr x="0" y="0"/>
                                    </p:animMotion>
                                    <p:animEffect transition="in" filter="fade">
                                      <p:cBhvr>
                                        <p:cTn id="50" dur="1000"/>
                                        <p:tgtEl>
                                          <p:spTgt spid="116"/>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23"/>
                                        </p:tgtEl>
                                        <p:attrNameLst>
                                          <p:attrName>style.visibility</p:attrName>
                                        </p:attrNameLst>
                                      </p:cBhvr>
                                      <p:to>
                                        <p:strVal val="visible"/>
                                      </p:to>
                                    </p:set>
                                    <p:animScale>
                                      <p:cBhvr>
                                        <p:cTn id="53" dur="1000" decel="50000" fill="hold">
                                          <p:stCondLst>
                                            <p:cond delay="0"/>
                                          </p:stCondLst>
                                        </p:cTn>
                                        <p:tgtEl>
                                          <p:spTgt spid="1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23"/>
                                        </p:tgtEl>
                                        <p:attrNameLst>
                                          <p:attrName>ppt_x</p:attrName>
                                          <p:attrName>ppt_y</p:attrName>
                                        </p:attrNameLst>
                                      </p:cBhvr>
                                      <p:rCtr x="0" y="0"/>
                                    </p:animMotion>
                                    <p:animEffect transition="in" filter="fade">
                                      <p:cBhvr>
                                        <p:cTn id="55" dur="1000"/>
                                        <p:tgtEl>
                                          <p:spTgt spid="123"/>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additive="base">
                                        <p:cTn id="59" dur="500" fill="hold"/>
                                        <p:tgtEl>
                                          <p:spTgt spid="119"/>
                                        </p:tgtEl>
                                        <p:attrNameLst>
                                          <p:attrName>ppt_x</p:attrName>
                                        </p:attrNameLst>
                                      </p:cBhvr>
                                      <p:tavLst>
                                        <p:tav tm="0">
                                          <p:val>
                                            <p:strVal val="1+#ppt_w/2"/>
                                          </p:val>
                                        </p:tav>
                                        <p:tav tm="100000">
                                          <p:val>
                                            <p:strVal val="#ppt_x"/>
                                          </p:val>
                                        </p:tav>
                                      </p:tavLst>
                                    </p:anim>
                                    <p:anim calcmode="lin" valueType="num">
                                      <p:cBhvr additive="base">
                                        <p:cTn id="60" dur="500" fill="hold"/>
                                        <p:tgtEl>
                                          <p:spTgt spid="119"/>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24"/>
                                        </p:tgtEl>
                                        <p:attrNameLst>
                                          <p:attrName>style.visibility</p:attrName>
                                        </p:attrNameLst>
                                      </p:cBhvr>
                                      <p:to>
                                        <p:strVal val="visible"/>
                                      </p:to>
                                    </p:set>
                                    <p:anim calcmode="lin" valueType="num">
                                      <p:cBhvr additive="base">
                                        <p:cTn id="63" dur="500" fill="hold"/>
                                        <p:tgtEl>
                                          <p:spTgt spid="124"/>
                                        </p:tgtEl>
                                        <p:attrNameLst>
                                          <p:attrName>ppt_x</p:attrName>
                                        </p:attrNameLst>
                                      </p:cBhvr>
                                      <p:tavLst>
                                        <p:tav tm="0">
                                          <p:val>
                                            <p:strVal val="1+#ppt_w/2"/>
                                          </p:val>
                                        </p:tav>
                                        <p:tav tm="100000">
                                          <p:val>
                                            <p:strVal val="#ppt_x"/>
                                          </p:val>
                                        </p:tav>
                                      </p:tavLst>
                                    </p:anim>
                                    <p:anim calcmode="lin" valueType="num">
                                      <p:cBhvr additive="base">
                                        <p:cTn id="64" dur="500" fill="hold"/>
                                        <p:tgtEl>
                                          <p:spTgt spid="124"/>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additive="base">
                                        <p:cTn id="67" dur="500" fill="hold"/>
                                        <p:tgtEl>
                                          <p:spTgt spid="126"/>
                                        </p:tgtEl>
                                        <p:attrNameLst>
                                          <p:attrName>ppt_x</p:attrName>
                                        </p:attrNameLst>
                                      </p:cBhvr>
                                      <p:tavLst>
                                        <p:tav tm="0">
                                          <p:val>
                                            <p:strVal val="1+#ppt_w/2"/>
                                          </p:val>
                                        </p:tav>
                                        <p:tav tm="100000">
                                          <p:val>
                                            <p:strVal val="#ppt_x"/>
                                          </p:val>
                                        </p:tav>
                                      </p:tavLst>
                                    </p:anim>
                                    <p:anim calcmode="lin" valueType="num">
                                      <p:cBhvr additive="base">
                                        <p:cTn id="68" dur="500" fill="hold"/>
                                        <p:tgtEl>
                                          <p:spTgt spid="126"/>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wipe(up)">
                                      <p:cBhvr>
                                        <p:cTn id="72" dur="500"/>
                                        <p:tgtEl>
                                          <p:spTgt spid="120"/>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up)">
                                      <p:cBhvr>
                                        <p:cTn id="75" dur="500"/>
                                        <p:tgtEl>
                                          <p:spTgt spid="125"/>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wipe(up)">
                                      <p:cBhvr>
                                        <p:cTn id="7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bldLvl="0" animBg="1" autoUpdateAnimBg="0"/>
      <p:bldP spid="113" grpId="0" bldLvl="0" animBg="1" autoUpdateAnimBg="0"/>
      <p:bldP spid="114" grpId="0" bldLvl="0" animBg="1" autoUpdateAnimBg="0"/>
      <p:bldP spid="115" grpId="0" bldLvl="0" animBg="1" autoUpdateAnimBg="0"/>
      <p:bldP spid="116" grpId="0" bldLvl="0" animBg="1" autoUpdateAnimBg="0"/>
      <p:bldP spid="117" grpId="0" bldLvl="0" animBg="1" autoUpdateAnimBg="0"/>
      <p:bldP spid="118" grpId="0" bldLvl="0" animBg="1" autoUpdateAnimBg="0"/>
      <p:bldP spid="119" grpId="0" autoUpdateAnimBg="0"/>
      <p:bldP spid="120" grpId="0" autoUpdateAnimBg="0"/>
      <p:bldP spid="121" grpId="0" autoUpdateAnimBg="0"/>
      <p:bldP spid="122" grpId="0" autoUpdateAnimBg="0"/>
      <p:bldP spid="123" grpId="0" autoUpdateAnimBg="0"/>
      <p:bldP spid="124" grpId="0" autoUpdateAnimBg="0"/>
      <p:bldP spid="125" grpId="0" autoUpdateAnimBg="0"/>
      <p:bldP spid="126" grpId="0" autoUpdateAnimBg="0"/>
      <p:bldP spid="12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
          <p:cNvPicPr>
            <a:picLocks noChangeAspect="1"/>
          </p:cNvPicPr>
          <p:nvPr/>
        </p:nvPicPr>
        <p:blipFill>
          <a:blip r:embed="rId1"/>
          <a:stretch>
            <a:fillRect/>
          </a:stretch>
        </p:blipFill>
        <p:spPr>
          <a:xfrm>
            <a:off x="-14605" y="-8890"/>
            <a:ext cx="9173210" cy="5159375"/>
          </a:xfrm>
          <a:prstGeom prst="rect">
            <a:avLst/>
          </a:prstGeom>
        </p:spPr>
      </p:pic>
      <p:sp>
        <p:nvSpPr>
          <p:cNvPr id="112" name="椭圆 12"/>
          <p:cNvSpPr>
            <a:spLocks noChangeArrowheads="1"/>
          </p:cNvSpPr>
          <p:nvPr/>
        </p:nvSpPr>
        <p:spPr bwMode="auto">
          <a:xfrm>
            <a:off x="681241" y="1169038"/>
            <a:ext cx="3940175" cy="3940175"/>
          </a:xfrm>
          <a:prstGeom prst="ellipse">
            <a:avLst/>
          </a:prstGeom>
          <a:noFill/>
          <a:ln w="9525" cmpd="sng">
            <a:solidFill>
              <a:srgbClr val="0070C0"/>
            </a:solidFill>
            <a:prstDash val="dash"/>
            <a:round/>
          </a:ln>
          <a:extLst>
            <a:ext uri="{909E8E84-426E-40DD-AFC4-6F175D3DCCD1}">
              <a14:hiddenFill xmlns:a14="http://schemas.microsoft.com/office/drawing/2010/main">
                <a:solidFill>
                  <a:srgbClr val="FFFFFF"/>
                </a:solidFill>
              </a14:hiddenFill>
            </a:ext>
          </a:extLst>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3" name="Oval 13"/>
          <p:cNvSpPr>
            <a:spLocks noChangeArrowheads="1"/>
          </p:cNvSpPr>
          <p:nvPr/>
        </p:nvSpPr>
        <p:spPr bwMode="auto">
          <a:xfrm>
            <a:off x="1171144" y="3119123"/>
            <a:ext cx="1606550"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4" name="Oval 14"/>
          <p:cNvSpPr>
            <a:spLocks noChangeArrowheads="1"/>
          </p:cNvSpPr>
          <p:nvPr/>
        </p:nvSpPr>
        <p:spPr bwMode="auto">
          <a:xfrm>
            <a:off x="1289570" y="3260411"/>
            <a:ext cx="1322388" cy="1322387"/>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5" name="Oval 18"/>
          <p:cNvSpPr>
            <a:spLocks noChangeArrowheads="1"/>
          </p:cNvSpPr>
          <p:nvPr/>
        </p:nvSpPr>
        <p:spPr bwMode="auto">
          <a:xfrm>
            <a:off x="2670696" y="2828926"/>
            <a:ext cx="1606550" cy="1608139"/>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6" name="Oval 19"/>
          <p:cNvSpPr>
            <a:spLocks noChangeArrowheads="1"/>
          </p:cNvSpPr>
          <p:nvPr/>
        </p:nvSpPr>
        <p:spPr bwMode="auto">
          <a:xfrm>
            <a:off x="2813254" y="2971486"/>
            <a:ext cx="1322387" cy="1322387"/>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7" name="Oval 23"/>
          <p:cNvSpPr>
            <a:spLocks noChangeArrowheads="1"/>
          </p:cNvSpPr>
          <p:nvPr/>
        </p:nvSpPr>
        <p:spPr bwMode="auto">
          <a:xfrm>
            <a:off x="1597864" y="1767525"/>
            <a:ext cx="1608137"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8" name="Oval 24"/>
          <p:cNvSpPr>
            <a:spLocks noChangeArrowheads="1"/>
          </p:cNvSpPr>
          <p:nvPr/>
        </p:nvSpPr>
        <p:spPr bwMode="auto">
          <a:xfrm>
            <a:off x="1740739" y="1910083"/>
            <a:ext cx="1322387" cy="1322388"/>
          </a:xfrm>
          <a:prstGeom prst="ellipse">
            <a:avLst/>
          </a:prstGeom>
          <a:solidFill>
            <a:srgbClr val="0070C0"/>
          </a:solidFill>
          <a:ln>
            <a:noFill/>
          </a:ln>
        </p:spPr>
        <p:txBody>
          <a:bodyPr lIns="91432" tIns="45716" rIns="91432" bIns="45716"/>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9" name="TextBox 91"/>
          <p:cNvSpPr txBox="1">
            <a:spLocks noChangeArrowheads="1"/>
          </p:cNvSpPr>
          <p:nvPr/>
        </p:nvSpPr>
        <p:spPr bwMode="auto">
          <a:xfrm>
            <a:off x="4189933" y="1187510"/>
            <a:ext cx="25361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a:latin typeface="微软雅黑" panose="020B0503020204020204" pitchFamily="34" charset="-122"/>
                <a:ea typeface="微软雅黑" panose="020B0503020204020204" pitchFamily="34" charset="-122"/>
                <a:sym typeface="+mn-ea"/>
              </a:rPr>
              <a:t>（1）</a:t>
            </a:r>
            <a:r>
              <a:rPr lang="zh-CN" altLang="en-US" sz="1600" b="0">
                <a:latin typeface="微软雅黑" panose="020B0503020204020204" pitchFamily="34" charset="-122"/>
                <a:ea typeface="微软雅黑" panose="020B0503020204020204" pitchFamily="34" charset="-122"/>
              </a:rPr>
              <a:t>辅助拼音、识字教学</a:t>
            </a:r>
            <a:endParaRPr lang="zh-CN" altLang="en-US" sz="1600" b="0">
              <a:latin typeface="微软雅黑" panose="020B0503020204020204" pitchFamily="34" charset="-122"/>
              <a:ea typeface="微软雅黑" panose="020B0503020204020204" pitchFamily="34" charset="-122"/>
            </a:endParaRPr>
          </a:p>
        </p:txBody>
      </p:sp>
      <p:sp>
        <p:nvSpPr>
          <p:cNvPr id="120" name="TextBox 92"/>
          <p:cNvSpPr txBox="1">
            <a:spLocks noChangeArrowheads="1"/>
          </p:cNvSpPr>
          <p:nvPr/>
        </p:nvSpPr>
        <p:spPr bwMode="auto">
          <a:xfrm>
            <a:off x="4589983" y="1485325"/>
            <a:ext cx="2968625" cy="116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交互式触控一体机应用于拼音教学，使课堂教学生动、活泼。设计动画情境，营造愉悦氛围。每一课都有一个配合字母教学的情境图，通过情境图，指导学生观察、说话、激情，引出学习的内容。但是由于画面是静止的，刺激的强度还不能足以让学生进入情境，不能足够地点燃学生求知的火花。</a:t>
            </a:r>
            <a:endParaRPr lang="zh-CN" altLang="en-US" sz="1000" b="0">
              <a:latin typeface="微软雅黑" panose="020B0503020204020204" pitchFamily="34" charset="-122"/>
              <a:ea typeface="微软雅黑" panose="020B0503020204020204" pitchFamily="34" charset="-122"/>
            </a:endParaRPr>
          </a:p>
        </p:txBody>
      </p:sp>
      <p:sp>
        <p:nvSpPr>
          <p:cNvPr id="121" name="TextBox 25"/>
          <p:cNvSpPr txBox="1">
            <a:spLocks noChangeArrowheads="1"/>
          </p:cNvSpPr>
          <p:nvPr/>
        </p:nvSpPr>
        <p:spPr bwMode="auto">
          <a:xfrm>
            <a:off x="1980609" y="2326008"/>
            <a:ext cx="8420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辅助拼音</a:t>
            </a:r>
            <a:endParaRPr lang="zh-CN" alt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识字教学</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22" name="TextBox 93"/>
          <p:cNvSpPr txBox="1">
            <a:spLocks noChangeArrowheads="1"/>
          </p:cNvSpPr>
          <p:nvPr/>
        </p:nvSpPr>
        <p:spPr bwMode="auto">
          <a:xfrm>
            <a:off x="1530394" y="3704398"/>
            <a:ext cx="8420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F8F8F8"/>
                </a:solidFill>
                <a:latin typeface="微软雅黑" panose="020B0503020204020204" pitchFamily="34" charset="-122"/>
                <a:ea typeface="微软雅黑" panose="020B0503020204020204" pitchFamily="34" charset="-122"/>
              </a:rPr>
              <a:t>辅助笔画</a:t>
            </a:r>
            <a:endParaRPr lang="zh-CN" altLang="en-US" dirty="0">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dirty="0">
                <a:solidFill>
                  <a:srgbClr val="F8F8F8"/>
                </a:solidFill>
                <a:latin typeface="微软雅黑" panose="020B0503020204020204" pitchFamily="34" charset="-122"/>
                <a:ea typeface="微软雅黑" panose="020B0503020204020204" pitchFamily="34" charset="-122"/>
              </a:rPr>
              <a:t>正确书写</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23" name="TextBox 94"/>
          <p:cNvSpPr txBox="1">
            <a:spLocks noChangeArrowheads="1"/>
          </p:cNvSpPr>
          <p:nvPr/>
        </p:nvSpPr>
        <p:spPr bwMode="auto">
          <a:xfrm>
            <a:off x="2895644" y="3387849"/>
            <a:ext cx="1172210" cy="49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情境创设</a:t>
            </a:r>
            <a:endParaRPr lang="zh-CN" altLang="en-US">
              <a:solidFill>
                <a:srgbClr val="F8F8F8"/>
              </a:solidFill>
              <a:latin typeface="微软雅黑" panose="020B0503020204020204" pitchFamily="34" charset="-122"/>
              <a:ea typeface="微软雅黑" panose="020B0503020204020204" pitchFamily="34" charset="-122"/>
            </a:endParaRPr>
          </a:p>
          <a:p>
            <a:pPr algn="ctr" eaLnBrk="1" hangingPunct="1"/>
            <a:r>
              <a:rPr lang="zh-CN" altLang="en-US">
                <a:solidFill>
                  <a:srgbClr val="F8F8F8"/>
                </a:solidFill>
                <a:latin typeface="微软雅黑" panose="020B0503020204020204" pitchFamily="34" charset="-122"/>
                <a:ea typeface="微软雅黑" panose="020B0503020204020204" pitchFamily="34" charset="-122"/>
              </a:rPr>
              <a:t>优化教学方法</a:t>
            </a: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24" name="TextBox 101"/>
          <p:cNvSpPr txBox="1">
            <a:spLocks noChangeArrowheads="1"/>
          </p:cNvSpPr>
          <p:nvPr/>
        </p:nvSpPr>
        <p:spPr bwMode="auto">
          <a:xfrm>
            <a:off x="4978603" y="2650511"/>
            <a:ext cx="25361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a:latin typeface="微软雅黑" panose="020B0503020204020204" pitchFamily="34" charset="-122"/>
                <a:ea typeface="微软雅黑" panose="020B0503020204020204" pitchFamily="34" charset="-122"/>
                <a:sym typeface="+mn-ea"/>
              </a:rPr>
              <a:t>（</a:t>
            </a:r>
            <a:r>
              <a:rPr lang="en-US" altLang="zh-CN" sz="1600">
                <a:latin typeface="微软雅黑" panose="020B0503020204020204" pitchFamily="34" charset="-122"/>
                <a:ea typeface="微软雅黑" panose="020B0503020204020204" pitchFamily="34" charset="-122"/>
                <a:sym typeface="+mn-ea"/>
              </a:rPr>
              <a:t>2</a:t>
            </a:r>
            <a:r>
              <a:rPr lang="zh-CN" altLang="en-US" sz="1600">
                <a:latin typeface="微软雅黑" panose="020B0503020204020204" pitchFamily="34" charset="-122"/>
                <a:ea typeface="微软雅黑" panose="020B0503020204020204" pitchFamily="34" charset="-122"/>
                <a:sym typeface="+mn-ea"/>
              </a:rPr>
              <a:t>）</a:t>
            </a:r>
            <a:r>
              <a:rPr lang="zh-CN" altLang="en-US" sz="1600" b="0">
                <a:latin typeface="微软雅黑" panose="020B0503020204020204" pitchFamily="34" charset="-122"/>
                <a:ea typeface="微软雅黑" panose="020B0503020204020204" pitchFamily="34" charset="-122"/>
              </a:rPr>
              <a:t>辅助笔画，正确书写</a:t>
            </a:r>
            <a:endParaRPr lang="zh-CN" altLang="en-US" sz="1600" b="0">
              <a:latin typeface="微软雅黑" panose="020B0503020204020204" pitchFamily="34" charset="-122"/>
              <a:ea typeface="微软雅黑" panose="020B0503020204020204" pitchFamily="34" charset="-122"/>
            </a:endParaRPr>
          </a:p>
        </p:txBody>
      </p:sp>
      <p:sp>
        <p:nvSpPr>
          <p:cNvPr id="125" name="TextBox 102"/>
          <p:cNvSpPr txBox="1">
            <a:spLocks noChangeArrowheads="1"/>
          </p:cNvSpPr>
          <p:nvPr/>
        </p:nvSpPr>
        <p:spPr bwMode="auto">
          <a:xfrm>
            <a:off x="4979035" y="2986405"/>
            <a:ext cx="3754755" cy="859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利用动画和教师示范教学笔画，分析结构，运笔示范，把起笔、行笔、收笔等过程直接地展现在学生眼前，加深笔画、结构等的理解、记忆和摹仿。如“弓”字的笔顺和第三笔（ㄅ）不易掌握，教师就调取一个写“弓”字的动画，或者自己一笔笔写出来，配之笔划声的音乐，让学生认识笔顺。</a:t>
            </a:r>
            <a:endParaRPr lang="zh-CN" altLang="en-US" sz="1000" b="0">
              <a:latin typeface="微软雅黑" panose="020B0503020204020204" pitchFamily="34" charset="-122"/>
              <a:ea typeface="微软雅黑" panose="020B0503020204020204" pitchFamily="34" charset="-122"/>
            </a:endParaRPr>
          </a:p>
        </p:txBody>
      </p:sp>
      <p:sp>
        <p:nvSpPr>
          <p:cNvPr id="126" name="TextBox 103"/>
          <p:cNvSpPr txBox="1">
            <a:spLocks noChangeArrowheads="1"/>
          </p:cNvSpPr>
          <p:nvPr/>
        </p:nvSpPr>
        <p:spPr bwMode="auto">
          <a:xfrm>
            <a:off x="5595823" y="3935926"/>
            <a:ext cx="3552190" cy="33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0">
                <a:latin typeface="微软雅黑" panose="020B0503020204020204" pitchFamily="34" charset="-122"/>
                <a:ea typeface="微软雅黑" panose="020B0503020204020204" pitchFamily="34" charset="-122"/>
              </a:rPr>
              <a:t>（</a:t>
            </a:r>
            <a:r>
              <a:rPr lang="en-US" altLang="zh-CN" sz="1600" b="0">
                <a:latin typeface="微软雅黑" panose="020B0503020204020204" pitchFamily="34" charset="-122"/>
                <a:ea typeface="微软雅黑" panose="020B0503020204020204" pitchFamily="34" charset="-122"/>
              </a:rPr>
              <a:t>3</a:t>
            </a:r>
            <a:r>
              <a:rPr lang="zh-CN" altLang="en-US" sz="1600" b="0">
                <a:latin typeface="微软雅黑" panose="020B0503020204020204" pitchFamily="34" charset="-122"/>
                <a:ea typeface="微软雅黑" panose="020B0503020204020204" pitchFamily="34" charset="-122"/>
              </a:rPr>
              <a:t>）多样的功能模式，提高教学效率</a:t>
            </a:r>
            <a:endParaRPr lang="zh-CN" altLang="en-US" b="0">
              <a:latin typeface="微软雅黑" panose="020B0503020204020204" pitchFamily="34" charset="-122"/>
              <a:ea typeface="微软雅黑" panose="020B0503020204020204" pitchFamily="34" charset="-122"/>
            </a:endParaRPr>
          </a:p>
        </p:txBody>
      </p:sp>
      <p:sp>
        <p:nvSpPr>
          <p:cNvPr id="127" name="TextBox 104"/>
          <p:cNvSpPr txBox="1">
            <a:spLocks noChangeArrowheads="1"/>
          </p:cNvSpPr>
          <p:nvPr/>
        </p:nvSpPr>
        <p:spPr bwMode="auto">
          <a:xfrm>
            <a:off x="5669280" y="4213860"/>
            <a:ext cx="3310890" cy="859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b="0">
                <a:latin typeface="微软雅黑" panose="020B0503020204020204" pitchFamily="34" charset="-122"/>
                <a:ea typeface="微软雅黑" panose="020B0503020204020204" pitchFamily="34" charset="-122"/>
              </a:rPr>
              <a:t>因斯坦曾说:“兴趣是最好的老师”,与传统的课堂教学模式相比，交互式触控一体机能使呈现的教学内容生动形象、富有感染力，在创设教学情境、吸引学生注意力、激发内心情感等方面具有独特的作用，有利于充分激发学生的学习兴趣和求知欲望。</a:t>
            </a:r>
            <a:endParaRPr lang="zh-CN" altLang="en-US" sz="1000" b="0">
              <a:latin typeface="微软雅黑" panose="020B0503020204020204" pitchFamily="34" charset="-122"/>
              <a:ea typeface="微软雅黑" panose="020B0503020204020204" pitchFamily="34" charset="-122"/>
            </a:endParaRPr>
          </a:p>
        </p:txBody>
      </p:sp>
      <p:sp>
        <p:nvSpPr>
          <p:cNvPr id="3" name="文本框 2"/>
          <p:cNvSpPr txBox="1"/>
          <p:nvPr/>
        </p:nvSpPr>
        <p:spPr>
          <a:xfrm>
            <a:off x="782955" y="281305"/>
            <a:ext cx="3562985" cy="460375"/>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研究内容的展开</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4" name="组合 17"/>
          <p:cNvGrpSpPr>
            <a:grpSpLocks noChangeAspect="1"/>
          </p:cNvGrpSpPr>
          <p:nvPr/>
        </p:nvGrpSpPr>
        <p:grpSpPr>
          <a:xfrm>
            <a:off x="314325" y="277813"/>
            <a:ext cx="468313" cy="468312"/>
            <a:chOff x="1928879" y="1944350"/>
            <a:chExt cx="1129689" cy="1129689"/>
          </a:xfrm>
        </p:grpSpPr>
        <p:sp>
          <p:nvSpPr>
            <p:cNvPr id="5" name="椭圆 4"/>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 name="Freeform 18"/>
            <p:cNvSpPr>
              <a:spLocks noEditPoints="1"/>
            </p:cNvSpPr>
            <p:nvPr/>
          </p:nvSpPr>
          <p:spPr bwMode="auto">
            <a:xfrm>
              <a:off x="2154818" y="2105187"/>
              <a:ext cx="658665" cy="792697"/>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
        <p:nvSpPr>
          <p:cNvPr id="7" name="文本框 6"/>
          <p:cNvSpPr txBox="1"/>
          <p:nvPr/>
        </p:nvSpPr>
        <p:spPr>
          <a:xfrm>
            <a:off x="544195" y="835343"/>
            <a:ext cx="5080000" cy="306705"/>
          </a:xfrm>
          <a:prstGeom prst="rect">
            <a:avLst/>
          </a:prstGeom>
          <a:noFill/>
          <a:ln w="9525">
            <a:noFill/>
          </a:ln>
        </p:spPr>
        <p:txBody>
          <a:bodyPr>
            <a:spAutoFit/>
          </a:bodyPr>
          <a:p>
            <a:r>
              <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（三）交互式触控一体机在学科教学的应用研究</a:t>
            </a:r>
            <a:endParaRPr lang="zh-CN"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4" name="任意多边形 43"/>
          <p:cNvSpPr/>
          <p:nvPr/>
        </p:nvSpPr>
        <p:spPr>
          <a:xfrm>
            <a:off x="1028593" y="1169345"/>
            <a:ext cx="1014202" cy="585261"/>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rgbClr val="0070C0"/>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600" b="1" i="0" u="none" strike="noStrike" kern="1200" cap="none" spc="0" normalizeH="0" baseline="0" noProof="0" dirty="0">
                <a:ln>
                  <a:noFill/>
                </a:ln>
                <a:solidFill>
                  <a:schemeClr val="lt1"/>
                </a:solidFill>
                <a:effectLst/>
                <a:uLnTx/>
                <a:uFillTx/>
                <a:latin typeface="+mn-lt"/>
                <a:ea typeface="+mn-ea"/>
                <a:cs typeface="+mn-cs"/>
              </a:rPr>
              <a:t>语文学科</a:t>
            </a:r>
            <a:endParaRPr kumimoji="0" lang="zh-CN" altLang="en-US" sz="16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5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heel(1)">
                                      <p:cBhvr>
                                        <p:cTn id="7" dur="1000"/>
                                        <p:tgtEl>
                                          <p:spTgt spid="112"/>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117"/>
                                        </p:tgtEl>
                                        <p:attrNameLst>
                                          <p:attrName>style.visibility</p:attrName>
                                        </p:attrNameLst>
                                      </p:cBhvr>
                                      <p:to>
                                        <p:strVal val="visible"/>
                                      </p:to>
                                    </p:set>
                                    <p:animScale>
                                      <p:cBhvr>
                                        <p:cTn id="11" dur="1000" decel="50000" fill="hold">
                                          <p:stCondLst>
                                            <p:cond delay="0"/>
                                          </p:stCondLst>
                                        </p:cTn>
                                        <p:tgtEl>
                                          <p:spTgt spid="1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117"/>
                                        </p:tgtEl>
                                        <p:attrNameLst>
                                          <p:attrName>ppt_x</p:attrName>
                                          <p:attrName>ppt_y</p:attrName>
                                        </p:attrNameLst>
                                      </p:cBhvr>
                                      <p:rCtr x="0" y="0"/>
                                    </p:animMotion>
                                    <p:animEffect transition="in" filter="fade">
                                      <p:cBhvr>
                                        <p:cTn id="13" dur="1000"/>
                                        <p:tgtEl>
                                          <p:spTgt spid="117"/>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118"/>
                                        </p:tgtEl>
                                        <p:attrNameLst>
                                          <p:attrName>style.visibility</p:attrName>
                                        </p:attrNameLst>
                                      </p:cBhvr>
                                      <p:to>
                                        <p:strVal val="visible"/>
                                      </p:to>
                                    </p:set>
                                    <p:animScale>
                                      <p:cBhvr>
                                        <p:cTn id="16" dur="10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118"/>
                                        </p:tgtEl>
                                        <p:attrNameLst>
                                          <p:attrName>ppt_x</p:attrName>
                                          <p:attrName>ppt_y</p:attrName>
                                        </p:attrNameLst>
                                      </p:cBhvr>
                                      <p:rCtr x="0" y="0"/>
                                    </p:animMotion>
                                    <p:animEffect transition="in" filter="fade">
                                      <p:cBhvr>
                                        <p:cTn id="18" dur="1000"/>
                                        <p:tgtEl>
                                          <p:spTgt spid="118"/>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21"/>
                                        </p:tgtEl>
                                        <p:attrNameLst>
                                          <p:attrName>style.visibility</p:attrName>
                                        </p:attrNameLst>
                                      </p:cBhvr>
                                      <p:to>
                                        <p:strVal val="visible"/>
                                      </p:to>
                                    </p:set>
                                    <p:animScale>
                                      <p:cBhvr>
                                        <p:cTn id="21" dur="1000" decel="50000" fill="hold">
                                          <p:stCondLst>
                                            <p:cond delay="0"/>
                                          </p:stCondLst>
                                        </p:cTn>
                                        <p:tgtEl>
                                          <p:spTgt spid="1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21"/>
                                        </p:tgtEl>
                                        <p:attrNameLst>
                                          <p:attrName>ppt_x</p:attrName>
                                          <p:attrName>ppt_y</p:attrName>
                                        </p:attrNameLst>
                                      </p:cBhvr>
                                      <p:rCtr x="0" y="0"/>
                                    </p:animMotion>
                                    <p:animEffect transition="in" filter="fade">
                                      <p:cBhvr>
                                        <p:cTn id="23" dur="1000"/>
                                        <p:tgtEl>
                                          <p:spTgt spid="121"/>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113"/>
                                        </p:tgtEl>
                                        <p:attrNameLst>
                                          <p:attrName>style.visibility</p:attrName>
                                        </p:attrNameLst>
                                      </p:cBhvr>
                                      <p:to>
                                        <p:strVal val="visible"/>
                                      </p:to>
                                    </p:set>
                                    <p:animScale>
                                      <p:cBhvr>
                                        <p:cTn id="27"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113"/>
                                        </p:tgtEl>
                                        <p:attrNameLst>
                                          <p:attrName>ppt_x</p:attrName>
                                          <p:attrName>ppt_y</p:attrName>
                                        </p:attrNameLst>
                                      </p:cBhvr>
                                      <p:rCtr x="0" y="0"/>
                                    </p:animMotion>
                                    <p:animEffect transition="in" filter="fade">
                                      <p:cBhvr>
                                        <p:cTn id="29" dur="1000"/>
                                        <p:tgtEl>
                                          <p:spTgt spid="11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Scale>
                                      <p:cBhvr>
                                        <p:cTn id="32" dur="1000" decel="50000" fill="hold">
                                          <p:stCondLst>
                                            <p:cond delay="0"/>
                                          </p:stCondLst>
                                        </p:cTn>
                                        <p:tgtEl>
                                          <p:spTgt spid="1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114"/>
                                        </p:tgtEl>
                                        <p:attrNameLst>
                                          <p:attrName>ppt_x</p:attrName>
                                          <p:attrName>ppt_y</p:attrName>
                                        </p:attrNameLst>
                                      </p:cBhvr>
                                      <p:rCtr x="0" y="0"/>
                                    </p:animMotion>
                                    <p:animEffect transition="in" filter="fade">
                                      <p:cBhvr>
                                        <p:cTn id="34" dur="1000"/>
                                        <p:tgtEl>
                                          <p:spTgt spid="11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22"/>
                                        </p:tgtEl>
                                        <p:attrNameLst>
                                          <p:attrName>style.visibility</p:attrName>
                                        </p:attrNameLst>
                                      </p:cBhvr>
                                      <p:to>
                                        <p:strVal val="visible"/>
                                      </p:to>
                                    </p:set>
                                    <p:animScale>
                                      <p:cBhvr>
                                        <p:cTn id="37" dur="1000" decel="50000" fill="hold">
                                          <p:stCondLst>
                                            <p:cond delay="0"/>
                                          </p:stCondLst>
                                        </p:cTn>
                                        <p:tgtEl>
                                          <p:spTgt spid="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22"/>
                                        </p:tgtEl>
                                        <p:attrNameLst>
                                          <p:attrName>ppt_x</p:attrName>
                                          <p:attrName>ppt_y</p:attrName>
                                        </p:attrNameLst>
                                      </p:cBhvr>
                                      <p:rCtr x="0" y="0"/>
                                    </p:animMotion>
                                    <p:animEffect transition="in" filter="fade">
                                      <p:cBhvr>
                                        <p:cTn id="39" dur="1000"/>
                                        <p:tgtEl>
                                          <p:spTgt spid="122"/>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Scale>
                                      <p:cBhvr>
                                        <p:cTn id="43" dur="1000" decel="50000" fill="hold">
                                          <p:stCondLst>
                                            <p:cond delay="0"/>
                                          </p:stCondLst>
                                        </p:cTn>
                                        <p:tgtEl>
                                          <p:spTgt spid="1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115"/>
                                        </p:tgtEl>
                                        <p:attrNameLst>
                                          <p:attrName>ppt_x</p:attrName>
                                          <p:attrName>ppt_y</p:attrName>
                                        </p:attrNameLst>
                                      </p:cBhvr>
                                      <p:rCtr x="0" y="0"/>
                                    </p:animMotion>
                                    <p:animEffect transition="in" filter="fade">
                                      <p:cBhvr>
                                        <p:cTn id="45" dur="1000"/>
                                        <p:tgtEl>
                                          <p:spTgt spid="115"/>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116"/>
                                        </p:tgtEl>
                                        <p:attrNameLst>
                                          <p:attrName>style.visibility</p:attrName>
                                        </p:attrNameLst>
                                      </p:cBhvr>
                                      <p:to>
                                        <p:strVal val="visible"/>
                                      </p:to>
                                    </p:set>
                                    <p:animScale>
                                      <p:cBhvr>
                                        <p:cTn id="48" dur="1000" decel="50000" fill="hold">
                                          <p:stCondLst>
                                            <p:cond delay="0"/>
                                          </p:stCondLst>
                                        </p:cTn>
                                        <p:tgtEl>
                                          <p:spTgt spid="1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116"/>
                                        </p:tgtEl>
                                        <p:attrNameLst>
                                          <p:attrName>ppt_x</p:attrName>
                                          <p:attrName>ppt_y</p:attrName>
                                        </p:attrNameLst>
                                      </p:cBhvr>
                                      <p:rCtr x="0" y="0"/>
                                    </p:animMotion>
                                    <p:animEffect transition="in" filter="fade">
                                      <p:cBhvr>
                                        <p:cTn id="50" dur="1000"/>
                                        <p:tgtEl>
                                          <p:spTgt spid="116"/>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23"/>
                                        </p:tgtEl>
                                        <p:attrNameLst>
                                          <p:attrName>style.visibility</p:attrName>
                                        </p:attrNameLst>
                                      </p:cBhvr>
                                      <p:to>
                                        <p:strVal val="visible"/>
                                      </p:to>
                                    </p:set>
                                    <p:animScale>
                                      <p:cBhvr>
                                        <p:cTn id="53" dur="1000" decel="50000" fill="hold">
                                          <p:stCondLst>
                                            <p:cond delay="0"/>
                                          </p:stCondLst>
                                        </p:cTn>
                                        <p:tgtEl>
                                          <p:spTgt spid="1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23"/>
                                        </p:tgtEl>
                                        <p:attrNameLst>
                                          <p:attrName>ppt_x</p:attrName>
                                          <p:attrName>ppt_y</p:attrName>
                                        </p:attrNameLst>
                                      </p:cBhvr>
                                      <p:rCtr x="0" y="0"/>
                                    </p:animMotion>
                                    <p:animEffect transition="in" filter="fade">
                                      <p:cBhvr>
                                        <p:cTn id="55" dur="1000"/>
                                        <p:tgtEl>
                                          <p:spTgt spid="123"/>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additive="base">
                                        <p:cTn id="59" dur="500" fill="hold"/>
                                        <p:tgtEl>
                                          <p:spTgt spid="119"/>
                                        </p:tgtEl>
                                        <p:attrNameLst>
                                          <p:attrName>ppt_x</p:attrName>
                                        </p:attrNameLst>
                                      </p:cBhvr>
                                      <p:tavLst>
                                        <p:tav tm="0">
                                          <p:val>
                                            <p:strVal val="1+#ppt_w/2"/>
                                          </p:val>
                                        </p:tav>
                                        <p:tav tm="100000">
                                          <p:val>
                                            <p:strVal val="#ppt_x"/>
                                          </p:val>
                                        </p:tav>
                                      </p:tavLst>
                                    </p:anim>
                                    <p:anim calcmode="lin" valueType="num">
                                      <p:cBhvr additive="base">
                                        <p:cTn id="60" dur="500" fill="hold"/>
                                        <p:tgtEl>
                                          <p:spTgt spid="119"/>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24"/>
                                        </p:tgtEl>
                                        <p:attrNameLst>
                                          <p:attrName>style.visibility</p:attrName>
                                        </p:attrNameLst>
                                      </p:cBhvr>
                                      <p:to>
                                        <p:strVal val="visible"/>
                                      </p:to>
                                    </p:set>
                                    <p:anim calcmode="lin" valueType="num">
                                      <p:cBhvr additive="base">
                                        <p:cTn id="63" dur="500" fill="hold"/>
                                        <p:tgtEl>
                                          <p:spTgt spid="124"/>
                                        </p:tgtEl>
                                        <p:attrNameLst>
                                          <p:attrName>ppt_x</p:attrName>
                                        </p:attrNameLst>
                                      </p:cBhvr>
                                      <p:tavLst>
                                        <p:tav tm="0">
                                          <p:val>
                                            <p:strVal val="1+#ppt_w/2"/>
                                          </p:val>
                                        </p:tav>
                                        <p:tav tm="100000">
                                          <p:val>
                                            <p:strVal val="#ppt_x"/>
                                          </p:val>
                                        </p:tav>
                                      </p:tavLst>
                                    </p:anim>
                                    <p:anim calcmode="lin" valueType="num">
                                      <p:cBhvr additive="base">
                                        <p:cTn id="64" dur="500" fill="hold"/>
                                        <p:tgtEl>
                                          <p:spTgt spid="124"/>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additive="base">
                                        <p:cTn id="67" dur="500" fill="hold"/>
                                        <p:tgtEl>
                                          <p:spTgt spid="126"/>
                                        </p:tgtEl>
                                        <p:attrNameLst>
                                          <p:attrName>ppt_x</p:attrName>
                                        </p:attrNameLst>
                                      </p:cBhvr>
                                      <p:tavLst>
                                        <p:tav tm="0">
                                          <p:val>
                                            <p:strVal val="1+#ppt_w/2"/>
                                          </p:val>
                                        </p:tav>
                                        <p:tav tm="100000">
                                          <p:val>
                                            <p:strVal val="#ppt_x"/>
                                          </p:val>
                                        </p:tav>
                                      </p:tavLst>
                                    </p:anim>
                                    <p:anim calcmode="lin" valueType="num">
                                      <p:cBhvr additive="base">
                                        <p:cTn id="68" dur="500" fill="hold"/>
                                        <p:tgtEl>
                                          <p:spTgt spid="126"/>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wipe(up)">
                                      <p:cBhvr>
                                        <p:cTn id="72" dur="500"/>
                                        <p:tgtEl>
                                          <p:spTgt spid="120"/>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up)">
                                      <p:cBhvr>
                                        <p:cTn id="75" dur="500"/>
                                        <p:tgtEl>
                                          <p:spTgt spid="125"/>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wipe(up)">
                                      <p:cBhvr>
                                        <p:cTn id="78"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bldLvl="0" animBg="1" autoUpdateAnimBg="0"/>
      <p:bldP spid="113" grpId="0" bldLvl="0" animBg="1" autoUpdateAnimBg="0"/>
      <p:bldP spid="114" grpId="0" bldLvl="0" animBg="1" autoUpdateAnimBg="0"/>
      <p:bldP spid="115" grpId="0" bldLvl="0" animBg="1" autoUpdateAnimBg="0"/>
      <p:bldP spid="116" grpId="0" bldLvl="0" animBg="1" autoUpdateAnimBg="0"/>
      <p:bldP spid="117" grpId="0" bldLvl="0" animBg="1" autoUpdateAnimBg="0"/>
      <p:bldP spid="118" grpId="0" bldLvl="0" animBg="1" autoUpdateAnimBg="0"/>
      <p:bldP spid="119" grpId="0" autoUpdateAnimBg="0"/>
      <p:bldP spid="120" grpId="0" autoUpdateAnimBg="0"/>
      <p:bldP spid="121" grpId="0" autoUpdateAnimBg="0"/>
      <p:bldP spid="122" grpId="0" autoUpdateAnimBg="0"/>
      <p:bldP spid="123" grpId="0" autoUpdateAnimBg="0"/>
      <p:bldP spid="124" grpId="0" autoUpdateAnimBg="0"/>
      <p:bldP spid="125" grpId="0" autoUpdateAnimBg="0"/>
      <p:bldP spid="126" grpId="0" autoUpdateAnimBg="0"/>
      <p:bldP spid="12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2" name="组合 1"/>
          <p:cNvGrpSpPr/>
          <p:nvPr/>
        </p:nvGrpSpPr>
        <p:grpSpPr>
          <a:xfrm>
            <a:off x="681355" y="725805"/>
            <a:ext cx="3950335" cy="4171950"/>
            <a:chOff x="839089" y="1016488"/>
            <a:chExt cx="4688114" cy="4876868"/>
          </a:xfrm>
        </p:grpSpPr>
        <p:grpSp>
          <p:nvGrpSpPr>
            <p:cNvPr id="26642" name="组合 2"/>
            <p:cNvGrpSpPr/>
            <p:nvPr/>
          </p:nvGrpSpPr>
          <p:grpSpPr>
            <a:xfrm rot="-297887">
              <a:off x="2283991" y="1016488"/>
              <a:ext cx="1527027" cy="1519242"/>
              <a:chOff x="3094034" y="1143064"/>
              <a:chExt cx="1787764" cy="1778651"/>
            </a:xfrm>
          </p:grpSpPr>
          <p:cxnSp>
            <p:nvCxnSpPr>
              <p:cNvPr id="5" name="直接连接符 4"/>
              <p:cNvCxnSpPr/>
              <p:nvPr/>
            </p:nvCxnSpPr>
            <p:spPr>
              <a:xfrm rot="297887" flipV="1">
                <a:off x="3094697" y="2229144"/>
                <a:ext cx="842494" cy="599705"/>
              </a:xfrm>
              <a:prstGeom prst="line">
                <a:avLst/>
              </a:prstGeom>
              <a:noFill/>
              <a:ln w="9525" cap="flat">
                <a:solidFill>
                  <a:schemeClr val="accent6">
                    <a:lumMod val="75000"/>
                  </a:schemeClr>
                </a:solidFill>
                <a:prstDash val="solid"/>
                <a:miter lim="400000"/>
              </a:ln>
              <a:effectLst/>
            </p:spPr>
            <p:style>
              <a:lnRef idx="0">
                <a:scrgbClr r="0" g="0" b="0"/>
              </a:lnRef>
              <a:fillRef idx="0">
                <a:scrgbClr r="0" g="0" b="0"/>
              </a:fillRef>
              <a:effectRef idx="0">
                <a:scrgbClr r="0" g="0" b="0"/>
              </a:effectRef>
              <a:fontRef idx="none"/>
            </p:style>
          </p:cxnSp>
          <p:cxnSp>
            <p:nvCxnSpPr>
              <p:cNvPr id="6" name="直接连接符 5"/>
              <p:cNvCxnSpPr/>
              <p:nvPr/>
            </p:nvCxnSpPr>
            <p:spPr>
              <a:xfrm rot="297887">
                <a:off x="4139761" y="2295669"/>
                <a:ext cx="740898" cy="624486"/>
              </a:xfrm>
              <a:prstGeom prst="line">
                <a:avLst/>
              </a:prstGeom>
              <a:noFill/>
              <a:ln w="9525" cap="flat">
                <a:solidFill>
                  <a:schemeClr val="accent6">
                    <a:lumMod val="75000"/>
                  </a:schemeClr>
                </a:solidFill>
                <a:prstDash val="solid"/>
                <a:miter lim="400000"/>
              </a:ln>
              <a:effectLst/>
            </p:spPr>
            <p:style>
              <a:lnRef idx="0">
                <a:scrgbClr r="0" g="0" b="0"/>
              </a:lnRef>
              <a:fillRef idx="0">
                <a:scrgbClr r="0" g="0" b="0"/>
              </a:fillRef>
              <a:effectRef idx="0">
                <a:scrgbClr r="0" g="0" b="0"/>
              </a:effectRef>
              <a:fontRef idx="none"/>
            </p:style>
          </p:cxnSp>
          <p:sp>
            <p:nvSpPr>
              <p:cNvPr id="7" name="椭圆 6"/>
              <p:cNvSpPr/>
              <p:nvPr/>
            </p:nvSpPr>
            <p:spPr>
              <a:xfrm>
                <a:off x="3920179" y="1143064"/>
                <a:ext cx="290506" cy="1317397"/>
              </a:xfrm>
              <a:prstGeom prst="ellipse">
                <a:avLst/>
              </a:prstGeom>
              <a:solidFill>
                <a:schemeClr val="accent6">
                  <a:lumMod val="75000"/>
                </a:schemeClr>
              </a:solidFill>
              <a:ln>
                <a:solidFill>
                  <a:schemeClr val="accent6">
                    <a:lumMod val="75000"/>
                  </a:schemeClr>
                </a:solidFill>
              </a:ln>
              <a:scene3d>
                <a:camera prst="orthographicFront"/>
                <a:lightRig rig="threePt" dir="t"/>
              </a:scene3d>
              <a:sp3d>
                <a:bevelT w="152400" h="50800" prst="softRound"/>
              </a:sp3d>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33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grpSp>
        <p:sp>
          <p:nvSpPr>
            <p:cNvPr id="4" name="矩形 3"/>
            <p:cNvSpPr/>
            <p:nvPr/>
          </p:nvSpPr>
          <p:spPr>
            <a:xfrm>
              <a:off x="839089" y="2464308"/>
              <a:ext cx="4688114" cy="3429048"/>
            </a:xfrm>
            <a:prstGeom prst="rect">
              <a:avLst/>
            </a:prstGeom>
            <a:solidFill>
              <a:schemeClr val="accent6">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0" name="组合 9"/>
          <p:cNvGrpSpPr/>
          <p:nvPr/>
        </p:nvGrpSpPr>
        <p:grpSpPr>
          <a:xfrm>
            <a:off x="5363210" y="1016635"/>
            <a:ext cx="3321685" cy="3162935"/>
            <a:chOff x="6502470" y="1193868"/>
            <a:chExt cx="3467440" cy="3806628"/>
          </a:xfrm>
        </p:grpSpPr>
        <p:grpSp>
          <p:nvGrpSpPr>
            <p:cNvPr id="26635" name="组合 10"/>
            <p:cNvGrpSpPr/>
            <p:nvPr/>
          </p:nvGrpSpPr>
          <p:grpSpPr>
            <a:xfrm rot="-297887">
              <a:off x="7505191" y="1193868"/>
              <a:ext cx="1248431" cy="1344851"/>
              <a:chOff x="3089536" y="996074"/>
              <a:chExt cx="1787762" cy="1925836"/>
            </a:xfrm>
          </p:grpSpPr>
          <p:cxnSp>
            <p:nvCxnSpPr>
              <p:cNvPr id="13" name="直接连接符 12"/>
              <p:cNvCxnSpPr/>
              <p:nvPr/>
            </p:nvCxnSpPr>
            <p:spPr>
              <a:xfrm rot="297887" flipV="1">
                <a:off x="3088495" y="2333580"/>
                <a:ext cx="854327" cy="496933"/>
              </a:xfrm>
              <a:prstGeom prst="line">
                <a:avLst/>
              </a:prstGeom>
              <a:noFill/>
              <a:ln w="9525" cap="flat">
                <a:solidFill>
                  <a:schemeClr val="accent6">
                    <a:lumMod val="75000"/>
                  </a:schemeClr>
                </a:solidFill>
                <a:prstDash val="solid"/>
                <a:miter lim="400000"/>
              </a:ln>
              <a:effectLst/>
            </p:spPr>
            <p:style>
              <a:lnRef idx="0">
                <a:scrgbClr r="0" g="0" b="0"/>
              </a:lnRef>
              <a:fillRef idx="0">
                <a:scrgbClr r="0" g="0" b="0"/>
              </a:fillRef>
              <a:effectRef idx="0">
                <a:scrgbClr r="0" g="0" b="0"/>
              </a:effectRef>
              <a:fontRef idx="none"/>
            </p:style>
          </p:cxnSp>
          <p:cxnSp>
            <p:nvCxnSpPr>
              <p:cNvPr id="14" name="直接连接符 13"/>
              <p:cNvCxnSpPr/>
              <p:nvPr/>
            </p:nvCxnSpPr>
            <p:spPr>
              <a:xfrm rot="297887">
                <a:off x="4142586" y="2401697"/>
                <a:ext cx="733146" cy="521174"/>
              </a:xfrm>
              <a:prstGeom prst="line">
                <a:avLst/>
              </a:prstGeom>
              <a:noFill/>
              <a:ln w="9525" cap="flat">
                <a:solidFill>
                  <a:schemeClr val="accent6">
                    <a:lumMod val="75000"/>
                  </a:schemeClr>
                </a:solidFill>
                <a:prstDash val="solid"/>
                <a:miter lim="400000"/>
              </a:ln>
              <a:effectLst/>
            </p:spPr>
            <p:style>
              <a:lnRef idx="0">
                <a:scrgbClr r="0" g="0" b="0"/>
              </a:lnRef>
              <a:fillRef idx="0">
                <a:scrgbClr r="0" g="0" b="0"/>
              </a:fillRef>
              <a:effectRef idx="0">
                <a:scrgbClr r="0" g="0" b="0"/>
              </a:effectRef>
              <a:fontRef idx="none"/>
            </p:style>
          </p:cxnSp>
          <p:sp>
            <p:nvSpPr>
              <p:cNvPr id="15" name="椭圆 14"/>
              <p:cNvSpPr/>
              <p:nvPr/>
            </p:nvSpPr>
            <p:spPr>
              <a:xfrm>
                <a:off x="3920179" y="996074"/>
                <a:ext cx="290507" cy="1611380"/>
              </a:xfrm>
              <a:prstGeom prst="ellipse">
                <a:avLst/>
              </a:prstGeom>
              <a:solidFill>
                <a:schemeClr val="accent6">
                  <a:lumMod val="75000"/>
                </a:schemeClr>
              </a:solidFill>
              <a:ln>
                <a:solidFill>
                  <a:schemeClr val="accent6">
                    <a:lumMod val="75000"/>
                  </a:schemeClr>
                </a:solidFill>
              </a:ln>
              <a:scene3d>
                <a:camera prst="orthographicFront"/>
                <a:lightRig rig="threePt" dir="t"/>
              </a:scene3d>
              <a:sp3d>
                <a:bevelT w="152400" h="50800" prst="softRound"/>
              </a:sp3d>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3300" b="0" i="0" u="none" strike="noStrike" kern="1200" cap="none" spc="0" normalizeH="0" baseline="0" noProof="0" dirty="0">
                  <a:ln>
                    <a:noFill/>
                  </a:ln>
                  <a:solidFill>
                    <a:schemeClr val="tx1"/>
                  </a:solidFill>
                  <a:effectLst/>
                  <a:uLnTx/>
                  <a:uFillTx/>
                  <a:latin typeface="Nexa Light" panose="02000000000000000000" pitchFamily="50" charset="0"/>
                  <a:ea typeface="+mn-ea"/>
                  <a:cs typeface="+mn-cs"/>
                </a:endParaRPr>
              </a:p>
            </p:txBody>
          </p:sp>
        </p:grpSp>
        <p:sp>
          <p:nvSpPr>
            <p:cNvPr id="12" name="矩形 11"/>
            <p:cNvSpPr/>
            <p:nvPr/>
          </p:nvSpPr>
          <p:spPr>
            <a:xfrm>
              <a:off x="6502470" y="2463450"/>
              <a:ext cx="3467440" cy="2537046"/>
            </a:xfrm>
            <a:prstGeom prst="rect">
              <a:avLst/>
            </a:prstGeom>
            <a:solidFill>
              <a:schemeClr val="accent6">
                <a:lumMod val="75000"/>
              </a:schemeClr>
            </a:solidFill>
            <a:ln>
              <a:solidFill>
                <a:srgbClr val="41445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sp>
        <p:nvSpPr>
          <p:cNvPr id="18" name="文本框 17"/>
          <p:cNvSpPr txBox="1"/>
          <p:nvPr/>
        </p:nvSpPr>
        <p:spPr>
          <a:xfrm>
            <a:off x="782638" y="280988"/>
            <a:ext cx="1722438" cy="461963"/>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关键难点</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26632" name="组合 18"/>
          <p:cNvGrpSpPr>
            <a:grpSpLocks noChangeAspect="1"/>
          </p:cNvGrpSpPr>
          <p:nvPr/>
        </p:nvGrpSpPr>
        <p:grpSpPr>
          <a:xfrm>
            <a:off x="314325" y="277813"/>
            <a:ext cx="468313" cy="468312"/>
            <a:chOff x="1928879" y="1944350"/>
            <a:chExt cx="1129689" cy="1129689"/>
          </a:xfrm>
        </p:grpSpPr>
        <p:sp>
          <p:nvSpPr>
            <p:cNvPr id="20" name="椭圆 19"/>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1" name="Freeform 18"/>
            <p:cNvSpPr>
              <a:spLocks noEditPoints="1"/>
            </p:cNvSpPr>
            <p:nvPr/>
          </p:nvSpPr>
          <p:spPr bwMode="auto">
            <a:xfrm>
              <a:off x="2154818" y="2105187"/>
              <a:ext cx="658665" cy="792697"/>
            </a:xfrm>
            <a:custGeom>
              <a:avLst/>
              <a:gdLst>
                <a:gd name="T0" fmla="*/ 456 w 456"/>
                <a:gd name="T1" fmla="*/ 528 h 548"/>
                <a:gd name="T2" fmla="*/ 436 w 456"/>
                <a:gd name="T3" fmla="*/ 548 h 548"/>
                <a:gd name="T4" fmla="*/ 84 w 456"/>
                <a:gd name="T5" fmla="*/ 548 h 548"/>
                <a:gd name="T6" fmla="*/ 0 w 456"/>
                <a:gd name="T7" fmla="*/ 464 h 548"/>
                <a:gd name="T8" fmla="*/ 84 w 456"/>
                <a:gd name="T9" fmla="*/ 380 h 548"/>
                <a:gd name="T10" fmla="*/ 436 w 456"/>
                <a:gd name="T11" fmla="*/ 380 h 548"/>
                <a:gd name="T12" fmla="*/ 456 w 456"/>
                <a:gd name="T13" fmla="*/ 399 h 548"/>
                <a:gd name="T14" fmla="*/ 436 w 456"/>
                <a:gd name="T15" fmla="*/ 419 h 548"/>
                <a:gd name="T16" fmla="*/ 90 w 456"/>
                <a:gd name="T17" fmla="*/ 419 h 548"/>
                <a:gd name="T18" fmla="*/ 45 w 456"/>
                <a:gd name="T19" fmla="*/ 464 h 548"/>
                <a:gd name="T20" fmla="*/ 90 w 456"/>
                <a:gd name="T21" fmla="*/ 509 h 548"/>
                <a:gd name="T22" fmla="*/ 436 w 456"/>
                <a:gd name="T23" fmla="*/ 509 h 548"/>
                <a:gd name="T24" fmla="*/ 456 w 456"/>
                <a:gd name="T25" fmla="*/ 528 h 548"/>
                <a:gd name="T26" fmla="*/ 235 w 456"/>
                <a:gd name="T27" fmla="*/ 78 h 548"/>
                <a:gd name="T28" fmla="*/ 309 w 456"/>
                <a:gd name="T29" fmla="*/ 6 h 548"/>
                <a:gd name="T30" fmla="*/ 309 w 456"/>
                <a:gd name="T31" fmla="*/ 0 h 548"/>
                <a:gd name="T32" fmla="*/ 303 w 456"/>
                <a:gd name="T33" fmla="*/ 0 h 548"/>
                <a:gd name="T34" fmla="*/ 228 w 456"/>
                <a:gd name="T35" fmla="*/ 72 h 548"/>
                <a:gd name="T36" fmla="*/ 229 w 456"/>
                <a:gd name="T37" fmla="*/ 77 h 548"/>
                <a:gd name="T38" fmla="*/ 235 w 456"/>
                <a:gd name="T39" fmla="*/ 78 h 548"/>
                <a:gd name="T40" fmla="*/ 372 w 456"/>
                <a:gd name="T41" fmla="*/ 137 h 548"/>
                <a:gd name="T42" fmla="*/ 295 w 456"/>
                <a:gd name="T43" fmla="*/ 85 h 548"/>
                <a:gd name="T44" fmla="*/ 232 w 456"/>
                <a:gd name="T45" fmla="*/ 98 h 548"/>
                <a:gd name="T46" fmla="*/ 170 w 456"/>
                <a:gd name="T47" fmla="*/ 85 h 548"/>
                <a:gd name="T48" fmla="*/ 93 w 456"/>
                <a:gd name="T49" fmla="*/ 137 h 548"/>
                <a:gd name="T50" fmla="*/ 175 w 456"/>
                <a:gd name="T51" fmla="*/ 341 h 548"/>
                <a:gd name="T52" fmla="*/ 232 w 456"/>
                <a:gd name="T53" fmla="*/ 328 h 548"/>
                <a:gd name="T54" fmla="*/ 290 w 456"/>
                <a:gd name="T55" fmla="*/ 341 h 548"/>
                <a:gd name="T56" fmla="*/ 372 w 456"/>
                <a:gd name="T57" fmla="*/ 137 h 548"/>
                <a:gd name="T58" fmla="*/ 172 w 456"/>
                <a:gd name="T59" fmla="*/ 126 h 548"/>
                <a:gd name="T60" fmla="*/ 168 w 456"/>
                <a:gd name="T61" fmla="*/ 126 h 548"/>
                <a:gd name="T62" fmla="*/ 128 w 456"/>
                <a:gd name="T63" fmla="*/ 161 h 548"/>
                <a:gd name="T64" fmla="*/ 119 w 456"/>
                <a:gd name="T65" fmla="*/ 169 h 548"/>
                <a:gd name="T66" fmla="*/ 118 w 456"/>
                <a:gd name="T67" fmla="*/ 169 h 548"/>
                <a:gd name="T68" fmla="*/ 116 w 456"/>
                <a:gd name="T69" fmla="*/ 168 h 548"/>
                <a:gd name="T70" fmla="*/ 109 w 456"/>
                <a:gd name="T71" fmla="*/ 157 h 548"/>
                <a:gd name="T72" fmla="*/ 168 w 456"/>
                <a:gd name="T73" fmla="*/ 106 h 548"/>
                <a:gd name="T74" fmla="*/ 173 w 456"/>
                <a:gd name="T75" fmla="*/ 106 h 548"/>
                <a:gd name="T76" fmla="*/ 181 w 456"/>
                <a:gd name="T77" fmla="*/ 117 h 548"/>
                <a:gd name="T78" fmla="*/ 172 w 456"/>
                <a:gd name="T79" fmla="*/ 12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6" h="548">
                  <a:moveTo>
                    <a:pt x="456" y="528"/>
                  </a:moveTo>
                  <a:cubicBezTo>
                    <a:pt x="456" y="539"/>
                    <a:pt x="447" y="548"/>
                    <a:pt x="436" y="548"/>
                  </a:cubicBezTo>
                  <a:cubicBezTo>
                    <a:pt x="84" y="548"/>
                    <a:pt x="84" y="548"/>
                    <a:pt x="84" y="548"/>
                  </a:cubicBezTo>
                  <a:cubicBezTo>
                    <a:pt x="38" y="548"/>
                    <a:pt x="0" y="510"/>
                    <a:pt x="0" y="464"/>
                  </a:cubicBezTo>
                  <a:cubicBezTo>
                    <a:pt x="0" y="417"/>
                    <a:pt x="38" y="380"/>
                    <a:pt x="84" y="380"/>
                  </a:cubicBezTo>
                  <a:cubicBezTo>
                    <a:pt x="436" y="380"/>
                    <a:pt x="436" y="380"/>
                    <a:pt x="436" y="380"/>
                  </a:cubicBezTo>
                  <a:cubicBezTo>
                    <a:pt x="447" y="380"/>
                    <a:pt x="456" y="389"/>
                    <a:pt x="456" y="399"/>
                  </a:cubicBezTo>
                  <a:cubicBezTo>
                    <a:pt x="456" y="410"/>
                    <a:pt x="447" y="419"/>
                    <a:pt x="436" y="419"/>
                  </a:cubicBezTo>
                  <a:cubicBezTo>
                    <a:pt x="90" y="419"/>
                    <a:pt x="90" y="419"/>
                    <a:pt x="90" y="419"/>
                  </a:cubicBezTo>
                  <a:cubicBezTo>
                    <a:pt x="65" y="419"/>
                    <a:pt x="45" y="439"/>
                    <a:pt x="45" y="464"/>
                  </a:cubicBezTo>
                  <a:cubicBezTo>
                    <a:pt x="45" y="488"/>
                    <a:pt x="65" y="509"/>
                    <a:pt x="90" y="509"/>
                  </a:cubicBezTo>
                  <a:cubicBezTo>
                    <a:pt x="436" y="509"/>
                    <a:pt x="436" y="509"/>
                    <a:pt x="436" y="509"/>
                  </a:cubicBezTo>
                  <a:cubicBezTo>
                    <a:pt x="447" y="509"/>
                    <a:pt x="456" y="518"/>
                    <a:pt x="456" y="528"/>
                  </a:cubicBezTo>
                  <a:close/>
                  <a:moveTo>
                    <a:pt x="235" y="78"/>
                  </a:moveTo>
                  <a:cubicBezTo>
                    <a:pt x="276" y="78"/>
                    <a:pt x="309" y="45"/>
                    <a:pt x="309" y="6"/>
                  </a:cubicBezTo>
                  <a:cubicBezTo>
                    <a:pt x="309" y="4"/>
                    <a:pt x="309" y="2"/>
                    <a:pt x="309" y="0"/>
                  </a:cubicBezTo>
                  <a:cubicBezTo>
                    <a:pt x="307" y="0"/>
                    <a:pt x="305" y="0"/>
                    <a:pt x="303" y="0"/>
                  </a:cubicBezTo>
                  <a:cubicBezTo>
                    <a:pt x="262" y="0"/>
                    <a:pt x="228" y="32"/>
                    <a:pt x="228" y="72"/>
                  </a:cubicBezTo>
                  <a:cubicBezTo>
                    <a:pt x="228" y="74"/>
                    <a:pt x="228" y="76"/>
                    <a:pt x="229" y="77"/>
                  </a:cubicBezTo>
                  <a:cubicBezTo>
                    <a:pt x="231" y="78"/>
                    <a:pt x="233" y="78"/>
                    <a:pt x="235" y="78"/>
                  </a:cubicBezTo>
                  <a:close/>
                  <a:moveTo>
                    <a:pt x="372" y="137"/>
                  </a:moveTo>
                  <a:cubicBezTo>
                    <a:pt x="357" y="102"/>
                    <a:pt x="321" y="85"/>
                    <a:pt x="295" y="85"/>
                  </a:cubicBezTo>
                  <a:cubicBezTo>
                    <a:pt x="263" y="85"/>
                    <a:pt x="257" y="98"/>
                    <a:pt x="232" y="98"/>
                  </a:cubicBezTo>
                  <a:cubicBezTo>
                    <a:pt x="208" y="98"/>
                    <a:pt x="202" y="85"/>
                    <a:pt x="170" y="85"/>
                  </a:cubicBezTo>
                  <a:cubicBezTo>
                    <a:pt x="143" y="85"/>
                    <a:pt x="108" y="102"/>
                    <a:pt x="93" y="137"/>
                  </a:cubicBezTo>
                  <a:cubicBezTo>
                    <a:pt x="62" y="207"/>
                    <a:pt x="114" y="341"/>
                    <a:pt x="175" y="341"/>
                  </a:cubicBezTo>
                  <a:cubicBezTo>
                    <a:pt x="199" y="341"/>
                    <a:pt x="210" y="328"/>
                    <a:pt x="232" y="328"/>
                  </a:cubicBezTo>
                  <a:cubicBezTo>
                    <a:pt x="255" y="328"/>
                    <a:pt x="265" y="341"/>
                    <a:pt x="290" y="341"/>
                  </a:cubicBezTo>
                  <a:cubicBezTo>
                    <a:pt x="351" y="341"/>
                    <a:pt x="403" y="207"/>
                    <a:pt x="372" y="137"/>
                  </a:cubicBezTo>
                  <a:close/>
                  <a:moveTo>
                    <a:pt x="172" y="126"/>
                  </a:moveTo>
                  <a:cubicBezTo>
                    <a:pt x="170" y="126"/>
                    <a:pt x="169" y="126"/>
                    <a:pt x="168" y="126"/>
                  </a:cubicBezTo>
                  <a:cubicBezTo>
                    <a:pt x="154" y="126"/>
                    <a:pt x="132" y="138"/>
                    <a:pt x="128" y="161"/>
                  </a:cubicBezTo>
                  <a:cubicBezTo>
                    <a:pt x="127" y="165"/>
                    <a:pt x="123" y="169"/>
                    <a:pt x="119" y="169"/>
                  </a:cubicBezTo>
                  <a:cubicBezTo>
                    <a:pt x="118" y="169"/>
                    <a:pt x="118" y="169"/>
                    <a:pt x="118" y="169"/>
                  </a:cubicBezTo>
                  <a:cubicBezTo>
                    <a:pt x="118" y="169"/>
                    <a:pt x="117" y="169"/>
                    <a:pt x="116" y="168"/>
                  </a:cubicBezTo>
                  <a:cubicBezTo>
                    <a:pt x="111" y="167"/>
                    <a:pt x="108" y="162"/>
                    <a:pt x="109" y="157"/>
                  </a:cubicBezTo>
                  <a:cubicBezTo>
                    <a:pt x="115" y="125"/>
                    <a:pt x="144" y="106"/>
                    <a:pt x="168" y="106"/>
                  </a:cubicBezTo>
                  <a:cubicBezTo>
                    <a:pt x="170" y="106"/>
                    <a:pt x="171" y="106"/>
                    <a:pt x="173" y="106"/>
                  </a:cubicBezTo>
                  <a:cubicBezTo>
                    <a:pt x="178" y="107"/>
                    <a:pt x="182" y="112"/>
                    <a:pt x="181" y="117"/>
                  </a:cubicBezTo>
                  <a:cubicBezTo>
                    <a:pt x="181" y="122"/>
                    <a:pt x="177" y="126"/>
                    <a:pt x="172" y="12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
        <p:nvSpPr>
          <p:cNvPr id="44" name="任意多边形 43"/>
          <p:cNvSpPr/>
          <p:nvPr/>
        </p:nvSpPr>
        <p:spPr>
          <a:xfrm>
            <a:off x="1932305" y="746125"/>
            <a:ext cx="1505585" cy="721995"/>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数学教学《认识角》</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sp>
        <p:nvSpPr>
          <p:cNvPr id="3" name="任意多边形 2"/>
          <p:cNvSpPr/>
          <p:nvPr/>
        </p:nvSpPr>
        <p:spPr>
          <a:xfrm>
            <a:off x="6410218" y="1284280"/>
            <a:ext cx="1014202" cy="585261"/>
          </a:xfrm>
          <a:custGeom>
            <a:avLst/>
            <a:gdLst>
              <a:gd name="connsiteX0" fmla="*/ 0 w 1693420"/>
              <a:gd name="connsiteY0" fmla="*/ 67342 h 673417"/>
              <a:gd name="connsiteX1" fmla="*/ 67342 w 1693420"/>
              <a:gd name="connsiteY1" fmla="*/ 0 h 673417"/>
              <a:gd name="connsiteX2" fmla="*/ 1626078 w 1693420"/>
              <a:gd name="connsiteY2" fmla="*/ 0 h 673417"/>
              <a:gd name="connsiteX3" fmla="*/ 1693420 w 1693420"/>
              <a:gd name="connsiteY3" fmla="*/ 67342 h 673417"/>
              <a:gd name="connsiteX4" fmla="*/ 1693420 w 1693420"/>
              <a:gd name="connsiteY4" fmla="*/ 606075 h 673417"/>
              <a:gd name="connsiteX5" fmla="*/ 1626078 w 1693420"/>
              <a:gd name="connsiteY5" fmla="*/ 673417 h 673417"/>
              <a:gd name="connsiteX6" fmla="*/ 67342 w 1693420"/>
              <a:gd name="connsiteY6" fmla="*/ 673417 h 673417"/>
              <a:gd name="connsiteX7" fmla="*/ 0 w 1693420"/>
              <a:gd name="connsiteY7" fmla="*/ 606075 h 673417"/>
              <a:gd name="connsiteX8" fmla="*/ 0 w 1693420"/>
              <a:gd name="connsiteY8" fmla="*/ 67342 h 673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3420" h="673417">
                <a:moveTo>
                  <a:pt x="0" y="67342"/>
                </a:moveTo>
                <a:cubicBezTo>
                  <a:pt x="0" y="30150"/>
                  <a:pt x="30150" y="0"/>
                  <a:pt x="67342" y="0"/>
                </a:cubicBezTo>
                <a:lnTo>
                  <a:pt x="1626078" y="0"/>
                </a:lnTo>
                <a:cubicBezTo>
                  <a:pt x="1663270" y="0"/>
                  <a:pt x="1693420" y="30150"/>
                  <a:pt x="1693420" y="67342"/>
                </a:cubicBezTo>
                <a:lnTo>
                  <a:pt x="1693420" y="606075"/>
                </a:lnTo>
                <a:cubicBezTo>
                  <a:pt x="1693420" y="643267"/>
                  <a:pt x="1663270" y="673417"/>
                  <a:pt x="1626078" y="673417"/>
                </a:cubicBezTo>
                <a:lnTo>
                  <a:pt x="67342" y="673417"/>
                </a:lnTo>
                <a:cubicBezTo>
                  <a:pt x="30150" y="673417"/>
                  <a:pt x="0" y="643267"/>
                  <a:pt x="0" y="606075"/>
                </a:cubicBezTo>
                <a:lnTo>
                  <a:pt x="0" y="67342"/>
                </a:lnTo>
                <a:close/>
              </a:path>
            </a:pathLst>
          </a:custGeom>
          <a:solidFill>
            <a:schemeClr val="accent6">
              <a:lumMod val="75000"/>
            </a:schemeClr>
          </a:solidFill>
          <a:ln w="25400">
            <a:solidFill>
              <a:schemeClr val="bg1"/>
            </a:solidFill>
          </a:ln>
          <a:effectLst>
            <a:outerShdw blurRad="635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228" tIns="49083" rIns="66228" bIns="49083" spcCol="1270" anchor="ctr"/>
          <a:p>
            <a:pPr marL="0" marR="0" lvl="0" indent="0" algn="ctr" defTabSz="1200150" rtl="0" eaLnBrk="1" fontAlgn="auto" latinLnBrk="0" hangingPunct="1">
              <a:lnSpc>
                <a:spcPct val="90000"/>
              </a:lnSpc>
              <a:spcBef>
                <a:spcPct val="0"/>
              </a:spcBef>
              <a:spcAft>
                <a:spcPct val="35000"/>
              </a:spcAft>
              <a:buClrTx/>
              <a:buSzTx/>
              <a:buFontTx/>
              <a:buNone/>
              <a:defRPr/>
            </a:pPr>
            <a:r>
              <a:rPr kumimoji="0" lang="zh-CN" altLang="en-US" sz="1200" b="1" i="0" u="none" strike="noStrike" kern="1200" cap="none" spc="0" normalizeH="0" baseline="0" noProof="0" dirty="0">
                <a:ln>
                  <a:noFill/>
                </a:ln>
                <a:solidFill>
                  <a:schemeClr val="lt1"/>
                </a:solidFill>
                <a:effectLst/>
                <a:uLnTx/>
                <a:uFillTx/>
                <a:latin typeface="+mn-lt"/>
                <a:ea typeface="+mn-ea"/>
                <a:cs typeface="+mn-cs"/>
              </a:rPr>
              <a:t>语文教学《灰椋鸟》</a:t>
            </a:r>
            <a:endParaRPr kumimoji="0" lang="zh-CN" altLang="en-US" sz="1200" b="1" i="0" u="none" strike="noStrike" kern="1200" cap="none" spc="0" normalizeH="0" baseline="0" noProof="0" dirty="0">
              <a:ln>
                <a:noFill/>
              </a:ln>
              <a:solidFill>
                <a:schemeClr val="lt1"/>
              </a:solidFill>
              <a:effectLst/>
              <a:uLnTx/>
              <a:uFillTx/>
              <a:latin typeface="+mn-lt"/>
              <a:ea typeface="+mn-ea"/>
              <a:cs typeface="+mn-cs"/>
            </a:endParaRPr>
          </a:p>
        </p:txBody>
      </p:sp>
      <p:pic>
        <p:nvPicPr>
          <p:cNvPr id="11" name="图片 10"/>
          <p:cNvPicPr>
            <a:picLocks noChangeAspect="1"/>
          </p:cNvPicPr>
          <p:nvPr/>
        </p:nvPicPr>
        <p:blipFill>
          <a:blip r:embed="rId1"/>
          <a:stretch>
            <a:fillRect/>
          </a:stretch>
        </p:blipFill>
        <p:spPr>
          <a:xfrm>
            <a:off x="805815" y="2147570"/>
            <a:ext cx="3698240" cy="2567305"/>
          </a:xfrm>
          <a:prstGeom prst="rect">
            <a:avLst/>
          </a:prstGeom>
        </p:spPr>
      </p:pic>
      <p:pic>
        <p:nvPicPr>
          <p:cNvPr id="17" name="图片 16"/>
          <p:cNvPicPr>
            <a:picLocks noChangeAspect="1"/>
          </p:cNvPicPr>
          <p:nvPr/>
        </p:nvPicPr>
        <p:blipFill>
          <a:blip r:embed="rId2"/>
          <a:stretch>
            <a:fillRect/>
          </a:stretch>
        </p:blipFill>
        <p:spPr>
          <a:xfrm>
            <a:off x="5424805" y="2341880"/>
            <a:ext cx="3225800" cy="156718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000000"/>
                                          </p:val>
                                        </p:tav>
                                        <p:tav tm="100000">
                                          <p:val>
                                            <p:strVal val="#ppt_w"/>
                                          </p:val>
                                        </p:tav>
                                      </p:tavLst>
                                    </p:anim>
                                    <p:anim calcmode="lin" valueType="num">
                                      <p:cBhvr>
                                        <p:cTn id="8" dur="500" fill="hold"/>
                                        <p:tgtEl>
                                          <p:spTgt spid="10"/>
                                        </p:tgtEl>
                                        <p:attrNameLst>
                                          <p:attrName>ppt_h</p:attrName>
                                        </p:attrNameLst>
                                      </p:cBhvr>
                                      <p:tavLst>
                                        <p:tav tm="0">
                                          <p:val>
                                            <p:fltVal val="0.00000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000000"/>
                                          </p:val>
                                        </p:tav>
                                        <p:tav tm="100000">
                                          <p:val>
                                            <p:strVal val="#ppt_w"/>
                                          </p:val>
                                        </p:tav>
                                      </p:tavLst>
                                    </p:anim>
                                    <p:anim calcmode="lin" valueType="num">
                                      <p:cBhvr>
                                        <p:cTn id="13" dur="500" fill="hold"/>
                                        <p:tgtEl>
                                          <p:spTgt spid="2"/>
                                        </p:tgtEl>
                                        <p:attrNameLst>
                                          <p:attrName>ppt_h</p:attrName>
                                        </p:attrNameLst>
                                      </p:cBhvr>
                                      <p:tavLst>
                                        <p:tav tm="0">
                                          <p:val>
                                            <p:fltVal val="0.00000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37" name="组合 36"/>
          <p:cNvGrpSpPr/>
          <p:nvPr/>
        </p:nvGrpSpPr>
        <p:grpSpPr>
          <a:xfrm>
            <a:off x="219075" y="1827213"/>
            <a:ext cx="2765425" cy="963612"/>
            <a:chOff x="219753" y="1976522"/>
            <a:chExt cx="2765362" cy="964005"/>
          </a:xfrm>
        </p:grpSpPr>
        <p:sp>
          <p:nvSpPr>
            <p:cNvPr id="38" name="文本框 38"/>
            <p:cNvSpPr txBox="1"/>
            <p:nvPr/>
          </p:nvSpPr>
          <p:spPr>
            <a:xfrm>
              <a:off x="219753" y="2418027"/>
              <a:ext cx="2741551" cy="522500"/>
            </a:xfrm>
            <a:prstGeom prst="rect">
              <a:avLst/>
            </a:prstGeom>
            <a:noFill/>
          </p:spPr>
          <p:txBody>
            <a:bodyPr>
              <a:spAutoFit/>
            </a:bodyPr>
            <a:lstStyle/>
            <a:p>
              <a:pPr marR="0" algn="r" defTabSz="685800" eaLnBrk="1" fontAlgn="auto" hangingPunct="1">
                <a:spcBef>
                  <a:spcPts val="0"/>
                </a:spcBef>
                <a:spcAft>
                  <a:spcPts val="0"/>
                </a:spcAft>
                <a:buClrTx/>
                <a:buSzTx/>
                <a:buFontTx/>
                <a:buNone/>
                <a:defRPr/>
              </a:pPr>
              <a:r>
                <a:rPr kumimoji="0" lang="en-US" altLang="zh-CN" sz="2800" kern="1200" cap="none" spc="0" normalizeH="0" baseline="0" noProof="0" dirty="0">
                  <a:solidFill>
                    <a:schemeClr val="tx1">
                      <a:lumMod val="85000"/>
                      <a:lumOff val="15000"/>
                    </a:schemeClr>
                  </a:solidFill>
                  <a:latin typeface="+mn-lt"/>
                  <a:ea typeface="微软雅黑" panose="020B0503020204020204" pitchFamily="34" charset="-122"/>
                  <a:cs typeface="+mn-cs"/>
                </a:rPr>
                <a:t>CONTENTS</a:t>
              </a:r>
              <a:endParaRPr kumimoji="0" lang="zh-CN" altLang="en-US" sz="28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sp>
          <p:nvSpPr>
            <p:cNvPr id="55" name="文本框 11"/>
            <p:cNvSpPr txBox="1"/>
            <p:nvPr/>
          </p:nvSpPr>
          <p:spPr>
            <a:xfrm>
              <a:off x="1980251" y="1976522"/>
              <a:ext cx="1004864" cy="584438"/>
            </a:xfrm>
            <a:prstGeom prst="rect">
              <a:avLst/>
            </a:prstGeom>
            <a:noFill/>
          </p:spPr>
          <p:txBody>
            <a:bodyPr wrap="none">
              <a:spAutoFit/>
            </a:bodyPr>
            <a:lstStyle/>
            <a:p>
              <a:pPr marR="0" defTabSz="685800" eaLnBrk="1" fontAlgn="auto" hangingPunct="1">
                <a:spcBef>
                  <a:spcPts val="0"/>
                </a:spcBef>
                <a:spcAft>
                  <a:spcPts val="0"/>
                </a:spcAft>
                <a:buClrTx/>
                <a:buSzTx/>
                <a:buFontTx/>
                <a:buNone/>
                <a:defRPr/>
              </a:pPr>
              <a:r>
                <a:rPr kumimoji="0" lang="zh-CN" altLang="en-US" sz="3200" b="1"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目录</a:t>
              </a:r>
              <a:endParaRPr kumimoji="0" lang="zh-CN" altLang="en-US" sz="3200" b="1"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sp>
        <p:nvSpPr>
          <p:cNvPr id="56" name="文本框 18"/>
          <p:cNvSpPr txBox="1"/>
          <p:nvPr/>
        </p:nvSpPr>
        <p:spPr>
          <a:xfrm>
            <a:off x="4600258" y="1179195"/>
            <a:ext cx="1605280" cy="521970"/>
          </a:xfrm>
          <a:prstGeom prst="rect">
            <a:avLst/>
          </a:prstGeom>
          <a:noFill/>
        </p:spPr>
        <p:txBody>
          <a:bodyPr wrap="none">
            <a:spAutoFit/>
          </a:bodyPr>
          <a:lstStyle/>
          <a:p>
            <a:pPr marR="0" algn="l" defTabSz="685800" eaLnBrk="1" fontAlgn="auto" hangingPunct="1">
              <a:spcBef>
                <a:spcPts val="0"/>
              </a:spcBef>
              <a:spcAft>
                <a:spcPts val="0"/>
              </a:spcAft>
              <a:buClrTx/>
              <a:buSzTx/>
              <a:buFontTx/>
              <a:buNone/>
              <a:defRPr/>
            </a:pPr>
            <a:r>
              <a:rPr lang="zh-CN" altLang="en-US" sz="2800" noProof="0" dirty="0">
                <a:solidFill>
                  <a:schemeClr val="tx1">
                    <a:lumMod val="85000"/>
                    <a:lumOff val="15000"/>
                  </a:schemeClr>
                </a:solidFill>
                <a:latin typeface="微软雅黑" panose="020B0503020204020204" pitchFamily="34" charset="-122"/>
                <a:sym typeface="+mn-ea"/>
              </a:rPr>
              <a:t>研究背景</a:t>
            </a:r>
            <a:endParaRPr kumimoji="0" lang="zh-CN" altLang="en-US" sz="28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nvGrpSpPr>
          <p:cNvPr id="57" name="组合 56"/>
          <p:cNvGrpSpPr/>
          <p:nvPr/>
        </p:nvGrpSpPr>
        <p:grpSpPr>
          <a:xfrm>
            <a:off x="4041299" y="1087120"/>
            <a:ext cx="576105" cy="706755"/>
            <a:chOff x="3481786" y="2047768"/>
            <a:chExt cx="575521" cy="708016"/>
          </a:xfrm>
        </p:grpSpPr>
        <p:sp>
          <p:nvSpPr>
            <p:cNvPr id="58" name="文本框 16"/>
            <p:cNvSpPr txBox="1"/>
            <p:nvPr/>
          </p:nvSpPr>
          <p:spPr>
            <a:xfrm>
              <a:off x="3481786" y="2047768"/>
              <a:ext cx="464983" cy="708016"/>
            </a:xfrm>
            <a:prstGeom prst="rect">
              <a:avLst/>
            </a:prstGeom>
            <a:noFill/>
          </p:spPr>
          <p:txBody>
            <a:bodyPr wrap="none">
              <a:spAutoFit/>
            </a:bodyPr>
            <a:lstStyle/>
            <a:p>
              <a:pPr marR="0" algn="ctr" defTabSz="685800" eaLnBrk="1" fontAlgn="auto" hangingPunct="1">
                <a:spcBef>
                  <a:spcPts val="0"/>
                </a:spcBef>
                <a:spcAft>
                  <a:spcPts val="0"/>
                </a:spcAft>
                <a:buClrTx/>
                <a:buSzTx/>
                <a:buFontTx/>
                <a:buNone/>
                <a:defRPr/>
              </a:pPr>
              <a:r>
                <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rPr>
                <a:t>1</a:t>
              </a:r>
              <a:endPar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cxnSp>
          <p:nvCxnSpPr>
            <p:cNvPr id="59" name="直接连接符 58"/>
            <p:cNvCxnSpPr/>
            <p:nvPr/>
          </p:nvCxnSpPr>
          <p:spPr>
            <a:xfrm flipH="1">
              <a:off x="3811493" y="2278367"/>
              <a:ext cx="245814" cy="246501"/>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60" name="文本框 21"/>
          <p:cNvSpPr txBox="1"/>
          <p:nvPr/>
        </p:nvSpPr>
        <p:spPr>
          <a:xfrm>
            <a:off x="4617403" y="2894648"/>
            <a:ext cx="1605280" cy="521970"/>
          </a:xfrm>
          <a:prstGeom prst="rect">
            <a:avLst/>
          </a:prstGeom>
          <a:noFill/>
        </p:spPr>
        <p:txBody>
          <a:bodyPr wrap="none">
            <a:spAutoFit/>
          </a:bodyPr>
          <a:lstStyle/>
          <a:p>
            <a:pPr marR="0" algn="l" defTabSz="685800" eaLnBrk="1" fontAlgn="auto" hangingPunct="1">
              <a:spcBef>
                <a:spcPts val="0"/>
              </a:spcBef>
              <a:spcAft>
                <a:spcPts val="0"/>
              </a:spcAft>
              <a:buClrTx/>
              <a:buSzTx/>
              <a:buFontTx/>
              <a:buNone/>
              <a:defRPr/>
            </a:pPr>
            <a:r>
              <a:rPr lang="zh-CN" altLang="en-US" sz="2800" noProof="0" dirty="0">
                <a:solidFill>
                  <a:schemeClr val="tx1">
                    <a:lumMod val="85000"/>
                    <a:lumOff val="15000"/>
                  </a:schemeClr>
                </a:solidFill>
                <a:latin typeface="微软雅黑" panose="020B0503020204020204" pitchFamily="34" charset="-122"/>
                <a:sym typeface="+mn-ea"/>
              </a:rPr>
              <a:t>阶段成果</a:t>
            </a:r>
            <a:endParaRPr lang="zh-CN" altLang="en-US" sz="2800" noProof="0" dirty="0">
              <a:solidFill>
                <a:schemeClr val="tx1">
                  <a:lumMod val="85000"/>
                  <a:lumOff val="15000"/>
                </a:schemeClr>
              </a:solidFill>
              <a:latin typeface="微软雅黑" panose="020B0503020204020204" pitchFamily="34" charset="-122"/>
              <a:sym typeface="+mn-ea"/>
            </a:endParaRPr>
          </a:p>
        </p:txBody>
      </p:sp>
      <p:grpSp>
        <p:nvGrpSpPr>
          <p:cNvPr id="61" name="组合 60"/>
          <p:cNvGrpSpPr/>
          <p:nvPr/>
        </p:nvGrpSpPr>
        <p:grpSpPr>
          <a:xfrm>
            <a:off x="4027488" y="2788285"/>
            <a:ext cx="589915" cy="706755"/>
            <a:chOff x="6037198" y="2057986"/>
            <a:chExt cx="590760" cy="705871"/>
          </a:xfrm>
        </p:grpSpPr>
        <p:sp>
          <p:nvSpPr>
            <p:cNvPr id="62" name="文本框 20"/>
            <p:cNvSpPr txBox="1"/>
            <p:nvPr/>
          </p:nvSpPr>
          <p:spPr>
            <a:xfrm>
              <a:off x="6037198" y="2057986"/>
              <a:ext cx="466122" cy="705871"/>
            </a:xfrm>
            <a:prstGeom prst="rect">
              <a:avLst/>
            </a:prstGeom>
            <a:noFill/>
          </p:spPr>
          <p:txBody>
            <a:bodyPr wrap="none">
              <a:spAutoFit/>
            </a:bodyPr>
            <a:lstStyle/>
            <a:p>
              <a:pPr marR="0" algn="ctr" defTabSz="685800" eaLnBrk="1" fontAlgn="auto" hangingPunct="1">
                <a:spcBef>
                  <a:spcPts val="0"/>
                </a:spcBef>
                <a:spcAft>
                  <a:spcPts val="0"/>
                </a:spcAft>
                <a:buClrTx/>
                <a:buSzTx/>
                <a:buFontTx/>
                <a:buNone/>
                <a:defRPr/>
              </a:pPr>
              <a:r>
                <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rPr>
                <a:t>4</a:t>
              </a:r>
              <a:endPar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cxnSp>
          <p:nvCxnSpPr>
            <p:cNvPr id="63" name="直接连接符 62"/>
            <p:cNvCxnSpPr/>
            <p:nvPr/>
          </p:nvCxnSpPr>
          <p:spPr>
            <a:xfrm flipH="1">
              <a:off x="6381542" y="2287887"/>
              <a:ext cx="246416" cy="245754"/>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64" name="文本框 24"/>
          <p:cNvSpPr txBox="1"/>
          <p:nvPr/>
        </p:nvSpPr>
        <p:spPr>
          <a:xfrm>
            <a:off x="4600258" y="1757045"/>
            <a:ext cx="1960880" cy="521970"/>
          </a:xfrm>
          <a:prstGeom prst="rect">
            <a:avLst/>
          </a:prstGeom>
          <a:noFill/>
        </p:spPr>
        <p:txBody>
          <a:bodyPr wrap="none">
            <a:spAutoFit/>
          </a:bodyPr>
          <a:lstStyle/>
          <a:p>
            <a:pPr marR="0" algn="l" defTabSz="685800" eaLnBrk="1" fontAlgn="auto" hangingPunct="1">
              <a:spcBef>
                <a:spcPts val="0"/>
              </a:spcBef>
              <a:spcAft>
                <a:spcPts val="0"/>
              </a:spcAft>
              <a:buClrTx/>
              <a:buSzTx/>
              <a:buFontTx/>
              <a:buNone/>
              <a:defRPr/>
            </a:pPr>
            <a:r>
              <a:rPr lang="zh-CN" altLang="en-US" sz="2800" noProof="0" dirty="0">
                <a:solidFill>
                  <a:schemeClr val="tx1">
                    <a:lumMod val="85000"/>
                    <a:lumOff val="15000"/>
                  </a:schemeClr>
                </a:solidFill>
                <a:latin typeface="微软雅黑" panose="020B0503020204020204" pitchFamily="34" charset="-122"/>
                <a:sym typeface="+mn-ea"/>
              </a:rPr>
              <a:t>目标与内容</a:t>
            </a:r>
            <a:endParaRPr lang="zh-CN" altLang="en-US" sz="2800" noProof="0" dirty="0">
              <a:solidFill>
                <a:schemeClr val="tx1">
                  <a:lumMod val="85000"/>
                  <a:lumOff val="15000"/>
                </a:schemeClr>
              </a:solidFill>
              <a:latin typeface="微软雅黑" panose="020B0503020204020204" pitchFamily="34" charset="-122"/>
              <a:sym typeface="+mn-ea"/>
            </a:endParaRPr>
          </a:p>
        </p:txBody>
      </p:sp>
      <p:grpSp>
        <p:nvGrpSpPr>
          <p:cNvPr id="65" name="组合 64"/>
          <p:cNvGrpSpPr/>
          <p:nvPr/>
        </p:nvGrpSpPr>
        <p:grpSpPr>
          <a:xfrm>
            <a:off x="4041299" y="1666558"/>
            <a:ext cx="576105" cy="706755"/>
            <a:chOff x="3481786" y="2627150"/>
            <a:chExt cx="575521" cy="708018"/>
          </a:xfrm>
        </p:grpSpPr>
        <p:sp>
          <p:nvSpPr>
            <p:cNvPr id="66" name="文本框 23"/>
            <p:cNvSpPr txBox="1"/>
            <p:nvPr/>
          </p:nvSpPr>
          <p:spPr>
            <a:xfrm>
              <a:off x="3481786" y="2627150"/>
              <a:ext cx="464983" cy="708018"/>
            </a:xfrm>
            <a:prstGeom prst="rect">
              <a:avLst/>
            </a:prstGeom>
            <a:noFill/>
          </p:spPr>
          <p:txBody>
            <a:bodyPr wrap="none">
              <a:spAutoFit/>
            </a:bodyPr>
            <a:lstStyle/>
            <a:p>
              <a:pPr marR="0" algn="ctr" defTabSz="685800" eaLnBrk="1" fontAlgn="auto" hangingPunct="1">
                <a:spcBef>
                  <a:spcPts val="0"/>
                </a:spcBef>
                <a:spcAft>
                  <a:spcPts val="0"/>
                </a:spcAft>
                <a:buClrTx/>
                <a:buSzTx/>
                <a:buFontTx/>
                <a:buNone/>
                <a:defRPr/>
              </a:pPr>
              <a:r>
                <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rPr>
                <a:t>2</a:t>
              </a:r>
              <a:endPar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cxnSp>
          <p:nvCxnSpPr>
            <p:cNvPr id="67" name="直接连接符 66"/>
            <p:cNvCxnSpPr/>
            <p:nvPr/>
          </p:nvCxnSpPr>
          <p:spPr>
            <a:xfrm flipH="1">
              <a:off x="3811493" y="2855839"/>
              <a:ext cx="245814" cy="246503"/>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68" name="文本框 27"/>
          <p:cNvSpPr txBox="1"/>
          <p:nvPr/>
        </p:nvSpPr>
        <p:spPr>
          <a:xfrm>
            <a:off x="4617403" y="3474085"/>
            <a:ext cx="1960880" cy="521970"/>
          </a:xfrm>
          <a:prstGeom prst="rect">
            <a:avLst/>
          </a:prstGeom>
          <a:noFill/>
        </p:spPr>
        <p:txBody>
          <a:bodyPr wrap="none">
            <a:spAutoFit/>
          </a:bodyPr>
          <a:lstStyle/>
          <a:p>
            <a:pPr marR="0" defTabSz="685800" eaLnBrk="1" fontAlgn="auto" hangingPunct="1">
              <a:spcBef>
                <a:spcPts val="0"/>
              </a:spcBef>
              <a:spcAft>
                <a:spcPts val="0"/>
              </a:spcAft>
              <a:buClrTx/>
              <a:buSzTx/>
              <a:buFontTx/>
              <a:buNone/>
              <a:defRPr/>
            </a:pPr>
            <a:r>
              <a:rPr kumimoji="0" lang="zh-CN" altLang="en-US" sz="28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问题与思考</a:t>
            </a:r>
            <a:endParaRPr kumimoji="0" lang="zh-CN" altLang="en-US" sz="28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nvGrpSpPr>
          <p:cNvPr id="69" name="组合 68"/>
          <p:cNvGrpSpPr/>
          <p:nvPr/>
        </p:nvGrpSpPr>
        <p:grpSpPr>
          <a:xfrm>
            <a:off x="4027488" y="3402013"/>
            <a:ext cx="589915" cy="706755"/>
            <a:chOff x="6037198" y="2637368"/>
            <a:chExt cx="590760" cy="705871"/>
          </a:xfrm>
        </p:grpSpPr>
        <p:sp>
          <p:nvSpPr>
            <p:cNvPr id="70" name="文本框 26"/>
            <p:cNvSpPr txBox="1"/>
            <p:nvPr/>
          </p:nvSpPr>
          <p:spPr>
            <a:xfrm>
              <a:off x="6037198" y="2637368"/>
              <a:ext cx="466122" cy="705871"/>
            </a:xfrm>
            <a:prstGeom prst="rect">
              <a:avLst/>
            </a:prstGeom>
            <a:noFill/>
          </p:spPr>
          <p:txBody>
            <a:bodyPr wrap="none">
              <a:spAutoFit/>
            </a:bodyPr>
            <a:lstStyle/>
            <a:p>
              <a:pPr marR="0" algn="ctr" defTabSz="685800" eaLnBrk="1" fontAlgn="auto" hangingPunct="1">
                <a:spcBef>
                  <a:spcPts val="0"/>
                </a:spcBef>
                <a:spcAft>
                  <a:spcPts val="0"/>
                </a:spcAft>
                <a:buClrTx/>
                <a:buSzTx/>
                <a:buFontTx/>
                <a:buNone/>
                <a:defRPr/>
              </a:pPr>
              <a:r>
                <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rPr>
                <a:t>5</a:t>
              </a:r>
              <a:endPar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cxnSp>
          <p:nvCxnSpPr>
            <p:cNvPr id="71" name="直接连接符 70"/>
            <p:cNvCxnSpPr/>
            <p:nvPr/>
          </p:nvCxnSpPr>
          <p:spPr>
            <a:xfrm flipH="1">
              <a:off x="6381542" y="2881220"/>
              <a:ext cx="246416" cy="245755"/>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sp>
        <p:nvSpPr>
          <p:cNvPr id="72" name="文本框 30"/>
          <p:cNvSpPr txBox="1"/>
          <p:nvPr/>
        </p:nvSpPr>
        <p:spPr>
          <a:xfrm>
            <a:off x="4600258" y="2331720"/>
            <a:ext cx="1960880" cy="521970"/>
          </a:xfrm>
          <a:prstGeom prst="rect">
            <a:avLst/>
          </a:prstGeom>
          <a:noFill/>
        </p:spPr>
        <p:txBody>
          <a:bodyPr wrap="none">
            <a:spAutoFit/>
          </a:bodyPr>
          <a:lstStyle/>
          <a:p>
            <a:pPr marR="0" defTabSz="685800" eaLnBrk="1" fontAlgn="auto" hangingPunct="1">
              <a:spcBef>
                <a:spcPts val="0"/>
              </a:spcBef>
              <a:spcAft>
                <a:spcPts val="0"/>
              </a:spcAft>
              <a:buClrTx/>
              <a:buSzTx/>
              <a:buFontTx/>
              <a:buNone/>
              <a:defRPr/>
            </a:pPr>
            <a:r>
              <a:rPr kumimoji="0" lang="zh-CN" altLang="en-US" sz="28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rPr>
              <a:t>过程与方法</a:t>
            </a:r>
            <a:endParaRPr kumimoji="0" lang="zh-CN" altLang="en-US" sz="2800" kern="1200" cap="none" spc="0" normalizeH="0" baseline="0" noProof="0" dirty="0">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nvGrpSpPr>
          <p:cNvPr id="73" name="组合 72"/>
          <p:cNvGrpSpPr/>
          <p:nvPr/>
        </p:nvGrpSpPr>
        <p:grpSpPr>
          <a:xfrm>
            <a:off x="4041299" y="2239645"/>
            <a:ext cx="576105" cy="706755"/>
            <a:chOff x="3481786" y="3200893"/>
            <a:chExt cx="575521" cy="705871"/>
          </a:xfrm>
        </p:grpSpPr>
        <p:sp>
          <p:nvSpPr>
            <p:cNvPr id="74" name="文本框 29"/>
            <p:cNvSpPr txBox="1"/>
            <p:nvPr/>
          </p:nvSpPr>
          <p:spPr>
            <a:xfrm>
              <a:off x="3481786" y="3200893"/>
              <a:ext cx="464983" cy="705871"/>
            </a:xfrm>
            <a:prstGeom prst="rect">
              <a:avLst/>
            </a:prstGeom>
            <a:noFill/>
          </p:spPr>
          <p:txBody>
            <a:bodyPr wrap="none">
              <a:spAutoFit/>
            </a:bodyPr>
            <a:lstStyle/>
            <a:p>
              <a:pPr marR="0" algn="ctr" defTabSz="685800" eaLnBrk="1" fontAlgn="auto" hangingPunct="1">
                <a:spcBef>
                  <a:spcPts val="0"/>
                </a:spcBef>
                <a:spcAft>
                  <a:spcPts val="0"/>
                </a:spcAft>
                <a:buClrTx/>
                <a:buSzTx/>
                <a:buFontTx/>
                <a:buNone/>
                <a:defRPr/>
              </a:pPr>
              <a:r>
                <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rPr>
                <a:t>3</a:t>
              </a:r>
              <a:endParaRPr kumimoji="0" lang="en-US" altLang="zh-CN" sz="4000" kern="1200" cap="none" spc="0" normalizeH="0" baseline="0" noProof="0" dirty="0">
                <a:solidFill>
                  <a:schemeClr val="tx1">
                    <a:lumMod val="85000"/>
                    <a:lumOff val="15000"/>
                  </a:schemeClr>
                </a:solidFill>
                <a:latin typeface="+mn-lt"/>
                <a:ea typeface="微软雅黑" panose="020B0503020204020204" pitchFamily="34" charset="-122"/>
                <a:cs typeface="+mn-cs"/>
              </a:endParaRPr>
            </a:p>
          </p:txBody>
        </p:sp>
        <p:cxnSp>
          <p:nvCxnSpPr>
            <p:cNvPr id="75" name="直接连接符 74"/>
            <p:cNvCxnSpPr/>
            <p:nvPr/>
          </p:nvCxnSpPr>
          <p:spPr>
            <a:xfrm flipH="1">
              <a:off x="3811493" y="3395278"/>
              <a:ext cx="245814" cy="247340"/>
            </a:xfrm>
            <a:prstGeom prst="line">
              <a:avLst/>
            </a:prstGeom>
            <a:ln>
              <a:solidFill>
                <a:srgbClr val="5C307D"/>
              </a:solidFill>
            </a:ln>
          </p:spPr>
          <p:style>
            <a:lnRef idx="1">
              <a:schemeClr val="accent1"/>
            </a:lnRef>
            <a:fillRef idx="0">
              <a:schemeClr val="accent1"/>
            </a:fillRef>
            <a:effectRef idx="0">
              <a:schemeClr val="accent1"/>
            </a:effectRef>
            <a:fontRef idx="minor">
              <a:schemeClr val="tx1"/>
            </a:fontRef>
          </p:style>
        </p:cxnSp>
      </p:grpSp>
      <p:cxnSp>
        <p:nvCxnSpPr>
          <p:cNvPr id="80" name="直接连接符 79"/>
          <p:cNvCxnSpPr/>
          <p:nvPr/>
        </p:nvCxnSpPr>
        <p:spPr>
          <a:xfrm>
            <a:off x="3278188" y="1990725"/>
            <a:ext cx="0" cy="15462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67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ppt_x"/>
                                          </p:val>
                                        </p:tav>
                                        <p:tav tm="100000">
                                          <p:val>
                                            <p:strVal val="#ppt_x"/>
                                          </p:val>
                                        </p:tav>
                                      </p:tavLst>
                                    </p:anim>
                                    <p:anim calcmode="lin" valueType="num">
                                      <p:cBhvr additive="base">
                                        <p:cTn id="13" dur="500" fill="hold"/>
                                        <p:tgtEl>
                                          <p:spTgt spid="8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1000"/>
                                        <p:tgtEl>
                                          <p:spTgt spid="57"/>
                                        </p:tgtEl>
                                      </p:cBhvr>
                                    </p:animEffect>
                                  </p:childTnLst>
                                </p:cTn>
                              </p:par>
                              <p:par>
                                <p:cTn id="18" presetID="56" presetClass="path" presetSubtype="0" accel="50000" decel="50000" fill="hold" nodeType="withEffect">
                                  <p:stCondLst>
                                    <p:cond delay="0"/>
                                  </p:stCondLst>
                                  <p:childTnLst>
                                    <p:animMotion origin="layout" path="M -0.03737 0.04121 L -6.25E-7 -3.33333E-6 " pathEditMode="relative" rAng="0" ptsTypes="AA">
                                      <p:cBhvr>
                                        <p:cTn id="19" dur="700" fill="hold"/>
                                        <p:tgtEl>
                                          <p:spTgt spid="57"/>
                                        </p:tgtEl>
                                        <p:attrNameLst>
                                          <p:attrName>ppt_x</p:attrName>
                                          <p:attrName>ppt_y</p:attrName>
                                        </p:attrNameLst>
                                      </p:cBhvr>
                                      <p:rCtr x="1900" y="-2100"/>
                                    </p:animMotion>
                                  </p:childTnLst>
                                </p:cTn>
                              </p:par>
                              <p:par>
                                <p:cTn id="20" presetID="22" presetClass="entr" presetSubtype="8" fill="hold" grpId="0" nodeType="withEffect">
                                  <p:stCondLst>
                                    <p:cond delay="25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25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1000"/>
                                        <p:tgtEl>
                                          <p:spTgt spid="65"/>
                                        </p:tgtEl>
                                      </p:cBhvr>
                                    </p:animEffect>
                                  </p:childTnLst>
                                </p:cTn>
                              </p:par>
                              <p:par>
                                <p:cTn id="26" presetID="56" presetClass="path" presetSubtype="0" accel="50000" decel="50000" fill="hold" nodeType="withEffect">
                                  <p:stCondLst>
                                    <p:cond delay="250"/>
                                  </p:stCondLst>
                                  <p:childTnLst>
                                    <p:animMotion origin="layout" path="M -0.03737 0.0412 L -6.25E-7 2.96296E-6 " pathEditMode="relative" rAng="0" ptsTypes="AA">
                                      <p:cBhvr>
                                        <p:cTn id="27" dur="700" fill="hold"/>
                                        <p:tgtEl>
                                          <p:spTgt spid="65"/>
                                        </p:tgtEl>
                                        <p:attrNameLst>
                                          <p:attrName>ppt_x</p:attrName>
                                          <p:attrName>ppt_y</p:attrName>
                                        </p:attrNameLst>
                                      </p:cBhvr>
                                      <p:rCtr x="1900" y="-2100"/>
                                    </p:animMotion>
                                  </p:childTnLst>
                                </p:cTn>
                              </p:par>
                              <p:par>
                                <p:cTn id="28" presetID="22" presetClass="entr" presetSubtype="8" fill="hold" grpId="0" nodeType="withEffect">
                                  <p:stCondLst>
                                    <p:cond delay="500"/>
                                  </p:stCondLst>
                                  <p:childTnLst>
                                    <p:set>
                                      <p:cBhvr>
                                        <p:cTn id="29" dur="1" fill="hold">
                                          <p:stCondLst>
                                            <p:cond delay="0"/>
                                          </p:stCondLst>
                                        </p:cTn>
                                        <p:tgtEl>
                                          <p:spTgt spid="64"/>
                                        </p:tgtEl>
                                        <p:attrNameLst>
                                          <p:attrName>style.visibility</p:attrName>
                                        </p:attrNameLst>
                                      </p:cBhvr>
                                      <p:to>
                                        <p:strVal val="visible"/>
                                      </p:to>
                                    </p:set>
                                    <p:animEffect transition="in" filter="wipe(left)">
                                      <p:cBhvr>
                                        <p:cTn id="30" dur="500"/>
                                        <p:tgtEl>
                                          <p:spTgt spid="64"/>
                                        </p:tgtEl>
                                      </p:cBhvr>
                                    </p:animEffect>
                                  </p:childTnLst>
                                </p:cTn>
                              </p:par>
                              <p:par>
                                <p:cTn id="31" presetID="10" presetClass="entr" presetSubtype="0" fill="hold" nodeType="withEffect">
                                  <p:stCondLst>
                                    <p:cond delay="50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000"/>
                                        <p:tgtEl>
                                          <p:spTgt spid="73"/>
                                        </p:tgtEl>
                                      </p:cBhvr>
                                    </p:animEffect>
                                  </p:childTnLst>
                                </p:cTn>
                              </p:par>
                              <p:par>
                                <p:cTn id="34" presetID="56" presetClass="path" presetSubtype="0" accel="50000" decel="50000" fill="hold" nodeType="withEffect">
                                  <p:stCondLst>
                                    <p:cond delay="500"/>
                                  </p:stCondLst>
                                  <p:childTnLst>
                                    <p:animMotion origin="layout" path="M -0.03737 0.0412 L -6.25E-7 -7.40741E-7 " pathEditMode="relative" rAng="0" ptsTypes="AA">
                                      <p:cBhvr>
                                        <p:cTn id="35" dur="700" fill="hold"/>
                                        <p:tgtEl>
                                          <p:spTgt spid="73"/>
                                        </p:tgtEl>
                                        <p:attrNameLst>
                                          <p:attrName>ppt_x</p:attrName>
                                          <p:attrName>ppt_y</p:attrName>
                                        </p:attrNameLst>
                                      </p:cBhvr>
                                      <p:rCtr x="1900" y="-2100"/>
                                    </p:animMotion>
                                  </p:childTnLst>
                                </p:cTn>
                              </p:par>
                              <p:par>
                                <p:cTn id="36" presetID="22" presetClass="entr" presetSubtype="8" fill="hold" grpId="0" nodeType="withEffect">
                                  <p:stCondLst>
                                    <p:cond delay="750"/>
                                  </p:stCondLst>
                                  <p:childTnLst>
                                    <p:set>
                                      <p:cBhvr>
                                        <p:cTn id="37" dur="1" fill="hold">
                                          <p:stCondLst>
                                            <p:cond delay="0"/>
                                          </p:stCondLst>
                                        </p:cTn>
                                        <p:tgtEl>
                                          <p:spTgt spid="72"/>
                                        </p:tgtEl>
                                        <p:attrNameLst>
                                          <p:attrName>style.visibility</p:attrName>
                                        </p:attrNameLst>
                                      </p:cBhvr>
                                      <p:to>
                                        <p:strVal val="visible"/>
                                      </p:to>
                                    </p:set>
                                    <p:animEffect transition="in" filter="wipe(left)">
                                      <p:cBhvr>
                                        <p:cTn id="38" dur="500"/>
                                        <p:tgtEl>
                                          <p:spTgt spid="72"/>
                                        </p:tgtEl>
                                      </p:cBhvr>
                                    </p:animEffect>
                                  </p:childTnLst>
                                </p:cTn>
                              </p:par>
                              <p:par>
                                <p:cTn id="39" presetID="10" presetClass="entr" presetSubtype="0" fill="hold" nodeType="withEffect">
                                  <p:stCondLst>
                                    <p:cond delay="100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1000"/>
                                        <p:tgtEl>
                                          <p:spTgt spid="61"/>
                                        </p:tgtEl>
                                      </p:cBhvr>
                                    </p:animEffect>
                                  </p:childTnLst>
                                </p:cTn>
                              </p:par>
                              <p:par>
                                <p:cTn id="42" presetID="56" presetClass="path" presetSubtype="0" accel="50000" decel="50000" fill="hold" nodeType="withEffect">
                                  <p:stCondLst>
                                    <p:cond delay="1000"/>
                                  </p:stCondLst>
                                  <p:childTnLst>
                                    <p:animMotion origin="layout" path="M -0.03737 0.04121 L -6.25E-7 -3.33333E-6 " pathEditMode="relative" rAng="0" ptsTypes="AA">
                                      <p:cBhvr>
                                        <p:cTn id="43" dur="700" fill="hold"/>
                                        <p:tgtEl>
                                          <p:spTgt spid="61"/>
                                        </p:tgtEl>
                                        <p:attrNameLst>
                                          <p:attrName>ppt_x</p:attrName>
                                          <p:attrName>ppt_y</p:attrName>
                                        </p:attrNameLst>
                                      </p:cBhvr>
                                      <p:rCtr x="1900" y="-2100"/>
                                    </p:animMotion>
                                  </p:childTnLst>
                                </p:cTn>
                              </p:par>
                              <p:par>
                                <p:cTn id="44" presetID="22" presetClass="entr" presetSubtype="8" fill="hold" grpId="0" nodeType="withEffect">
                                  <p:stCondLst>
                                    <p:cond delay="125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par>
                                <p:cTn id="47" presetID="10" presetClass="entr" presetSubtype="0" fill="hold" nodeType="withEffect">
                                  <p:stCondLst>
                                    <p:cond delay="125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childTnLst>
                                </p:cTn>
                              </p:par>
                              <p:par>
                                <p:cTn id="50" presetID="56" presetClass="path" presetSubtype="0" accel="50000" decel="50000" fill="hold" nodeType="withEffect">
                                  <p:stCondLst>
                                    <p:cond delay="1250"/>
                                  </p:stCondLst>
                                  <p:childTnLst>
                                    <p:animMotion origin="layout" path="M -0.03737 0.0412 L -6.25E-7 2.96296E-6 " pathEditMode="relative" rAng="0" ptsTypes="AA">
                                      <p:cBhvr>
                                        <p:cTn id="51" dur="700" fill="hold"/>
                                        <p:tgtEl>
                                          <p:spTgt spid="69"/>
                                        </p:tgtEl>
                                        <p:attrNameLst>
                                          <p:attrName>ppt_x</p:attrName>
                                          <p:attrName>ppt_y</p:attrName>
                                        </p:attrNameLst>
                                      </p:cBhvr>
                                      <p:rCtr x="1900" y="-2100"/>
                                    </p:animMotion>
                                  </p:childTnLst>
                                </p:cTn>
                              </p:par>
                              <p:par>
                                <p:cTn id="52" presetID="22" presetClass="entr" presetSubtype="8" fill="hold" grpId="0" nodeType="withEffect">
                                  <p:stCondLst>
                                    <p:cond delay="150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0" grpId="0"/>
      <p:bldP spid="64" grpId="0"/>
      <p:bldP spid="68" grpId="0"/>
      <p:bldP spid="7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6" name="组合 5"/>
          <p:cNvGrpSpPr/>
          <p:nvPr/>
        </p:nvGrpSpPr>
        <p:grpSpPr>
          <a:xfrm>
            <a:off x="2867025" y="2019300"/>
            <a:ext cx="4348163" cy="938530"/>
            <a:chOff x="2866757" y="2019402"/>
            <a:chExt cx="4348365" cy="938348"/>
          </a:xfrm>
        </p:grpSpPr>
        <p:sp>
          <p:nvSpPr>
            <p:cNvPr id="3" name="文本框 2"/>
            <p:cNvSpPr txBox="1"/>
            <p:nvPr/>
          </p:nvSpPr>
          <p:spPr>
            <a:xfrm>
              <a:off x="2866757" y="2251132"/>
              <a:ext cx="4348365" cy="706618"/>
            </a:xfrm>
            <a:prstGeom prst="rect">
              <a:avLst/>
            </a:prstGeom>
            <a:noFill/>
          </p:spPr>
          <p:txBody>
            <a:bodyPr>
              <a:spAutoFit/>
            </a:bodyPr>
            <a:lstStyle/>
            <a:p>
              <a:pPr marR="0" algn="ctr" defTabSz="685800" eaLnBrk="1" fontAlgn="auto" hangingPunct="1">
                <a:spcBef>
                  <a:spcPts val="0"/>
                </a:spcBef>
                <a:spcAft>
                  <a:spcPts val="0"/>
                </a:spcAft>
                <a:buClrTx/>
                <a:buSzTx/>
                <a:buFontTx/>
                <a:buNone/>
                <a:defRPr/>
              </a:pPr>
              <a:r>
                <a:rPr kumimoji="0" lang="zh-CN" altLang="en-US" sz="4000" b="1" kern="1200" cap="none" spc="0" normalizeH="0" baseline="0" noProof="0" dirty="0">
                  <a:solidFill>
                    <a:schemeClr val="tx1">
                      <a:lumMod val="85000"/>
                      <a:lumOff val="15000"/>
                    </a:schemeClr>
                  </a:solidFill>
                  <a:latin typeface="+mn-lt"/>
                  <a:ea typeface="+mn-ea"/>
                  <a:cs typeface="+mn-cs"/>
                </a:rPr>
                <a:t>阶段成果</a:t>
              </a:r>
              <a:endParaRPr kumimoji="0" lang="zh-CN" altLang="en-US" sz="4000" b="1" kern="1200" cap="none" spc="0" normalizeH="0" baseline="0" noProof="0" dirty="0">
                <a:solidFill>
                  <a:schemeClr val="tx1">
                    <a:lumMod val="85000"/>
                    <a:lumOff val="15000"/>
                  </a:schemeClr>
                </a:solidFill>
                <a:latin typeface="+mn-lt"/>
                <a:ea typeface="+mn-ea"/>
                <a:cs typeface="+mn-cs"/>
              </a:endParaRPr>
            </a:p>
          </p:txBody>
        </p:sp>
        <p:sp>
          <p:nvSpPr>
            <p:cNvPr id="28679" name="文本框 4"/>
            <p:cNvSpPr txBox="1"/>
            <p:nvPr/>
          </p:nvSpPr>
          <p:spPr>
            <a:xfrm>
              <a:off x="3229671" y="2019402"/>
              <a:ext cx="1331264" cy="307777"/>
            </a:xfrm>
            <a:prstGeom prst="rect">
              <a:avLst/>
            </a:prstGeom>
            <a:noFill/>
            <a:ln w="9525">
              <a:noFill/>
            </a:ln>
          </p:spPr>
          <p:txBody>
            <a:bodyPr>
              <a:spAutoFit/>
            </a:bodyPr>
            <a:p>
              <a:pPr eaLnBrk="1" hangingPunct="1"/>
              <a:r>
                <a:rPr lang="en-US" altLang="zh-CN" sz="1400" dirty="0">
                  <a:latin typeface="Arial" panose="020B0604020202020204" pitchFamily="34" charset="0"/>
                </a:rPr>
                <a:t>PART FOUR</a:t>
              </a:r>
              <a:endParaRPr lang="zh-CN" altLang="en-US" sz="1400" dirty="0">
                <a:latin typeface="Arial" panose="020B0604020202020204" pitchFamily="34" charset="0"/>
              </a:endParaRPr>
            </a:p>
          </p:txBody>
        </p:sp>
      </p:grpSp>
      <p:grpSp>
        <p:nvGrpSpPr>
          <p:cNvPr id="4" name="组合 3"/>
          <p:cNvGrpSpPr/>
          <p:nvPr/>
        </p:nvGrpSpPr>
        <p:grpSpPr>
          <a:xfrm>
            <a:off x="1928813" y="1944688"/>
            <a:ext cx="1130300" cy="1128712"/>
            <a:chOff x="1928879" y="1944350"/>
            <a:chExt cx="1129689" cy="1129689"/>
          </a:xfrm>
        </p:grpSpPr>
        <p:sp>
          <p:nvSpPr>
            <p:cNvPr id="2" name="椭圆 1"/>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7" name="组合 6"/>
            <p:cNvGrpSpPr/>
            <p:nvPr/>
          </p:nvGrpSpPr>
          <p:grpSpPr>
            <a:xfrm>
              <a:off x="2119073" y="2251134"/>
              <a:ext cx="749300" cy="509588"/>
              <a:chOff x="3897313" y="2016126"/>
              <a:chExt cx="749300" cy="509588"/>
            </a:xfrm>
            <a:solidFill>
              <a:schemeClr val="bg1"/>
            </a:solidFill>
          </p:grpSpPr>
          <p:sp>
            <p:nvSpPr>
              <p:cNvPr id="8"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0"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1"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2"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3"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4"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5"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6"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7"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8"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000000"/>
                                          </p:val>
                                        </p:tav>
                                        <p:tav tm="100000">
                                          <p:val>
                                            <p:strVal val="#ppt_w"/>
                                          </p:val>
                                        </p:tav>
                                      </p:tavLst>
                                    </p:anim>
                                    <p:anim calcmode="lin" valueType="num">
                                      <p:cBhvr>
                                        <p:cTn id="8" dur="250" fill="hold"/>
                                        <p:tgtEl>
                                          <p:spTgt spid="4"/>
                                        </p:tgtEl>
                                        <p:attrNameLst>
                                          <p:attrName>ppt_h</p:attrName>
                                        </p:attrNameLst>
                                      </p:cBhvr>
                                      <p:tavLst>
                                        <p:tav tm="0">
                                          <p:val>
                                            <p:fltVal val="0.000000"/>
                                          </p:val>
                                        </p:tav>
                                        <p:tav tm="100000">
                                          <p:val>
                                            <p:strVal val="#ppt_h"/>
                                          </p:val>
                                        </p:tav>
                                      </p:tavLst>
                                    </p:anim>
                                    <p:animEffect transition="in" filter="fade">
                                      <p:cBhvr>
                                        <p:cTn id="9" dur="250"/>
                                        <p:tgtEl>
                                          <p:spTgt spid="4"/>
                                        </p:tgtEl>
                                      </p:cBhvr>
                                    </p:animEffect>
                                  </p:childTnLst>
                                </p:cTn>
                              </p:par>
                              <p:par>
                                <p:cTn id="10" presetID="6" presetClass="emph" presetSubtype="0" decel="100000" fill="hold" nodeType="withEffect">
                                  <p:stCondLst>
                                    <p:cond delay="200"/>
                                  </p:stCondLst>
                                  <p:childTnLst>
                                    <p:animScale>
                                      <p:cBhvr>
                                        <p:cTn id="11" dur="250" fill="hold"/>
                                        <p:tgtEl>
                                          <p:spTgt spid="4"/>
                                        </p:tgtEl>
                                      </p:cBhvr>
                                      <p:by x="110000" y="110000"/>
                                    </p:animScale>
                                  </p:childTnLst>
                                </p:cTn>
                              </p:par>
                              <p:par>
                                <p:cTn id="12" presetID="6" presetClass="emph" presetSubtype="0" decel="100000" fill="hold" nodeType="withEffect">
                                  <p:stCondLst>
                                    <p:cond delay="400"/>
                                  </p:stCondLst>
                                  <p:childTnLst>
                                    <p:animScale>
                                      <p:cBhvr>
                                        <p:cTn id="13" dur="250" fill="hold"/>
                                        <p:tgtEl>
                                          <p:spTgt spid="4"/>
                                        </p:tgtEl>
                                      </p:cBhvr>
                                      <p:by x="91000" y="91000"/>
                                    </p:animScale>
                                  </p:childTnLst>
                                </p:cTn>
                              </p:par>
                            </p:childTnLst>
                          </p:cTn>
                        </p:par>
                        <p:par>
                          <p:cTn id="14" fill="hold">
                            <p:stCondLst>
                              <p:cond delay="500"/>
                            </p:stCondLst>
                            <p:childTnLst>
                              <p:par>
                                <p:cTn id="15" presetID="2" presetClass="entr" presetSubtype="2" decel="10000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理论成果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180975" y="877570"/>
            <a:ext cx="8348345" cy="1014730"/>
          </a:xfrm>
          <a:prstGeom prst="rect">
            <a:avLst/>
          </a:prstGeom>
          <a:noFill/>
          <a:ln w="9525">
            <a:noFill/>
          </a:ln>
        </p:spPr>
        <p:txBody>
          <a:bodyPr wrap="square">
            <a:spAutoFit/>
          </a:bodyPr>
          <a:p>
            <a:r>
              <a:rPr lang="en-US" altLang="zh-CN" sz="2000" b="1">
                <a:solidFill>
                  <a:srgbClr val="404040"/>
                </a:solidFill>
                <a:latin typeface="宋体" panose="02010600030101010101" pitchFamily="2" charset="-122"/>
                <a:ea typeface="宋体" panose="02010600030101010101" pitchFamily="2" charset="-122"/>
                <a:cs typeface="宋体" panose="02010600030101010101" pitchFamily="2" charset="-122"/>
              </a:rPr>
              <a:t>1</a:t>
            </a:r>
            <a:r>
              <a:rPr lang="zh-CN" altLang="en-US" sz="2000" b="1">
                <a:solidFill>
                  <a:srgbClr val="404040"/>
                </a:solidFill>
                <a:latin typeface="宋体" panose="02010600030101010101" pitchFamily="2" charset="-122"/>
                <a:ea typeface="宋体" panose="02010600030101010101" pitchFamily="2" charset="-122"/>
                <a:cs typeface="宋体" panose="02010600030101010101" pitchFamily="2" charset="-122"/>
              </a:rPr>
              <a:t>、课堂教学方面：优化了课堂教学，初步改变了教学模式和教学手段。   运用交互式触控一体机有效地突破教学难点，创设情境，激发情感，       提高课堂效率；视听结合，让课堂活起来 </a:t>
            </a:r>
            <a:endParaRPr lang="zh-CN" altLang="en-US"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pic>
        <p:nvPicPr>
          <p:cNvPr id="8" name="图片 7" descr="QQ截图20171111203948"/>
          <p:cNvPicPr>
            <a:picLocks noChangeAspect="1"/>
          </p:cNvPicPr>
          <p:nvPr/>
        </p:nvPicPr>
        <p:blipFill>
          <a:blip r:embed="rId1"/>
          <a:srcRect b="5549"/>
          <a:stretch>
            <a:fillRect/>
          </a:stretch>
        </p:blipFill>
        <p:spPr>
          <a:xfrm>
            <a:off x="1605280" y="1883410"/>
            <a:ext cx="5933440" cy="2918460"/>
          </a:xfrm>
          <a:prstGeom prst="rect">
            <a:avLst/>
          </a:prstGeom>
        </p:spPr>
      </p:pic>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理论成果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180975" y="877570"/>
            <a:ext cx="8348345" cy="2861310"/>
          </a:xfrm>
          <a:prstGeom prst="rect">
            <a:avLst/>
          </a:prstGeom>
          <a:noFill/>
          <a:ln w="9525">
            <a:noFill/>
          </a:ln>
        </p:spPr>
        <p:txBody>
          <a:bodyPr wrap="square">
            <a:spAutoFit/>
          </a:bodyPr>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2、师资方面：改善了教师素养，初步转变了教育教学观念</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l"/>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ct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进行本课题研究，目的就是为教师的教育教学服务的，教师通过学习教育教学理论和交互式触控一体机技术，整合一体机技术和教学，优化了课堂教学过程，提高了课堂质量。转变了教育教学观念，营造了较好的校园现代信息技术应用于教学的氛围，推动了整个学校课堂改革的进程。教师的教学理论水平、教学能力都得到了提高。为建设一支高素质高水平的师资队伍奠定了基础。</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理论成果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203835" y="866140"/>
            <a:ext cx="7095490" cy="706755"/>
          </a:xfrm>
          <a:prstGeom prst="rect">
            <a:avLst/>
          </a:prstGeom>
          <a:noFill/>
          <a:ln w="9525">
            <a:noFill/>
          </a:ln>
        </p:spPr>
        <p:txBody>
          <a:bodyPr wrap="square">
            <a:spAutoFit/>
          </a:bodyPr>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3、学生学习方面：优化了学习环境，初步转变了学习模式</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16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pic>
        <p:nvPicPr>
          <p:cNvPr id="2" name="图片 1" descr="图片2"/>
          <p:cNvPicPr>
            <a:picLocks noChangeAspect="1"/>
          </p:cNvPicPr>
          <p:nvPr/>
        </p:nvPicPr>
        <p:blipFill>
          <a:blip r:embed="rId1"/>
          <a:stretch>
            <a:fillRect/>
          </a:stretch>
        </p:blipFill>
        <p:spPr>
          <a:xfrm>
            <a:off x="4785995" y="1361440"/>
            <a:ext cx="4146550" cy="3615055"/>
          </a:xfrm>
          <a:prstGeom prst="rect">
            <a:avLst/>
          </a:prstGeom>
        </p:spPr>
      </p:pic>
      <p:sp>
        <p:nvSpPr>
          <p:cNvPr id="3" name="文本框 2"/>
          <p:cNvSpPr txBox="1"/>
          <p:nvPr/>
        </p:nvSpPr>
        <p:spPr>
          <a:xfrm>
            <a:off x="432435" y="1461135"/>
            <a:ext cx="4428490" cy="3415030"/>
          </a:xfrm>
          <a:prstGeom prst="rect">
            <a:avLst/>
          </a:prstGeom>
          <a:noFill/>
        </p:spPr>
        <p:txBody>
          <a:bodyPr wrap="square" rtlCol="0">
            <a:spAutoFit/>
          </a:bodyPr>
          <a:p>
            <a:r>
              <a:rPr sz="1800">
                <a:solidFill>
                  <a:srgbClr val="404040"/>
                </a:solidFill>
                <a:latin typeface="宋体" panose="02010600030101010101" pitchFamily="2" charset="-122"/>
                <a:ea typeface="宋体" panose="02010600030101010101" pitchFamily="2" charset="-122"/>
                <a:cs typeface="宋体" panose="02010600030101010101" pitchFamily="2" charset="-122"/>
                <a:sym typeface="+mn-ea"/>
              </a:rPr>
              <a:t>通过现代教学手段与课程的整合，突破了学习信息单一化的局限，使学习信息的呈现形式多样化，图文并茂，情景交融，学生学得既轻松有趣，又快乐高效巧妙、新颖的导入，能引发学生的学习欲望，使其产生学习动机，从而全身心地投入到教学活动中去。很好地激发了学生学习的兴趣，调动了学生的积极性，使学生产生强烈的学习欲望。并且，正由传统的教学模式向信息化教学模式转变，向移动化学习、教学发展</a:t>
            </a:r>
            <a:endParaRPr sz="1800">
              <a:solidFill>
                <a:srgbClr val="404040"/>
              </a:solidFill>
              <a:latin typeface="宋体" panose="02010600030101010101" pitchFamily="2" charset="-122"/>
              <a:ea typeface="宋体" panose="02010600030101010101" pitchFamily="2" charset="-122"/>
              <a:cs typeface="宋体" panose="02010600030101010101" pitchFamily="2" charset="-122"/>
              <a:sym typeface="+mn-ea"/>
            </a:endParaRPr>
          </a:p>
          <a:p>
            <a:endParaRPr lang="zh-CN" altLang="en-US" sz="1800">
              <a:solidFill>
                <a:srgbClr val="40404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理论成果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180975" y="877570"/>
            <a:ext cx="8348345" cy="2861310"/>
          </a:xfrm>
          <a:prstGeom prst="rect">
            <a:avLst/>
          </a:prstGeom>
          <a:noFill/>
          <a:ln w="9525">
            <a:noFill/>
          </a:ln>
        </p:spPr>
        <p:txBody>
          <a:bodyPr wrap="square">
            <a:spAutoFit/>
          </a:bodyPr>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4、形成示范辐射作用：</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pPr algn="l"/>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课题组经常性开展观摩课教学、举办研讨会等。通过这些方式展示了研究成果，带动了我校的教学改革。开设的教学观摩课有：《认识角》、《探索计算中的规律》、《狼和鹿》、《灰椋鸟》、《Unit5 Seasons  story time》等，许多运用交互式触控一体机的观摩示范课，受到上级领导和同行们的好评。且不仅局限于语文、数学、英语的课堂教学，同时还运用到了其他各科教学、课内外活动和其他课题研究中，收到了良好的效果。</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实践成果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180975" y="877570"/>
            <a:ext cx="8348345" cy="1014730"/>
          </a:xfrm>
          <a:prstGeom prst="rect">
            <a:avLst/>
          </a:prstGeom>
          <a:noFill/>
          <a:ln w="9525">
            <a:noFill/>
          </a:ln>
        </p:spPr>
        <p:txBody>
          <a:bodyPr wrap="square">
            <a:spAutoFit/>
          </a:bodyPr>
          <a:p>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1</a:t>
            </a:r>
            <a:r>
              <a:rPr lang="zh-CN" sz="2000" b="1">
                <a:solidFill>
                  <a:srgbClr val="404040"/>
                </a:solidFill>
                <a:latin typeface="宋体" panose="02010600030101010101" pitchFamily="2" charset="-122"/>
                <a:ea typeface="宋体" panose="02010600030101010101" pitchFamily="2" charset="-122"/>
                <a:cs typeface="宋体" panose="02010600030101010101" pitchFamily="2" charset="-122"/>
              </a:rPr>
              <a:t>、</a:t>
            </a:r>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系列论文</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0" name="表格 -1"/>
          <p:cNvGraphicFramePr/>
          <p:nvPr/>
        </p:nvGraphicFramePr>
        <p:xfrm>
          <a:off x="918845" y="1628775"/>
          <a:ext cx="7306945" cy="1885315"/>
        </p:xfrm>
        <a:graphic>
          <a:graphicData uri="http://schemas.openxmlformats.org/drawingml/2006/table">
            <a:tbl>
              <a:tblPr firstRow="1" bandRow="1">
                <a:tableStyleId>{5940675A-B579-460E-94D1-54222C63F5DA}</a:tableStyleId>
              </a:tblPr>
              <a:tblGrid>
                <a:gridCol w="850265"/>
                <a:gridCol w="3842385"/>
                <a:gridCol w="2614295"/>
              </a:tblGrid>
              <a:tr h="257175">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作者</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19050" cap="flat" cmpd="sng">
                      <a:solidFill>
                        <a:srgbClr val="1F497D"/>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论文</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发表／获奖时间</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r>
              <a:tr h="406400">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张 炜</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19050" cap="flat" cmpd="sng">
                      <a:solidFill>
                        <a:srgbClr val="1F497D"/>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化静为动，“一体机”魅力无穷</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en-US" altLang="zh-CN" sz="1000" b="0">
                          <a:latin typeface="宋体" panose="02010600030101010101" pitchFamily="2" charset="-122"/>
                          <a:ea typeface="宋体" panose="02010600030101010101" pitchFamily="2" charset="-122"/>
                          <a:cs typeface="宋体" panose="02010600030101010101" pitchFamily="2" charset="-122"/>
                        </a:rPr>
                        <a:t>2013.4《</a:t>
                      </a:r>
                      <a:r>
                        <a:rPr lang="zh-CN" altLang="en-US" sz="1000" b="0">
                          <a:latin typeface="宋体" panose="02010600030101010101" pitchFamily="2" charset="-122"/>
                          <a:ea typeface="宋体" panose="02010600030101010101" pitchFamily="2" charset="-122"/>
                          <a:cs typeface="宋体" panose="02010600030101010101" pitchFamily="2" charset="-122"/>
                        </a:rPr>
                        <a:t>学子</a:t>
                      </a: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r>
              <a:tr h="407670">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张 炜</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19050" cap="flat" cmpd="sng">
                      <a:solidFill>
                        <a:srgbClr val="1F497D"/>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交互式触控一体机优化教学的必要性探讨</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蓝天杯二等奖</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r>
              <a:tr h="407035">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张 炜</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19050" cap="flat" cmpd="sng">
                      <a:solidFill>
                        <a:srgbClr val="1F497D"/>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zh-CN" altLang="en-US" sz="1000" b="0">
                          <a:latin typeface="宋体" panose="02010600030101010101" pitchFamily="2" charset="-122"/>
                          <a:ea typeface="宋体" panose="02010600030101010101" pitchFamily="2" charset="-122"/>
                          <a:cs typeface="宋体" panose="02010600030101010101" pitchFamily="2" charset="-122"/>
                        </a:rPr>
                        <a:t>交互式触控一体机优化小学的思考</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en-US" altLang="zh-CN" sz="1000" b="0">
                          <a:latin typeface="宋体" panose="02010600030101010101" pitchFamily="2" charset="-122"/>
                          <a:ea typeface="宋体" panose="02010600030101010101" pitchFamily="2" charset="-122"/>
                          <a:cs typeface="宋体" panose="02010600030101010101" pitchFamily="2" charset="-122"/>
                        </a:rPr>
                        <a:t>2017.8《</a:t>
                      </a:r>
                      <a:r>
                        <a:rPr lang="zh-CN" altLang="en-US" sz="1000" b="0">
                          <a:latin typeface="宋体" panose="02010600030101010101" pitchFamily="2" charset="-122"/>
                          <a:ea typeface="宋体" panose="02010600030101010101" pitchFamily="2" charset="-122"/>
                          <a:cs typeface="宋体" panose="02010600030101010101" pitchFamily="2" charset="-122"/>
                        </a:rPr>
                        <a:t>世界家苑</a:t>
                      </a:r>
                      <a:r>
                        <a:rPr lang="en-US" altLang="zh-CN" sz="1000" b="0">
                          <a:latin typeface="宋体" panose="02010600030101010101" pitchFamily="2" charset="-122"/>
                          <a:ea typeface="宋体" panose="02010600030101010101" pitchFamily="2" charset="-122"/>
                          <a:cs typeface="宋体" panose="02010600030101010101" pitchFamily="2" charset="-122"/>
                        </a:rPr>
                        <a:t>》</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r>
              <a:tr h="407035">
                <a:tc>
                  <a:txBody>
                    <a:bodyPr/>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19050" cap="flat" cmpd="sng">
                      <a:solidFill>
                        <a:srgbClr val="1F497D"/>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F497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c>
                  <a:txBody>
                    <a:bodyPr/>
                    <a:p>
                      <a:pPr indent="0">
                        <a:buNone/>
                      </a:pPr>
                      <a:r>
                        <a:rPr lang="en-US" altLang="zh-CN" sz="1000" b="1">
                          <a:latin typeface="宋体" panose="02010600030101010101" pitchFamily="2" charset="-122"/>
                          <a:ea typeface="宋体" panose="02010600030101010101" pitchFamily="2" charset="-122"/>
                          <a:cs typeface="宋体" panose="02010600030101010101" pitchFamily="2" charset="-122"/>
                        </a:rPr>
                        <a:t>... ...</a:t>
                      </a:r>
                      <a:endParaRPr lang="zh-CN" altLang="en-US" sz="1000" b="1">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F497D"/>
                      </a:solidFill>
                      <a:prstDash val="solid"/>
                      <a:headEnd type="none" w="med" len="med"/>
                      <a:tailEnd type="none" w="med" len="med"/>
                    </a:lnT>
                    <a:lnB w="19050" cap="flat" cmpd="sng">
                      <a:solidFill>
                        <a:srgbClr val="1F497D"/>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31" name="文本框 30"/>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实践成果</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0728" name="组合 31"/>
          <p:cNvGrpSpPr>
            <a:grpSpLocks noChangeAspect="1"/>
          </p:cNvGrpSpPr>
          <p:nvPr/>
        </p:nvGrpSpPr>
        <p:grpSpPr>
          <a:xfrm>
            <a:off x="314325" y="274638"/>
            <a:ext cx="468313" cy="468312"/>
            <a:chOff x="1928879" y="1944350"/>
            <a:chExt cx="1129689" cy="1129689"/>
          </a:xfrm>
        </p:grpSpPr>
        <p:sp>
          <p:nvSpPr>
            <p:cNvPr id="33" name="椭圆 32"/>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nvGrpSpPr>
            <p:cNvPr id="34" name="组合 33"/>
            <p:cNvGrpSpPr/>
            <p:nvPr/>
          </p:nvGrpSpPr>
          <p:grpSpPr>
            <a:xfrm>
              <a:off x="2119073" y="2251134"/>
              <a:ext cx="749300" cy="509588"/>
              <a:chOff x="3897313" y="2016126"/>
              <a:chExt cx="749300" cy="509588"/>
            </a:xfrm>
            <a:solidFill>
              <a:schemeClr val="bg1"/>
            </a:solidFill>
          </p:grpSpPr>
          <p:sp>
            <p:nvSpPr>
              <p:cNvPr id="35" name="Freeform 8"/>
              <p:cNvSpPr>
                <a:spLocks noEditPoints="1"/>
              </p:cNvSpPr>
              <p:nvPr/>
            </p:nvSpPr>
            <p:spPr bwMode="auto">
              <a:xfrm>
                <a:off x="3897313" y="2016126"/>
                <a:ext cx="749300" cy="509588"/>
              </a:xfrm>
              <a:custGeom>
                <a:avLst/>
                <a:gdLst>
                  <a:gd name="T0" fmla="*/ 627 w 631"/>
                  <a:gd name="T1" fmla="*/ 44 h 429"/>
                  <a:gd name="T2" fmla="*/ 469 w 631"/>
                  <a:gd name="T3" fmla="*/ 0 h 429"/>
                  <a:gd name="T4" fmla="*/ 315 w 631"/>
                  <a:gd name="T5" fmla="*/ 41 h 429"/>
                  <a:gd name="T6" fmla="*/ 168 w 631"/>
                  <a:gd name="T7" fmla="*/ 0 h 429"/>
                  <a:gd name="T8" fmla="*/ 3 w 631"/>
                  <a:gd name="T9" fmla="*/ 44 h 429"/>
                  <a:gd name="T10" fmla="*/ 0 w 631"/>
                  <a:gd name="T11" fmla="*/ 52 h 429"/>
                  <a:gd name="T12" fmla="*/ 0 w 631"/>
                  <a:gd name="T13" fmla="*/ 412 h 429"/>
                  <a:gd name="T14" fmla="*/ 23 w 631"/>
                  <a:gd name="T15" fmla="*/ 429 h 429"/>
                  <a:gd name="T16" fmla="*/ 313 w 631"/>
                  <a:gd name="T17" fmla="*/ 429 h 429"/>
                  <a:gd name="T18" fmla="*/ 608 w 631"/>
                  <a:gd name="T19" fmla="*/ 429 h 429"/>
                  <a:gd name="T20" fmla="*/ 631 w 631"/>
                  <a:gd name="T21" fmla="*/ 413 h 429"/>
                  <a:gd name="T22" fmla="*/ 631 w 631"/>
                  <a:gd name="T23" fmla="*/ 52 h 429"/>
                  <a:gd name="T24" fmla="*/ 627 w 631"/>
                  <a:gd name="T25" fmla="*/ 44 h 429"/>
                  <a:gd name="T26" fmla="*/ 304 w 631"/>
                  <a:gd name="T27" fmla="*/ 60 h 429"/>
                  <a:gd name="T28" fmla="*/ 304 w 631"/>
                  <a:gd name="T29" fmla="*/ 393 h 429"/>
                  <a:gd name="T30" fmla="*/ 167 w 631"/>
                  <a:gd name="T31" fmla="*/ 355 h 429"/>
                  <a:gd name="T32" fmla="*/ 40 w 631"/>
                  <a:gd name="T33" fmla="*/ 380 h 429"/>
                  <a:gd name="T34" fmla="*/ 40 w 631"/>
                  <a:gd name="T35" fmla="*/ 46 h 429"/>
                  <a:gd name="T36" fmla="*/ 169 w 631"/>
                  <a:gd name="T37" fmla="*/ 21 h 429"/>
                  <a:gd name="T38" fmla="*/ 304 w 631"/>
                  <a:gd name="T39" fmla="*/ 60 h 429"/>
                  <a:gd name="T40" fmla="*/ 590 w 631"/>
                  <a:gd name="T41" fmla="*/ 45 h 429"/>
                  <a:gd name="T42" fmla="*/ 590 w 631"/>
                  <a:gd name="T43" fmla="*/ 381 h 429"/>
                  <a:gd name="T44" fmla="*/ 462 w 631"/>
                  <a:gd name="T45" fmla="*/ 359 h 429"/>
                  <a:gd name="T46" fmla="*/ 323 w 631"/>
                  <a:gd name="T47" fmla="*/ 394 h 429"/>
                  <a:gd name="T48" fmla="*/ 323 w 631"/>
                  <a:gd name="T49" fmla="*/ 61 h 429"/>
                  <a:gd name="T50" fmla="*/ 469 w 631"/>
                  <a:gd name="T51" fmla="*/ 21 h 429"/>
                  <a:gd name="T52" fmla="*/ 590 w 631"/>
                  <a:gd name="T53" fmla="*/ 4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429">
                    <a:moveTo>
                      <a:pt x="627" y="44"/>
                    </a:moveTo>
                    <a:cubicBezTo>
                      <a:pt x="593" y="16"/>
                      <a:pt x="534" y="0"/>
                      <a:pt x="469" y="0"/>
                    </a:cubicBezTo>
                    <a:cubicBezTo>
                      <a:pt x="407" y="0"/>
                      <a:pt x="350" y="15"/>
                      <a:pt x="315" y="41"/>
                    </a:cubicBezTo>
                    <a:cubicBezTo>
                      <a:pt x="288" y="15"/>
                      <a:pt x="234" y="0"/>
                      <a:pt x="168" y="0"/>
                    </a:cubicBezTo>
                    <a:cubicBezTo>
                      <a:pt x="100" y="0"/>
                      <a:pt x="37" y="17"/>
                      <a:pt x="3" y="44"/>
                    </a:cubicBezTo>
                    <a:cubicBezTo>
                      <a:pt x="1" y="46"/>
                      <a:pt x="0" y="49"/>
                      <a:pt x="0" y="52"/>
                    </a:cubicBezTo>
                    <a:cubicBezTo>
                      <a:pt x="0" y="412"/>
                      <a:pt x="0" y="412"/>
                      <a:pt x="0" y="412"/>
                    </a:cubicBezTo>
                    <a:cubicBezTo>
                      <a:pt x="0" y="419"/>
                      <a:pt x="9" y="429"/>
                      <a:pt x="23" y="429"/>
                    </a:cubicBezTo>
                    <a:cubicBezTo>
                      <a:pt x="313" y="429"/>
                      <a:pt x="313" y="429"/>
                      <a:pt x="313" y="429"/>
                    </a:cubicBezTo>
                    <a:cubicBezTo>
                      <a:pt x="314" y="429"/>
                      <a:pt x="608" y="429"/>
                      <a:pt x="608" y="429"/>
                    </a:cubicBezTo>
                    <a:cubicBezTo>
                      <a:pt x="618" y="429"/>
                      <a:pt x="631" y="424"/>
                      <a:pt x="631" y="413"/>
                    </a:cubicBezTo>
                    <a:cubicBezTo>
                      <a:pt x="631" y="52"/>
                      <a:pt x="631" y="52"/>
                      <a:pt x="631" y="52"/>
                    </a:cubicBezTo>
                    <a:cubicBezTo>
                      <a:pt x="631" y="49"/>
                      <a:pt x="630" y="46"/>
                      <a:pt x="627" y="44"/>
                    </a:cubicBezTo>
                    <a:close/>
                    <a:moveTo>
                      <a:pt x="304" y="60"/>
                    </a:moveTo>
                    <a:cubicBezTo>
                      <a:pt x="304" y="66"/>
                      <a:pt x="304" y="393"/>
                      <a:pt x="304" y="393"/>
                    </a:cubicBezTo>
                    <a:cubicBezTo>
                      <a:pt x="275" y="369"/>
                      <a:pt x="227" y="355"/>
                      <a:pt x="167" y="355"/>
                    </a:cubicBezTo>
                    <a:cubicBezTo>
                      <a:pt x="120" y="355"/>
                      <a:pt x="75" y="364"/>
                      <a:pt x="40" y="380"/>
                    </a:cubicBezTo>
                    <a:cubicBezTo>
                      <a:pt x="40" y="46"/>
                      <a:pt x="40" y="46"/>
                      <a:pt x="40" y="46"/>
                    </a:cubicBezTo>
                    <a:cubicBezTo>
                      <a:pt x="40" y="46"/>
                      <a:pt x="85" y="21"/>
                      <a:pt x="169" y="21"/>
                    </a:cubicBezTo>
                    <a:cubicBezTo>
                      <a:pt x="266" y="21"/>
                      <a:pt x="304" y="58"/>
                      <a:pt x="304" y="60"/>
                    </a:cubicBezTo>
                    <a:close/>
                    <a:moveTo>
                      <a:pt x="590" y="45"/>
                    </a:moveTo>
                    <a:cubicBezTo>
                      <a:pt x="590" y="381"/>
                      <a:pt x="590" y="381"/>
                      <a:pt x="590" y="381"/>
                    </a:cubicBezTo>
                    <a:cubicBezTo>
                      <a:pt x="554" y="366"/>
                      <a:pt x="505" y="359"/>
                      <a:pt x="462" y="359"/>
                    </a:cubicBezTo>
                    <a:cubicBezTo>
                      <a:pt x="401" y="359"/>
                      <a:pt x="352" y="371"/>
                      <a:pt x="323" y="394"/>
                    </a:cubicBezTo>
                    <a:cubicBezTo>
                      <a:pt x="323" y="61"/>
                      <a:pt x="323" y="61"/>
                      <a:pt x="323" y="61"/>
                    </a:cubicBezTo>
                    <a:cubicBezTo>
                      <a:pt x="323" y="61"/>
                      <a:pt x="368" y="21"/>
                      <a:pt x="469" y="21"/>
                    </a:cubicBezTo>
                    <a:cubicBezTo>
                      <a:pt x="547" y="21"/>
                      <a:pt x="590" y="45"/>
                      <a:pt x="590"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24"/>
              <p:cNvSpPr/>
              <p:nvPr/>
            </p:nvSpPr>
            <p:spPr bwMode="auto">
              <a:xfrm>
                <a:off x="3992563" y="2085976"/>
                <a:ext cx="228600" cy="52388"/>
              </a:xfrm>
              <a:custGeom>
                <a:avLst/>
                <a:gdLst>
                  <a:gd name="T0" fmla="*/ 184 w 192"/>
                  <a:gd name="T1" fmla="*/ 44 h 44"/>
                  <a:gd name="T2" fmla="*/ 180 w 192"/>
                  <a:gd name="T3" fmla="*/ 43 h 44"/>
                  <a:gd name="T4" fmla="*/ 10 w 192"/>
                  <a:gd name="T5" fmla="*/ 32 h 44"/>
                  <a:gd name="T6" fmla="*/ 1 w 192"/>
                  <a:gd name="T7" fmla="*/ 27 h 44"/>
                  <a:gd name="T8" fmla="*/ 6 w 192"/>
                  <a:gd name="T9" fmla="*/ 19 h 44"/>
                  <a:gd name="T10" fmla="*/ 188 w 192"/>
                  <a:gd name="T11" fmla="*/ 31 h 44"/>
                  <a:gd name="T12" fmla="*/ 190 w 192"/>
                  <a:gd name="T13" fmla="*/ 41 h 44"/>
                  <a:gd name="T14" fmla="*/ 184 w 192"/>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4">
                    <a:moveTo>
                      <a:pt x="184" y="44"/>
                    </a:moveTo>
                    <a:cubicBezTo>
                      <a:pt x="183" y="44"/>
                      <a:pt x="181" y="44"/>
                      <a:pt x="180" y="43"/>
                    </a:cubicBezTo>
                    <a:cubicBezTo>
                      <a:pt x="150" y="23"/>
                      <a:pt x="83" y="12"/>
                      <a:pt x="10" y="32"/>
                    </a:cubicBezTo>
                    <a:cubicBezTo>
                      <a:pt x="6" y="33"/>
                      <a:pt x="2" y="31"/>
                      <a:pt x="1" y="27"/>
                    </a:cubicBezTo>
                    <a:cubicBezTo>
                      <a:pt x="0" y="23"/>
                      <a:pt x="2" y="20"/>
                      <a:pt x="6" y="19"/>
                    </a:cubicBezTo>
                    <a:cubicBezTo>
                      <a:pt x="73" y="0"/>
                      <a:pt x="148" y="5"/>
                      <a:pt x="188" y="31"/>
                    </a:cubicBezTo>
                    <a:cubicBezTo>
                      <a:pt x="191" y="33"/>
                      <a:pt x="192" y="38"/>
                      <a:pt x="190" y="41"/>
                    </a:cubicBezTo>
                    <a:cubicBezTo>
                      <a:pt x="189" y="43"/>
                      <a:pt x="186" y="44"/>
                      <a:pt x="184"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25"/>
              <p:cNvSpPr/>
              <p:nvPr/>
            </p:nvSpPr>
            <p:spPr bwMode="auto">
              <a:xfrm>
                <a:off x="3992563" y="2151063"/>
                <a:ext cx="228600" cy="50800"/>
              </a:xfrm>
              <a:custGeom>
                <a:avLst/>
                <a:gdLst>
                  <a:gd name="T0" fmla="*/ 184 w 192"/>
                  <a:gd name="T1" fmla="*/ 43 h 43"/>
                  <a:gd name="T2" fmla="*/ 180 w 192"/>
                  <a:gd name="T3" fmla="*/ 42 h 43"/>
                  <a:gd name="T4" fmla="*/ 10 w 192"/>
                  <a:gd name="T5" fmla="*/ 32 h 43"/>
                  <a:gd name="T6" fmla="*/ 1 w 192"/>
                  <a:gd name="T7" fmla="*/ 27 h 43"/>
                  <a:gd name="T8" fmla="*/ 6 w 192"/>
                  <a:gd name="T9" fmla="*/ 19 h 43"/>
                  <a:gd name="T10" fmla="*/ 188 w 192"/>
                  <a:gd name="T11" fmla="*/ 30 h 43"/>
                  <a:gd name="T12" fmla="*/ 190 w 192"/>
                  <a:gd name="T13" fmla="*/ 40 h 43"/>
                  <a:gd name="T14" fmla="*/ 184 w 192"/>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43">
                    <a:moveTo>
                      <a:pt x="184" y="43"/>
                    </a:moveTo>
                    <a:cubicBezTo>
                      <a:pt x="183" y="43"/>
                      <a:pt x="181" y="43"/>
                      <a:pt x="180" y="42"/>
                    </a:cubicBezTo>
                    <a:cubicBezTo>
                      <a:pt x="150" y="23"/>
                      <a:pt x="84" y="11"/>
                      <a:pt x="10" y="32"/>
                    </a:cubicBezTo>
                    <a:cubicBezTo>
                      <a:pt x="6" y="33"/>
                      <a:pt x="2" y="31"/>
                      <a:pt x="1" y="27"/>
                    </a:cubicBezTo>
                    <a:cubicBezTo>
                      <a:pt x="0" y="23"/>
                      <a:pt x="2" y="20"/>
                      <a:pt x="6" y="19"/>
                    </a:cubicBezTo>
                    <a:cubicBezTo>
                      <a:pt x="73" y="0"/>
                      <a:pt x="148" y="4"/>
                      <a:pt x="188" y="30"/>
                    </a:cubicBezTo>
                    <a:cubicBezTo>
                      <a:pt x="191" y="32"/>
                      <a:pt x="192" y="37"/>
                      <a:pt x="190" y="40"/>
                    </a:cubicBezTo>
                    <a:cubicBezTo>
                      <a:pt x="188" y="42"/>
                      <a:pt x="186" y="43"/>
                      <a:pt x="184"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26"/>
              <p:cNvSpPr/>
              <p:nvPr/>
            </p:nvSpPr>
            <p:spPr bwMode="auto">
              <a:xfrm>
                <a:off x="3992563" y="2214563"/>
                <a:ext cx="230187" cy="50800"/>
              </a:xfrm>
              <a:custGeom>
                <a:avLst/>
                <a:gdLst>
                  <a:gd name="T0" fmla="*/ 185 w 193"/>
                  <a:gd name="T1" fmla="*/ 43 h 43"/>
                  <a:gd name="T2" fmla="*/ 181 w 193"/>
                  <a:gd name="T3" fmla="*/ 42 h 43"/>
                  <a:gd name="T4" fmla="*/ 10 w 193"/>
                  <a:gd name="T5" fmla="*/ 32 h 43"/>
                  <a:gd name="T6" fmla="*/ 1 w 193"/>
                  <a:gd name="T7" fmla="*/ 27 h 43"/>
                  <a:gd name="T8" fmla="*/ 6 w 193"/>
                  <a:gd name="T9" fmla="*/ 18 h 43"/>
                  <a:gd name="T10" fmla="*/ 189 w 193"/>
                  <a:gd name="T11" fmla="*/ 30 h 43"/>
                  <a:gd name="T12" fmla="*/ 191 w 193"/>
                  <a:gd name="T13" fmla="*/ 40 h 43"/>
                  <a:gd name="T14" fmla="*/ 185 w 193"/>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3">
                    <a:moveTo>
                      <a:pt x="185" y="43"/>
                    </a:moveTo>
                    <a:cubicBezTo>
                      <a:pt x="184" y="43"/>
                      <a:pt x="182" y="43"/>
                      <a:pt x="181" y="42"/>
                    </a:cubicBezTo>
                    <a:cubicBezTo>
                      <a:pt x="151" y="22"/>
                      <a:pt x="85" y="11"/>
                      <a:pt x="10" y="32"/>
                    </a:cubicBezTo>
                    <a:cubicBezTo>
                      <a:pt x="6" y="33"/>
                      <a:pt x="2" y="31"/>
                      <a:pt x="1" y="27"/>
                    </a:cubicBezTo>
                    <a:cubicBezTo>
                      <a:pt x="0" y="23"/>
                      <a:pt x="2" y="20"/>
                      <a:pt x="6" y="18"/>
                    </a:cubicBezTo>
                    <a:cubicBezTo>
                      <a:pt x="74" y="0"/>
                      <a:pt x="149" y="4"/>
                      <a:pt x="189" y="30"/>
                    </a:cubicBezTo>
                    <a:cubicBezTo>
                      <a:pt x="192" y="32"/>
                      <a:pt x="193" y="37"/>
                      <a:pt x="191" y="40"/>
                    </a:cubicBezTo>
                    <a:cubicBezTo>
                      <a:pt x="190" y="42"/>
                      <a:pt x="187" y="43"/>
                      <a:pt x="185" y="43"/>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39" name="Freeform 27"/>
              <p:cNvSpPr/>
              <p:nvPr/>
            </p:nvSpPr>
            <p:spPr bwMode="auto">
              <a:xfrm>
                <a:off x="3992563" y="2278063"/>
                <a:ext cx="230187" cy="52388"/>
              </a:xfrm>
              <a:custGeom>
                <a:avLst/>
                <a:gdLst>
                  <a:gd name="T0" fmla="*/ 186 w 194"/>
                  <a:gd name="T1" fmla="*/ 44 h 44"/>
                  <a:gd name="T2" fmla="*/ 182 w 194"/>
                  <a:gd name="T3" fmla="*/ 43 h 44"/>
                  <a:gd name="T4" fmla="*/ 10 w 194"/>
                  <a:gd name="T5" fmla="*/ 34 h 44"/>
                  <a:gd name="T6" fmla="*/ 1 w 194"/>
                  <a:gd name="T7" fmla="*/ 30 h 44"/>
                  <a:gd name="T8" fmla="*/ 6 w 194"/>
                  <a:gd name="T9" fmla="*/ 21 h 44"/>
                  <a:gd name="T10" fmla="*/ 190 w 194"/>
                  <a:gd name="T11" fmla="*/ 31 h 44"/>
                  <a:gd name="T12" fmla="*/ 192 w 194"/>
                  <a:gd name="T13" fmla="*/ 41 h 44"/>
                  <a:gd name="T14" fmla="*/ 186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186" y="44"/>
                    </a:moveTo>
                    <a:cubicBezTo>
                      <a:pt x="185" y="44"/>
                      <a:pt x="183" y="44"/>
                      <a:pt x="182" y="43"/>
                    </a:cubicBezTo>
                    <a:cubicBezTo>
                      <a:pt x="144" y="19"/>
                      <a:pt x="78" y="15"/>
                      <a:pt x="10" y="34"/>
                    </a:cubicBezTo>
                    <a:cubicBezTo>
                      <a:pt x="6" y="35"/>
                      <a:pt x="2" y="33"/>
                      <a:pt x="1" y="30"/>
                    </a:cubicBezTo>
                    <a:cubicBezTo>
                      <a:pt x="0" y="26"/>
                      <a:pt x="2" y="22"/>
                      <a:pt x="6" y="21"/>
                    </a:cubicBezTo>
                    <a:cubicBezTo>
                      <a:pt x="79" y="0"/>
                      <a:pt x="148" y="4"/>
                      <a:pt x="190" y="31"/>
                    </a:cubicBezTo>
                    <a:cubicBezTo>
                      <a:pt x="193" y="34"/>
                      <a:pt x="194" y="38"/>
                      <a:pt x="192" y="41"/>
                    </a:cubicBezTo>
                    <a:cubicBezTo>
                      <a:pt x="191" y="43"/>
                      <a:pt x="188" y="44"/>
                      <a:pt x="186"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0" name="Freeform 28"/>
              <p:cNvSpPr/>
              <p:nvPr/>
            </p:nvSpPr>
            <p:spPr bwMode="auto">
              <a:xfrm>
                <a:off x="3992563" y="2339976"/>
                <a:ext cx="230187" cy="55563"/>
              </a:xfrm>
              <a:custGeom>
                <a:avLst/>
                <a:gdLst>
                  <a:gd name="T0" fmla="*/ 186 w 194"/>
                  <a:gd name="T1" fmla="*/ 47 h 47"/>
                  <a:gd name="T2" fmla="*/ 182 w 194"/>
                  <a:gd name="T3" fmla="*/ 46 h 47"/>
                  <a:gd name="T4" fmla="*/ 10 w 194"/>
                  <a:gd name="T5" fmla="*/ 38 h 47"/>
                  <a:gd name="T6" fmla="*/ 1 w 194"/>
                  <a:gd name="T7" fmla="*/ 34 h 47"/>
                  <a:gd name="T8" fmla="*/ 5 w 194"/>
                  <a:gd name="T9" fmla="*/ 25 h 47"/>
                  <a:gd name="T10" fmla="*/ 190 w 194"/>
                  <a:gd name="T11" fmla="*/ 34 h 47"/>
                  <a:gd name="T12" fmla="*/ 192 w 194"/>
                  <a:gd name="T13" fmla="*/ 44 h 47"/>
                  <a:gd name="T14" fmla="*/ 186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186" y="47"/>
                    </a:moveTo>
                    <a:cubicBezTo>
                      <a:pt x="185" y="47"/>
                      <a:pt x="183" y="46"/>
                      <a:pt x="182" y="46"/>
                    </a:cubicBezTo>
                    <a:cubicBezTo>
                      <a:pt x="148" y="23"/>
                      <a:pt x="67" y="15"/>
                      <a:pt x="10" y="38"/>
                    </a:cubicBezTo>
                    <a:cubicBezTo>
                      <a:pt x="7" y="39"/>
                      <a:pt x="3" y="37"/>
                      <a:pt x="1" y="34"/>
                    </a:cubicBezTo>
                    <a:cubicBezTo>
                      <a:pt x="0" y="30"/>
                      <a:pt x="1" y="26"/>
                      <a:pt x="5" y="25"/>
                    </a:cubicBezTo>
                    <a:cubicBezTo>
                      <a:pt x="67" y="0"/>
                      <a:pt x="152" y="10"/>
                      <a:pt x="190" y="34"/>
                    </a:cubicBezTo>
                    <a:cubicBezTo>
                      <a:pt x="193" y="36"/>
                      <a:pt x="194" y="40"/>
                      <a:pt x="192" y="44"/>
                    </a:cubicBezTo>
                    <a:cubicBezTo>
                      <a:pt x="190" y="46"/>
                      <a:pt x="188" y="47"/>
                      <a:pt x="186" y="47"/>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1" name="Freeform 29"/>
              <p:cNvSpPr/>
              <p:nvPr/>
            </p:nvSpPr>
            <p:spPr bwMode="auto">
              <a:xfrm>
                <a:off x="4321175" y="2085976"/>
                <a:ext cx="230187" cy="52388"/>
              </a:xfrm>
              <a:custGeom>
                <a:avLst/>
                <a:gdLst>
                  <a:gd name="T0" fmla="*/ 8 w 194"/>
                  <a:gd name="T1" fmla="*/ 44 h 44"/>
                  <a:gd name="T2" fmla="*/ 2 w 194"/>
                  <a:gd name="T3" fmla="*/ 41 h 44"/>
                  <a:gd name="T4" fmla="*/ 4 w 194"/>
                  <a:gd name="T5" fmla="*/ 31 h 44"/>
                  <a:gd name="T6" fmla="*/ 188 w 194"/>
                  <a:gd name="T7" fmla="*/ 19 h 44"/>
                  <a:gd name="T8" fmla="*/ 193 w 194"/>
                  <a:gd name="T9" fmla="*/ 27 h 44"/>
                  <a:gd name="T10" fmla="*/ 185 w 194"/>
                  <a:gd name="T11" fmla="*/ 32 h 44"/>
                  <a:gd name="T12" fmla="*/ 12 w 194"/>
                  <a:gd name="T13" fmla="*/ 43 h 44"/>
                  <a:gd name="T14" fmla="*/ 8 w 194"/>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4">
                    <a:moveTo>
                      <a:pt x="8" y="44"/>
                    </a:moveTo>
                    <a:cubicBezTo>
                      <a:pt x="6" y="44"/>
                      <a:pt x="4" y="43"/>
                      <a:pt x="2" y="41"/>
                    </a:cubicBezTo>
                    <a:cubicBezTo>
                      <a:pt x="0" y="38"/>
                      <a:pt x="1" y="33"/>
                      <a:pt x="4" y="31"/>
                    </a:cubicBezTo>
                    <a:cubicBezTo>
                      <a:pt x="45" y="5"/>
                      <a:pt x="121" y="0"/>
                      <a:pt x="188" y="19"/>
                    </a:cubicBezTo>
                    <a:cubicBezTo>
                      <a:pt x="192" y="20"/>
                      <a:pt x="194" y="23"/>
                      <a:pt x="193" y="27"/>
                    </a:cubicBezTo>
                    <a:cubicBezTo>
                      <a:pt x="192" y="31"/>
                      <a:pt x="188" y="33"/>
                      <a:pt x="185" y="32"/>
                    </a:cubicBezTo>
                    <a:cubicBezTo>
                      <a:pt x="113" y="12"/>
                      <a:pt x="44" y="23"/>
                      <a:pt x="12" y="43"/>
                    </a:cubicBezTo>
                    <a:cubicBezTo>
                      <a:pt x="11" y="44"/>
                      <a:pt x="10" y="44"/>
                      <a:pt x="8" y="44"/>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2" name="Freeform 30"/>
              <p:cNvSpPr/>
              <p:nvPr/>
            </p:nvSpPr>
            <p:spPr bwMode="auto">
              <a:xfrm>
                <a:off x="4321175" y="2149476"/>
                <a:ext cx="230187" cy="53975"/>
              </a:xfrm>
              <a:custGeom>
                <a:avLst/>
                <a:gdLst>
                  <a:gd name="T0" fmla="*/ 8 w 194"/>
                  <a:gd name="T1" fmla="*/ 45 h 45"/>
                  <a:gd name="T2" fmla="*/ 2 w 194"/>
                  <a:gd name="T3" fmla="*/ 42 h 45"/>
                  <a:gd name="T4" fmla="*/ 5 w 194"/>
                  <a:gd name="T5" fmla="*/ 32 h 45"/>
                  <a:gd name="T6" fmla="*/ 189 w 194"/>
                  <a:gd name="T7" fmla="*/ 19 h 45"/>
                  <a:gd name="T8" fmla="*/ 193 w 194"/>
                  <a:gd name="T9" fmla="*/ 28 h 45"/>
                  <a:gd name="T10" fmla="*/ 185 w 194"/>
                  <a:gd name="T11" fmla="*/ 33 h 45"/>
                  <a:gd name="T12" fmla="*/ 12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6" y="45"/>
                      <a:pt x="4" y="44"/>
                      <a:pt x="2" y="42"/>
                    </a:cubicBezTo>
                    <a:cubicBezTo>
                      <a:pt x="0" y="38"/>
                      <a:pt x="1" y="34"/>
                      <a:pt x="5" y="32"/>
                    </a:cubicBezTo>
                    <a:cubicBezTo>
                      <a:pt x="45" y="6"/>
                      <a:pt x="121" y="0"/>
                      <a:pt x="189" y="19"/>
                    </a:cubicBezTo>
                    <a:cubicBezTo>
                      <a:pt x="192" y="20"/>
                      <a:pt x="194" y="24"/>
                      <a:pt x="193" y="28"/>
                    </a:cubicBezTo>
                    <a:cubicBezTo>
                      <a:pt x="192" y="32"/>
                      <a:pt x="189" y="34"/>
                      <a:pt x="185" y="33"/>
                    </a:cubicBezTo>
                    <a:cubicBezTo>
                      <a:pt x="113" y="13"/>
                      <a:pt x="44" y="23"/>
                      <a:pt x="12" y="44"/>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3" name="Freeform 31"/>
              <p:cNvSpPr/>
              <p:nvPr/>
            </p:nvSpPr>
            <p:spPr bwMode="auto">
              <a:xfrm>
                <a:off x="4321175" y="2214563"/>
                <a:ext cx="230187" cy="53975"/>
              </a:xfrm>
              <a:custGeom>
                <a:avLst/>
                <a:gdLst>
                  <a:gd name="T0" fmla="*/ 8 w 195"/>
                  <a:gd name="T1" fmla="*/ 45 h 45"/>
                  <a:gd name="T2" fmla="*/ 3 w 195"/>
                  <a:gd name="T3" fmla="*/ 41 h 45"/>
                  <a:gd name="T4" fmla="*/ 5 w 195"/>
                  <a:gd name="T5" fmla="*/ 32 h 45"/>
                  <a:gd name="T6" fmla="*/ 189 w 195"/>
                  <a:gd name="T7" fmla="*/ 19 h 45"/>
                  <a:gd name="T8" fmla="*/ 193 w 195"/>
                  <a:gd name="T9" fmla="*/ 28 h 45"/>
                  <a:gd name="T10" fmla="*/ 185 w 195"/>
                  <a:gd name="T11" fmla="*/ 32 h 45"/>
                  <a:gd name="T12" fmla="*/ 12 w 195"/>
                  <a:gd name="T13" fmla="*/ 43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3"/>
                      <a:pt x="3" y="41"/>
                    </a:cubicBezTo>
                    <a:cubicBezTo>
                      <a:pt x="0" y="38"/>
                      <a:pt x="1" y="34"/>
                      <a:pt x="5" y="32"/>
                    </a:cubicBezTo>
                    <a:cubicBezTo>
                      <a:pt x="45" y="5"/>
                      <a:pt x="121" y="0"/>
                      <a:pt x="189" y="19"/>
                    </a:cubicBezTo>
                    <a:cubicBezTo>
                      <a:pt x="192" y="20"/>
                      <a:pt x="195" y="24"/>
                      <a:pt x="193" y="28"/>
                    </a:cubicBezTo>
                    <a:cubicBezTo>
                      <a:pt x="192" y="31"/>
                      <a:pt x="189" y="33"/>
                      <a:pt x="185" y="32"/>
                    </a:cubicBezTo>
                    <a:cubicBezTo>
                      <a:pt x="113" y="12"/>
                      <a:pt x="44" y="23"/>
                      <a:pt x="12" y="43"/>
                    </a:cubicBezTo>
                    <a:cubicBezTo>
                      <a:pt x="11" y="44"/>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4" name="Freeform 32"/>
              <p:cNvSpPr/>
              <p:nvPr/>
            </p:nvSpPr>
            <p:spPr bwMode="auto">
              <a:xfrm>
                <a:off x="4321175" y="2278063"/>
                <a:ext cx="230187" cy="52388"/>
              </a:xfrm>
              <a:custGeom>
                <a:avLst/>
                <a:gdLst>
                  <a:gd name="T0" fmla="*/ 8 w 195"/>
                  <a:gd name="T1" fmla="*/ 45 h 45"/>
                  <a:gd name="T2" fmla="*/ 3 w 195"/>
                  <a:gd name="T3" fmla="*/ 42 h 45"/>
                  <a:gd name="T4" fmla="*/ 5 w 195"/>
                  <a:gd name="T5" fmla="*/ 32 h 45"/>
                  <a:gd name="T6" fmla="*/ 189 w 195"/>
                  <a:gd name="T7" fmla="*/ 20 h 45"/>
                  <a:gd name="T8" fmla="*/ 194 w 195"/>
                  <a:gd name="T9" fmla="*/ 28 h 45"/>
                  <a:gd name="T10" fmla="*/ 185 w 195"/>
                  <a:gd name="T11" fmla="*/ 33 h 45"/>
                  <a:gd name="T12" fmla="*/ 12 w 195"/>
                  <a:gd name="T13" fmla="*/ 44 h 45"/>
                  <a:gd name="T14" fmla="*/ 8 w 19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5" h="45">
                    <a:moveTo>
                      <a:pt x="8" y="45"/>
                    </a:moveTo>
                    <a:cubicBezTo>
                      <a:pt x="6" y="45"/>
                      <a:pt x="4" y="44"/>
                      <a:pt x="3" y="42"/>
                    </a:cubicBezTo>
                    <a:cubicBezTo>
                      <a:pt x="0" y="39"/>
                      <a:pt x="1" y="34"/>
                      <a:pt x="5" y="32"/>
                    </a:cubicBezTo>
                    <a:cubicBezTo>
                      <a:pt x="38" y="11"/>
                      <a:pt x="118" y="0"/>
                      <a:pt x="189" y="20"/>
                    </a:cubicBezTo>
                    <a:cubicBezTo>
                      <a:pt x="192" y="21"/>
                      <a:pt x="195" y="25"/>
                      <a:pt x="194" y="28"/>
                    </a:cubicBezTo>
                    <a:cubicBezTo>
                      <a:pt x="192" y="32"/>
                      <a:pt x="189" y="34"/>
                      <a:pt x="185" y="33"/>
                    </a:cubicBezTo>
                    <a:cubicBezTo>
                      <a:pt x="120" y="15"/>
                      <a:pt x="43" y="24"/>
                      <a:pt x="12" y="44"/>
                    </a:cubicBezTo>
                    <a:cubicBezTo>
                      <a:pt x="11" y="45"/>
                      <a:pt x="10"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sp>
            <p:nvSpPr>
              <p:cNvPr id="45" name="Freeform 33"/>
              <p:cNvSpPr/>
              <p:nvPr/>
            </p:nvSpPr>
            <p:spPr bwMode="auto">
              <a:xfrm>
                <a:off x="4321175" y="2343151"/>
                <a:ext cx="230187" cy="53975"/>
              </a:xfrm>
              <a:custGeom>
                <a:avLst/>
                <a:gdLst>
                  <a:gd name="T0" fmla="*/ 8 w 194"/>
                  <a:gd name="T1" fmla="*/ 45 h 45"/>
                  <a:gd name="T2" fmla="*/ 2 w 194"/>
                  <a:gd name="T3" fmla="*/ 42 h 45"/>
                  <a:gd name="T4" fmla="*/ 4 w 194"/>
                  <a:gd name="T5" fmla="*/ 32 h 45"/>
                  <a:gd name="T6" fmla="*/ 188 w 194"/>
                  <a:gd name="T7" fmla="*/ 19 h 45"/>
                  <a:gd name="T8" fmla="*/ 193 w 194"/>
                  <a:gd name="T9" fmla="*/ 28 h 45"/>
                  <a:gd name="T10" fmla="*/ 184 w 194"/>
                  <a:gd name="T11" fmla="*/ 33 h 45"/>
                  <a:gd name="T12" fmla="*/ 11 w 194"/>
                  <a:gd name="T13" fmla="*/ 44 h 45"/>
                  <a:gd name="T14" fmla="*/ 8 w 194"/>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5">
                    <a:moveTo>
                      <a:pt x="8" y="45"/>
                    </a:moveTo>
                    <a:cubicBezTo>
                      <a:pt x="5" y="45"/>
                      <a:pt x="3" y="44"/>
                      <a:pt x="2" y="42"/>
                    </a:cubicBezTo>
                    <a:cubicBezTo>
                      <a:pt x="0" y="38"/>
                      <a:pt x="0" y="34"/>
                      <a:pt x="4" y="32"/>
                    </a:cubicBezTo>
                    <a:cubicBezTo>
                      <a:pt x="44" y="6"/>
                      <a:pt x="120" y="0"/>
                      <a:pt x="188" y="19"/>
                    </a:cubicBezTo>
                    <a:cubicBezTo>
                      <a:pt x="191" y="20"/>
                      <a:pt x="194" y="24"/>
                      <a:pt x="193" y="28"/>
                    </a:cubicBezTo>
                    <a:cubicBezTo>
                      <a:pt x="192" y="32"/>
                      <a:pt x="188" y="34"/>
                      <a:pt x="184" y="33"/>
                    </a:cubicBezTo>
                    <a:cubicBezTo>
                      <a:pt x="113" y="13"/>
                      <a:pt x="43" y="23"/>
                      <a:pt x="11" y="44"/>
                    </a:cubicBezTo>
                    <a:cubicBezTo>
                      <a:pt x="10" y="45"/>
                      <a:pt x="9" y="45"/>
                      <a:pt x="8" y="45"/>
                    </a:cubicBezTo>
                    <a:close/>
                  </a:path>
                </a:pathLst>
              </a:custGeom>
              <a:grp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100" name="文本框 99"/>
          <p:cNvSpPr txBox="1"/>
          <p:nvPr/>
        </p:nvSpPr>
        <p:spPr>
          <a:xfrm>
            <a:off x="180975" y="877570"/>
            <a:ext cx="8348345" cy="1014730"/>
          </a:xfrm>
          <a:prstGeom prst="rect">
            <a:avLst/>
          </a:prstGeom>
          <a:noFill/>
          <a:ln w="9525">
            <a:noFill/>
          </a:ln>
        </p:spPr>
        <p:txBody>
          <a:bodyPr wrap="square">
            <a:spAutoFit/>
          </a:bodyPr>
          <a:p>
            <a:r>
              <a:rPr lang="en-US" sz="2000" b="1">
                <a:solidFill>
                  <a:srgbClr val="404040"/>
                </a:solidFill>
                <a:latin typeface="宋体" panose="02010600030101010101" pitchFamily="2" charset="-122"/>
                <a:ea typeface="宋体" panose="02010600030101010101" pitchFamily="2" charset="-122"/>
                <a:cs typeface="宋体" panose="02010600030101010101" pitchFamily="2" charset="-122"/>
              </a:rPr>
              <a:t>2</a:t>
            </a:r>
            <a:r>
              <a:rPr lang="zh-CN" sz="2000" b="1">
                <a:solidFill>
                  <a:srgbClr val="404040"/>
                </a:solidFill>
                <a:latin typeface="宋体" panose="02010600030101010101" pitchFamily="2" charset="-122"/>
                <a:ea typeface="宋体" panose="02010600030101010101" pitchFamily="2" charset="-122"/>
                <a:cs typeface="宋体" panose="02010600030101010101" pitchFamily="2" charset="-122"/>
              </a:rPr>
              <a:t>、</a:t>
            </a:r>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优秀案例</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a:p>
            <a:r>
              <a:rPr sz="2000" b="1">
                <a:solidFill>
                  <a:srgbClr val="404040"/>
                </a:solidFill>
                <a:latin typeface="宋体" panose="02010600030101010101" pitchFamily="2" charset="-122"/>
                <a:ea typeface="宋体" panose="02010600030101010101" pitchFamily="2" charset="-122"/>
                <a:cs typeface="宋体" panose="02010600030101010101" pitchFamily="2" charset="-122"/>
              </a:rPr>
              <a:t> </a:t>
            </a:r>
            <a:endParaRPr sz="2000" b="1">
              <a:solidFill>
                <a:srgbClr val="404040"/>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2" name="表格 1"/>
          <p:cNvGraphicFramePr/>
          <p:nvPr/>
        </p:nvGraphicFramePr>
        <p:xfrm>
          <a:off x="2019300" y="1407160"/>
          <a:ext cx="5105400" cy="2994660"/>
        </p:xfrm>
        <a:graphic>
          <a:graphicData uri="http://schemas.openxmlformats.org/drawingml/2006/table">
            <a:tbl>
              <a:tblPr firstRow="1" bandRow="1">
                <a:tableStyleId>{5940675A-B579-460E-94D1-54222C63F5DA}</a:tableStyleId>
              </a:tblPr>
              <a:tblGrid>
                <a:gridCol w="755650"/>
                <a:gridCol w="2890520"/>
                <a:gridCol w="1459230"/>
              </a:tblGrid>
              <a:tr h="38481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执教</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内容</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地点</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338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董佳</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三年级语文：狼和鹿（第</a:t>
                      </a:r>
                      <a:r>
                        <a:rPr lang="en-US" altLang="zh-CN" sz="1000" b="0">
                          <a:latin typeface="宋体" panose="02010600030101010101" pitchFamily="2" charset="-122"/>
                          <a:ea typeface="宋体" panose="02010600030101010101" pitchFamily="2" charset="-122"/>
                          <a:cs typeface="宋体" panose="02010600030101010101" pitchFamily="2" charset="-122"/>
                        </a:rPr>
                        <a:t>1</a:t>
                      </a:r>
                      <a:r>
                        <a:rPr lang="zh-CN" altLang="en-US" sz="1000" b="0">
                          <a:latin typeface="宋体" panose="02010600030101010101" pitchFamily="2" charset="-122"/>
                          <a:ea typeface="宋体" panose="02010600030101010101" pitchFamily="2" charset="-122"/>
                          <a:cs typeface="宋体" panose="02010600030101010101" pitchFamily="2" charset="-122"/>
                        </a:rPr>
                        <a:t>课时）</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多媒体教室</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211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郑叶艳</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四英：</a:t>
                      </a:r>
                      <a:r>
                        <a:rPr lang="en-US" altLang="zh-CN" sz="1000" b="0">
                          <a:latin typeface="宋体" panose="02010600030101010101" pitchFamily="2" charset="-122"/>
                          <a:ea typeface="宋体" panose="02010600030101010101" pitchFamily="2" charset="-122"/>
                          <a:cs typeface="宋体" panose="02010600030101010101" pitchFamily="2" charset="-122"/>
                        </a:rPr>
                        <a:t>Unit5 Seasons  story time</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四（</a:t>
                      </a:r>
                      <a:r>
                        <a:rPr lang="en-US" altLang="zh-CN" sz="1000" b="0">
                          <a:latin typeface="宋体" panose="02010600030101010101" pitchFamily="2" charset="-122"/>
                          <a:ea typeface="宋体" panose="02010600030101010101" pitchFamily="2" charset="-122"/>
                          <a:cs typeface="宋体" panose="02010600030101010101" pitchFamily="2" charset="-122"/>
                        </a:rPr>
                        <a:t>5</a:t>
                      </a:r>
                      <a:r>
                        <a:rPr lang="zh-CN" altLang="en-US" sz="1000" b="0">
                          <a:latin typeface="宋体" panose="02010600030101010101" pitchFamily="2" charset="-122"/>
                          <a:ea typeface="宋体" panose="02010600030101010101" pitchFamily="2" charset="-122"/>
                          <a:cs typeface="宋体" panose="02010600030101010101" pitchFamily="2" charset="-122"/>
                        </a:rPr>
                        <a:t>）班</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338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张炜</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五年级数学：探索计算中的规律</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五（</a:t>
                      </a:r>
                      <a:r>
                        <a:rPr lang="en-US" altLang="zh-CN" sz="1000" b="0">
                          <a:latin typeface="宋体" panose="02010600030101010101" pitchFamily="2" charset="-122"/>
                          <a:ea typeface="宋体" panose="02010600030101010101" pitchFamily="2" charset="-122"/>
                          <a:cs typeface="宋体" panose="02010600030101010101" pitchFamily="2" charset="-122"/>
                        </a:rPr>
                        <a:t>1</a:t>
                      </a:r>
                      <a:r>
                        <a:rPr lang="zh-CN" altLang="en-US" sz="1000" b="0">
                          <a:latin typeface="宋体" panose="02010600030101010101" pitchFamily="2" charset="-122"/>
                          <a:ea typeface="宋体" panose="02010600030101010101" pitchFamily="2" charset="-122"/>
                          <a:cs typeface="宋体" panose="02010600030101010101" pitchFamily="2" charset="-122"/>
                        </a:rPr>
                        <a:t>）班</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211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肖媛媛</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三年级综合实践活动：资料整理</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三（</a:t>
                      </a:r>
                      <a:r>
                        <a:rPr lang="en-US" altLang="zh-CN" sz="1000" b="0">
                          <a:latin typeface="宋体" panose="02010600030101010101" pitchFamily="2" charset="-122"/>
                          <a:ea typeface="宋体" panose="02010600030101010101" pitchFamily="2" charset="-122"/>
                          <a:cs typeface="宋体" panose="02010600030101010101" pitchFamily="2" charset="-122"/>
                        </a:rPr>
                        <a:t>3</a:t>
                      </a:r>
                      <a:r>
                        <a:rPr lang="zh-CN" altLang="en-US" sz="1000" b="0">
                          <a:latin typeface="宋体" panose="02010600030101010101" pitchFamily="2" charset="-122"/>
                          <a:ea typeface="宋体" panose="02010600030101010101" pitchFamily="2" charset="-122"/>
                          <a:cs typeface="宋体" panose="02010600030101010101" pitchFamily="2" charset="-122"/>
                        </a:rPr>
                        <a:t>）班</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338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镇文婷</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二年级数学：认识角</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二（</a:t>
                      </a:r>
                      <a:r>
                        <a:rPr lang="en-US" altLang="zh-CN" sz="1000" b="0">
                          <a:latin typeface="宋体" panose="02010600030101010101" pitchFamily="2" charset="-122"/>
                          <a:ea typeface="宋体" panose="02010600030101010101" pitchFamily="2" charset="-122"/>
                          <a:cs typeface="宋体" panose="02010600030101010101" pitchFamily="2" charset="-122"/>
                        </a:rPr>
                        <a:t>4</a:t>
                      </a:r>
                      <a:r>
                        <a:rPr lang="zh-CN" altLang="en-US" sz="1000" b="0">
                          <a:latin typeface="宋体" panose="02010600030101010101" pitchFamily="2" charset="-122"/>
                          <a:ea typeface="宋体" panose="02010600030101010101" pitchFamily="2" charset="-122"/>
                          <a:cs typeface="宋体" panose="02010600030101010101" pitchFamily="2" charset="-122"/>
                        </a:rPr>
                        <a:t>）班</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211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王晶晶</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五年级语文：灰椋鸟</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五（</a:t>
                      </a:r>
                      <a:r>
                        <a:rPr lang="en-US" altLang="zh-CN" sz="1000" b="0">
                          <a:latin typeface="宋体" panose="02010600030101010101" pitchFamily="2" charset="-122"/>
                          <a:ea typeface="宋体" panose="02010600030101010101" pitchFamily="2" charset="-122"/>
                          <a:cs typeface="宋体" panose="02010600030101010101" pitchFamily="2" charset="-122"/>
                        </a:rPr>
                        <a:t>1</a:t>
                      </a:r>
                      <a:r>
                        <a:rPr lang="zh-CN" altLang="en-US" sz="1000" b="0">
                          <a:latin typeface="宋体" panose="02010600030101010101" pitchFamily="2" charset="-122"/>
                          <a:ea typeface="宋体" panose="02010600030101010101" pitchFamily="2" charset="-122"/>
                          <a:cs typeface="宋体" panose="02010600030101010101" pitchFamily="2" charset="-122"/>
                        </a:rPr>
                        <a:t>）班</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r h="373380">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张荔荔</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19050" cap="flat" cmpd="sng">
                      <a:solidFill>
                        <a:srgbClr val="17365D"/>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200" b="0">
                          <a:latin typeface="宋体" panose="02010600030101010101" pitchFamily="2" charset="-122"/>
                          <a:ea typeface="宋体" panose="02010600030101010101" pitchFamily="2" charset="-122"/>
                          <a:cs typeface="宋体" panose="02010600030101010101" pitchFamily="2" charset="-122"/>
                        </a:rPr>
                        <a:t>品德与生活：我与小动物</a:t>
                      </a:r>
                      <a:endParaRPr lang="zh-CN" altLang="en-US" sz="12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9050" cap="flat" cmpd="sng">
                      <a:solidFill>
                        <a:srgbClr val="17365D"/>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c>
                  <a:txBody>
                    <a:bodyPr/>
                    <a:p>
                      <a:pPr indent="0" algn="ctr">
                        <a:buNone/>
                      </a:pPr>
                      <a:r>
                        <a:rPr lang="zh-CN" altLang="en-US" sz="1000" b="0">
                          <a:latin typeface="宋体" panose="02010600030101010101" pitchFamily="2" charset="-122"/>
                          <a:ea typeface="宋体" panose="02010600030101010101" pitchFamily="2" charset="-122"/>
                          <a:cs typeface="宋体" panose="02010600030101010101" pitchFamily="2" charset="-122"/>
                        </a:rPr>
                        <a:t>多媒体教室</a:t>
                      </a:r>
                      <a:endParaRPr lang="zh-CN" altLang="en-US" sz="1000" b="0">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9050" cap="flat" cmpd="sng">
                      <a:solidFill>
                        <a:srgbClr val="17365D"/>
                      </a:solidFill>
                      <a:prstDash val="solid"/>
                      <a:headEnd type="none" w="med" len="med"/>
                      <a:tailEnd type="none" w="med" len="med"/>
                    </a:lnT>
                    <a:lnB w="19050" cap="flat" cmpd="sng">
                      <a:solidFill>
                        <a:srgbClr val="17365D"/>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4" name="组合 3"/>
          <p:cNvGrpSpPr/>
          <p:nvPr/>
        </p:nvGrpSpPr>
        <p:grpSpPr>
          <a:xfrm>
            <a:off x="4070350" y="2019300"/>
            <a:ext cx="3032760" cy="938530"/>
            <a:chOff x="4070982" y="2019402"/>
            <a:chExt cx="3032310" cy="938348"/>
          </a:xfrm>
        </p:grpSpPr>
        <p:sp>
          <p:nvSpPr>
            <p:cNvPr id="3" name="文本框 2"/>
            <p:cNvSpPr txBox="1"/>
            <p:nvPr/>
          </p:nvSpPr>
          <p:spPr>
            <a:xfrm>
              <a:off x="4070982" y="2251132"/>
              <a:ext cx="3032310" cy="706618"/>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4000" b="1" kern="1200" cap="none" spc="0" normalizeH="0" baseline="0" noProof="0" dirty="0">
                  <a:solidFill>
                    <a:schemeClr val="tx1">
                      <a:lumMod val="85000"/>
                      <a:lumOff val="15000"/>
                    </a:schemeClr>
                  </a:solidFill>
                  <a:latin typeface="+mn-lt"/>
                  <a:ea typeface="+mn-ea"/>
                  <a:cs typeface="+mn-cs"/>
                </a:rPr>
                <a:t>问题与思考</a:t>
              </a:r>
              <a:endParaRPr kumimoji="0" lang="zh-CN" altLang="en-US" sz="4000" b="1" kern="1200" cap="none" spc="0" normalizeH="0" baseline="0" noProof="0" dirty="0">
                <a:solidFill>
                  <a:schemeClr val="tx1">
                    <a:lumMod val="85000"/>
                    <a:lumOff val="15000"/>
                  </a:schemeClr>
                </a:solidFill>
                <a:latin typeface="+mn-lt"/>
                <a:ea typeface="+mn-ea"/>
                <a:cs typeface="+mn-cs"/>
              </a:endParaRPr>
            </a:p>
          </p:txBody>
        </p:sp>
        <p:sp>
          <p:nvSpPr>
            <p:cNvPr id="32775" name="文本框 4"/>
            <p:cNvSpPr txBox="1"/>
            <p:nvPr/>
          </p:nvSpPr>
          <p:spPr>
            <a:xfrm>
              <a:off x="4118308" y="2019402"/>
              <a:ext cx="1331264" cy="307777"/>
            </a:xfrm>
            <a:prstGeom prst="rect">
              <a:avLst/>
            </a:prstGeom>
            <a:noFill/>
            <a:ln w="9525">
              <a:noFill/>
            </a:ln>
          </p:spPr>
          <p:txBody>
            <a:bodyPr>
              <a:spAutoFit/>
            </a:bodyPr>
            <a:p>
              <a:pPr eaLnBrk="1" hangingPunct="1"/>
              <a:r>
                <a:rPr lang="en-US" altLang="zh-CN" sz="1400" dirty="0">
                  <a:latin typeface="Arial" panose="020B0604020202020204" pitchFamily="34" charset="0"/>
                </a:rPr>
                <a:t>PART FIVE</a:t>
              </a:r>
              <a:endParaRPr lang="zh-CN" altLang="en-US" sz="1400" dirty="0">
                <a:latin typeface="Arial" panose="020B0604020202020204" pitchFamily="34" charset="0"/>
              </a:endParaRPr>
            </a:p>
          </p:txBody>
        </p:sp>
      </p:grpSp>
      <p:grpSp>
        <p:nvGrpSpPr>
          <p:cNvPr id="6" name="组合 5"/>
          <p:cNvGrpSpPr/>
          <p:nvPr/>
        </p:nvGrpSpPr>
        <p:grpSpPr>
          <a:xfrm>
            <a:off x="2817813" y="1944688"/>
            <a:ext cx="1128712" cy="1128712"/>
            <a:chOff x="2817516" y="1944350"/>
            <a:chExt cx="1129689" cy="1129689"/>
          </a:xfrm>
        </p:grpSpPr>
        <p:sp>
          <p:nvSpPr>
            <p:cNvPr id="2" name="椭圆 1"/>
            <p:cNvSpPr/>
            <p:nvPr/>
          </p:nvSpPr>
          <p:spPr>
            <a:xfrm>
              <a:off x="2817516"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0" name="Freeform 5"/>
            <p:cNvSpPr>
              <a:spLocks noEditPoints="1"/>
            </p:cNvSpPr>
            <p:nvPr/>
          </p:nvSpPr>
          <p:spPr bwMode="auto">
            <a:xfrm>
              <a:off x="3195668" y="2160437"/>
              <a:ext cx="444885" cy="657794"/>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000000"/>
                                          </p:val>
                                        </p:tav>
                                        <p:tav tm="100000">
                                          <p:val>
                                            <p:strVal val="#ppt_w"/>
                                          </p:val>
                                        </p:tav>
                                      </p:tavLst>
                                    </p:anim>
                                    <p:anim calcmode="lin" valueType="num">
                                      <p:cBhvr>
                                        <p:cTn id="8" dur="250" fill="hold"/>
                                        <p:tgtEl>
                                          <p:spTgt spid="6"/>
                                        </p:tgtEl>
                                        <p:attrNameLst>
                                          <p:attrName>ppt_h</p:attrName>
                                        </p:attrNameLst>
                                      </p:cBhvr>
                                      <p:tavLst>
                                        <p:tav tm="0">
                                          <p:val>
                                            <p:fltVal val="0.00000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500"/>
                            </p:stCondLst>
                            <p:childTnLst>
                              <p:par>
                                <p:cTn id="15" presetID="2" presetClass="entr" presetSubtype="2" decel="10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2495027" y="3663405"/>
            <a:ext cx="1400312" cy="1398909"/>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成果还需提炼与固化</a:t>
            </a:r>
            <a:endParaRPr lang="zh-CN" altLang="en-US" sz="1800" b="0" kern="0" dirty="0">
              <a:latin typeface="微软雅黑" panose="020B0503020204020204" pitchFamily="34" charset="-122"/>
              <a:ea typeface="微软雅黑" panose="020B0503020204020204" pitchFamily="34" charset="-122"/>
            </a:endParaRPr>
          </a:p>
        </p:txBody>
      </p:sp>
      <p:sp>
        <p:nvSpPr>
          <p:cNvPr id="15" name="KSO_GT2.1.1"/>
          <p:cNvSpPr txBox="1"/>
          <p:nvPr/>
        </p:nvSpPr>
        <p:spPr>
          <a:xfrm>
            <a:off x="4540885" y="3633470"/>
            <a:ext cx="4377690" cy="117411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课题组队伍年轻化，一方面具有操作能力强的优势，干劲十足，执教课题研究课、展示课，上得有板有眼，另一方面成员的理论功底与文字功底弱，撰写论文水平不高，发表期刊的档次不高，还需要进一步提炼课题研究，固化研究心得，课题研究成果的影响力与辐射力有待加强。</a:t>
            </a:r>
            <a:endPar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椭圆 15"/>
          <p:cNvSpPr/>
          <p:nvPr/>
        </p:nvSpPr>
        <p:spPr>
          <a:xfrm>
            <a:off x="782320" y="2120265"/>
            <a:ext cx="2322830" cy="2110740"/>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zh-CN" altLang="en-US" sz="1600" b="0" kern="0" dirty="0">
                <a:latin typeface="微软雅黑" panose="020B0503020204020204" pitchFamily="34" charset="-122"/>
                <a:ea typeface="微软雅黑" panose="020B0503020204020204" pitchFamily="34" charset="-122"/>
              </a:rPr>
              <a:t>评价体系有待构建</a:t>
            </a:r>
            <a:endParaRPr lang="zh-CN" altLang="en-US" sz="1600" b="0" kern="0" dirty="0">
              <a:latin typeface="微软雅黑" panose="020B0503020204020204" pitchFamily="34" charset="-122"/>
              <a:ea typeface="微软雅黑" panose="020B0503020204020204" pitchFamily="34" charset="-122"/>
            </a:endParaRPr>
          </a:p>
        </p:txBody>
      </p:sp>
      <p:cxnSp>
        <p:nvCxnSpPr>
          <p:cNvPr id="17" name="肘形连接符 27"/>
          <p:cNvCxnSpPr>
            <a:cxnSpLocks noChangeShapeType="1"/>
          </p:cNvCxnSpPr>
          <p:nvPr/>
        </p:nvCxnSpPr>
        <p:spPr bwMode="auto">
          <a:xfrm flipV="1">
            <a:off x="3152140" y="2571115"/>
            <a:ext cx="1344295" cy="554355"/>
          </a:xfrm>
          <a:prstGeom prst="bentConnector3">
            <a:avLst>
              <a:gd name="adj1" fmla="val 50024"/>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4369435" y="1676400"/>
            <a:ext cx="3856990" cy="1334770"/>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交互式触控一体机在教学的应用与优化，这一过程中，对学生和教师的状态、过程、结果的评价体系还没有构建。目前课题组已经开始借学习研究各类的评价细则，着手把这些评价细则系统化，科学化，结构化。</a:t>
            </a:r>
            <a:endPar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9" name="肘形连接符 8"/>
          <p:cNvCxnSpPr>
            <a:cxnSpLocks noChangeShapeType="1"/>
          </p:cNvCxnSpPr>
          <p:nvPr/>
        </p:nvCxnSpPr>
        <p:spPr bwMode="auto">
          <a:xfrm flipV="1">
            <a:off x="3642995" y="4326255"/>
            <a:ext cx="1026160" cy="547370"/>
          </a:xfrm>
          <a:prstGeom prst="bentConnector3">
            <a:avLst>
              <a:gd name="adj1" fmla="val 50062"/>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881380" y="958215"/>
            <a:ext cx="1515110" cy="1490345"/>
          </a:xfrm>
          <a:prstGeom prst="ellipse">
            <a:avLst/>
          </a:prstGeom>
          <a:noFill/>
          <a:ln w="127000" cap="flat" cmpd="thinThick" algn="ctr">
            <a:solidFill>
              <a:srgbClr val="0070C0"/>
            </a:solidFill>
            <a:prstDash val="solid"/>
            <a:miter lim="800000"/>
          </a:ln>
          <a:effectLst/>
        </p:spPr>
        <p:txBody>
          <a:bodyPr lIns="0" tIns="0" rIns="0" bIns="0" anchor="ctr"/>
          <a:lstStyle/>
          <a:p>
            <a:pPr algn="ctr">
              <a:defRPr/>
            </a:pPr>
            <a:r>
              <a:rPr lang="zh-CN" altLang="en-US" sz="1600" b="0" kern="0" dirty="0">
                <a:latin typeface="微软雅黑" panose="020B0503020204020204" pitchFamily="34" charset="-122"/>
                <a:ea typeface="微软雅黑" panose="020B0503020204020204" pitchFamily="34" charset="-122"/>
              </a:rPr>
              <a:t>部分学科的应用研究有待开始</a:t>
            </a:r>
            <a:endParaRPr lang="zh-CN" altLang="en-US" sz="1600" b="0" kern="0" dirty="0">
              <a:latin typeface="微软雅黑" panose="020B0503020204020204" pitchFamily="34" charset="-122"/>
              <a:ea typeface="微软雅黑" panose="020B0503020204020204" pitchFamily="34" charset="-122"/>
            </a:endParaRPr>
          </a:p>
        </p:txBody>
      </p:sp>
      <p:sp>
        <p:nvSpPr>
          <p:cNvPr id="21" name="KSO_GT2.1.1"/>
          <p:cNvSpPr txBox="1"/>
          <p:nvPr/>
        </p:nvSpPr>
        <p:spPr>
          <a:xfrm>
            <a:off x="3929334" y="69585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rPr>
              <a:t>相应的课程开发还不够完整，还有学科还有没有研究，教学模式还有待改善。</a:t>
            </a:r>
            <a:endParaRPr lang="zh-CN" altLang="en-US" sz="1400" b="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2" name="肘形连接符 11"/>
          <p:cNvCxnSpPr>
            <a:cxnSpLocks noChangeShapeType="1"/>
          </p:cNvCxnSpPr>
          <p:nvPr/>
        </p:nvCxnSpPr>
        <p:spPr bwMode="auto">
          <a:xfrm flipV="1">
            <a:off x="2301598" y="1317833"/>
            <a:ext cx="1724416" cy="549017"/>
          </a:xfrm>
          <a:prstGeom prst="bentConnector3">
            <a:avLst>
              <a:gd name="adj1" fmla="val 29667"/>
            </a:avLst>
          </a:prstGeom>
          <a:noFill/>
          <a:ln w="38100" algn="ctr">
            <a:solidFill>
              <a:srgbClr val="0070C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 name="文本框 1"/>
          <p:cNvSpPr txBox="1"/>
          <p:nvPr/>
        </p:nvSpPr>
        <p:spPr>
          <a:xfrm>
            <a:off x="782638" y="280988"/>
            <a:ext cx="2154238" cy="460375"/>
          </a:xfrm>
          <a:prstGeom prst="rect">
            <a:avLst/>
          </a:prstGeom>
          <a:noFill/>
        </p:spPr>
        <p:txBody>
          <a:bodyPr>
            <a:spAutoFit/>
          </a:bodyPr>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存在的问题</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4822" name="组合 21"/>
          <p:cNvGrpSpPr>
            <a:grpSpLocks noChangeAspect="1"/>
          </p:cNvGrpSpPr>
          <p:nvPr/>
        </p:nvGrpSpPr>
        <p:grpSpPr>
          <a:xfrm>
            <a:off x="314325" y="280988"/>
            <a:ext cx="468313" cy="468312"/>
            <a:chOff x="2817516" y="1944350"/>
            <a:chExt cx="1129689" cy="1129689"/>
          </a:xfrm>
        </p:grpSpPr>
        <p:sp>
          <p:nvSpPr>
            <p:cNvPr id="23" name="椭圆 22"/>
            <p:cNvSpPr/>
            <p:nvPr/>
          </p:nvSpPr>
          <p:spPr>
            <a:xfrm>
              <a:off x="2817516"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24" name="Freeform 5"/>
            <p:cNvSpPr>
              <a:spLocks noEditPoints="1"/>
            </p:cNvSpPr>
            <p:nvPr/>
          </p:nvSpPr>
          <p:spPr bwMode="auto">
            <a:xfrm>
              <a:off x="3196633" y="2158800"/>
              <a:ext cx="444216" cy="658667"/>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1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75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750"/>
                                        <p:tgtEl>
                                          <p:spTgt spid="1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750"/>
                                        <p:tgtEl>
                                          <p:spTgt spid="1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750"/>
                                        <p:tgtEl>
                                          <p:spTgt spid="2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750"/>
                                        <p:tgtEl>
                                          <p:spTgt spid="21"/>
                                        </p:tgtEl>
                                      </p:cBhvr>
                                    </p:animEffect>
                                  </p:childTnLst>
                                </p:cTn>
                              </p:par>
                            </p:childTnLst>
                          </p:cTn>
                        </p:par>
                        <p:par>
                          <p:cTn id="22" fill="hold">
                            <p:stCondLst>
                              <p:cond delay="3000"/>
                            </p:stCondLst>
                            <p:childTnLst>
                              <p:par>
                                <p:cTn id="23" presetID="2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750"/>
                                        <p:tgtEl>
                                          <p:spTgt spid="17"/>
                                        </p:tgtEl>
                                      </p:cBhvr>
                                    </p:animEffect>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750"/>
                                        <p:tgtEl>
                                          <p:spTgt spid="18"/>
                                        </p:tgtEl>
                                      </p:cBhvr>
                                    </p:animEffect>
                                  </p:childTnLst>
                                </p:cTn>
                              </p:par>
                            </p:childTnLst>
                          </p:cTn>
                        </p:par>
                        <p:par>
                          <p:cTn id="30" fill="hold">
                            <p:stCondLst>
                              <p:cond delay="50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750"/>
                                        <p:tgtEl>
                                          <p:spTgt spid="19"/>
                                        </p:tgtEl>
                                      </p:cBhvr>
                                    </p:animEffect>
                                  </p:childTnLst>
                                </p:cTn>
                              </p:par>
                            </p:childTnLst>
                          </p:cTn>
                        </p:par>
                        <p:par>
                          <p:cTn id="34" fill="hold">
                            <p:stCondLst>
                              <p:cond delay="600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p:bldP spid="16" grpId="0" bldLvl="0" animBg="1"/>
      <p:bldP spid="18" grpId="0"/>
      <p:bldP spid="20" grpId="0" bldLvl="0" animBg="1"/>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7"/>
          <p:cNvSpPr txBox="1">
            <a:spLocks noChangeArrowheads="1"/>
          </p:cNvSpPr>
          <p:nvPr/>
        </p:nvSpPr>
        <p:spPr bwMode="auto">
          <a:xfrm>
            <a:off x="782955" y="2731135"/>
            <a:ext cx="242379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dirty="0">
                <a:latin typeface="微软雅黑" panose="020B0503020204020204" pitchFamily="34" charset="-122"/>
              </a:rPr>
              <a:t>研究进一步制度化，提高教师和学生的体育素养。扎实开展课程教学，大力加强教师、学生的素养。要求课题组教师积极撰写课题研究心得，确实将研究落到实处。</a:t>
            </a:r>
            <a:endParaRPr lang="zh-CN" altLang="en-US" sz="1500" dirty="0">
              <a:latin typeface="微软雅黑" panose="020B0503020204020204" pitchFamily="34" charset="-122"/>
            </a:endParaRPr>
          </a:p>
        </p:txBody>
      </p:sp>
      <p:sp>
        <p:nvSpPr>
          <p:cNvPr id="23" name="文本框 7"/>
          <p:cNvSpPr txBox="1">
            <a:spLocks noChangeArrowheads="1"/>
          </p:cNvSpPr>
          <p:nvPr/>
        </p:nvSpPr>
        <p:spPr bwMode="auto">
          <a:xfrm>
            <a:off x="3373755" y="2731135"/>
            <a:ext cx="2258060"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dirty="0">
                <a:latin typeface="微软雅黑" panose="020B0503020204020204" pitchFamily="34" charset="-122"/>
              </a:rPr>
              <a:t>状态、过程、结果评价体系的构建，以及在整个课题研究的过程中，都会遇到很多困惑。一方面，课题组拟向教育教研专家多请教，征求专家的意见；另一方面，征求基层学校一线教师的意见，不断地改进与优化评价体系。</a:t>
            </a:r>
            <a:endParaRPr lang="zh-CN" altLang="en-US" sz="1500" dirty="0">
              <a:latin typeface="微软雅黑" panose="020B0503020204020204" pitchFamily="34" charset="-122"/>
            </a:endParaRPr>
          </a:p>
        </p:txBody>
      </p:sp>
      <p:grpSp>
        <p:nvGrpSpPr>
          <p:cNvPr id="5" name="组合 4"/>
          <p:cNvGrpSpPr/>
          <p:nvPr/>
        </p:nvGrpSpPr>
        <p:grpSpPr>
          <a:xfrm>
            <a:off x="1099185" y="749300"/>
            <a:ext cx="6635750" cy="1932940"/>
            <a:chOff x="1425" y="1308"/>
            <a:chExt cx="11331" cy="3425"/>
          </a:xfrm>
        </p:grpSpPr>
        <p:sp>
          <p:nvSpPr>
            <p:cNvPr id="16" name="椭圆 15"/>
            <p:cNvSpPr/>
            <p:nvPr/>
          </p:nvSpPr>
          <p:spPr>
            <a:xfrm>
              <a:off x="1609" y="1492"/>
              <a:ext cx="3056" cy="3056"/>
            </a:xfrm>
            <a:prstGeom prst="ellipse">
              <a:avLst/>
            </a:prstGeom>
            <a:solidFill>
              <a:srgbClr val="00B0F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1425" y="1308"/>
              <a:ext cx="3424" cy="3424"/>
            </a:xfrm>
            <a:prstGeom prst="ellipse">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805" y="2242"/>
              <a:ext cx="2664" cy="2239"/>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加强课题组建设</a:t>
              </a:r>
              <a:endParaRPr lang="zh-CN" altLang="en-US" sz="2600" b="1" dirty="0" smtClean="0">
                <a:solidFill>
                  <a:schemeClr val="bg1"/>
                </a:solidFill>
                <a:latin typeface="微软雅黑" panose="020B0503020204020204" pitchFamily="34" charset="-122"/>
                <a:ea typeface="微软雅黑" panose="020B0503020204020204" pitchFamily="34" charset="-122"/>
              </a:endParaRPr>
            </a:p>
            <a:p>
              <a:pPr algn="ctr">
                <a:spcBef>
                  <a:spcPts val="1295"/>
                </a:spcBef>
              </a:pP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nvSpPr>
          <p:spPr>
            <a:xfrm>
              <a:off x="5563" y="1492"/>
              <a:ext cx="3056" cy="3056"/>
            </a:xfrm>
            <a:prstGeom prst="ellipse">
              <a:avLst/>
            </a:prstGeom>
            <a:solidFill>
              <a:srgbClr val="00B0F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5379" y="1309"/>
              <a:ext cx="3424" cy="3424"/>
            </a:xfrm>
            <a:prstGeom prst="ellipse">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5759" y="2242"/>
              <a:ext cx="2664" cy="2239"/>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向专家多请教</a:t>
              </a:r>
              <a:endParaRPr lang="zh-CN" altLang="en-US" sz="2600" b="1" dirty="0" smtClean="0">
                <a:solidFill>
                  <a:schemeClr val="bg1"/>
                </a:solidFill>
                <a:latin typeface="微软雅黑" panose="020B0503020204020204" pitchFamily="34" charset="-122"/>
                <a:ea typeface="微软雅黑" panose="020B0503020204020204" pitchFamily="34" charset="-122"/>
              </a:endParaRPr>
            </a:p>
            <a:p>
              <a:pPr algn="ctr">
                <a:spcBef>
                  <a:spcPts val="1295"/>
                </a:spcBef>
              </a:pP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a:xfrm>
              <a:off x="9516" y="1492"/>
              <a:ext cx="3056" cy="3056"/>
            </a:xfrm>
            <a:prstGeom prst="ellipse">
              <a:avLst/>
            </a:prstGeom>
            <a:solidFill>
              <a:srgbClr val="00B0F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9333" y="1309"/>
              <a:ext cx="3424" cy="3424"/>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9712" y="2242"/>
              <a:ext cx="2664" cy="2300"/>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anose="020B0503020204020204" pitchFamily="34" charset="-122"/>
                  <a:ea typeface="微软雅黑" panose="020B0503020204020204" pitchFamily="34" charset="-122"/>
                </a:rPr>
                <a:t>积极学习相关经验方法</a:t>
              </a:r>
              <a:endParaRPr lang="en-US" altLang="zh-CN" sz="1300" dirty="0">
                <a:solidFill>
                  <a:schemeClr val="bg1"/>
                </a:solidFill>
                <a:latin typeface="微软雅黑" panose="020B0503020204020204" pitchFamily="34" charset="-122"/>
                <a:ea typeface="微软雅黑" panose="020B0503020204020204" pitchFamily="34" charset="-122"/>
              </a:endParaRPr>
            </a:p>
          </p:txBody>
        </p:sp>
      </p:grpSp>
      <p:sp>
        <p:nvSpPr>
          <p:cNvPr id="27" name="文本框 7"/>
          <p:cNvSpPr txBox="1">
            <a:spLocks noChangeArrowheads="1"/>
          </p:cNvSpPr>
          <p:nvPr/>
        </p:nvSpPr>
        <p:spPr bwMode="auto">
          <a:xfrm>
            <a:off x="5781587" y="2731443"/>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500" dirty="0">
                <a:latin typeface="微软雅黑" panose="020B0503020204020204" pitchFamily="34" charset="-122"/>
              </a:rPr>
              <a:t>课题组将积极争取机会，向同类的研究取经，借鉴他们的研究经验，学习研究成果，来化解课题研究中的困惑，提升研究的层次。</a:t>
            </a:r>
            <a:endParaRPr lang="zh-CN" altLang="en-US" sz="1500" dirty="0">
              <a:latin typeface="微软雅黑" panose="020B0503020204020204" pitchFamily="34" charset="-122"/>
            </a:endParaRPr>
          </a:p>
        </p:txBody>
      </p:sp>
      <p:sp>
        <p:nvSpPr>
          <p:cNvPr id="2" name="文本框 1"/>
          <p:cNvSpPr txBox="1"/>
          <p:nvPr/>
        </p:nvSpPr>
        <p:spPr>
          <a:xfrm>
            <a:off x="782638" y="280988"/>
            <a:ext cx="2154238" cy="460375"/>
          </a:xfrm>
          <a:prstGeom prst="rect">
            <a:avLst/>
          </a:prstGeom>
          <a:noFill/>
        </p:spPr>
        <p:txBody>
          <a:bodyPr>
            <a:spAutoFit/>
          </a:bodyPr>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改进方向</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4822" name="组合 21"/>
          <p:cNvGrpSpPr>
            <a:grpSpLocks noChangeAspect="1"/>
          </p:cNvGrpSpPr>
          <p:nvPr/>
        </p:nvGrpSpPr>
        <p:grpSpPr>
          <a:xfrm>
            <a:off x="314325" y="280988"/>
            <a:ext cx="468313" cy="468312"/>
            <a:chOff x="2817516" y="1944350"/>
            <a:chExt cx="1129689" cy="1129689"/>
          </a:xfrm>
        </p:grpSpPr>
        <p:sp>
          <p:nvSpPr>
            <p:cNvPr id="3" name="椭圆 2"/>
            <p:cNvSpPr/>
            <p:nvPr/>
          </p:nvSpPr>
          <p:spPr>
            <a:xfrm>
              <a:off x="2817516"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4" name="Freeform 5"/>
            <p:cNvSpPr>
              <a:spLocks noEditPoints="1"/>
            </p:cNvSpPr>
            <p:nvPr/>
          </p:nvSpPr>
          <p:spPr bwMode="auto">
            <a:xfrm>
              <a:off x="3196633" y="2158800"/>
              <a:ext cx="444216" cy="658667"/>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p:spPr>
          <p:txBody>
            <a:bodyP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up)">
                                      <p:cBhvr>
                                        <p:cTn id="10" dur="500"/>
                                        <p:tgtEl>
                                          <p:spTgt spid="23"/>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up)">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4" name="组合 3"/>
          <p:cNvGrpSpPr/>
          <p:nvPr/>
        </p:nvGrpSpPr>
        <p:grpSpPr>
          <a:xfrm>
            <a:off x="3235325" y="1944688"/>
            <a:ext cx="1128713" cy="1128712"/>
            <a:chOff x="2558424" y="1401428"/>
            <a:chExt cx="1318727" cy="1318727"/>
          </a:xfrm>
        </p:grpSpPr>
        <p:sp>
          <p:nvSpPr>
            <p:cNvPr id="2" name="椭圆 1"/>
            <p:cNvSpPr/>
            <p:nvPr/>
          </p:nvSpPr>
          <p:spPr>
            <a:xfrm>
              <a:off x="2558424" y="1401428"/>
              <a:ext cx="1318727" cy="1318727"/>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3" name="Freeform 11"/>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grpSp>
        <p:nvGrpSpPr>
          <p:cNvPr id="6" name="组合 5"/>
          <p:cNvGrpSpPr/>
          <p:nvPr/>
        </p:nvGrpSpPr>
        <p:grpSpPr>
          <a:xfrm>
            <a:off x="4025266" y="2019300"/>
            <a:ext cx="3311525" cy="969007"/>
            <a:chOff x="4024434" y="2019402"/>
            <a:chExt cx="3314142" cy="969220"/>
          </a:xfrm>
        </p:grpSpPr>
        <p:sp>
          <p:nvSpPr>
            <p:cNvPr id="16388" name="文本框 2"/>
            <p:cNvSpPr txBox="1"/>
            <p:nvPr/>
          </p:nvSpPr>
          <p:spPr>
            <a:xfrm>
              <a:off x="4024434" y="2158495"/>
              <a:ext cx="3314142" cy="830127"/>
            </a:xfrm>
            <a:prstGeom prst="rect">
              <a:avLst/>
            </a:prstGeom>
            <a:noFill/>
            <a:ln w="9525">
              <a:noFill/>
            </a:ln>
          </p:spPr>
          <p:txBody>
            <a:bodyPr wrap="square">
              <a:spAutoFit/>
            </a:bodyPr>
            <a:p>
              <a:pPr algn="ctr" eaLnBrk="1" hangingPunct="1"/>
              <a:r>
                <a:rPr lang="zh-CN" altLang="en-US" sz="4800" b="1" noProof="0" dirty="0">
                  <a:solidFill>
                    <a:schemeClr val="tx1">
                      <a:lumMod val="85000"/>
                      <a:lumOff val="15000"/>
                    </a:schemeClr>
                  </a:solidFill>
                  <a:latin typeface="微软雅黑" panose="020B0503020204020204" pitchFamily="34" charset="-122"/>
                  <a:sym typeface="+mn-ea"/>
                </a:rPr>
                <a:t>研究背景</a:t>
              </a:r>
              <a:endParaRPr lang="zh-CN" altLang="en-US" sz="4800" b="1" noProof="0" dirty="0">
                <a:solidFill>
                  <a:schemeClr val="tx1">
                    <a:lumMod val="85000"/>
                    <a:lumOff val="15000"/>
                  </a:schemeClr>
                </a:solidFill>
                <a:latin typeface="微软雅黑" panose="020B0503020204020204" pitchFamily="34" charset="-122"/>
                <a:sym typeface="+mn-ea"/>
              </a:endParaRPr>
            </a:p>
          </p:txBody>
        </p:sp>
        <p:sp>
          <p:nvSpPr>
            <p:cNvPr id="16389" name="文本框 4"/>
            <p:cNvSpPr txBox="1"/>
            <p:nvPr/>
          </p:nvSpPr>
          <p:spPr>
            <a:xfrm>
              <a:off x="4535462" y="2019402"/>
              <a:ext cx="1092302" cy="307777"/>
            </a:xfrm>
            <a:prstGeom prst="rect">
              <a:avLst/>
            </a:prstGeom>
            <a:noFill/>
            <a:ln w="9525">
              <a:noFill/>
            </a:ln>
          </p:spPr>
          <p:txBody>
            <a:bodyPr>
              <a:spAutoFit/>
            </a:bodyPr>
            <a:p>
              <a:pPr eaLnBrk="1" hangingPunct="1"/>
              <a:r>
                <a:rPr lang="en-US" altLang="zh-CN" sz="1400" dirty="0">
                  <a:latin typeface="Arial" panose="020B0604020202020204" pitchFamily="34" charset="0"/>
                </a:rPr>
                <a:t>PART ONE</a:t>
              </a:r>
              <a:endParaRPr lang="zh-CN" altLang="en-US" sz="1400" dirty="0">
                <a:latin typeface="Arial" panose="020B0604020202020204" pitchFamily="34" charset="0"/>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000000"/>
                                          </p:val>
                                        </p:tav>
                                        <p:tav tm="100000">
                                          <p:val>
                                            <p:strVal val="#ppt_w"/>
                                          </p:val>
                                        </p:tav>
                                      </p:tavLst>
                                    </p:anim>
                                    <p:anim calcmode="lin" valueType="num">
                                      <p:cBhvr>
                                        <p:cTn id="8" dur="250" fill="hold"/>
                                        <p:tgtEl>
                                          <p:spTgt spid="4"/>
                                        </p:tgtEl>
                                        <p:attrNameLst>
                                          <p:attrName>ppt_h</p:attrName>
                                        </p:attrNameLst>
                                      </p:cBhvr>
                                      <p:tavLst>
                                        <p:tav tm="0">
                                          <p:val>
                                            <p:fltVal val="0.000000"/>
                                          </p:val>
                                        </p:tav>
                                        <p:tav tm="100000">
                                          <p:val>
                                            <p:strVal val="#ppt_h"/>
                                          </p:val>
                                        </p:tav>
                                      </p:tavLst>
                                    </p:anim>
                                    <p:animEffect transition="in" filter="fade">
                                      <p:cBhvr>
                                        <p:cTn id="9" dur="250"/>
                                        <p:tgtEl>
                                          <p:spTgt spid="4"/>
                                        </p:tgtEl>
                                      </p:cBhvr>
                                    </p:animEffect>
                                  </p:childTnLst>
                                </p:cTn>
                              </p:par>
                              <p:par>
                                <p:cTn id="10" presetID="6" presetClass="emph" presetSubtype="0" decel="100000" fill="hold" nodeType="withEffect">
                                  <p:stCondLst>
                                    <p:cond delay="200"/>
                                  </p:stCondLst>
                                  <p:childTnLst>
                                    <p:animScale>
                                      <p:cBhvr>
                                        <p:cTn id="11" dur="250" fill="hold"/>
                                        <p:tgtEl>
                                          <p:spTgt spid="4"/>
                                        </p:tgtEl>
                                      </p:cBhvr>
                                      <p:by x="110000" y="110000"/>
                                    </p:animScale>
                                  </p:childTnLst>
                                </p:cTn>
                              </p:par>
                              <p:par>
                                <p:cTn id="12" presetID="6" presetClass="emph" presetSubtype="0" decel="100000" fill="hold" nodeType="withEffect">
                                  <p:stCondLst>
                                    <p:cond delay="400"/>
                                  </p:stCondLst>
                                  <p:childTnLst>
                                    <p:animScale>
                                      <p:cBhvr>
                                        <p:cTn id="13" dur="250" fill="hold"/>
                                        <p:tgtEl>
                                          <p:spTgt spid="4"/>
                                        </p:tgtEl>
                                      </p:cBhvr>
                                      <p:by x="91000" y="91000"/>
                                    </p:animScale>
                                  </p:childTnLst>
                                </p:cTn>
                              </p:par>
                            </p:childTnLst>
                          </p:cTn>
                        </p:par>
                        <p:par>
                          <p:cTn id="14" fill="hold">
                            <p:stCondLst>
                              <p:cond delay="500"/>
                            </p:stCondLst>
                            <p:childTnLst>
                              <p:par>
                                <p:cTn id="15" presetID="2" presetClass="entr" presetSubtype="2" decel="10000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424" name="Rectangle 11"/>
          <p:cNvSpPr/>
          <p:nvPr/>
        </p:nvSpPr>
        <p:spPr>
          <a:xfrm>
            <a:off x="611188" y="1795463"/>
            <a:ext cx="8208962" cy="1417637"/>
          </a:xfrm>
          <a:prstGeom prst="rect">
            <a:avLst/>
          </a:prstGeom>
          <a:noFill/>
          <a:ln w="9525">
            <a:noFill/>
          </a:ln>
        </p:spPr>
        <p:txBody>
          <a:bodyPr lIns="76794" tIns="38397" rIns="76794" bIns="38397">
            <a:spAutoFit/>
          </a:bodyPr>
          <a:p>
            <a:pPr algn="ctr" defTabSz="1024255"/>
            <a:r>
              <a:rPr lang="zh-CN" altLang="en-US" sz="8800" b="1" dirty="0">
                <a:solidFill>
                  <a:schemeClr val="tx1"/>
                </a:solidFill>
                <a:latin typeface="微软雅黑" panose="020B0503020204020204" pitchFamily="34" charset="-122"/>
                <a:ea typeface="微软雅黑" panose="020B0503020204020204" pitchFamily="34" charset="-122"/>
              </a:rPr>
              <a:t>谢谢专家指导！</a:t>
            </a:r>
            <a:endParaRPr lang="zh-CN" altLang="en-US" sz="8800"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repeatCount="indefinite" accel="50000" decel="50000" autoRev="1" fill="hold" grpId="0" nodeType="withEffect">
                                  <p:stCondLst>
                                    <p:cond delay="0"/>
                                  </p:stCondLst>
                                  <p:childTnLst>
                                    <p:animMotion origin="layout" path="M -0.06372 0.00301 L 0.03871 0.00301 " pathEditMode="relative" rAng="0" ptsTypes="AA">
                                      <p:cBhvr>
                                        <p:cTn id="6" dur="2000" fill="hold"/>
                                        <p:tgtEl>
                                          <p:spTgt spid="101424"/>
                                        </p:tgtEl>
                                        <p:attrNameLst>
                                          <p:attrName>ppt_x</p:attrName>
                                          <p:attrName>ppt_y</p:attrName>
                                        </p:attrNameLst>
                                      </p:cBhvr>
                                      <p:rCtr x="512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17425" name="矩形 25"/>
          <p:cNvSpPr/>
          <p:nvPr/>
        </p:nvSpPr>
        <p:spPr>
          <a:xfrm>
            <a:off x="823595" y="1043940"/>
            <a:ext cx="7496175" cy="2327910"/>
          </a:xfrm>
          <a:prstGeom prst="rect">
            <a:avLst/>
          </a:prstGeom>
          <a:noFill/>
          <a:ln w="9525">
            <a:noFill/>
          </a:ln>
        </p:spPr>
        <p:txBody>
          <a:bodyPr>
            <a:spAutoFit/>
          </a:bodyPr>
          <a:p>
            <a:pPr eaLnBrk="1" hangingPunct="1">
              <a:lnSpc>
                <a:spcPct val="130000"/>
              </a:lnSpc>
            </a:pPr>
            <a:r>
              <a:rPr lang="zh-CN" altLang="en-US" sz="1400" dirty="0">
                <a:solidFill>
                  <a:srgbClr val="000000"/>
                </a:solidFill>
                <a:latin typeface="微软雅黑" panose="020B0503020204020204" pitchFamily="34" charset="-122"/>
              </a:rPr>
              <a:t>国外比较发达的国家将交互式触控一体机运用于教育教学，着力探究现代信息化的新技术对教育的促进作用。近年来，国内的信息技术教育的飞速发展，课程整合与交互式触控一体机教学等热点问题密切联系在一起，并取得了一定的进展。教学一体机为课堂的多元互动提供了丰富的资源，为教育的现代化提供了新的模式与方法。在这方面有一些研究：徐志强、陈兰主持的《基于交互式一体机的小学课堂教学转型研究》、马陵中学《多媒体触控一体机在中学教学中的应用》研究以及在各个学科领域的具体应该等等。但是，如何科学、合理、高效、充分地将教学一体机应用于学科教学，促进学科教学过程的变革，优化教学过程，提高教学效率，仍是一个需要进行深入仔细研究的课题。</a:t>
            </a:r>
            <a:endParaRPr lang="zh-CN" altLang="en-US" sz="1400" dirty="0">
              <a:solidFill>
                <a:srgbClr val="000000"/>
              </a:solidFill>
              <a:latin typeface="微软雅黑" panose="020B0503020204020204" pitchFamily="34" charset="-122"/>
            </a:endParaRPr>
          </a:p>
        </p:txBody>
      </p:sp>
      <p:grpSp>
        <p:nvGrpSpPr>
          <p:cNvPr id="2" name="组合 1"/>
          <p:cNvGrpSpPr/>
          <p:nvPr/>
        </p:nvGrpSpPr>
        <p:grpSpPr>
          <a:xfrm>
            <a:off x="7016750" y="3188970"/>
            <a:ext cx="1958340" cy="1871980"/>
            <a:chOff x="5218" y="5155"/>
            <a:chExt cx="3084" cy="2948"/>
          </a:xfrm>
        </p:grpSpPr>
        <p:grpSp>
          <p:nvGrpSpPr>
            <p:cNvPr id="10" name="组合 9"/>
            <p:cNvGrpSpPr/>
            <p:nvPr/>
          </p:nvGrpSpPr>
          <p:grpSpPr>
            <a:xfrm>
              <a:off x="5218" y="5155"/>
              <a:ext cx="3085" cy="2948"/>
              <a:chOff x="3065829" y="2668267"/>
              <a:chExt cx="1872107" cy="1761728"/>
            </a:xfrm>
          </p:grpSpPr>
          <p:sp>
            <p:nvSpPr>
              <p:cNvPr id="11" name="椭圆 10"/>
              <p:cNvSpPr/>
              <p:nvPr/>
            </p:nvSpPr>
            <p:spPr>
              <a:xfrm>
                <a:off x="3114376" y="2668267"/>
                <a:ext cx="1762875" cy="1761728"/>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p:nvPr/>
            </p:nvSpPr>
            <p:spPr>
              <a:xfrm>
                <a:off x="4441842" y="2760911"/>
                <a:ext cx="119852"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sp>
            <p:nvSpPr>
              <p:cNvPr id="13" name="椭圆 12"/>
              <p:cNvSpPr/>
              <p:nvPr/>
            </p:nvSpPr>
            <p:spPr>
              <a:xfrm>
                <a:off x="3439037" y="2760911"/>
                <a:ext cx="119851"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sp>
            <p:nvSpPr>
              <p:cNvPr id="14" name="椭圆 13"/>
              <p:cNvSpPr/>
              <p:nvPr/>
            </p:nvSpPr>
            <p:spPr>
              <a:xfrm>
                <a:off x="3065829" y="3493096"/>
                <a:ext cx="119851"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sp>
            <p:nvSpPr>
              <p:cNvPr id="15" name="椭圆 14"/>
              <p:cNvSpPr/>
              <p:nvPr/>
            </p:nvSpPr>
            <p:spPr>
              <a:xfrm>
                <a:off x="4818084" y="3493096"/>
                <a:ext cx="119852"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sp>
            <p:nvSpPr>
              <p:cNvPr id="16" name="椭圆 15"/>
              <p:cNvSpPr/>
              <p:nvPr/>
            </p:nvSpPr>
            <p:spPr>
              <a:xfrm>
                <a:off x="4441842" y="4223788"/>
                <a:ext cx="119852"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sp>
            <p:nvSpPr>
              <p:cNvPr id="17" name="椭圆 16"/>
              <p:cNvSpPr/>
              <p:nvPr/>
            </p:nvSpPr>
            <p:spPr>
              <a:xfrm>
                <a:off x="3439037" y="4201373"/>
                <a:ext cx="119851" cy="11954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lumMod val="85000"/>
                      <a:lumOff val="15000"/>
                    </a:schemeClr>
                  </a:solidFill>
                  <a:effectLst/>
                  <a:uLnTx/>
                  <a:uFillTx/>
                  <a:latin typeface="+mn-lt"/>
                  <a:ea typeface="+mn-ea"/>
                  <a:cs typeface="+mn-cs"/>
                </a:endParaRPr>
              </a:p>
            </p:txBody>
          </p:sp>
          <p:grpSp>
            <p:nvGrpSpPr>
              <p:cNvPr id="17434" name="组合 17"/>
              <p:cNvGrpSpPr/>
              <p:nvPr/>
            </p:nvGrpSpPr>
            <p:grpSpPr>
              <a:xfrm>
                <a:off x="3269293" y="2943616"/>
                <a:ext cx="1465545" cy="1202499"/>
                <a:chOff x="3269293" y="2943616"/>
                <a:chExt cx="1465545" cy="1202499"/>
              </a:xfrm>
            </p:grpSpPr>
            <p:sp>
              <p:nvSpPr>
                <p:cNvPr id="19" name="任意多边形 18"/>
                <p:cNvSpPr/>
                <p:nvPr/>
              </p:nvSpPr>
              <p:spPr>
                <a:xfrm>
                  <a:off x="4007950" y="2955164"/>
                  <a:ext cx="426307" cy="590232"/>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0" name="任意多边形 19"/>
                <p:cNvSpPr/>
                <p:nvPr/>
              </p:nvSpPr>
              <p:spPr>
                <a:xfrm>
                  <a:off x="3995814" y="3545396"/>
                  <a:ext cx="738830" cy="0"/>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1" name="任意多边形 20"/>
                <p:cNvSpPr/>
                <p:nvPr/>
              </p:nvSpPr>
              <p:spPr>
                <a:xfrm>
                  <a:off x="3595298" y="2943210"/>
                  <a:ext cx="412652" cy="588737"/>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2" name="任意多边形 21"/>
                <p:cNvSpPr/>
                <p:nvPr/>
              </p:nvSpPr>
              <p:spPr>
                <a:xfrm>
                  <a:off x="3269121" y="3557350"/>
                  <a:ext cx="726693" cy="0"/>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3" name="任意多边形 22"/>
                <p:cNvSpPr/>
                <p:nvPr/>
              </p:nvSpPr>
              <p:spPr>
                <a:xfrm>
                  <a:off x="3581645" y="3569304"/>
                  <a:ext cx="426306" cy="576783"/>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4" name="任意多边形 23"/>
                <p:cNvSpPr/>
                <p:nvPr/>
              </p:nvSpPr>
              <p:spPr>
                <a:xfrm>
                  <a:off x="4020087" y="3569304"/>
                  <a:ext cx="388379" cy="576783"/>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chemeClr val="accent6">
                      <a:lumMod val="75000"/>
                    </a:schemeClr>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29" name="椭圆 28"/>
            <p:cNvSpPr/>
            <p:nvPr/>
          </p:nvSpPr>
          <p:spPr>
            <a:xfrm>
              <a:off x="5980" y="5845"/>
              <a:ext cx="1543" cy="156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7415" name="组合 36"/>
          <p:cNvGrpSpPr>
            <a:grpSpLocks noChangeAspect="1"/>
          </p:cNvGrpSpPr>
          <p:nvPr/>
        </p:nvGrpSpPr>
        <p:grpSpPr>
          <a:xfrm>
            <a:off x="271463" y="266700"/>
            <a:ext cx="468312" cy="468313"/>
            <a:chOff x="2558424" y="1401428"/>
            <a:chExt cx="1318727" cy="1318727"/>
          </a:xfrm>
        </p:grpSpPr>
        <p:sp>
          <p:nvSpPr>
            <p:cNvPr id="38" name="椭圆 37"/>
            <p:cNvSpPr/>
            <p:nvPr/>
          </p:nvSpPr>
          <p:spPr>
            <a:xfrm>
              <a:off x="2558424" y="1401428"/>
              <a:ext cx="1318727" cy="1318727"/>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39" name="Freeform 11"/>
            <p:cNvSpPr/>
            <p:nvPr/>
          </p:nvSpPr>
          <p:spPr bwMode="auto">
            <a:xfrm>
              <a:off x="2674651" y="1817163"/>
              <a:ext cx="1086273" cy="594543"/>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sp>
        <p:nvSpPr>
          <p:cNvPr id="40" name="文本框 39"/>
          <p:cNvSpPr txBox="1"/>
          <p:nvPr/>
        </p:nvSpPr>
        <p:spPr>
          <a:xfrm>
            <a:off x="782955" y="281305"/>
            <a:ext cx="3238500" cy="460375"/>
          </a:xfrm>
          <a:prstGeom prst="rect">
            <a:avLst/>
          </a:prstGeom>
          <a:noFill/>
        </p:spPr>
        <p:txBody>
          <a:bodyPr wrap="square">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国内外研究现状</a:t>
            </a:r>
            <a:endParaRPr kumimoji="0" lang="zh-CN" altLang="en-US" sz="2400" b="1" kern="1200" cap="none" spc="0" normalizeH="0" baseline="0" noProof="0" dirty="0">
              <a:solidFill>
                <a:schemeClr val="accent6">
                  <a:lumMod val="75000"/>
                </a:schemeClr>
              </a:solidFill>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54" name="文本框 53"/>
          <p:cNvSpPr txBox="1"/>
          <p:nvPr/>
        </p:nvSpPr>
        <p:spPr>
          <a:xfrm>
            <a:off x="4516755" y="1226185"/>
            <a:ext cx="4547235" cy="3105150"/>
          </a:xfrm>
          <a:prstGeom prst="rect">
            <a:avLst/>
          </a:prstGeom>
          <a:noFill/>
        </p:spPr>
        <p:txBody>
          <a:bodyPr wrap="square">
            <a:spAutoFit/>
          </a:bodyPr>
          <a:lstStyle/>
          <a:p>
            <a:pPr marR="0" defTabSz="683895" eaLnBrk="1" fontAlgn="auto" hangingPunct="1">
              <a:lnSpc>
                <a:spcPct val="140000"/>
              </a:lnSpc>
              <a:spcBef>
                <a:spcPts val="0"/>
              </a:spcBef>
              <a:spcAft>
                <a:spcPts val="0"/>
              </a:spcAft>
              <a:buClrTx/>
              <a:buSzTx/>
              <a:buFontTx/>
              <a:buNone/>
              <a:defRPr/>
            </a:pPr>
            <a:r>
              <a:rPr kumimoji="0" lang="zh-CN" altLang="en-US" sz="1400" kern="1200" cap="none" spc="0" normalizeH="0" baseline="0" noProof="0" dirty="0">
                <a:latin typeface="微软雅黑" panose="020B0503020204020204" pitchFamily="34" charset="-122"/>
                <a:ea typeface="微软雅黑" panose="020B0503020204020204" pitchFamily="34" charset="-122"/>
                <a:cs typeface="+mn-cs"/>
              </a:rPr>
              <a:t>《国家中长期教育改革和发展规划纲要（2010-2020年）》中指出“充分利用优质资源和先进技术，创新运行机制和管理模式，整合现有资源，构建先进、高效、实用的数字化教育基础设施。加快终端设施普及，推进数字化校园建设，实现多种方式接入互联网。重点加强农村学校信息基础建设，缩小城乡数字化差距”，“强化信息技术应用。提高教师应用信息技术水平，更新教学观念，改进教学方法，提高教学效果。鼓励学生利用信息手段主动学习、自主学习，增强运用信息技术分析解决问题能力”。</a:t>
            </a:r>
            <a:endParaRPr kumimoji="0" lang="zh-CN" altLang="en-US" sz="1400" kern="1200" cap="none" spc="0" normalizeH="0" baseline="0" noProof="0" dirty="0">
              <a:latin typeface="微软雅黑" panose="020B0503020204020204" pitchFamily="34" charset="-122"/>
              <a:ea typeface="微软雅黑" panose="020B0503020204020204" pitchFamily="34" charset="-122"/>
              <a:cs typeface="+mn-cs"/>
            </a:endParaRPr>
          </a:p>
        </p:txBody>
      </p:sp>
      <p:grpSp>
        <p:nvGrpSpPr>
          <p:cNvPr id="18442" name="组合 49"/>
          <p:cNvGrpSpPr>
            <a:grpSpLocks noChangeAspect="1"/>
          </p:cNvGrpSpPr>
          <p:nvPr/>
        </p:nvGrpSpPr>
        <p:grpSpPr>
          <a:xfrm>
            <a:off x="271463" y="266700"/>
            <a:ext cx="468312" cy="468313"/>
            <a:chOff x="2558424" y="1401428"/>
            <a:chExt cx="1318727" cy="1318727"/>
          </a:xfrm>
        </p:grpSpPr>
        <p:sp>
          <p:nvSpPr>
            <p:cNvPr id="51" name="椭圆 50"/>
            <p:cNvSpPr/>
            <p:nvPr/>
          </p:nvSpPr>
          <p:spPr>
            <a:xfrm>
              <a:off x="2558424" y="1401428"/>
              <a:ext cx="1318727" cy="1318727"/>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2" name="Freeform 11"/>
            <p:cNvSpPr/>
            <p:nvPr/>
          </p:nvSpPr>
          <p:spPr bwMode="auto">
            <a:xfrm>
              <a:off x="2674651" y="1817163"/>
              <a:ext cx="1086273" cy="594543"/>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sp>
        <p:nvSpPr>
          <p:cNvPr id="58" name="文本框 57"/>
          <p:cNvSpPr txBox="1"/>
          <p:nvPr/>
        </p:nvSpPr>
        <p:spPr>
          <a:xfrm>
            <a:off x="782638" y="280988"/>
            <a:ext cx="27384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研究的意义或价值</a:t>
            </a:r>
            <a:endParaRPr kumimoji="0" lang="zh-CN" altLang="en-US" sz="2400" b="1" kern="1200" cap="none" spc="0" normalizeH="0" baseline="0" noProof="0" dirty="0">
              <a:solidFill>
                <a:schemeClr val="accent6">
                  <a:lumMod val="75000"/>
                </a:schemeClr>
              </a:solidFill>
              <a:latin typeface="+mn-lt"/>
              <a:ea typeface="+mn-ea"/>
              <a:cs typeface="+mn-cs"/>
            </a:endParaRPr>
          </a:p>
        </p:txBody>
      </p:sp>
      <p:pic>
        <p:nvPicPr>
          <p:cNvPr id="3" name="图片 2" descr="timg"/>
          <p:cNvPicPr>
            <a:picLocks noChangeAspect="1"/>
          </p:cNvPicPr>
          <p:nvPr/>
        </p:nvPicPr>
        <p:blipFill>
          <a:blip r:embed="rId1"/>
          <a:stretch>
            <a:fillRect/>
          </a:stretch>
        </p:blipFill>
        <p:spPr>
          <a:xfrm rot="20160000">
            <a:off x="1330960" y="1085850"/>
            <a:ext cx="2464435" cy="3633470"/>
          </a:xfrm>
          <a:prstGeom prst="rect">
            <a:avLst/>
          </a:prstGeom>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54" name="文本框 53"/>
          <p:cNvSpPr txBox="1"/>
          <p:nvPr/>
        </p:nvSpPr>
        <p:spPr>
          <a:xfrm>
            <a:off x="4516755" y="1226185"/>
            <a:ext cx="4547235" cy="2803525"/>
          </a:xfrm>
          <a:prstGeom prst="rect">
            <a:avLst/>
          </a:prstGeom>
          <a:noFill/>
        </p:spPr>
        <p:txBody>
          <a:bodyPr wrap="square">
            <a:spAutoFit/>
          </a:bodyPr>
          <a:lstStyle/>
          <a:p>
            <a:pPr marR="0" defTabSz="683895" eaLnBrk="1" fontAlgn="auto" hangingPunct="1">
              <a:lnSpc>
                <a:spcPct val="140000"/>
              </a:lnSpc>
              <a:spcBef>
                <a:spcPts val="0"/>
              </a:spcBef>
              <a:spcAft>
                <a:spcPts val="0"/>
              </a:spcAft>
              <a:buClrTx/>
              <a:buSzTx/>
              <a:buFontTx/>
              <a:buNone/>
              <a:defRPr/>
            </a:pPr>
            <a:r>
              <a:rPr kumimoji="0" lang="zh-CN" altLang="en-US" sz="1400" kern="1200" cap="none" spc="0" normalizeH="0" baseline="0" noProof="0" dirty="0">
                <a:latin typeface="微软雅黑" panose="020B0503020204020204" pitchFamily="34" charset="-122"/>
                <a:ea typeface="微软雅黑" panose="020B0503020204020204" pitchFamily="34" charset="-122"/>
                <a:cs typeface="+mn-cs"/>
              </a:rPr>
              <a:t>我校自2015年创办以来，大量装备了交互式触控一体机。教师对于如何将这些新技术更好的在小学课堂教学中应用存在疑惑和困难。为了解决这些实际问题，新教学观念改进教学方法，推进数字化校园建设展开课题研究。本课题结合学校自身特质，充分考虑学生的发展需求和教师教学要求，丰富教育教学方式，培养师生传播信息获取信息，运用信息的能力。结合各个学科的特点，分阶段、有序列地提炼、总结出有效的优化教学的策略，为发展性课堂教学的实现服务。</a:t>
            </a:r>
            <a:endParaRPr kumimoji="0" lang="zh-CN" altLang="en-US" sz="1400" kern="1200" cap="none" spc="0" normalizeH="0" baseline="0" noProof="0" dirty="0">
              <a:latin typeface="微软雅黑" panose="020B0503020204020204" pitchFamily="34" charset="-122"/>
              <a:ea typeface="微软雅黑" panose="020B0503020204020204" pitchFamily="34" charset="-122"/>
              <a:cs typeface="+mn-cs"/>
            </a:endParaRPr>
          </a:p>
        </p:txBody>
      </p:sp>
      <p:grpSp>
        <p:nvGrpSpPr>
          <p:cNvPr id="18442" name="组合 49"/>
          <p:cNvGrpSpPr>
            <a:grpSpLocks noChangeAspect="1"/>
          </p:cNvGrpSpPr>
          <p:nvPr/>
        </p:nvGrpSpPr>
        <p:grpSpPr>
          <a:xfrm>
            <a:off x="271463" y="266700"/>
            <a:ext cx="468312" cy="468313"/>
            <a:chOff x="2558424" y="1401428"/>
            <a:chExt cx="1318727" cy="1318727"/>
          </a:xfrm>
        </p:grpSpPr>
        <p:sp>
          <p:nvSpPr>
            <p:cNvPr id="51" name="椭圆 50"/>
            <p:cNvSpPr/>
            <p:nvPr/>
          </p:nvSpPr>
          <p:spPr>
            <a:xfrm>
              <a:off x="2558424" y="1401428"/>
              <a:ext cx="1318727" cy="1318727"/>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2" name="Freeform 11"/>
            <p:cNvSpPr/>
            <p:nvPr/>
          </p:nvSpPr>
          <p:spPr bwMode="auto">
            <a:xfrm>
              <a:off x="2674651" y="1817163"/>
              <a:ext cx="1086273" cy="594543"/>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grpSp>
      <p:sp>
        <p:nvSpPr>
          <p:cNvPr id="58" name="文本框 57"/>
          <p:cNvSpPr txBox="1"/>
          <p:nvPr/>
        </p:nvSpPr>
        <p:spPr>
          <a:xfrm>
            <a:off x="782638" y="280988"/>
            <a:ext cx="27384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研究的意义或价值</a:t>
            </a:r>
            <a:endParaRPr kumimoji="0" lang="zh-CN" altLang="en-US" sz="2400" b="1" kern="1200" cap="none" spc="0" normalizeH="0" baseline="0" noProof="0" dirty="0">
              <a:solidFill>
                <a:schemeClr val="accent6">
                  <a:lumMod val="75000"/>
                </a:schemeClr>
              </a:solidFill>
              <a:latin typeface="+mn-lt"/>
              <a:ea typeface="+mn-ea"/>
              <a:cs typeface="+mn-cs"/>
            </a:endParaRPr>
          </a:p>
        </p:txBody>
      </p:sp>
      <p:pic>
        <p:nvPicPr>
          <p:cNvPr id="2" name="图片 1" descr="540851459939727216"/>
          <p:cNvPicPr>
            <a:picLocks noChangeAspect="1"/>
          </p:cNvPicPr>
          <p:nvPr/>
        </p:nvPicPr>
        <p:blipFill>
          <a:blip r:embed="rId1"/>
          <a:stretch>
            <a:fillRect/>
          </a:stretch>
        </p:blipFill>
        <p:spPr>
          <a:xfrm>
            <a:off x="113030" y="1226185"/>
            <a:ext cx="4403725" cy="2936240"/>
          </a:xfrm>
          <a:prstGeom prst="rect">
            <a:avLst/>
          </a:prstGeom>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9" name="组合 8"/>
          <p:cNvGrpSpPr/>
          <p:nvPr/>
        </p:nvGrpSpPr>
        <p:grpSpPr>
          <a:xfrm>
            <a:off x="471805" y="1628140"/>
            <a:ext cx="2557780" cy="2702560"/>
            <a:chOff x="437900" y="1463280"/>
            <a:chExt cx="1890739" cy="2216942"/>
          </a:xfrm>
        </p:grpSpPr>
        <p:grpSp>
          <p:nvGrpSpPr>
            <p:cNvPr id="33817" name="组合 25"/>
            <p:cNvGrpSpPr/>
            <p:nvPr/>
          </p:nvGrpSpPr>
          <p:grpSpPr>
            <a:xfrm>
              <a:off x="465977" y="1463280"/>
              <a:ext cx="1862027" cy="2216942"/>
              <a:chOff x="1827008" y="2120901"/>
              <a:chExt cx="2298700" cy="2736849"/>
            </a:xfrm>
          </p:grpSpPr>
          <p:sp>
            <p:nvSpPr>
              <p:cNvPr id="27" name="矩形 26"/>
              <p:cNvSpPr/>
              <p:nvPr/>
            </p:nvSpPr>
            <p:spPr>
              <a:xfrm>
                <a:off x="1827008" y="2120901"/>
                <a:ext cx="2298700" cy="4450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28" name="矩形 27"/>
              <p:cNvSpPr/>
              <p:nvPr/>
            </p:nvSpPr>
            <p:spPr>
              <a:xfrm>
                <a:off x="1827008" y="2565934"/>
                <a:ext cx="2298700" cy="22918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grpSp>
        <p:sp>
          <p:nvSpPr>
            <p:cNvPr id="33818" name="文本框 29"/>
            <p:cNvSpPr txBox="1"/>
            <p:nvPr/>
          </p:nvSpPr>
          <p:spPr>
            <a:xfrm>
              <a:off x="465341" y="1484242"/>
              <a:ext cx="1863298" cy="264095"/>
            </a:xfrm>
            <a:prstGeom prst="rect">
              <a:avLst/>
            </a:prstGeom>
            <a:noFill/>
            <a:ln w="9525">
              <a:noFill/>
            </a:ln>
          </p:spPr>
          <p:txBody>
            <a:bodyPr wrap="square">
              <a:spAutoFit/>
            </a:bodyPr>
            <a:p>
              <a:pPr algn="ctr" eaLnBrk="1" hangingPunct="1"/>
              <a:r>
                <a:rPr lang="zh-CN" altLang="en-US" sz="1500" dirty="0">
                  <a:solidFill>
                    <a:schemeClr val="bg1"/>
                  </a:solidFill>
                  <a:latin typeface="微软雅黑" panose="020B0503020204020204" pitchFamily="34" charset="-122"/>
                </a:rPr>
                <a:t>交互式触控一体机</a:t>
              </a:r>
              <a:endParaRPr lang="zh-CN" altLang="en-US" sz="1500" dirty="0">
                <a:solidFill>
                  <a:schemeClr val="bg1"/>
                </a:solidFill>
                <a:latin typeface="微软雅黑" panose="020B0503020204020204" pitchFamily="34" charset="-122"/>
              </a:endParaRPr>
            </a:p>
          </p:txBody>
        </p:sp>
        <p:sp>
          <p:nvSpPr>
            <p:cNvPr id="33819" name="文本框 33"/>
            <p:cNvSpPr txBox="1"/>
            <p:nvPr/>
          </p:nvSpPr>
          <p:spPr>
            <a:xfrm>
              <a:off x="437900" y="2064232"/>
              <a:ext cx="1889966" cy="1526752"/>
            </a:xfrm>
            <a:prstGeom prst="rect">
              <a:avLst/>
            </a:prstGeom>
            <a:noFill/>
            <a:ln w="9525">
              <a:noFill/>
            </a:ln>
          </p:spPr>
          <p:txBody>
            <a:bodyPr wrap="square">
              <a:spAutoFit/>
            </a:bodyPr>
            <a:p>
              <a:pPr eaLnBrk="1" hangingPunct="1">
                <a:lnSpc>
                  <a:spcPct val="120000"/>
                </a:lnSpc>
              </a:pPr>
              <a:r>
                <a:rPr lang="zh-CN" altLang="en-US" sz="1200" dirty="0">
                  <a:solidFill>
                    <a:schemeClr val="bg1"/>
                  </a:solidFill>
                  <a:latin typeface="微软雅黑" panose="020B0503020204020204" pitchFamily="34" charset="-122"/>
                </a:rPr>
                <a:t>新型多媒体互动终端，以高清液晶屏为显示和操作平台，具备书写、批注、绘画、同步交互、多媒体娱乐、网络会议整合等功能，融合高清显示、人机交互、多媒体信息处理和网络传输等多项技术，涵盖投影仪、电子白板、电脑、电视、音响等功能</a:t>
              </a:r>
              <a:endParaRPr lang="zh-CN" altLang="en-US" sz="1200" dirty="0">
                <a:solidFill>
                  <a:schemeClr val="bg1"/>
                </a:solidFill>
                <a:latin typeface="微软雅黑" panose="020B0503020204020204" pitchFamily="34" charset="-122"/>
              </a:endParaRPr>
            </a:p>
          </p:txBody>
        </p:sp>
      </p:grpSp>
      <p:sp>
        <p:nvSpPr>
          <p:cNvPr id="36" name="文本框 35"/>
          <p:cNvSpPr txBox="1"/>
          <p:nvPr/>
        </p:nvSpPr>
        <p:spPr>
          <a:xfrm>
            <a:off x="782638" y="280988"/>
            <a:ext cx="21542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核心概念</a:t>
            </a:r>
            <a:endParaRPr kumimoji="0" lang="zh-CN" altLang="en-US" sz="2400" b="1" kern="1200" cap="none" spc="0" normalizeH="0" baseline="0" noProof="0" dirty="0">
              <a:solidFill>
                <a:schemeClr val="accent6">
                  <a:lumMod val="75000"/>
                </a:schemeClr>
              </a:solidFill>
              <a:latin typeface="+mn-lt"/>
              <a:ea typeface="+mn-ea"/>
              <a:cs typeface="+mn-cs"/>
            </a:endParaRPr>
          </a:p>
        </p:txBody>
      </p:sp>
      <p:grpSp>
        <p:nvGrpSpPr>
          <p:cNvPr id="33799" name="组合 36"/>
          <p:cNvGrpSpPr>
            <a:grpSpLocks noChangeAspect="1"/>
          </p:cNvGrpSpPr>
          <p:nvPr/>
        </p:nvGrpSpPr>
        <p:grpSpPr>
          <a:xfrm>
            <a:off x="314325" y="280988"/>
            <a:ext cx="468313" cy="468312"/>
            <a:chOff x="2817516" y="1944350"/>
            <a:chExt cx="1129689" cy="1129689"/>
          </a:xfrm>
        </p:grpSpPr>
        <p:sp>
          <p:nvSpPr>
            <p:cNvPr id="40" name="椭圆 39"/>
            <p:cNvSpPr/>
            <p:nvPr/>
          </p:nvSpPr>
          <p:spPr>
            <a:xfrm>
              <a:off x="2817516"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41" name="Freeform 5"/>
            <p:cNvSpPr>
              <a:spLocks noEditPoints="1"/>
            </p:cNvSpPr>
            <p:nvPr/>
          </p:nvSpPr>
          <p:spPr bwMode="auto">
            <a:xfrm>
              <a:off x="3196633" y="2158800"/>
              <a:ext cx="444216" cy="658667"/>
            </a:xfrm>
            <a:custGeom>
              <a:avLst/>
              <a:gdLst>
                <a:gd name="T0" fmla="*/ 189 w 316"/>
                <a:gd name="T1" fmla="*/ 16 h 467"/>
                <a:gd name="T2" fmla="*/ 225 w 316"/>
                <a:gd name="T3" fmla="*/ 7 h 467"/>
                <a:gd name="T4" fmla="*/ 300 w 316"/>
                <a:gd name="T5" fmla="*/ 52 h 467"/>
                <a:gd name="T6" fmla="*/ 309 w 316"/>
                <a:gd name="T7" fmla="*/ 89 h 467"/>
                <a:gd name="T8" fmla="*/ 298 w 316"/>
                <a:gd name="T9" fmla="*/ 105 h 467"/>
                <a:gd name="T10" fmla="*/ 179 w 316"/>
                <a:gd name="T11" fmla="*/ 33 h 467"/>
                <a:gd name="T12" fmla="*/ 189 w 316"/>
                <a:gd name="T13" fmla="*/ 16 h 467"/>
                <a:gd name="T14" fmla="*/ 164 w 316"/>
                <a:gd name="T15" fmla="*/ 58 h 467"/>
                <a:gd name="T16" fmla="*/ 147 w 316"/>
                <a:gd name="T17" fmla="*/ 85 h 467"/>
                <a:gd name="T18" fmla="*/ 266 w 316"/>
                <a:gd name="T19" fmla="*/ 157 h 467"/>
                <a:gd name="T20" fmla="*/ 283 w 316"/>
                <a:gd name="T21" fmla="*/ 130 h 467"/>
                <a:gd name="T22" fmla="*/ 164 w 316"/>
                <a:gd name="T23" fmla="*/ 58 h 467"/>
                <a:gd name="T24" fmla="*/ 2 w 316"/>
                <a:gd name="T25" fmla="*/ 446 h 467"/>
                <a:gd name="T26" fmla="*/ 13 w 316"/>
                <a:gd name="T27" fmla="*/ 354 h 467"/>
                <a:gd name="T28" fmla="*/ 90 w 316"/>
                <a:gd name="T29" fmla="*/ 401 h 467"/>
                <a:gd name="T30" fmla="*/ 13 w 316"/>
                <a:gd name="T31" fmla="*/ 453 h 467"/>
                <a:gd name="T32" fmla="*/ 2 w 316"/>
                <a:gd name="T33" fmla="*/ 446 h 467"/>
                <a:gd name="T34" fmla="*/ 20 w 316"/>
                <a:gd name="T35" fmla="*/ 296 h 467"/>
                <a:gd name="T36" fmla="*/ 133 w 316"/>
                <a:gd name="T37" fmla="*/ 109 h 467"/>
                <a:gd name="T38" fmla="*/ 172 w 316"/>
                <a:gd name="T39" fmla="*/ 133 h 467"/>
                <a:gd name="T40" fmla="*/ 59 w 316"/>
                <a:gd name="T41" fmla="*/ 320 h 467"/>
                <a:gd name="T42" fmla="*/ 20 w 316"/>
                <a:gd name="T43" fmla="*/ 296 h 467"/>
                <a:gd name="T44" fmla="*/ 99 w 316"/>
                <a:gd name="T45" fmla="*/ 344 h 467"/>
                <a:gd name="T46" fmla="*/ 212 w 316"/>
                <a:gd name="T47" fmla="*/ 158 h 467"/>
                <a:gd name="T48" fmla="*/ 252 w 316"/>
                <a:gd name="T49" fmla="*/ 182 h 467"/>
                <a:gd name="T50" fmla="*/ 139 w 316"/>
                <a:gd name="T51" fmla="*/ 368 h 467"/>
                <a:gd name="T52" fmla="*/ 99 w 316"/>
                <a:gd name="T53" fmla="*/ 344 h 467"/>
                <a:gd name="T54" fmla="*/ 95 w 316"/>
                <a:gd name="T55" fmla="*/ 446 h 467"/>
                <a:gd name="T56" fmla="*/ 301 w 316"/>
                <a:gd name="T57" fmla="*/ 446 h 467"/>
                <a:gd name="T58" fmla="*/ 311 w 316"/>
                <a:gd name="T59" fmla="*/ 456 h 467"/>
                <a:gd name="T60" fmla="*/ 301 w 316"/>
                <a:gd name="T61" fmla="*/ 467 h 467"/>
                <a:gd name="T62" fmla="*/ 95 w 316"/>
                <a:gd name="T63" fmla="*/ 467 h 467"/>
                <a:gd name="T64" fmla="*/ 84 w 316"/>
                <a:gd name="T65" fmla="*/ 456 h 467"/>
                <a:gd name="T66" fmla="*/ 95 w 316"/>
                <a:gd name="T67" fmla="*/ 446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467">
                  <a:moveTo>
                    <a:pt x="189" y="16"/>
                  </a:moveTo>
                  <a:cubicBezTo>
                    <a:pt x="197" y="4"/>
                    <a:pt x="213" y="0"/>
                    <a:pt x="225" y="7"/>
                  </a:cubicBezTo>
                  <a:cubicBezTo>
                    <a:pt x="300" y="52"/>
                    <a:pt x="300" y="52"/>
                    <a:pt x="300" y="52"/>
                  </a:cubicBezTo>
                  <a:cubicBezTo>
                    <a:pt x="312" y="60"/>
                    <a:pt x="316" y="76"/>
                    <a:pt x="309" y="89"/>
                  </a:cubicBezTo>
                  <a:cubicBezTo>
                    <a:pt x="298" y="105"/>
                    <a:pt x="298" y="105"/>
                    <a:pt x="298" y="105"/>
                  </a:cubicBezTo>
                  <a:cubicBezTo>
                    <a:pt x="179" y="33"/>
                    <a:pt x="179" y="33"/>
                    <a:pt x="179" y="33"/>
                  </a:cubicBezTo>
                  <a:lnTo>
                    <a:pt x="189" y="16"/>
                  </a:lnTo>
                  <a:close/>
                  <a:moveTo>
                    <a:pt x="164" y="58"/>
                  </a:moveTo>
                  <a:cubicBezTo>
                    <a:pt x="147" y="85"/>
                    <a:pt x="147" y="85"/>
                    <a:pt x="147" y="85"/>
                  </a:cubicBezTo>
                  <a:cubicBezTo>
                    <a:pt x="266" y="157"/>
                    <a:pt x="266" y="157"/>
                    <a:pt x="266" y="157"/>
                  </a:cubicBezTo>
                  <a:cubicBezTo>
                    <a:pt x="283" y="130"/>
                    <a:pt x="283" y="130"/>
                    <a:pt x="283" y="130"/>
                  </a:cubicBezTo>
                  <a:lnTo>
                    <a:pt x="164" y="58"/>
                  </a:lnTo>
                  <a:close/>
                  <a:moveTo>
                    <a:pt x="2" y="446"/>
                  </a:moveTo>
                  <a:cubicBezTo>
                    <a:pt x="13" y="354"/>
                    <a:pt x="13" y="354"/>
                    <a:pt x="13" y="354"/>
                  </a:cubicBezTo>
                  <a:cubicBezTo>
                    <a:pt x="90" y="401"/>
                    <a:pt x="90" y="401"/>
                    <a:pt x="90" y="401"/>
                  </a:cubicBezTo>
                  <a:cubicBezTo>
                    <a:pt x="13" y="453"/>
                    <a:pt x="13" y="453"/>
                    <a:pt x="13" y="453"/>
                  </a:cubicBezTo>
                  <a:cubicBezTo>
                    <a:pt x="5" y="459"/>
                    <a:pt x="0" y="456"/>
                    <a:pt x="2" y="446"/>
                  </a:cubicBezTo>
                  <a:close/>
                  <a:moveTo>
                    <a:pt x="20" y="296"/>
                  </a:moveTo>
                  <a:cubicBezTo>
                    <a:pt x="133" y="109"/>
                    <a:pt x="133" y="109"/>
                    <a:pt x="133" y="109"/>
                  </a:cubicBezTo>
                  <a:cubicBezTo>
                    <a:pt x="172" y="133"/>
                    <a:pt x="172" y="133"/>
                    <a:pt x="172" y="133"/>
                  </a:cubicBezTo>
                  <a:cubicBezTo>
                    <a:pt x="59" y="320"/>
                    <a:pt x="59" y="320"/>
                    <a:pt x="59" y="320"/>
                  </a:cubicBezTo>
                  <a:lnTo>
                    <a:pt x="20" y="296"/>
                  </a:lnTo>
                  <a:close/>
                  <a:moveTo>
                    <a:pt x="99" y="344"/>
                  </a:moveTo>
                  <a:cubicBezTo>
                    <a:pt x="212" y="158"/>
                    <a:pt x="212" y="158"/>
                    <a:pt x="212" y="158"/>
                  </a:cubicBezTo>
                  <a:cubicBezTo>
                    <a:pt x="252" y="182"/>
                    <a:pt x="252" y="182"/>
                    <a:pt x="252" y="182"/>
                  </a:cubicBezTo>
                  <a:cubicBezTo>
                    <a:pt x="139" y="368"/>
                    <a:pt x="139" y="368"/>
                    <a:pt x="139" y="368"/>
                  </a:cubicBezTo>
                  <a:lnTo>
                    <a:pt x="99" y="344"/>
                  </a:lnTo>
                  <a:close/>
                  <a:moveTo>
                    <a:pt x="95" y="446"/>
                  </a:moveTo>
                  <a:cubicBezTo>
                    <a:pt x="301" y="446"/>
                    <a:pt x="301" y="446"/>
                    <a:pt x="301" y="446"/>
                  </a:cubicBezTo>
                  <a:cubicBezTo>
                    <a:pt x="307" y="446"/>
                    <a:pt x="311" y="450"/>
                    <a:pt x="311" y="456"/>
                  </a:cubicBezTo>
                  <a:cubicBezTo>
                    <a:pt x="311" y="462"/>
                    <a:pt x="307" y="467"/>
                    <a:pt x="301" y="467"/>
                  </a:cubicBezTo>
                  <a:cubicBezTo>
                    <a:pt x="95" y="467"/>
                    <a:pt x="95" y="467"/>
                    <a:pt x="95" y="467"/>
                  </a:cubicBezTo>
                  <a:cubicBezTo>
                    <a:pt x="89" y="467"/>
                    <a:pt x="84" y="462"/>
                    <a:pt x="84" y="456"/>
                  </a:cubicBezTo>
                  <a:cubicBezTo>
                    <a:pt x="84" y="450"/>
                    <a:pt x="89" y="446"/>
                    <a:pt x="95" y="446"/>
                  </a:cubicBez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2" name="组合 21"/>
          <p:cNvGrpSpPr/>
          <p:nvPr/>
        </p:nvGrpSpPr>
        <p:grpSpPr>
          <a:xfrm>
            <a:off x="3366770" y="1602740"/>
            <a:ext cx="2556734" cy="2742364"/>
            <a:chOff x="451982" y="1463280"/>
            <a:chExt cx="1889966" cy="2249594"/>
          </a:xfrm>
        </p:grpSpPr>
        <p:grpSp>
          <p:nvGrpSpPr>
            <p:cNvPr id="25" name="组合 25"/>
            <p:cNvGrpSpPr/>
            <p:nvPr/>
          </p:nvGrpSpPr>
          <p:grpSpPr>
            <a:xfrm>
              <a:off x="465977" y="1463280"/>
              <a:ext cx="1862027" cy="2216942"/>
              <a:chOff x="1827008" y="2120901"/>
              <a:chExt cx="2298700" cy="2736849"/>
            </a:xfrm>
          </p:grpSpPr>
          <p:sp>
            <p:nvSpPr>
              <p:cNvPr id="26" name="矩形 25"/>
              <p:cNvSpPr/>
              <p:nvPr/>
            </p:nvSpPr>
            <p:spPr>
              <a:xfrm>
                <a:off x="1827008" y="2120901"/>
                <a:ext cx="2298700" cy="4450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29" name="矩形 28"/>
              <p:cNvSpPr/>
              <p:nvPr/>
            </p:nvSpPr>
            <p:spPr>
              <a:xfrm>
                <a:off x="1827008" y="2565934"/>
                <a:ext cx="2298700" cy="22918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grpSp>
        <p:sp>
          <p:nvSpPr>
            <p:cNvPr id="30" name="文本框 29"/>
            <p:cNvSpPr txBox="1"/>
            <p:nvPr/>
          </p:nvSpPr>
          <p:spPr>
            <a:xfrm>
              <a:off x="465341" y="1484242"/>
              <a:ext cx="1863298" cy="264095"/>
            </a:xfrm>
            <a:prstGeom prst="rect">
              <a:avLst/>
            </a:prstGeom>
            <a:noFill/>
            <a:ln w="9525">
              <a:noFill/>
            </a:ln>
          </p:spPr>
          <p:txBody>
            <a:bodyPr wrap="square">
              <a:spAutoFit/>
            </a:bodyPr>
            <a:p>
              <a:pPr algn="ctr" eaLnBrk="1" hangingPunct="1"/>
              <a:r>
                <a:rPr lang="zh-CN" altLang="en-US" sz="1500" dirty="0">
                  <a:solidFill>
                    <a:schemeClr val="bg1"/>
                  </a:solidFill>
                  <a:latin typeface="微软雅黑" panose="020B0503020204020204" pitchFamily="34" charset="-122"/>
                </a:rPr>
                <a:t>优化教学</a:t>
              </a:r>
              <a:endParaRPr lang="zh-CN" altLang="en-US" sz="1500" dirty="0">
                <a:solidFill>
                  <a:schemeClr val="bg1"/>
                </a:solidFill>
                <a:latin typeface="微软雅黑" panose="020B0503020204020204" pitchFamily="34" charset="-122"/>
              </a:endParaRPr>
            </a:p>
          </p:txBody>
        </p:sp>
        <p:sp>
          <p:nvSpPr>
            <p:cNvPr id="31" name="文本框 33"/>
            <p:cNvSpPr txBox="1"/>
            <p:nvPr/>
          </p:nvSpPr>
          <p:spPr>
            <a:xfrm>
              <a:off x="451982" y="1823577"/>
              <a:ext cx="1889966" cy="1889297"/>
            </a:xfrm>
            <a:prstGeom prst="rect">
              <a:avLst/>
            </a:prstGeom>
            <a:noFill/>
            <a:ln w="9525">
              <a:noFill/>
            </a:ln>
          </p:spPr>
          <p:txBody>
            <a:bodyPr wrap="square">
              <a:spAutoFit/>
            </a:bodyPr>
            <a:p>
              <a:pPr eaLnBrk="1" hangingPunct="1">
                <a:lnSpc>
                  <a:spcPct val="120000"/>
                </a:lnSpc>
              </a:pPr>
              <a:r>
                <a:rPr lang="zh-CN" altLang="en-US" sz="1200" dirty="0">
                  <a:solidFill>
                    <a:schemeClr val="bg1"/>
                  </a:solidFill>
                  <a:latin typeface="微软雅黑" panose="020B0503020204020204" pitchFamily="34" charset="-122"/>
                </a:rPr>
                <a:t>在教学、教育和学生发展方面保证达到当时条件下尽可能大的成效，而师生用于课堂教学和课外作业的时间又不超过学校规定的标准。巴班斯基将最优化分为“总体最优化”和“局部最优化”。教学过程最优化原理抓住了教学论中的关键问题，即如何通过合理地组织教学过程，既得到教学的最大可能效果，又不致造成师生负担过重</a:t>
              </a:r>
              <a:endParaRPr lang="zh-CN" altLang="en-US" sz="1200" dirty="0">
                <a:solidFill>
                  <a:schemeClr val="bg1"/>
                </a:solidFill>
                <a:latin typeface="微软雅黑" panose="020B0503020204020204" pitchFamily="34" charset="-122"/>
              </a:endParaRPr>
            </a:p>
          </p:txBody>
        </p:sp>
      </p:grpSp>
      <p:grpSp>
        <p:nvGrpSpPr>
          <p:cNvPr id="39" name="组合 38"/>
          <p:cNvGrpSpPr/>
          <p:nvPr/>
        </p:nvGrpSpPr>
        <p:grpSpPr>
          <a:xfrm>
            <a:off x="6208395" y="1628140"/>
            <a:ext cx="2556734" cy="2742364"/>
            <a:chOff x="451982" y="1463280"/>
            <a:chExt cx="1889966" cy="2249594"/>
          </a:xfrm>
        </p:grpSpPr>
        <p:grpSp>
          <p:nvGrpSpPr>
            <p:cNvPr id="42" name="组合 25"/>
            <p:cNvGrpSpPr/>
            <p:nvPr/>
          </p:nvGrpSpPr>
          <p:grpSpPr>
            <a:xfrm>
              <a:off x="465977" y="1463280"/>
              <a:ext cx="1862027" cy="2216942"/>
              <a:chOff x="1827008" y="2120901"/>
              <a:chExt cx="2298700" cy="2736849"/>
            </a:xfrm>
          </p:grpSpPr>
          <p:sp>
            <p:nvSpPr>
              <p:cNvPr id="43" name="矩形 42"/>
              <p:cNvSpPr/>
              <p:nvPr/>
            </p:nvSpPr>
            <p:spPr>
              <a:xfrm>
                <a:off x="1827008" y="2120901"/>
                <a:ext cx="2298700" cy="4450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44" name="矩形 43"/>
              <p:cNvSpPr/>
              <p:nvPr/>
            </p:nvSpPr>
            <p:spPr>
              <a:xfrm>
                <a:off x="1827008" y="2565934"/>
                <a:ext cx="2298700" cy="22918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grpSp>
        <p:sp>
          <p:nvSpPr>
            <p:cNvPr id="45" name="文本框 44"/>
            <p:cNvSpPr txBox="1"/>
            <p:nvPr/>
          </p:nvSpPr>
          <p:spPr>
            <a:xfrm>
              <a:off x="465341" y="1484242"/>
              <a:ext cx="1863298" cy="264095"/>
            </a:xfrm>
            <a:prstGeom prst="rect">
              <a:avLst/>
            </a:prstGeom>
            <a:noFill/>
            <a:ln w="9525">
              <a:noFill/>
            </a:ln>
          </p:spPr>
          <p:txBody>
            <a:bodyPr wrap="square">
              <a:spAutoFit/>
            </a:bodyPr>
            <a:p>
              <a:pPr algn="ctr" eaLnBrk="1" hangingPunct="1"/>
              <a:r>
                <a:rPr lang="zh-CN" altLang="en-US" sz="1500" dirty="0">
                  <a:solidFill>
                    <a:schemeClr val="bg1"/>
                  </a:solidFill>
                  <a:latin typeface="微软雅黑" panose="020B0503020204020204" pitchFamily="34" charset="-122"/>
                </a:rPr>
                <a:t>小学课堂教学</a:t>
              </a:r>
              <a:endParaRPr lang="zh-CN" altLang="en-US" sz="1500" dirty="0">
                <a:solidFill>
                  <a:schemeClr val="bg1"/>
                </a:solidFill>
                <a:latin typeface="微软雅黑" panose="020B0503020204020204" pitchFamily="34" charset="-122"/>
              </a:endParaRPr>
            </a:p>
          </p:txBody>
        </p:sp>
        <p:sp>
          <p:nvSpPr>
            <p:cNvPr id="46" name="文本框 33"/>
            <p:cNvSpPr txBox="1"/>
            <p:nvPr/>
          </p:nvSpPr>
          <p:spPr>
            <a:xfrm>
              <a:off x="451982" y="1823577"/>
              <a:ext cx="1889966" cy="1889297"/>
            </a:xfrm>
            <a:prstGeom prst="rect">
              <a:avLst/>
            </a:prstGeom>
            <a:noFill/>
            <a:ln w="9525">
              <a:noFill/>
            </a:ln>
          </p:spPr>
          <p:txBody>
            <a:bodyPr wrap="square">
              <a:spAutoFit/>
            </a:bodyPr>
            <a:p>
              <a:pPr eaLnBrk="1" hangingPunct="1">
                <a:lnSpc>
                  <a:spcPct val="120000"/>
                </a:lnSpc>
              </a:pPr>
              <a:r>
                <a:rPr lang="zh-CN" altLang="en-US" sz="1200" dirty="0">
                  <a:solidFill>
                    <a:schemeClr val="bg1"/>
                  </a:solidFill>
                  <a:latin typeface="微软雅黑" panose="020B0503020204020204" pitchFamily="34" charset="-122"/>
                </a:rPr>
                <a:t>通过这种活动，教师有目的、有计划、有组织地引导学生积极自觉地学习和加速掌握文化科学基础知识。而课堂教学是在有一定的教学设备设施的条件下,在可稳定持续使用的场所(如教室、实验室、操场等)进行的教学,这是学校最主要的教学组织形式.是学校实现教育目的、完成教育任务的重要环节，也是教育的主要内容。</a:t>
              </a:r>
              <a:endParaRPr lang="zh-CN" altLang="en-US" sz="1200" dirty="0">
                <a:solidFill>
                  <a:schemeClr val="bg1"/>
                </a:solidFill>
                <a:latin typeface="微软雅黑" panose="020B0503020204020204" pitchFamily="34"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10000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grpSp>
        <p:nvGrpSpPr>
          <p:cNvPr id="4" name="组合 3"/>
          <p:cNvGrpSpPr/>
          <p:nvPr/>
        </p:nvGrpSpPr>
        <p:grpSpPr>
          <a:xfrm>
            <a:off x="2706998" y="2019300"/>
            <a:ext cx="4348163" cy="938530"/>
            <a:chOff x="2706723" y="2019402"/>
            <a:chExt cx="4348365" cy="938348"/>
          </a:xfrm>
        </p:grpSpPr>
        <p:sp>
          <p:nvSpPr>
            <p:cNvPr id="3" name="文本框 2"/>
            <p:cNvSpPr txBox="1"/>
            <p:nvPr/>
          </p:nvSpPr>
          <p:spPr>
            <a:xfrm>
              <a:off x="2706723" y="2251132"/>
              <a:ext cx="4348365" cy="706618"/>
            </a:xfrm>
            <a:prstGeom prst="rect">
              <a:avLst/>
            </a:prstGeom>
            <a:noFill/>
          </p:spPr>
          <p:txBody>
            <a:bodyPr>
              <a:spAutoFit/>
            </a:bodyPr>
            <a:lstStyle/>
            <a:p>
              <a:pPr marR="0" algn="ctr" defTabSz="685800" eaLnBrk="1" fontAlgn="auto" hangingPunct="1">
                <a:spcBef>
                  <a:spcPts val="0"/>
                </a:spcBef>
                <a:spcAft>
                  <a:spcPts val="0"/>
                </a:spcAft>
                <a:buClrTx/>
                <a:buSzTx/>
                <a:buFontTx/>
                <a:buNone/>
                <a:defRPr/>
              </a:pPr>
              <a:r>
                <a:rPr kumimoji="0" lang="zh-CN" altLang="en-US" sz="4000" b="1" kern="1200" cap="none" spc="0" normalizeH="0" baseline="0" noProof="0" dirty="0">
                  <a:solidFill>
                    <a:schemeClr val="tx1">
                      <a:lumMod val="85000"/>
                      <a:lumOff val="15000"/>
                    </a:schemeClr>
                  </a:solidFill>
                  <a:latin typeface="+mn-lt"/>
                  <a:ea typeface="+mn-ea"/>
                  <a:cs typeface="+mn-cs"/>
                </a:rPr>
                <a:t>目标与内容</a:t>
              </a:r>
              <a:endParaRPr kumimoji="0" lang="zh-CN" altLang="en-US" sz="4000" b="1" kern="1200" cap="none" spc="0" normalizeH="0" baseline="0" noProof="0" dirty="0">
                <a:solidFill>
                  <a:schemeClr val="tx1">
                    <a:lumMod val="85000"/>
                    <a:lumOff val="15000"/>
                  </a:schemeClr>
                </a:solidFill>
                <a:latin typeface="+mn-lt"/>
                <a:ea typeface="+mn-ea"/>
                <a:cs typeface="+mn-cs"/>
              </a:endParaRPr>
            </a:p>
          </p:txBody>
        </p:sp>
        <p:sp>
          <p:nvSpPr>
            <p:cNvPr id="20487" name="文本框 4"/>
            <p:cNvSpPr txBox="1"/>
            <p:nvPr/>
          </p:nvSpPr>
          <p:spPr>
            <a:xfrm>
              <a:off x="3229671" y="2019402"/>
              <a:ext cx="1331264" cy="307777"/>
            </a:xfrm>
            <a:prstGeom prst="rect">
              <a:avLst/>
            </a:prstGeom>
            <a:noFill/>
            <a:ln w="9525">
              <a:noFill/>
            </a:ln>
          </p:spPr>
          <p:txBody>
            <a:bodyPr>
              <a:spAutoFit/>
            </a:bodyPr>
            <a:p>
              <a:pPr eaLnBrk="1" hangingPunct="1"/>
              <a:r>
                <a:rPr lang="en-US" altLang="zh-CN" sz="1400" dirty="0">
                  <a:latin typeface="Arial" panose="020B0604020202020204" pitchFamily="34" charset="0"/>
                </a:rPr>
                <a:t>PART TWO</a:t>
              </a:r>
              <a:endParaRPr lang="zh-CN" altLang="en-US" sz="1400" dirty="0">
                <a:latin typeface="Arial" panose="020B0604020202020204" pitchFamily="34" charset="0"/>
              </a:endParaRPr>
            </a:p>
          </p:txBody>
        </p:sp>
      </p:grpSp>
      <p:grpSp>
        <p:nvGrpSpPr>
          <p:cNvPr id="9" name="组合 8"/>
          <p:cNvGrpSpPr/>
          <p:nvPr/>
        </p:nvGrpSpPr>
        <p:grpSpPr>
          <a:xfrm>
            <a:off x="1928813" y="1944688"/>
            <a:ext cx="1130300" cy="1128712"/>
            <a:chOff x="1928879" y="1944350"/>
            <a:chExt cx="1129689" cy="1129689"/>
          </a:xfrm>
        </p:grpSpPr>
        <p:sp>
          <p:nvSpPr>
            <p:cNvPr id="2" name="椭圆 1"/>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8" name="Freeform 7"/>
            <p:cNvSpPr>
              <a:spLocks noEditPoints="1"/>
            </p:cNvSpPr>
            <p:nvPr/>
          </p:nvSpPr>
          <p:spPr bwMode="auto">
            <a:xfrm>
              <a:off x="2109756" y="2227170"/>
              <a:ext cx="750481" cy="614894"/>
            </a:xfrm>
            <a:custGeom>
              <a:avLst/>
              <a:gdLst>
                <a:gd name="T0" fmla="*/ 310 w 563"/>
                <a:gd name="T1" fmla="*/ 372 h 461"/>
                <a:gd name="T2" fmla="*/ 321 w 563"/>
                <a:gd name="T3" fmla="*/ 370 h 461"/>
                <a:gd name="T4" fmla="*/ 552 w 563"/>
                <a:gd name="T5" fmla="*/ 248 h 461"/>
                <a:gd name="T6" fmla="*/ 559 w 563"/>
                <a:gd name="T7" fmla="*/ 226 h 461"/>
                <a:gd name="T8" fmla="*/ 537 w 563"/>
                <a:gd name="T9" fmla="*/ 220 h 461"/>
                <a:gd name="T10" fmla="*/ 311 w 563"/>
                <a:gd name="T11" fmla="*/ 339 h 461"/>
                <a:gd name="T12" fmla="*/ 59 w 563"/>
                <a:gd name="T13" fmla="*/ 285 h 461"/>
                <a:gd name="T14" fmla="*/ 38 w 563"/>
                <a:gd name="T15" fmla="*/ 253 h 461"/>
                <a:gd name="T16" fmla="*/ 71 w 563"/>
                <a:gd name="T17" fmla="*/ 232 h 461"/>
                <a:gd name="T18" fmla="*/ 313 w 563"/>
                <a:gd name="T19" fmla="*/ 283 h 461"/>
                <a:gd name="T20" fmla="*/ 321 w 563"/>
                <a:gd name="T21" fmla="*/ 281 h 461"/>
                <a:gd name="T22" fmla="*/ 552 w 563"/>
                <a:gd name="T23" fmla="*/ 159 h 461"/>
                <a:gd name="T24" fmla="*/ 559 w 563"/>
                <a:gd name="T25" fmla="*/ 138 h 461"/>
                <a:gd name="T26" fmla="*/ 537 w 563"/>
                <a:gd name="T27" fmla="*/ 131 h 461"/>
                <a:gd name="T28" fmla="*/ 310 w 563"/>
                <a:gd name="T29" fmla="*/ 251 h 461"/>
                <a:gd name="T30" fmla="*/ 59 w 563"/>
                <a:gd name="T31" fmla="*/ 197 h 461"/>
                <a:gd name="T32" fmla="*/ 38 w 563"/>
                <a:gd name="T33" fmla="*/ 164 h 461"/>
                <a:gd name="T34" fmla="*/ 71 w 563"/>
                <a:gd name="T35" fmla="*/ 143 h 461"/>
                <a:gd name="T36" fmla="*/ 298 w 563"/>
                <a:gd name="T37" fmla="*/ 191 h 461"/>
                <a:gd name="T38" fmla="*/ 306 w 563"/>
                <a:gd name="T39" fmla="*/ 189 h 461"/>
                <a:gd name="T40" fmla="*/ 538 w 563"/>
                <a:gd name="T41" fmla="*/ 69 h 461"/>
                <a:gd name="T42" fmla="*/ 535 w 563"/>
                <a:gd name="T43" fmla="*/ 48 h 461"/>
                <a:gd name="T44" fmla="*/ 310 w 563"/>
                <a:gd name="T45" fmla="*/ 4 h 461"/>
                <a:gd name="T46" fmla="*/ 249 w 563"/>
                <a:gd name="T47" fmla="*/ 12 h 461"/>
                <a:gd name="T48" fmla="*/ 41 w 563"/>
                <a:gd name="T49" fmla="*/ 114 h 461"/>
                <a:gd name="T50" fmla="*/ 33 w 563"/>
                <a:gd name="T51" fmla="*/ 119 h 461"/>
                <a:gd name="T52" fmla="*/ 7 w 563"/>
                <a:gd name="T53" fmla="*/ 157 h 461"/>
                <a:gd name="T54" fmla="*/ 25 w 563"/>
                <a:gd name="T55" fmla="*/ 214 h 461"/>
                <a:gd name="T56" fmla="*/ 7 w 563"/>
                <a:gd name="T57" fmla="*/ 246 h 461"/>
                <a:gd name="T58" fmla="*/ 25 w 563"/>
                <a:gd name="T59" fmla="*/ 303 h 461"/>
                <a:gd name="T60" fmla="*/ 7 w 563"/>
                <a:gd name="T61" fmla="*/ 335 h 461"/>
                <a:gd name="T62" fmla="*/ 52 w 563"/>
                <a:gd name="T63" fmla="*/ 405 h 461"/>
                <a:gd name="T64" fmla="*/ 311 w 563"/>
                <a:gd name="T65" fmla="*/ 460 h 461"/>
                <a:gd name="T66" fmla="*/ 321 w 563"/>
                <a:gd name="T67" fmla="*/ 459 h 461"/>
                <a:gd name="T68" fmla="*/ 552 w 563"/>
                <a:gd name="T69" fmla="*/ 337 h 461"/>
                <a:gd name="T70" fmla="*/ 559 w 563"/>
                <a:gd name="T71" fmla="*/ 315 h 461"/>
                <a:gd name="T72" fmla="*/ 537 w 563"/>
                <a:gd name="T73" fmla="*/ 308 h 461"/>
                <a:gd name="T74" fmla="*/ 310 w 563"/>
                <a:gd name="T75" fmla="*/ 428 h 461"/>
                <a:gd name="T76" fmla="*/ 59 w 563"/>
                <a:gd name="T77" fmla="*/ 374 h 461"/>
                <a:gd name="T78" fmla="*/ 38 w 563"/>
                <a:gd name="T79" fmla="*/ 341 h 461"/>
                <a:gd name="T80" fmla="*/ 71 w 563"/>
                <a:gd name="T81" fmla="*/ 320 h 461"/>
                <a:gd name="T82" fmla="*/ 310 w 563"/>
                <a:gd name="T83" fmla="*/ 372 h 461"/>
                <a:gd name="T84" fmla="*/ 296 w 563"/>
                <a:gd name="T85" fmla="*/ 57 h 461"/>
                <a:gd name="T86" fmla="*/ 404 w 563"/>
                <a:gd name="T87" fmla="*/ 78 h 461"/>
                <a:gd name="T88" fmla="*/ 357 w 563"/>
                <a:gd name="T89" fmla="*/ 101 h 461"/>
                <a:gd name="T90" fmla="*/ 249 w 563"/>
                <a:gd name="T91" fmla="*/ 79 h 461"/>
                <a:gd name="T92" fmla="*/ 296 w 563"/>
                <a:gd name="T93" fmla="*/ 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ppt_w</p:attrName>
                                        </p:attrNameLst>
                                      </p:cBhvr>
                                      <p:tavLst>
                                        <p:tav tm="0">
                                          <p:val>
                                            <p:fltVal val="0.000000"/>
                                          </p:val>
                                        </p:tav>
                                        <p:tav tm="100000">
                                          <p:val>
                                            <p:strVal val="#ppt_w"/>
                                          </p:val>
                                        </p:tav>
                                      </p:tavLst>
                                    </p:anim>
                                    <p:anim calcmode="lin" valueType="num">
                                      <p:cBhvr>
                                        <p:cTn id="8" dur="250" fill="hold"/>
                                        <p:tgtEl>
                                          <p:spTgt spid="9"/>
                                        </p:tgtEl>
                                        <p:attrNameLst>
                                          <p:attrName>ppt_h</p:attrName>
                                        </p:attrNameLst>
                                      </p:cBhvr>
                                      <p:tavLst>
                                        <p:tav tm="0">
                                          <p:val>
                                            <p:fltVal val="0.000000"/>
                                          </p:val>
                                        </p:tav>
                                        <p:tav tm="100000">
                                          <p:val>
                                            <p:strVal val="#ppt_h"/>
                                          </p:val>
                                        </p:tav>
                                      </p:tavLst>
                                    </p:anim>
                                    <p:animEffect transition="in" filter="fade">
                                      <p:cBhvr>
                                        <p:cTn id="9" dur="250"/>
                                        <p:tgtEl>
                                          <p:spTgt spid="9"/>
                                        </p:tgtEl>
                                      </p:cBhvr>
                                    </p:animEffect>
                                  </p:childTnLst>
                                </p:cTn>
                              </p:par>
                              <p:par>
                                <p:cTn id="10" presetID="6" presetClass="emph" presetSubtype="0" decel="100000" fill="hold" nodeType="withEffect">
                                  <p:stCondLst>
                                    <p:cond delay="200"/>
                                  </p:stCondLst>
                                  <p:childTnLst>
                                    <p:animScale>
                                      <p:cBhvr>
                                        <p:cTn id="11" dur="250" fill="hold"/>
                                        <p:tgtEl>
                                          <p:spTgt spid="9"/>
                                        </p:tgtEl>
                                      </p:cBhvr>
                                      <p:by x="110000" y="110000"/>
                                    </p:animScale>
                                  </p:childTnLst>
                                </p:cTn>
                              </p:par>
                              <p:par>
                                <p:cTn id="12" presetID="6" presetClass="emph" presetSubtype="0" decel="100000" fill="hold" nodeType="withEffect">
                                  <p:stCondLst>
                                    <p:cond delay="400"/>
                                  </p:stCondLst>
                                  <p:childTnLst>
                                    <p:animScale>
                                      <p:cBhvr>
                                        <p:cTn id="13" dur="250" fill="hold"/>
                                        <p:tgtEl>
                                          <p:spTgt spid="9"/>
                                        </p:tgtEl>
                                      </p:cBhvr>
                                      <p:by x="91000" y="91000"/>
                                    </p:animScale>
                                  </p:childTnLst>
                                </p:cTn>
                              </p:par>
                            </p:childTnLst>
                          </p:cTn>
                        </p:par>
                        <p:par>
                          <p:cTn id="14" fill="hold">
                            <p:stCondLst>
                              <p:cond delay="500"/>
                            </p:stCondLst>
                            <p:childTnLst>
                              <p:par>
                                <p:cTn id="15" presetID="2" presetClass="entr" presetSubtype="2" decel="10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p:sp>
        <p:nvSpPr>
          <p:cNvPr id="6" name="文本框 5"/>
          <p:cNvSpPr txBox="1"/>
          <p:nvPr/>
        </p:nvSpPr>
        <p:spPr>
          <a:xfrm>
            <a:off x="782638" y="280988"/>
            <a:ext cx="1722438" cy="460375"/>
          </a:xfrm>
          <a:prstGeom prst="rect">
            <a:avLst/>
          </a:prstGeom>
          <a:noFill/>
        </p:spPr>
        <p:txBody>
          <a:bodyPr>
            <a:spAutoFit/>
          </a:bodyPr>
          <a:lstStyle/>
          <a:p>
            <a:pPr marR="0" defTabSz="685800" eaLnBrk="1" fontAlgn="auto" hangingPunct="1">
              <a:spcBef>
                <a:spcPts val="0"/>
              </a:spcBef>
              <a:spcAft>
                <a:spcPts val="0"/>
              </a:spcAft>
              <a:buClrTx/>
              <a:buSzTx/>
              <a:buFontTx/>
              <a:buNone/>
              <a:defRPr/>
            </a:pPr>
            <a:r>
              <a:rPr kumimoji="0" lang="zh-CN" altLang="en-US" sz="2400" b="1" kern="1200" cap="none" spc="0" normalizeH="0" baseline="0" noProof="0" dirty="0">
                <a:solidFill>
                  <a:schemeClr val="accent6">
                    <a:lumMod val="75000"/>
                  </a:schemeClr>
                </a:solidFill>
                <a:latin typeface="+mn-lt"/>
                <a:ea typeface="+mn-ea"/>
                <a:cs typeface="+mn-cs"/>
              </a:rPr>
              <a:t>研究目标</a:t>
            </a:r>
            <a:endParaRPr kumimoji="0" lang="zh-CN" altLang="en-US" sz="2400" b="1" kern="1200" cap="none" spc="0" normalizeH="0" baseline="0" noProof="0" dirty="0">
              <a:solidFill>
                <a:schemeClr val="accent6">
                  <a:lumMod val="75000"/>
                </a:schemeClr>
              </a:solidFill>
              <a:latin typeface="+mn-lt"/>
              <a:ea typeface="+mn-ea"/>
              <a:cs typeface="+mn-cs"/>
            </a:endParaRPr>
          </a:p>
        </p:txBody>
      </p:sp>
      <p:sp>
        <p:nvSpPr>
          <p:cNvPr id="11" name="椭圆 10"/>
          <p:cNvSpPr/>
          <p:nvPr/>
        </p:nvSpPr>
        <p:spPr>
          <a:xfrm>
            <a:off x="819150" y="1673225"/>
            <a:ext cx="2363788" cy="2363788"/>
          </a:xfrm>
          <a:prstGeom prst="ellipse">
            <a:avLst/>
          </a:prstGeom>
          <a:solidFill>
            <a:srgbClr val="414455"/>
          </a:solidFill>
          <a:ln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accent6">
                  <a:lumMod val="75000"/>
                </a:schemeClr>
              </a:solidFill>
              <a:effectLst/>
              <a:uLnTx/>
              <a:uFillTx/>
              <a:latin typeface="微软雅黑" panose="020B0503020204020204" pitchFamily="34" charset="-122"/>
              <a:ea typeface="+mn-ea"/>
              <a:cs typeface="+mn-cs"/>
            </a:endParaRPr>
          </a:p>
        </p:txBody>
      </p:sp>
      <p:sp>
        <p:nvSpPr>
          <p:cNvPr id="12" name="椭圆 11"/>
          <p:cNvSpPr/>
          <p:nvPr/>
        </p:nvSpPr>
        <p:spPr>
          <a:xfrm>
            <a:off x="704850" y="1558925"/>
            <a:ext cx="2592388" cy="2592388"/>
          </a:xfrm>
          <a:prstGeom prst="ellipse">
            <a:avLst/>
          </a:prstGeom>
          <a:noFill/>
          <a:ln cmpd="sng">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微软雅黑" panose="020B0503020204020204" pitchFamily="34" charset="-122"/>
              <a:ea typeface="+mn-ea"/>
              <a:cs typeface="+mn-cs"/>
            </a:endParaRPr>
          </a:p>
        </p:txBody>
      </p:sp>
      <p:pic>
        <p:nvPicPr>
          <p:cNvPr id="13" name="图片 12"/>
          <p:cNvPicPr>
            <a:picLocks noChangeAspect="1"/>
          </p:cNvPicPr>
          <p:nvPr/>
        </p:nvPicPr>
        <p:blipFill>
          <a:blip r:embed="rId1"/>
          <a:stretch>
            <a:fillRect/>
          </a:stretch>
        </p:blipFill>
        <p:spPr>
          <a:xfrm>
            <a:off x="1590675" y="2208213"/>
            <a:ext cx="914400" cy="1285875"/>
          </a:xfrm>
          <a:prstGeom prst="rect">
            <a:avLst/>
          </a:prstGeom>
          <a:noFill/>
          <a:ln w="9525">
            <a:noFill/>
          </a:ln>
        </p:spPr>
      </p:pic>
      <p:cxnSp>
        <p:nvCxnSpPr>
          <p:cNvPr id="14" name="直接连接符 13"/>
          <p:cNvCxnSpPr>
            <a:stCxn id="12" idx="0"/>
            <a:endCxn id="18" idx="2"/>
          </p:cNvCxnSpPr>
          <p:nvPr/>
        </p:nvCxnSpPr>
        <p:spPr>
          <a:xfrm>
            <a:off x="2000250" y="1558925"/>
            <a:ext cx="2074863" cy="0"/>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2" idx="6"/>
            <a:endCxn id="21" idx="2"/>
          </p:cNvCxnSpPr>
          <p:nvPr/>
        </p:nvCxnSpPr>
        <p:spPr>
          <a:xfrm flipV="1">
            <a:off x="3297238" y="2851150"/>
            <a:ext cx="777875" cy="4763"/>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2" idx="4"/>
            <a:endCxn id="24" idx="2"/>
          </p:cNvCxnSpPr>
          <p:nvPr/>
        </p:nvCxnSpPr>
        <p:spPr>
          <a:xfrm flipV="1">
            <a:off x="2000250" y="4151313"/>
            <a:ext cx="2074863" cy="0"/>
          </a:xfrm>
          <a:prstGeom prst="line">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075113" y="1198563"/>
            <a:ext cx="719137" cy="720725"/>
            <a:chOff x="3995936" y="1495374"/>
            <a:chExt cx="720080" cy="720080"/>
          </a:xfrm>
        </p:grpSpPr>
        <p:sp>
          <p:nvSpPr>
            <p:cNvPr id="18" name="椭圆 17"/>
            <p:cNvSpPr/>
            <p:nvPr/>
          </p:nvSpPr>
          <p:spPr>
            <a:xfrm>
              <a:off x="3995936" y="1495374"/>
              <a:ext cx="720080" cy="72008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chemeClr val="lt1"/>
                </a:solidFill>
                <a:effectLst/>
                <a:uLnTx/>
                <a:uFillTx/>
                <a:latin typeface="微软雅黑" panose="020B0503020204020204" pitchFamily="34" charset="-122"/>
                <a:ea typeface="+mn-ea"/>
                <a:cs typeface="+mn-cs"/>
              </a:endParaRPr>
            </a:p>
          </p:txBody>
        </p:sp>
        <p:sp>
          <p:nvSpPr>
            <p:cNvPr id="23578" name="TextBox 9"/>
            <p:cNvSpPr txBox="1"/>
            <p:nvPr/>
          </p:nvSpPr>
          <p:spPr>
            <a:xfrm>
              <a:off x="4061545" y="1624511"/>
              <a:ext cx="604653" cy="523219"/>
            </a:xfrm>
            <a:prstGeom prst="rect">
              <a:avLst/>
            </a:prstGeom>
            <a:noFill/>
            <a:ln w="9525">
              <a:noFill/>
            </a:ln>
          </p:spPr>
          <p:txBody>
            <a:bodyPr wrap="none">
              <a:spAutoFit/>
            </a:bodyPr>
            <a:p>
              <a:pPr eaLnBrk="1" hangingPunct="1"/>
              <a:r>
                <a:rPr lang="en-US" altLang="zh-CN" sz="2800" dirty="0">
                  <a:solidFill>
                    <a:schemeClr val="bg1"/>
                  </a:solidFill>
                  <a:latin typeface="微软雅黑" panose="020B0503020204020204" pitchFamily="34" charset="-122"/>
                </a:rPr>
                <a:t>01</a:t>
              </a:r>
              <a:endParaRPr lang="zh-CN" altLang="en-US" sz="2800" dirty="0">
                <a:solidFill>
                  <a:schemeClr val="bg1"/>
                </a:solidFill>
                <a:latin typeface="微软雅黑" panose="020B0503020204020204" pitchFamily="34" charset="-122"/>
              </a:endParaRPr>
            </a:p>
          </p:txBody>
        </p:sp>
      </p:grpSp>
      <p:grpSp>
        <p:nvGrpSpPr>
          <p:cNvPr id="20" name="组合 19"/>
          <p:cNvGrpSpPr/>
          <p:nvPr/>
        </p:nvGrpSpPr>
        <p:grpSpPr>
          <a:xfrm>
            <a:off x="4075113" y="2490788"/>
            <a:ext cx="719137" cy="719137"/>
            <a:chOff x="3995936" y="2786571"/>
            <a:chExt cx="720080" cy="720080"/>
          </a:xfrm>
        </p:grpSpPr>
        <p:sp>
          <p:nvSpPr>
            <p:cNvPr id="21" name="椭圆 20"/>
            <p:cNvSpPr/>
            <p:nvPr/>
          </p:nvSpPr>
          <p:spPr>
            <a:xfrm>
              <a:off x="3995936" y="2786571"/>
              <a:ext cx="720080" cy="72008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chemeClr val="lt1"/>
                </a:solidFill>
                <a:effectLst/>
                <a:uLnTx/>
                <a:uFillTx/>
                <a:latin typeface="微软雅黑" panose="020B0503020204020204" pitchFamily="34" charset="-122"/>
                <a:ea typeface="+mn-ea"/>
                <a:cs typeface="+mn-cs"/>
              </a:endParaRPr>
            </a:p>
          </p:txBody>
        </p:sp>
        <p:sp>
          <p:nvSpPr>
            <p:cNvPr id="23576" name="TextBox 12"/>
            <p:cNvSpPr txBox="1"/>
            <p:nvPr/>
          </p:nvSpPr>
          <p:spPr>
            <a:xfrm>
              <a:off x="4061543" y="2920654"/>
              <a:ext cx="604653" cy="523220"/>
            </a:xfrm>
            <a:prstGeom prst="rect">
              <a:avLst/>
            </a:prstGeom>
            <a:noFill/>
            <a:ln w="9525">
              <a:noFill/>
            </a:ln>
          </p:spPr>
          <p:txBody>
            <a:bodyPr wrap="none">
              <a:spAutoFit/>
            </a:bodyPr>
            <a:p>
              <a:pPr eaLnBrk="1" hangingPunct="1"/>
              <a:r>
                <a:rPr lang="en-US" altLang="zh-CN" sz="2800" dirty="0">
                  <a:solidFill>
                    <a:schemeClr val="bg1"/>
                  </a:solidFill>
                  <a:latin typeface="微软雅黑" panose="020B0503020204020204" pitchFamily="34" charset="-122"/>
                </a:rPr>
                <a:t>02</a:t>
              </a:r>
              <a:endParaRPr lang="zh-CN" altLang="en-US" sz="2800" dirty="0">
                <a:solidFill>
                  <a:schemeClr val="bg1"/>
                </a:solidFill>
                <a:latin typeface="微软雅黑" panose="020B0503020204020204" pitchFamily="34" charset="-122"/>
              </a:endParaRPr>
            </a:p>
          </p:txBody>
        </p:sp>
      </p:grpSp>
      <p:grpSp>
        <p:nvGrpSpPr>
          <p:cNvPr id="23" name="组合 22"/>
          <p:cNvGrpSpPr/>
          <p:nvPr/>
        </p:nvGrpSpPr>
        <p:grpSpPr>
          <a:xfrm>
            <a:off x="4075113" y="3790950"/>
            <a:ext cx="719137" cy="720725"/>
            <a:chOff x="3995936" y="4087662"/>
            <a:chExt cx="720080" cy="720080"/>
          </a:xfrm>
        </p:grpSpPr>
        <p:sp>
          <p:nvSpPr>
            <p:cNvPr id="24" name="椭圆 23"/>
            <p:cNvSpPr/>
            <p:nvPr/>
          </p:nvSpPr>
          <p:spPr>
            <a:xfrm>
              <a:off x="3995936" y="4087662"/>
              <a:ext cx="720080" cy="72008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chemeClr val="lt1"/>
                </a:solidFill>
                <a:effectLst/>
                <a:uLnTx/>
                <a:uFillTx/>
                <a:latin typeface="微软雅黑" panose="020B0503020204020204" pitchFamily="34" charset="-122"/>
                <a:ea typeface="+mn-ea"/>
                <a:cs typeface="+mn-cs"/>
              </a:endParaRPr>
            </a:p>
          </p:txBody>
        </p:sp>
        <p:sp>
          <p:nvSpPr>
            <p:cNvPr id="23574" name="TextBox 15"/>
            <p:cNvSpPr txBox="1"/>
            <p:nvPr/>
          </p:nvSpPr>
          <p:spPr>
            <a:xfrm>
              <a:off x="4061545" y="4216800"/>
              <a:ext cx="604653" cy="523220"/>
            </a:xfrm>
            <a:prstGeom prst="rect">
              <a:avLst/>
            </a:prstGeom>
            <a:noFill/>
            <a:ln w="9525">
              <a:noFill/>
            </a:ln>
          </p:spPr>
          <p:txBody>
            <a:bodyPr wrap="none">
              <a:spAutoFit/>
            </a:bodyPr>
            <a:p>
              <a:pPr eaLnBrk="1" hangingPunct="1"/>
              <a:r>
                <a:rPr lang="en-US" altLang="zh-CN" sz="2800" dirty="0">
                  <a:solidFill>
                    <a:schemeClr val="bg1"/>
                  </a:solidFill>
                  <a:latin typeface="微软雅黑" panose="020B0503020204020204" pitchFamily="34" charset="-122"/>
                </a:rPr>
                <a:t>03</a:t>
              </a:r>
              <a:endParaRPr lang="zh-CN" altLang="en-US" sz="2800" dirty="0">
                <a:solidFill>
                  <a:schemeClr val="bg1"/>
                </a:solidFill>
                <a:latin typeface="微软雅黑" panose="020B0503020204020204" pitchFamily="34" charset="-122"/>
              </a:endParaRPr>
            </a:p>
          </p:txBody>
        </p:sp>
      </p:grpSp>
      <p:sp>
        <p:nvSpPr>
          <p:cNvPr id="26" name="TextBox 16"/>
          <p:cNvSpPr txBox="1"/>
          <p:nvPr/>
        </p:nvSpPr>
        <p:spPr bwMode="auto">
          <a:xfrm>
            <a:off x="4915218" y="924878"/>
            <a:ext cx="3546475" cy="1198880"/>
          </a:xfrm>
          <a:prstGeom prst="rect">
            <a:avLst/>
          </a:prstGeom>
          <a:noFill/>
        </p:spPr>
        <p:txBody>
          <a:bodyPr>
            <a:spAutoFit/>
          </a:bodyPr>
          <a:lstStyle/>
          <a:p>
            <a:pPr marR="0" defTabSz="685800" eaLnBrk="1" fontAlgn="auto" hangingPunct="1">
              <a:lnSpc>
                <a:spcPct val="150000"/>
              </a:lnSpc>
              <a:spcBef>
                <a:spcPts val="0"/>
              </a:spcBef>
              <a:spcAft>
                <a:spcPts val="0"/>
              </a:spcAft>
              <a:buClrTx/>
              <a:buSzTx/>
              <a:buFontTx/>
              <a:buNone/>
              <a:defRPr/>
            </a:pPr>
            <a:r>
              <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通过对本课题的研究与实践，优化教学方法，激发学生学习兴趣，增强师生间的教学互动效度，提升教学效率，探索适合我校实际构建基于教学一体机的新型小学学科教学模式。</a:t>
            </a:r>
            <a:endPar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sp>
        <p:nvSpPr>
          <p:cNvPr id="28" name="TextBox 18"/>
          <p:cNvSpPr txBox="1"/>
          <p:nvPr/>
        </p:nvSpPr>
        <p:spPr bwMode="auto">
          <a:xfrm>
            <a:off x="4915535" y="2261235"/>
            <a:ext cx="3546475" cy="1198880"/>
          </a:xfrm>
          <a:prstGeom prst="rect">
            <a:avLst/>
          </a:prstGeom>
          <a:noFill/>
        </p:spPr>
        <p:txBody>
          <a:bodyPr>
            <a:spAutoFit/>
          </a:bodyPr>
          <a:lstStyle/>
          <a:p>
            <a:pPr marR="0" defTabSz="685800" eaLnBrk="1" fontAlgn="auto" hangingPunct="1">
              <a:lnSpc>
                <a:spcPct val="150000"/>
              </a:lnSpc>
              <a:spcBef>
                <a:spcPts val="0"/>
              </a:spcBef>
              <a:spcAft>
                <a:spcPts val="0"/>
              </a:spcAft>
              <a:buClrTx/>
              <a:buSzTx/>
              <a:buFontTx/>
              <a:buNone/>
              <a:defRPr/>
            </a:pPr>
            <a:r>
              <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通过对本课题的研究与实践，张扬学生的个性，培养学生的创新能力与实践能力。达到使学生成为学科教学中真正的主体，充分发挥学生的学习积极性和学习潜能，提高学生的自主学习能力。</a:t>
            </a:r>
            <a:endPar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sp>
        <p:nvSpPr>
          <p:cNvPr id="30" name="TextBox 20"/>
          <p:cNvSpPr txBox="1"/>
          <p:nvPr/>
        </p:nvSpPr>
        <p:spPr bwMode="auto">
          <a:xfrm>
            <a:off x="4915535" y="3647440"/>
            <a:ext cx="3546475" cy="1198880"/>
          </a:xfrm>
          <a:prstGeom prst="rect">
            <a:avLst/>
          </a:prstGeom>
          <a:noFill/>
        </p:spPr>
        <p:txBody>
          <a:bodyPr>
            <a:spAutoFit/>
          </a:bodyPr>
          <a:lstStyle/>
          <a:p>
            <a:pPr marR="0" defTabSz="685800" eaLnBrk="1" fontAlgn="auto" hangingPunct="1">
              <a:lnSpc>
                <a:spcPct val="150000"/>
              </a:lnSpc>
              <a:spcBef>
                <a:spcPts val="0"/>
              </a:spcBef>
              <a:spcAft>
                <a:spcPts val="0"/>
              </a:spcAft>
              <a:buClrTx/>
              <a:buSzTx/>
              <a:buFontTx/>
              <a:buNone/>
              <a:defRPr/>
            </a:pPr>
            <a:r>
              <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rPr>
              <a:t>通过对本课题的研究与实践，进一步丰富我校的学科教学资源库，提高教学资源共享率，大力提高学科教师教科研能力，尤其是应用教学一体机整合优化学科教学的能力。</a:t>
            </a:r>
            <a:endParaRPr kumimoji="0" lang="zh-CN" altLang="en-US" sz="1200" kern="1200" cap="none" spc="0" normalizeH="0" baseline="0" noProof="0" dirty="0">
              <a:solidFill>
                <a:schemeClr val="tx1">
                  <a:lumMod val="95000"/>
                  <a:lumOff val="5000"/>
                </a:schemeClr>
              </a:solidFill>
              <a:latin typeface="微软雅黑" panose="020B0503020204020204" pitchFamily="34" charset="-122"/>
              <a:ea typeface="微软雅黑" panose="020B0503020204020204" pitchFamily="34" charset="-122"/>
              <a:cs typeface="+mn-cs"/>
            </a:endParaRPr>
          </a:p>
        </p:txBody>
      </p:sp>
      <p:grpSp>
        <p:nvGrpSpPr>
          <p:cNvPr id="23570" name="组合 32"/>
          <p:cNvGrpSpPr>
            <a:grpSpLocks noChangeAspect="1"/>
          </p:cNvGrpSpPr>
          <p:nvPr/>
        </p:nvGrpSpPr>
        <p:grpSpPr>
          <a:xfrm>
            <a:off x="314325" y="290513"/>
            <a:ext cx="468313" cy="468312"/>
            <a:chOff x="1928879" y="1944350"/>
            <a:chExt cx="1129689" cy="1129689"/>
          </a:xfrm>
        </p:grpSpPr>
        <p:sp>
          <p:nvSpPr>
            <p:cNvPr id="34" name="椭圆 33"/>
            <p:cNvSpPr/>
            <p:nvPr/>
          </p:nvSpPr>
          <p:spPr>
            <a:xfrm>
              <a:off x="1928879" y="1944350"/>
              <a:ext cx="1129689" cy="1129689"/>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35" name="Freeform 7"/>
            <p:cNvSpPr>
              <a:spLocks noEditPoints="1"/>
            </p:cNvSpPr>
            <p:nvPr/>
          </p:nvSpPr>
          <p:spPr bwMode="auto">
            <a:xfrm>
              <a:off x="2108864" y="2227730"/>
              <a:ext cx="750572" cy="616542"/>
            </a:xfrm>
            <a:custGeom>
              <a:avLst/>
              <a:gdLst>
                <a:gd name="T0" fmla="*/ 310 w 563"/>
                <a:gd name="T1" fmla="*/ 372 h 461"/>
                <a:gd name="T2" fmla="*/ 321 w 563"/>
                <a:gd name="T3" fmla="*/ 370 h 461"/>
                <a:gd name="T4" fmla="*/ 552 w 563"/>
                <a:gd name="T5" fmla="*/ 248 h 461"/>
                <a:gd name="T6" fmla="*/ 559 w 563"/>
                <a:gd name="T7" fmla="*/ 226 h 461"/>
                <a:gd name="T8" fmla="*/ 537 w 563"/>
                <a:gd name="T9" fmla="*/ 220 h 461"/>
                <a:gd name="T10" fmla="*/ 311 w 563"/>
                <a:gd name="T11" fmla="*/ 339 h 461"/>
                <a:gd name="T12" fmla="*/ 59 w 563"/>
                <a:gd name="T13" fmla="*/ 285 h 461"/>
                <a:gd name="T14" fmla="*/ 38 w 563"/>
                <a:gd name="T15" fmla="*/ 253 h 461"/>
                <a:gd name="T16" fmla="*/ 71 w 563"/>
                <a:gd name="T17" fmla="*/ 232 h 461"/>
                <a:gd name="T18" fmla="*/ 313 w 563"/>
                <a:gd name="T19" fmla="*/ 283 h 461"/>
                <a:gd name="T20" fmla="*/ 321 w 563"/>
                <a:gd name="T21" fmla="*/ 281 h 461"/>
                <a:gd name="T22" fmla="*/ 552 w 563"/>
                <a:gd name="T23" fmla="*/ 159 h 461"/>
                <a:gd name="T24" fmla="*/ 559 w 563"/>
                <a:gd name="T25" fmla="*/ 138 h 461"/>
                <a:gd name="T26" fmla="*/ 537 w 563"/>
                <a:gd name="T27" fmla="*/ 131 h 461"/>
                <a:gd name="T28" fmla="*/ 310 w 563"/>
                <a:gd name="T29" fmla="*/ 251 h 461"/>
                <a:gd name="T30" fmla="*/ 59 w 563"/>
                <a:gd name="T31" fmla="*/ 197 h 461"/>
                <a:gd name="T32" fmla="*/ 38 w 563"/>
                <a:gd name="T33" fmla="*/ 164 h 461"/>
                <a:gd name="T34" fmla="*/ 71 w 563"/>
                <a:gd name="T35" fmla="*/ 143 h 461"/>
                <a:gd name="T36" fmla="*/ 298 w 563"/>
                <a:gd name="T37" fmla="*/ 191 h 461"/>
                <a:gd name="T38" fmla="*/ 306 w 563"/>
                <a:gd name="T39" fmla="*/ 189 h 461"/>
                <a:gd name="T40" fmla="*/ 538 w 563"/>
                <a:gd name="T41" fmla="*/ 69 h 461"/>
                <a:gd name="T42" fmla="*/ 535 w 563"/>
                <a:gd name="T43" fmla="*/ 48 h 461"/>
                <a:gd name="T44" fmla="*/ 310 w 563"/>
                <a:gd name="T45" fmla="*/ 4 h 461"/>
                <a:gd name="T46" fmla="*/ 249 w 563"/>
                <a:gd name="T47" fmla="*/ 12 h 461"/>
                <a:gd name="T48" fmla="*/ 41 w 563"/>
                <a:gd name="T49" fmla="*/ 114 h 461"/>
                <a:gd name="T50" fmla="*/ 33 w 563"/>
                <a:gd name="T51" fmla="*/ 119 h 461"/>
                <a:gd name="T52" fmla="*/ 7 w 563"/>
                <a:gd name="T53" fmla="*/ 157 h 461"/>
                <a:gd name="T54" fmla="*/ 25 w 563"/>
                <a:gd name="T55" fmla="*/ 214 h 461"/>
                <a:gd name="T56" fmla="*/ 7 w 563"/>
                <a:gd name="T57" fmla="*/ 246 h 461"/>
                <a:gd name="T58" fmla="*/ 25 w 563"/>
                <a:gd name="T59" fmla="*/ 303 h 461"/>
                <a:gd name="T60" fmla="*/ 7 w 563"/>
                <a:gd name="T61" fmla="*/ 335 h 461"/>
                <a:gd name="T62" fmla="*/ 52 w 563"/>
                <a:gd name="T63" fmla="*/ 405 h 461"/>
                <a:gd name="T64" fmla="*/ 311 w 563"/>
                <a:gd name="T65" fmla="*/ 460 h 461"/>
                <a:gd name="T66" fmla="*/ 321 w 563"/>
                <a:gd name="T67" fmla="*/ 459 h 461"/>
                <a:gd name="T68" fmla="*/ 552 w 563"/>
                <a:gd name="T69" fmla="*/ 337 h 461"/>
                <a:gd name="T70" fmla="*/ 559 w 563"/>
                <a:gd name="T71" fmla="*/ 315 h 461"/>
                <a:gd name="T72" fmla="*/ 537 w 563"/>
                <a:gd name="T73" fmla="*/ 308 h 461"/>
                <a:gd name="T74" fmla="*/ 310 w 563"/>
                <a:gd name="T75" fmla="*/ 428 h 461"/>
                <a:gd name="T76" fmla="*/ 59 w 563"/>
                <a:gd name="T77" fmla="*/ 374 h 461"/>
                <a:gd name="T78" fmla="*/ 38 w 563"/>
                <a:gd name="T79" fmla="*/ 341 h 461"/>
                <a:gd name="T80" fmla="*/ 71 w 563"/>
                <a:gd name="T81" fmla="*/ 320 h 461"/>
                <a:gd name="T82" fmla="*/ 310 w 563"/>
                <a:gd name="T83" fmla="*/ 372 h 461"/>
                <a:gd name="T84" fmla="*/ 296 w 563"/>
                <a:gd name="T85" fmla="*/ 57 h 461"/>
                <a:gd name="T86" fmla="*/ 404 w 563"/>
                <a:gd name="T87" fmla="*/ 78 h 461"/>
                <a:gd name="T88" fmla="*/ 357 w 563"/>
                <a:gd name="T89" fmla="*/ 101 h 461"/>
                <a:gd name="T90" fmla="*/ 249 w 563"/>
                <a:gd name="T91" fmla="*/ 79 h 461"/>
                <a:gd name="T92" fmla="*/ 296 w 563"/>
                <a:gd name="T93" fmla="*/ 57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3" h="461">
                  <a:moveTo>
                    <a:pt x="310" y="372"/>
                  </a:moveTo>
                  <a:cubicBezTo>
                    <a:pt x="314" y="372"/>
                    <a:pt x="318" y="371"/>
                    <a:pt x="321" y="370"/>
                  </a:cubicBezTo>
                  <a:cubicBezTo>
                    <a:pt x="552" y="248"/>
                    <a:pt x="552" y="248"/>
                    <a:pt x="552" y="248"/>
                  </a:cubicBezTo>
                  <a:cubicBezTo>
                    <a:pt x="560" y="244"/>
                    <a:pt x="563" y="234"/>
                    <a:pt x="559" y="226"/>
                  </a:cubicBezTo>
                  <a:cubicBezTo>
                    <a:pt x="555" y="218"/>
                    <a:pt x="545" y="215"/>
                    <a:pt x="537" y="220"/>
                  </a:cubicBezTo>
                  <a:cubicBezTo>
                    <a:pt x="311" y="339"/>
                    <a:pt x="311" y="339"/>
                    <a:pt x="311" y="339"/>
                  </a:cubicBezTo>
                  <a:cubicBezTo>
                    <a:pt x="59" y="285"/>
                    <a:pt x="59" y="285"/>
                    <a:pt x="59" y="285"/>
                  </a:cubicBezTo>
                  <a:cubicBezTo>
                    <a:pt x="44" y="282"/>
                    <a:pt x="35" y="268"/>
                    <a:pt x="38" y="253"/>
                  </a:cubicBezTo>
                  <a:cubicBezTo>
                    <a:pt x="41" y="238"/>
                    <a:pt x="56" y="228"/>
                    <a:pt x="71" y="232"/>
                  </a:cubicBezTo>
                  <a:cubicBezTo>
                    <a:pt x="71" y="232"/>
                    <a:pt x="313" y="283"/>
                    <a:pt x="313" y="283"/>
                  </a:cubicBezTo>
                  <a:cubicBezTo>
                    <a:pt x="316" y="283"/>
                    <a:pt x="318" y="283"/>
                    <a:pt x="321" y="281"/>
                  </a:cubicBezTo>
                  <a:cubicBezTo>
                    <a:pt x="552" y="159"/>
                    <a:pt x="552" y="159"/>
                    <a:pt x="552" y="159"/>
                  </a:cubicBezTo>
                  <a:cubicBezTo>
                    <a:pt x="560" y="155"/>
                    <a:pt x="563" y="146"/>
                    <a:pt x="559" y="138"/>
                  </a:cubicBezTo>
                  <a:cubicBezTo>
                    <a:pt x="555" y="130"/>
                    <a:pt x="545" y="127"/>
                    <a:pt x="537" y="131"/>
                  </a:cubicBezTo>
                  <a:cubicBezTo>
                    <a:pt x="310" y="251"/>
                    <a:pt x="310" y="251"/>
                    <a:pt x="310" y="251"/>
                  </a:cubicBezTo>
                  <a:cubicBezTo>
                    <a:pt x="59" y="197"/>
                    <a:pt x="59" y="197"/>
                    <a:pt x="59" y="197"/>
                  </a:cubicBezTo>
                  <a:cubicBezTo>
                    <a:pt x="44" y="194"/>
                    <a:pt x="35" y="179"/>
                    <a:pt x="38" y="164"/>
                  </a:cubicBezTo>
                  <a:cubicBezTo>
                    <a:pt x="41" y="149"/>
                    <a:pt x="56" y="140"/>
                    <a:pt x="71" y="143"/>
                  </a:cubicBezTo>
                  <a:cubicBezTo>
                    <a:pt x="71" y="143"/>
                    <a:pt x="297" y="191"/>
                    <a:pt x="298" y="191"/>
                  </a:cubicBezTo>
                  <a:cubicBezTo>
                    <a:pt x="301" y="191"/>
                    <a:pt x="303" y="191"/>
                    <a:pt x="306" y="189"/>
                  </a:cubicBezTo>
                  <a:cubicBezTo>
                    <a:pt x="306" y="189"/>
                    <a:pt x="538" y="69"/>
                    <a:pt x="538" y="69"/>
                  </a:cubicBezTo>
                  <a:cubicBezTo>
                    <a:pt x="554" y="61"/>
                    <a:pt x="553" y="51"/>
                    <a:pt x="535" y="48"/>
                  </a:cubicBezTo>
                  <a:cubicBezTo>
                    <a:pt x="310" y="4"/>
                    <a:pt x="310" y="4"/>
                    <a:pt x="310" y="4"/>
                  </a:cubicBezTo>
                  <a:cubicBezTo>
                    <a:pt x="292" y="0"/>
                    <a:pt x="265" y="4"/>
                    <a:pt x="249" y="12"/>
                  </a:cubicBezTo>
                  <a:cubicBezTo>
                    <a:pt x="41" y="114"/>
                    <a:pt x="41" y="114"/>
                    <a:pt x="41" y="114"/>
                  </a:cubicBezTo>
                  <a:cubicBezTo>
                    <a:pt x="38" y="116"/>
                    <a:pt x="35" y="118"/>
                    <a:pt x="33" y="119"/>
                  </a:cubicBezTo>
                  <a:cubicBezTo>
                    <a:pt x="20" y="128"/>
                    <a:pt x="10" y="141"/>
                    <a:pt x="7" y="157"/>
                  </a:cubicBezTo>
                  <a:cubicBezTo>
                    <a:pt x="2" y="179"/>
                    <a:pt x="10" y="200"/>
                    <a:pt x="25" y="214"/>
                  </a:cubicBezTo>
                  <a:cubicBezTo>
                    <a:pt x="16" y="222"/>
                    <a:pt x="9" y="233"/>
                    <a:pt x="7" y="246"/>
                  </a:cubicBezTo>
                  <a:cubicBezTo>
                    <a:pt x="2" y="268"/>
                    <a:pt x="10" y="289"/>
                    <a:pt x="25" y="303"/>
                  </a:cubicBezTo>
                  <a:cubicBezTo>
                    <a:pt x="16" y="311"/>
                    <a:pt x="9" y="322"/>
                    <a:pt x="7" y="335"/>
                  </a:cubicBezTo>
                  <a:cubicBezTo>
                    <a:pt x="0" y="367"/>
                    <a:pt x="20" y="399"/>
                    <a:pt x="52" y="405"/>
                  </a:cubicBezTo>
                  <a:cubicBezTo>
                    <a:pt x="52" y="405"/>
                    <a:pt x="310" y="461"/>
                    <a:pt x="311" y="460"/>
                  </a:cubicBezTo>
                  <a:cubicBezTo>
                    <a:pt x="314" y="460"/>
                    <a:pt x="318" y="460"/>
                    <a:pt x="321" y="459"/>
                  </a:cubicBezTo>
                  <a:cubicBezTo>
                    <a:pt x="552" y="337"/>
                    <a:pt x="552" y="337"/>
                    <a:pt x="552" y="337"/>
                  </a:cubicBezTo>
                  <a:cubicBezTo>
                    <a:pt x="560" y="332"/>
                    <a:pt x="563" y="323"/>
                    <a:pt x="559" y="315"/>
                  </a:cubicBezTo>
                  <a:cubicBezTo>
                    <a:pt x="555" y="307"/>
                    <a:pt x="545" y="304"/>
                    <a:pt x="537" y="308"/>
                  </a:cubicBezTo>
                  <a:cubicBezTo>
                    <a:pt x="310" y="428"/>
                    <a:pt x="310" y="428"/>
                    <a:pt x="310" y="428"/>
                  </a:cubicBezTo>
                  <a:cubicBezTo>
                    <a:pt x="59" y="374"/>
                    <a:pt x="59" y="374"/>
                    <a:pt x="59" y="374"/>
                  </a:cubicBezTo>
                  <a:cubicBezTo>
                    <a:pt x="44" y="371"/>
                    <a:pt x="35" y="356"/>
                    <a:pt x="38" y="341"/>
                  </a:cubicBezTo>
                  <a:cubicBezTo>
                    <a:pt x="41" y="327"/>
                    <a:pt x="56" y="317"/>
                    <a:pt x="71" y="320"/>
                  </a:cubicBezTo>
                  <a:cubicBezTo>
                    <a:pt x="71" y="320"/>
                    <a:pt x="309" y="372"/>
                    <a:pt x="310" y="372"/>
                  </a:cubicBezTo>
                  <a:close/>
                  <a:moveTo>
                    <a:pt x="296" y="57"/>
                  </a:moveTo>
                  <a:cubicBezTo>
                    <a:pt x="404" y="78"/>
                    <a:pt x="404" y="78"/>
                    <a:pt x="404" y="78"/>
                  </a:cubicBezTo>
                  <a:cubicBezTo>
                    <a:pt x="357" y="101"/>
                    <a:pt x="357" y="101"/>
                    <a:pt x="357" y="101"/>
                  </a:cubicBezTo>
                  <a:cubicBezTo>
                    <a:pt x="249" y="79"/>
                    <a:pt x="249" y="79"/>
                    <a:pt x="249" y="79"/>
                  </a:cubicBezTo>
                  <a:lnTo>
                    <a:pt x="296" y="57"/>
                  </a:lnTo>
                  <a:close/>
                </a:path>
              </a:pathLst>
            </a:custGeom>
            <a:solidFill>
              <a:schemeClr val="bg1"/>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mn-ea"/>
                <a:cs typeface="+mn-cs"/>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000000"/>
                                          </p:val>
                                        </p:tav>
                                        <p:tav tm="100000">
                                          <p:val>
                                            <p:strVal val="#ppt_w"/>
                                          </p:val>
                                        </p:tav>
                                      </p:tavLst>
                                    </p:anim>
                                    <p:anim calcmode="lin" valueType="num">
                                      <p:cBhvr>
                                        <p:cTn id="8" dur="500" fill="hold"/>
                                        <p:tgtEl>
                                          <p:spTgt spid="11"/>
                                        </p:tgtEl>
                                        <p:attrNameLst>
                                          <p:attrName>ppt_h</p:attrName>
                                        </p:attrNameLst>
                                      </p:cBhvr>
                                      <p:tavLst>
                                        <p:tav tm="0">
                                          <p:val>
                                            <p:fltVal val="0.00000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000000"/>
                                          </p:val>
                                        </p:tav>
                                        <p:tav tm="100000">
                                          <p:val>
                                            <p:strVal val="#ppt_w"/>
                                          </p:val>
                                        </p:tav>
                                      </p:tavLst>
                                    </p:anim>
                                    <p:anim calcmode="lin" valueType="num">
                                      <p:cBhvr>
                                        <p:cTn id="13" dur="500" fill="hold"/>
                                        <p:tgtEl>
                                          <p:spTgt spid="12"/>
                                        </p:tgtEl>
                                        <p:attrNameLst>
                                          <p:attrName>ppt_h</p:attrName>
                                        </p:attrNameLst>
                                      </p:cBhvr>
                                      <p:tavLst>
                                        <p:tav tm="0">
                                          <p:val>
                                            <p:fltVal val="0.000000"/>
                                          </p:val>
                                        </p:tav>
                                        <p:tav tm="100000">
                                          <p:val>
                                            <p:strVal val="#ppt_h"/>
                                          </p:val>
                                        </p:tav>
                                      </p:tavLst>
                                    </p:anim>
                                    <p:animEffect transition="in" filter="fade">
                                      <p:cBhvr>
                                        <p:cTn id="14" dur="500"/>
                                        <p:tgtEl>
                                          <p:spTgt spid="12"/>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750"/>
                                        <p:tgtEl>
                                          <p:spTgt spid="13"/>
                                        </p:tgtEl>
                                      </p:cBhvr>
                                    </p:animEffect>
                                    <p:anim calcmode="lin" valueType="num">
                                      <p:cBhvr>
                                        <p:cTn id="19" dur="750" fill="hold"/>
                                        <p:tgtEl>
                                          <p:spTgt spid="13"/>
                                        </p:tgtEl>
                                        <p:attrNameLst>
                                          <p:attrName>ppt_x</p:attrName>
                                        </p:attrNameLst>
                                      </p:cBhvr>
                                      <p:tavLst>
                                        <p:tav tm="0">
                                          <p:val>
                                            <p:strVal val="#ppt_x"/>
                                          </p:val>
                                        </p:tav>
                                        <p:tav tm="100000">
                                          <p:val>
                                            <p:strVal val="#ppt_x"/>
                                          </p:val>
                                        </p:tav>
                                      </p:tavLst>
                                    </p:anim>
                                    <p:anim calcmode="lin" valueType="num">
                                      <p:cBhvr>
                                        <p:cTn id="20" dur="75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4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4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par>
                          <p:cTn id="49" fill="hold">
                            <p:stCondLst>
                              <p:cond delay="500"/>
                            </p:stCondLst>
                            <p:childTnLst>
                              <p:par>
                                <p:cTn id="50" presetID="22"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4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6" grpId="0"/>
      <p:bldP spid="28" grpId="0"/>
      <p:bldP spid="30" grpId="0"/>
    </p:bldLst>
  </p:timing>
</p:sld>
</file>

<file path=ppt/theme/theme1.xml><?xml version="1.0" encoding="utf-8"?>
<a:theme xmlns:a="http://schemas.openxmlformats.org/drawingml/2006/main" name="Office 主题">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自定义 1">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6707</Words>
  <Application>WPS 演示</Application>
  <PresentationFormat>全屏显示(16:9)</PresentationFormat>
  <Paragraphs>434</Paragraphs>
  <Slides>30</Slides>
  <Notes>18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30</vt:i4>
      </vt:variant>
    </vt:vector>
  </HeadingPairs>
  <TitlesOfParts>
    <vt:vector size="43" baseType="lpstr">
      <vt:lpstr>Arial</vt:lpstr>
      <vt:lpstr>宋体</vt:lpstr>
      <vt:lpstr>Wingdings</vt:lpstr>
      <vt:lpstr>微软雅黑</vt:lpstr>
      <vt:lpstr>Nexa Light</vt:lpstr>
      <vt:lpstr>Calibri</vt:lpstr>
      <vt:lpstr>华文中宋</vt:lpstr>
      <vt:lpstr>Arial Unicode MS</vt:lpstr>
      <vt:lpstr>Malgun Gothic</vt:lpstr>
      <vt:lpstr>Calibri</vt:lpstr>
      <vt:lpstr>Arial Narrow</vt:lpstr>
      <vt:lpstr>Vrinda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iTianKong.com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dreamsummit</dc:creator>
  <cp:lastModifiedBy>Administrator</cp:lastModifiedBy>
  <cp:revision>161</cp:revision>
  <dcterms:created xsi:type="dcterms:W3CDTF">2015-04-27T05:53:00Z</dcterms:created>
  <dcterms:modified xsi:type="dcterms:W3CDTF">2017-11-12T23:58:12Z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