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542" r:id="rId2"/>
    <p:sldId id="534" r:id="rId3"/>
    <p:sldId id="535" r:id="rId4"/>
    <p:sldId id="545" r:id="rId5"/>
    <p:sldId id="536" r:id="rId6"/>
    <p:sldId id="559" r:id="rId7"/>
    <p:sldId id="538" r:id="rId8"/>
    <p:sldId id="449" r:id="rId9"/>
    <p:sldId id="513" r:id="rId10"/>
    <p:sldId id="544" r:id="rId11"/>
    <p:sldId id="563" r:id="rId12"/>
    <p:sldId id="564" r:id="rId13"/>
    <p:sldId id="555" r:id="rId14"/>
    <p:sldId id="556" r:id="rId15"/>
    <p:sldId id="557" r:id="rId16"/>
    <p:sldId id="558" r:id="rId17"/>
    <p:sldId id="499" r:id="rId18"/>
    <p:sldId id="562" r:id="rId19"/>
    <p:sldId id="465" r:id="rId20"/>
    <p:sldId id="527" r:id="rId21"/>
    <p:sldId id="492" r:id="rId22"/>
    <p:sldId id="430" r:id="rId23"/>
    <p:sldId id="560" r:id="rId24"/>
    <p:sldId id="528" r:id="rId25"/>
    <p:sldId id="526" r:id="rId26"/>
    <p:sldId id="525" r:id="rId27"/>
    <p:sldId id="494" r:id="rId28"/>
    <p:sldId id="495" r:id="rId29"/>
    <p:sldId id="533" r:id="rId30"/>
    <p:sldId id="443" r:id="rId31"/>
    <p:sldId id="481" r:id="rId32"/>
    <p:sldId id="431" r:id="rId3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B1C0C4-C2AC-448F-8BCB-0747C09BA655}" type="datetimeFigureOut">
              <a:rPr lang="zh-CN" altLang="en-US" smtClean="0"/>
              <a:t>2020/9/15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183225-6711-4089-958C-B5C1D5C8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9678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1804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49676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9248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63035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6134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4381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5155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98603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68087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3584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01691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58899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4492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8974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1391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454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9434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0626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648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766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78" indent="0">
              <a:buNone/>
              <a:defRPr sz="3799"/>
            </a:lvl2pPr>
            <a:lvl3pPr marL="1218956" indent="0">
              <a:buNone/>
              <a:defRPr sz="3199"/>
            </a:lvl3pPr>
            <a:lvl4pPr marL="1828434" indent="0">
              <a:buNone/>
              <a:defRPr sz="2699"/>
            </a:lvl4pPr>
            <a:lvl5pPr marL="2437912" indent="0">
              <a:buNone/>
              <a:defRPr sz="2699"/>
            </a:lvl5pPr>
            <a:lvl6pPr marL="3047390" indent="0">
              <a:buNone/>
              <a:defRPr sz="2699"/>
            </a:lvl6pPr>
            <a:lvl7pPr marL="3656868" indent="0">
              <a:buNone/>
              <a:defRPr sz="2699"/>
            </a:lvl7pPr>
            <a:lvl8pPr marL="4266347" indent="0">
              <a:buNone/>
              <a:defRPr sz="2699"/>
            </a:lvl8pPr>
            <a:lvl9pPr marL="4875825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78" indent="0">
              <a:buNone/>
              <a:defRPr sz="1600"/>
            </a:lvl2pPr>
            <a:lvl3pPr marL="1218956" indent="0">
              <a:buNone/>
              <a:defRPr sz="1400"/>
            </a:lvl3pPr>
            <a:lvl4pPr marL="1828434" indent="0">
              <a:buNone/>
              <a:defRPr sz="1200"/>
            </a:lvl4pPr>
            <a:lvl5pPr marL="2437912" indent="0">
              <a:buNone/>
              <a:defRPr sz="1200"/>
            </a:lvl5pPr>
            <a:lvl6pPr marL="3047390" indent="0">
              <a:buNone/>
              <a:defRPr sz="1200"/>
            </a:lvl6pPr>
            <a:lvl7pPr marL="3656868" indent="0">
              <a:buNone/>
              <a:defRPr sz="1200"/>
            </a:lvl7pPr>
            <a:lvl8pPr marL="4266347" indent="0">
              <a:buNone/>
              <a:defRPr sz="1200"/>
            </a:lvl8pPr>
            <a:lvl9pPr marL="487582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639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329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0470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2123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17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7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5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43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1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9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86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3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8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834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331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78" indent="0">
              <a:buNone/>
              <a:defRPr sz="2699" b="1"/>
            </a:lvl2pPr>
            <a:lvl3pPr marL="1218956" indent="0">
              <a:buNone/>
              <a:defRPr sz="2400" b="1"/>
            </a:lvl3pPr>
            <a:lvl4pPr marL="1828434" indent="0">
              <a:buNone/>
              <a:defRPr sz="2200" b="1"/>
            </a:lvl4pPr>
            <a:lvl5pPr marL="2437912" indent="0">
              <a:buNone/>
              <a:defRPr sz="2200" b="1"/>
            </a:lvl5pPr>
            <a:lvl6pPr marL="3047390" indent="0">
              <a:buNone/>
              <a:defRPr sz="2200" b="1"/>
            </a:lvl6pPr>
            <a:lvl7pPr marL="3656868" indent="0">
              <a:buNone/>
              <a:defRPr sz="2200" b="1"/>
            </a:lvl7pPr>
            <a:lvl8pPr marL="4266347" indent="0">
              <a:buNone/>
              <a:defRPr sz="2200" b="1"/>
            </a:lvl8pPr>
            <a:lvl9pPr marL="4875825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78" indent="0">
              <a:buNone/>
              <a:defRPr sz="2699" b="1"/>
            </a:lvl2pPr>
            <a:lvl3pPr marL="1218956" indent="0">
              <a:buNone/>
              <a:defRPr sz="2400" b="1"/>
            </a:lvl3pPr>
            <a:lvl4pPr marL="1828434" indent="0">
              <a:buNone/>
              <a:defRPr sz="2200" b="1"/>
            </a:lvl4pPr>
            <a:lvl5pPr marL="2437912" indent="0">
              <a:buNone/>
              <a:defRPr sz="2200" b="1"/>
            </a:lvl5pPr>
            <a:lvl6pPr marL="3047390" indent="0">
              <a:buNone/>
              <a:defRPr sz="2200" b="1"/>
            </a:lvl6pPr>
            <a:lvl7pPr marL="3656868" indent="0">
              <a:buNone/>
              <a:defRPr sz="2200" b="1"/>
            </a:lvl7pPr>
            <a:lvl8pPr marL="4266347" indent="0">
              <a:buNone/>
              <a:defRPr sz="2200" b="1"/>
            </a:lvl8pPr>
            <a:lvl9pPr marL="4875825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76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818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59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6110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78" indent="0">
              <a:buNone/>
              <a:defRPr sz="1600"/>
            </a:lvl2pPr>
            <a:lvl3pPr marL="1218956" indent="0">
              <a:buNone/>
              <a:defRPr sz="1400"/>
            </a:lvl3pPr>
            <a:lvl4pPr marL="1828434" indent="0">
              <a:buNone/>
              <a:defRPr sz="1200"/>
            </a:lvl4pPr>
            <a:lvl5pPr marL="2437912" indent="0">
              <a:buNone/>
              <a:defRPr sz="1200"/>
            </a:lvl5pPr>
            <a:lvl6pPr marL="3047390" indent="0">
              <a:buNone/>
              <a:defRPr sz="1200"/>
            </a:lvl6pPr>
            <a:lvl7pPr marL="3656868" indent="0">
              <a:buNone/>
              <a:defRPr sz="1200"/>
            </a:lvl7pPr>
            <a:lvl8pPr marL="4266347" indent="0">
              <a:buNone/>
              <a:defRPr sz="1200"/>
            </a:lvl8pPr>
            <a:lvl9pPr marL="487582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832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47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8321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09" indent="-457109" algn="l" defTabSz="1218321" rtl="0" eaLnBrk="1" latinLnBrk="0" hangingPunct="1">
        <a:spcBef>
          <a:spcPct val="20000"/>
        </a:spcBef>
        <a:buFont typeface="Arial" panose="020B0604020202020204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402" indent="-380924" algn="l" defTabSz="1218321" rtl="0" eaLnBrk="1" latinLnBrk="0" hangingPunct="1">
        <a:spcBef>
          <a:spcPct val="20000"/>
        </a:spcBef>
        <a:buFont typeface="Arial" panose="020B0604020202020204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95" indent="-304739" algn="l" defTabSz="1218321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73" indent="-304739" algn="l" defTabSz="1218321" rtl="0" eaLnBrk="1" latinLnBrk="0" hangingPunct="1">
        <a:spcBef>
          <a:spcPct val="20000"/>
        </a:spcBef>
        <a:buFont typeface="Arial" panose="020B0604020202020204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651" indent="-304739" algn="l" defTabSz="1218321" rtl="0" eaLnBrk="1" latinLnBrk="0" hangingPunct="1">
        <a:spcBef>
          <a:spcPct val="20000"/>
        </a:spcBef>
        <a:buFont typeface="Arial" panose="020B0604020202020204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129" indent="-304739" algn="l" defTabSz="12183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608" indent="-304739" algn="l" defTabSz="12183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1086" indent="-304739" algn="l" defTabSz="12183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564" indent="-304739" algn="l" defTabSz="12183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78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56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34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12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90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868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347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825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5" Type="http://schemas.openxmlformats.org/officeDocument/2006/relationships/image" Target="../media/image5.jp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F723D6C-F3D3-444F-9628-2F92E9A93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非正">
            <a:hlinkClick r:id="" action="ppaction://media"/>
            <a:extLst>
              <a:ext uri="{FF2B5EF4-FFF2-40B4-BE49-F238E27FC236}">
                <a16:creationId xmlns:a16="http://schemas.microsoft.com/office/drawing/2014/main" id="{EA10CCB2-885C-4B2A-A175-D0E905818A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990" y="616583"/>
            <a:ext cx="11880020" cy="562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77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8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0" y="0"/>
            <a:ext cx="12192000" cy="671484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D717FE-3A35-4660-8136-C9888B592B01}"/>
              </a:ext>
            </a:extLst>
          </p:cNvPr>
          <p:cNvSpPr txBox="1">
            <a:spLocks noChangeArrowheads="1"/>
          </p:cNvSpPr>
          <p:nvPr/>
        </p:nvSpPr>
        <p:spPr>
          <a:xfrm>
            <a:off x="884809" y="1410828"/>
            <a:ext cx="10972800" cy="4525963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457109" indent="-457109" algn="l" defTabSz="121832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402" indent="-380924" algn="l" defTabSz="121832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695" indent="-304739" algn="l" defTabSz="121832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173" indent="-304739" algn="l" defTabSz="121832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651" indent="-304739" algn="l" defTabSz="1218321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129" indent="-304739" algn="l" defTabSz="121832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608" indent="-304739" algn="l" defTabSz="121832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086" indent="-304739" algn="l" defTabSz="121832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564" indent="-304739" algn="l" defTabSz="121832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4400" b="1" dirty="0">
                <a:latin typeface="Times New Roman" panose="02020603050405020304" pitchFamily="18" charset="0"/>
              </a:rPr>
              <a:t>Ms. Lin thinks that human beings should not 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4400" b="1" dirty="0">
                <a:latin typeface="Times New Roman" panose="02020603050405020304" pitchFamily="18" charset="0"/>
              </a:rPr>
              <a:t>_____________________ at the expense 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4400" b="1" dirty="0">
                <a:latin typeface="Times New Roman" panose="02020603050405020304" pitchFamily="18" charset="0"/>
              </a:rPr>
              <a:t>of ___________________.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4400" b="1" dirty="0">
                <a:latin typeface="Times New Roman" panose="02020603050405020304" pitchFamily="18" charset="0"/>
              </a:rPr>
              <a:t>Mr. Qian believes that ___________________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4400" b="1" dirty="0">
                <a:latin typeface="Times New Roman" panose="02020603050405020304" pitchFamily="18" charset="0"/>
              </a:rPr>
              <a:t>and _________________ should be possible at 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4400" b="1" dirty="0">
                <a:latin typeface="Times New Roman" panose="02020603050405020304" pitchFamily="18" charset="0"/>
              </a:rPr>
              <a:t>the same time.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DA7E93DF-B833-408B-BD57-01014FE091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7042" y="725216"/>
            <a:ext cx="9461885" cy="763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zh-CN" sz="4000" dirty="0">
                <a:solidFill>
                  <a:srgbClr val="0000FF"/>
                </a:solidFill>
                <a:latin typeface="Arial" panose="020B0604020202020204" pitchFamily="34" charset="0"/>
              </a:rPr>
              <a:t>Find out the two debaters’ arguments.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249C19F4-304D-4EDB-A996-A3FE37D2F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0123" y="2141273"/>
            <a:ext cx="474521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000" dirty="0">
                <a:solidFill>
                  <a:srgbClr val="FF0000"/>
                </a:solidFill>
              </a:rPr>
              <a:t>develop the economy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BE981995-2E1A-4A56-94BF-8AC51614D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3207" y="2965924"/>
            <a:ext cx="378212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000" dirty="0">
                <a:solidFill>
                  <a:srgbClr val="FF0000"/>
                </a:solidFill>
              </a:rPr>
              <a:t>the environment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AA7ACDAC-DA94-4F1E-B876-D29F921D69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1209" y="3647261"/>
            <a:ext cx="510780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000" dirty="0">
                <a:solidFill>
                  <a:srgbClr val="FF0000"/>
                </a:solidFill>
              </a:rPr>
              <a:t>a healthy environment</a:t>
            </a: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B9947C34-3A1F-43E8-95BB-AD02D0CE4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2454" y="4431392"/>
            <a:ext cx="297870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000" dirty="0">
                <a:solidFill>
                  <a:srgbClr val="FF0000"/>
                </a:solidFill>
              </a:rPr>
              <a:t>development</a:t>
            </a:r>
          </a:p>
        </p:txBody>
      </p:sp>
      <p:sp>
        <p:nvSpPr>
          <p:cNvPr id="2" name="矩形 3">
            <a:extLst>
              <a:ext uri="{FF2B5EF4-FFF2-40B4-BE49-F238E27FC236}">
                <a16:creationId xmlns:a16="http://schemas.microsoft.com/office/drawing/2014/main" id="{EC0FE13C-20B4-4D07-A87C-2815AD8E102B}"/>
              </a:ext>
            </a:extLst>
          </p:cNvPr>
          <p:cNvSpPr/>
          <p:nvPr/>
        </p:nvSpPr>
        <p:spPr>
          <a:xfrm>
            <a:off x="349656" y="-43454"/>
            <a:ext cx="6213635" cy="101542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91410" tIns="45705" rIns="91410" bIns="45705">
            <a:spAutoFit/>
          </a:bodyPr>
          <a:lstStyle/>
          <a:p>
            <a:pPr defTabSz="914217"/>
            <a:r>
              <a:rPr lang="en-US" altLang="zh-CN" sz="5999" b="1" dirty="0">
                <a:latin typeface="Calibri"/>
                <a:ea typeface="宋体" panose="02010600030101010101" pitchFamily="2" charset="-122"/>
                <a:sym typeface="Arial" panose="020B0604020202020204" pitchFamily="34" charset="0"/>
              </a:rPr>
              <a:t>Fast reading</a:t>
            </a:r>
          </a:p>
        </p:txBody>
      </p:sp>
    </p:spTree>
    <p:extLst>
      <p:ext uri="{BB962C8B-B14F-4D97-AF65-F5344CB8AC3E}">
        <p14:creationId xmlns:p14="http://schemas.microsoft.com/office/powerpoint/2010/main" val="244957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0" y="0"/>
            <a:ext cx="12192000" cy="671484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617EC633-D678-4550-8925-46FE23592D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2166" y="3787025"/>
            <a:ext cx="890837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000" dirty="0">
                <a:solidFill>
                  <a:prstClr val="black"/>
                </a:solidFill>
                <a:latin typeface="Times New Roman" panose="02020603050405020304" pitchFamily="18" charset="0"/>
              </a:rPr>
              <a:t>A healthy environment and development should be 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possible at the same time</a:t>
            </a:r>
            <a:r>
              <a:rPr lang="en-US" altLang="zh-CN" sz="4000" dirty="0">
                <a:solidFill>
                  <a:prstClr val="black"/>
                </a:solidFill>
                <a:latin typeface="Times New Roman" panose="02020603050405020304" pitchFamily="18" charset="0"/>
              </a:rPr>
              <a:t>.</a:t>
            </a:r>
            <a:endParaRPr lang="en-US" altLang="zh-CN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F368E845-D924-4F7A-948F-9FBA3B1415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706" y="3158822"/>
            <a:ext cx="7921625" cy="535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Mr</a:t>
            </a:r>
            <a:r>
              <a:rPr lang="en-US" altLang="zh-CN" sz="40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Qian </a:t>
            </a:r>
            <a:r>
              <a:rPr lang="en-US" altLang="zh-CN" sz="40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Liwei’s</a:t>
            </a:r>
            <a:r>
              <a:rPr lang="en-US" altLang="zh-CN" sz="40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view</a:t>
            </a:r>
            <a:endParaRPr lang="en-US" altLang="zh-CN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ttps://ss2.bdstatic.com/70cFvnSh_Q1YnxGkpoWK1HF6hhy/it/u=1898376333,1858521323&amp;fm=26&amp;gp=0.jpg">
            <a:extLst>
              <a:ext uri="{FF2B5EF4-FFF2-40B4-BE49-F238E27FC236}">
                <a16:creationId xmlns:a16="http://schemas.microsoft.com/office/drawing/2014/main" id="{917181CB-4A28-46A5-9F61-5ED280B4A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31" y="3453429"/>
            <a:ext cx="197802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FAB24F52-6A3E-40A9-80E5-E542BE4E8C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9756" y="1153414"/>
            <a:ext cx="7920038" cy="491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Ms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Lin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Shuiqing’s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view</a:t>
            </a:r>
            <a:endParaRPr lang="en-US" altLang="zh-CN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5A469510-FEE3-4BA2-A5DC-6252ABED3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5" y="1153414"/>
            <a:ext cx="168910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A91FD684-9A8B-4739-AB9E-600E99BBB0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0987" y="1645116"/>
            <a:ext cx="770413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000" dirty="0">
                <a:solidFill>
                  <a:prstClr val="black"/>
                </a:solidFill>
                <a:latin typeface="Times New Roman" panose="02020603050405020304" pitchFamily="18" charset="0"/>
              </a:rPr>
              <a:t>Economic development 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is bad for</a:t>
            </a:r>
            <a:r>
              <a:rPr lang="en-US" altLang="zh-CN" sz="4000" dirty="0">
                <a:solidFill>
                  <a:prstClr val="black"/>
                </a:solidFill>
                <a:latin typeface="Times New Roman" panose="02020603050405020304" pitchFamily="18" charset="0"/>
              </a:rPr>
              <a:t> the environment.</a:t>
            </a:r>
            <a:endParaRPr lang="en-US" altLang="zh-CN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B4BC69-FFE7-46BC-B8CA-1D66ACAD3A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877" y="5296081"/>
            <a:ext cx="1130113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dirty="0">
                <a:solidFill>
                  <a:srgbClr val="1247DC"/>
                </a:solidFill>
                <a:latin typeface="Times New Roman" panose="02020603050405020304" pitchFamily="18" charset="0"/>
              </a:rPr>
              <a:t>Is Qian </a:t>
            </a:r>
            <a:r>
              <a:rPr lang="en-US" altLang="zh-CN" sz="4000" b="1" dirty="0" err="1">
                <a:solidFill>
                  <a:srgbClr val="1247DC"/>
                </a:solidFill>
                <a:latin typeface="Times New Roman" panose="02020603050405020304" pitchFamily="18" charset="0"/>
              </a:rPr>
              <a:t>Liwei’s</a:t>
            </a:r>
            <a:r>
              <a:rPr lang="en-US" altLang="zh-CN" sz="4000" b="1" dirty="0">
                <a:solidFill>
                  <a:srgbClr val="1247DC"/>
                </a:solidFill>
                <a:latin typeface="Times New Roman" panose="02020603050405020304" pitchFamily="18" charset="0"/>
              </a:rPr>
              <a:t> view 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opposite to </a:t>
            </a:r>
            <a:r>
              <a:rPr lang="en-US" altLang="zh-CN" sz="4000" b="1" dirty="0">
                <a:solidFill>
                  <a:srgbClr val="1247DC"/>
                </a:solidFill>
                <a:latin typeface="Times New Roman" panose="02020603050405020304" pitchFamily="18" charset="0"/>
              </a:rPr>
              <a:t>Lin </a:t>
            </a:r>
            <a:r>
              <a:rPr lang="en-US" altLang="zh-CN" sz="4000" b="1" dirty="0" err="1">
                <a:solidFill>
                  <a:srgbClr val="1247DC"/>
                </a:solidFill>
                <a:latin typeface="Times New Roman" panose="02020603050405020304" pitchFamily="18" charset="0"/>
              </a:rPr>
              <a:t>Shuiqing’s</a:t>
            </a:r>
            <a:r>
              <a:rPr lang="en-US" altLang="zh-CN" sz="4000" b="1" dirty="0">
                <a:solidFill>
                  <a:srgbClr val="1247DC"/>
                </a:solidFill>
                <a:latin typeface="Times New Roman" panose="02020603050405020304" pitchFamily="18" charset="0"/>
              </a:rPr>
              <a:t>?</a:t>
            </a:r>
            <a:endParaRPr lang="en-US" altLang="zh-CN" sz="4000" b="1" dirty="0">
              <a:solidFill>
                <a:srgbClr val="1247D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2" descr="u=2893916970,4112198262&amp;fm=26&amp;gp=0.jpg">
            <a:extLst>
              <a:ext uri="{FF2B5EF4-FFF2-40B4-BE49-F238E27FC236}">
                <a16:creationId xmlns:a16="http://schemas.microsoft.com/office/drawing/2014/main" id="{55EF4355-731D-4BAC-A4EB-E7A5DCC1A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6057">
            <a:off x="10098911" y="1106318"/>
            <a:ext cx="1836738" cy="183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2">
            <a:extLst>
              <a:ext uri="{FF2B5EF4-FFF2-40B4-BE49-F238E27FC236}">
                <a16:creationId xmlns:a16="http://schemas.microsoft.com/office/drawing/2014/main" id="{31078E46-BC6B-48EA-8FCC-A05CD309C9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1" y="187444"/>
            <a:ext cx="5184775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800" b="1" dirty="0">
                <a:latin typeface="Times New Roman" panose="02020603050405020304" pitchFamily="18" charset="0"/>
              </a:rPr>
              <a:t>Critical thinking</a:t>
            </a:r>
          </a:p>
        </p:txBody>
      </p:sp>
    </p:spTree>
    <p:extLst>
      <p:ext uri="{BB962C8B-B14F-4D97-AF65-F5344CB8AC3E}">
        <p14:creationId xmlns:p14="http://schemas.microsoft.com/office/powerpoint/2010/main" val="122198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0" y="-17755"/>
            <a:ext cx="12192000" cy="671484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3F9C7AA5-AA41-4381-991F-8E0B76BA4B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7221" y="1874596"/>
            <a:ext cx="12693512" cy="142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4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One side (</a:t>
            </a:r>
            <a:r>
              <a:rPr lang="en-US" altLang="zh-CN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Lin </a:t>
            </a:r>
            <a:r>
              <a:rPr lang="en-US" altLang="zh-CN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Shuiqing</a:t>
            </a:r>
            <a:r>
              <a:rPr lang="en-US" altLang="zh-CN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)</a:t>
            </a: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   Economic development 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is bad for</a:t>
            </a:r>
            <a:r>
              <a:rPr lang="en-US" altLang="zh-CN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the environment.</a:t>
            </a:r>
            <a:r>
              <a:rPr lang="en-US" altLang="zh-CN" sz="5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endParaRPr lang="en-US" altLang="zh-CN" sz="5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12" descr="u=2893916970,4112198262&amp;fm=26&amp;gp=0.jpg">
            <a:extLst>
              <a:ext uri="{FF2B5EF4-FFF2-40B4-BE49-F238E27FC236}">
                <a16:creationId xmlns:a16="http://schemas.microsoft.com/office/drawing/2014/main" id="{10EC18D0-8B11-4B5C-BFE3-9A395CDF7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2098">
            <a:off x="8046913" y="3253591"/>
            <a:ext cx="11525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7">
            <a:extLst>
              <a:ext uri="{FF2B5EF4-FFF2-40B4-BE49-F238E27FC236}">
                <a16:creationId xmlns:a16="http://schemas.microsoft.com/office/drawing/2014/main" id="{AFD6CCF2-5C4B-498D-A0C3-3F27965F82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76" y="3260091"/>
            <a:ext cx="825595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The other side (</a:t>
            </a:r>
            <a:r>
              <a:rPr lang="en-US" altLang="zh-CN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Qian </a:t>
            </a:r>
            <a:r>
              <a:rPr lang="en-US" altLang="zh-CN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Liwei</a:t>
            </a:r>
            <a:r>
              <a:rPr lang="en-US" altLang="zh-CN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)</a:t>
            </a:r>
            <a:endParaRPr lang="en-US" altLang="zh-CN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8CE2F4DF-16D0-41F2-B017-6F6477A838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801" y="4242233"/>
            <a:ext cx="1070942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Economic development 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isn’t bad</a:t>
            </a:r>
            <a:r>
              <a:rPr lang="en-US" altLang="zh-CN" sz="4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for the environment.</a:t>
            </a:r>
            <a:endParaRPr lang="en-US" altLang="zh-CN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22BFC9CC-1046-4B41-AB33-370D595C7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3617" y="904286"/>
            <a:ext cx="4757877" cy="10332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108825" tIns="54412" rIns="108825" bIns="54412">
            <a:spAutoFit/>
          </a:bodyPr>
          <a:lstStyle/>
          <a:p>
            <a:pPr algn="r" defTabSz="914217"/>
            <a:r>
              <a:rPr lang="en-US" altLang="zh-CN" sz="6000" b="1" dirty="0">
                <a:solidFill>
                  <a:srgbClr val="002060"/>
                </a:solidFill>
                <a:latin typeface="Bookman Old Style" pitchFamily="18" charset="0"/>
                <a:ea typeface="宋体" panose="02010600030101010101" pitchFamily="2" charset="-122"/>
              </a:rPr>
              <a:t>Clear views</a:t>
            </a:r>
          </a:p>
        </p:txBody>
      </p:sp>
    </p:spTree>
    <p:extLst>
      <p:ext uri="{BB962C8B-B14F-4D97-AF65-F5344CB8AC3E}">
        <p14:creationId xmlns:p14="http://schemas.microsoft.com/office/powerpoint/2010/main" val="399256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02207997-AF92-48FD-B8B0-22681A869F28}"/>
              </a:ext>
            </a:extLst>
          </p:cNvPr>
          <p:cNvSpPr txBox="1"/>
          <p:nvPr/>
        </p:nvSpPr>
        <p:spPr>
          <a:xfrm>
            <a:off x="694400" y="3138411"/>
            <a:ext cx="11148412" cy="900113"/>
          </a:xfrm>
          <a:prstGeom prst="rect">
            <a:avLst/>
          </a:prstGeom>
          <a:solidFill>
            <a:srgbClr val="FF99FF"/>
          </a:solidFill>
          <a:ln w="9525">
            <a:noFill/>
          </a:ln>
        </p:spPr>
        <p:txBody>
          <a:bodyPr wrap="squar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</a:rPr>
              <a:t>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0" y="0"/>
            <a:ext cx="12192000" cy="671484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F3C3896-F527-4F2D-9F08-961C9D06B4E0}"/>
              </a:ext>
            </a:extLst>
          </p:cNvPr>
          <p:cNvSpPr/>
          <p:nvPr/>
        </p:nvSpPr>
        <p:spPr>
          <a:xfrm>
            <a:off x="694400" y="947529"/>
            <a:ext cx="11148412" cy="4819781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234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 Which of the following is NOT mentioned in Lin Shuiqing’s speech?</a:t>
            </a:r>
          </a:p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2" charset="0"/>
                <a:ea typeface="宋体" panose="02010600030101010101" pitchFamily="2" charset="-122"/>
                <a:cs typeface="+mn-cs"/>
              </a:rPr>
              <a:t>A. Industrial waste destroyed many places and killed many plants and animals.</a:t>
            </a:r>
          </a:p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2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2" charset="0"/>
                <a:ea typeface="宋体" panose="02010600030101010101" pitchFamily="2" charset="-122"/>
                <a:cs typeface="+mn-cs"/>
              </a:rPr>
              <a:t>B. Factories producing poisonous chemicals should close.</a:t>
            </a:r>
          </a:p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2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2" charset="0"/>
                <a:ea typeface="宋体" panose="02010600030101010101" pitchFamily="2" charset="-122"/>
                <a:cs typeface="+mn-cs"/>
              </a:rPr>
              <a:t>C. Fishes died because of more than one reasons.</a:t>
            </a:r>
          </a:p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2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2" charset="0"/>
                <a:ea typeface="宋体" panose="02010600030101010101" pitchFamily="2" charset="-122"/>
                <a:cs typeface="+mn-cs"/>
              </a:rPr>
              <a:t>D. Polluted atmosphere can make human beings sick.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F543659-B93D-4C5D-9E91-8DB1DCBDF83E}"/>
              </a:ext>
            </a:extLst>
          </p:cNvPr>
          <p:cNvSpPr/>
          <p:nvPr/>
        </p:nvSpPr>
        <p:spPr>
          <a:xfrm>
            <a:off x="349656" y="-43454"/>
            <a:ext cx="6213635" cy="101542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91410" tIns="45705" rIns="91410" bIns="45705">
            <a:spAutoFit/>
          </a:bodyPr>
          <a:lstStyle/>
          <a:p>
            <a:pPr defTabSz="914217"/>
            <a:r>
              <a:rPr lang="en-US" altLang="zh-CN" sz="5999" b="1" dirty="0">
                <a:latin typeface="Calibri"/>
                <a:ea typeface="宋体" panose="02010600030101010101" pitchFamily="2" charset="-122"/>
                <a:sym typeface="Arial" panose="020B0604020202020204" pitchFamily="34" charset="0"/>
              </a:rPr>
              <a:t>Detailed reading</a:t>
            </a:r>
          </a:p>
        </p:txBody>
      </p:sp>
    </p:spTree>
    <p:extLst>
      <p:ext uri="{BB962C8B-B14F-4D97-AF65-F5344CB8AC3E}">
        <p14:creationId xmlns:p14="http://schemas.microsoft.com/office/powerpoint/2010/main" val="258231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0AE8540-4D4D-491D-8511-4CB6229A71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6773" y="2693079"/>
            <a:ext cx="9685027" cy="1152244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0" y="143159"/>
            <a:ext cx="12192000" cy="671484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960D35A-613C-45F7-B9B1-11D0CA2C31AA}"/>
              </a:ext>
            </a:extLst>
          </p:cNvPr>
          <p:cNvSpPr/>
          <p:nvPr/>
        </p:nvSpPr>
        <p:spPr>
          <a:xfrm>
            <a:off x="1586773" y="452800"/>
            <a:ext cx="10315342" cy="5952399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234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2. What can be inferred from the speech?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3234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2" charset="0"/>
                <a:ea typeface="宋体" panose="02010600030101010101" pitchFamily="2" charset="-122"/>
                <a:cs typeface="Times New Roman" panose="02020603050405020304" pitchFamily="2" charset="0"/>
              </a:rPr>
              <a:t>Though we caught large numbers of fish, they develop so quickly that we’ll still have enough to eat. 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2" charset="0"/>
              <a:ea typeface="宋体" panose="02010600030101010101" pitchFamily="2" charset="-122"/>
              <a:cs typeface="Times New Roman" panose="02020603050405020304" pitchFamily="2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2" charset="0"/>
              <a:ea typeface="宋体" panose="02010600030101010101" pitchFamily="2" charset="-122"/>
              <a:cs typeface="Times New Roman" panose="020206030504050203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2" charset="0"/>
                <a:ea typeface="宋体" panose="02010600030101010101" pitchFamily="2" charset="-122"/>
                <a:cs typeface="Times New Roman" panose="02020603050405020304" pitchFamily="2" charset="0"/>
              </a:rPr>
              <a:t>B. It’s likely that we’ll not have enough to eat if we keep producing people rapidly. 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2" charset="0"/>
              <a:ea typeface="宋体" panose="02010600030101010101" pitchFamily="2" charset="-122"/>
              <a:cs typeface="Times New Roman" panose="020206030504050203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2" charset="0"/>
              <a:ea typeface="宋体" panose="02010600030101010101" pitchFamily="2" charset="-122"/>
              <a:cs typeface="Times New Roman" panose="020206030504050203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2" charset="0"/>
                <a:ea typeface="宋体" panose="02010600030101010101" pitchFamily="2" charset="-122"/>
                <a:cs typeface="Times New Roman" panose="02020603050405020304" pitchFamily="2" charset="0"/>
              </a:rPr>
              <a:t>C. Lin Shuiqing is for the idea of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2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2" charset="0"/>
                <a:ea typeface="宋体" panose="02010600030101010101" pitchFamily="2" charset="-122"/>
                <a:cs typeface="Times New Roman" panose="02020603050405020304" pitchFamily="2" charset="0"/>
              </a:rPr>
              <a:t>recycling, while Qian Liwei is against it. 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2" charset="0"/>
              <a:ea typeface="宋体" panose="02010600030101010101" pitchFamily="2" charset="-122"/>
              <a:cs typeface="Times New Roman" panose="020206030504050203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2" charset="0"/>
              <a:ea typeface="宋体" panose="02010600030101010101" pitchFamily="2" charset="-122"/>
              <a:cs typeface="Times New Roman" panose="020206030504050203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2" charset="0"/>
                <a:ea typeface="宋体" panose="02010600030101010101" pitchFamily="2" charset="-122"/>
                <a:cs typeface="Times New Roman" panose="02020603050405020304" pitchFamily="2" charset="0"/>
              </a:rPr>
              <a:t>D. An economist is often seen as being against the environment.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2" charset="0"/>
              <a:ea typeface="Times New Roman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147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40D3F3FC-FCD0-45E6-9C6B-FF7486B66CD9}"/>
              </a:ext>
            </a:extLst>
          </p:cNvPr>
          <p:cNvSpPr txBox="1"/>
          <p:nvPr/>
        </p:nvSpPr>
        <p:spPr>
          <a:xfrm>
            <a:off x="1562978" y="1102158"/>
            <a:ext cx="8752873" cy="900113"/>
          </a:xfrm>
          <a:prstGeom prst="rect">
            <a:avLst/>
          </a:prstGeom>
          <a:solidFill>
            <a:srgbClr val="CC99FF">
              <a:alpha val="100000"/>
            </a:srgbClr>
          </a:solidFill>
          <a:ln w="9525">
            <a:noFill/>
          </a:ln>
        </p:spPr>
        <p:txBody>
          <a:bodyPr vert="horz" wrap="square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</a:rPr>
              <a:t>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0" y="0"/>
            <a:ext cx="12192000" cy="671484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44AD3E7D-1F4C-4DEC-837C-D5380928385A}"/>
              </a:ext>
            </a:extLst>
          </p:cNvPr>
          <p:cNvSpPr/>
          <p:nvPr/>
        </p:nvSpPr>
        <p:spPr>
          <a:xfrm>
            <a:off x="1500419" y="494853"/>
            <a:ext cx="9623302" cy="5999163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/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800" u="none" kern="1200" baseline="0">
                <a:solidFill>
                  <a:schemeClr val="tx1"/>
                </a:solidFill>
                <a:latin typeface="Calibri" panose="020F0502020204030204" pitchFamily="2" charset="0"/>
                <a:ea typeface="微软雅黑" panose="020B0503020204020204" charset="-122"/>
                <a:sym typeface="Calibri" panose="020F0502020204030204" pitchFamily="2" charset="0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–"/>
              <a:defRPr sz="2400" b="0" i="0" u="none" kern="1200" baseline="0">
                <a:solidFill>
                  <a:schemeClr val="tx1"/>
                </a:solidFill>
                <a:latin typeface="Calibri" panose="020F0502020204030204" pitchFamily="2" charset="0"/>
                <a:ea typeface="微软雅黑" panose="020B0503020204020204" charset="-122"/>
                <a:sym typeface="Calibri" panose="020F0502020204030204" pitchFamily="2" charset="0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000" b="0" i="0" u="none" kern="1200" baseline="0">
                <a:solidFill>
                  <a:schemeClr val="tx1"/>
                </a:solidFill>
                <a:latin typeface="Calibri" panose="020F0502020204030204" pitchFamily="2" charset="0"/>
                <a:ea typeface="微软雅黑" panose="020B0503020204020204" charset="-122"/>
                <a:sym typeface="Calibri" panose="020F0502020204030204" pitchFamily="2" charset="0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–"/>
              <a:defRPr sz="1800" b="0" i="0" u="none" kern="1200" baseline="0">
                <a:solidFill>
                  <a:schemeClr val="tx1"/>
                </a:solidFill>
                <a:latin typeface="Calibri" panose="020F0502020204030204" pitchFamily="2" charset="0"/>
                <a:ea typeface="微软雅黑" panose="020B0503020204020204" charset="-122"/>
                <a:sym typeface="Calibri" panose="020F0502020204030204" pitchFamily="2" charset="0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»"/>
              <a:defRPr sz="1800" b="0" i="0" u="none" kern="1200" baseline="0">
                <a:solidFill>
                  <a:schemeClr val="tx1"/>
                </a:solidFill>
                <a:latin typeface="Calibri" panose="020F0502020204030204" pitchFamily="2" charset="0"/>
                <a:ea typeface="微软雅黑" panose="020B0503020204020204" charset="-122"/>
                <a:sym typeface="Calibri" panose="020F0502020204030204" pitchFamily="2" charset="0"/>
              </a:defRPr>
            </a:lvl5pPr>
          </a:lstStyle>
          <a:p>
            <a:pPr marL="342900" marR="0" lvl="0" indent="-342900" algn="l" defTabSz="914400" rtl="0" eaLnBrk="1" fontAlgn="base" latinLnBrk="0" hangingPunct="1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2" charset="0"/>
                <a:ea typeface="微软雅黑" panose="020B0503020204020204" charset="-122"/>
                <a:cs typeface="+mn-cs"/>
                <a:sym typeface="Calibri" panose="020F0502020204030204" pitchFamily="2" charset="0"/>
              </a:rPr>
              <a:t>3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2" charset="0"/>
                <a:ea typeface="微软雅黑" panose="020B0503020204020204" charset="-122"/>
                <a:cs typeface="+mn-cs"/>
                <a:sym typeface="Calibri" panose="020F0502020204030204" pitchFamily="2" charset="0"/>
              </a:rPr>
              <a:t>. After the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2" charset="0"/>
                <a:ea typeface="微软雅黑" panose="020B0503020204020204" charset="-122"/>
                <a:cs typeface="+mn-cs"/>
                <a:sym typeface="Calibri" panose="020F0502020204030204" pitchFamily="2" charset="0"/>
              </a:rPr>
              <a:t>debate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2" charset="0"/>
                <a:ea typeface="微软雅黑" panose="020B0503020204020204" charset="-122"/>
                <a:cs typeface="+mn-cs"/>
                <a:sym typeface="Calibri" panose="020F0502020204030204" pitchFamily="2" charset="0"/>
              </a:rPr>
              <a:t>, what may be accepted by people?</a:t>
            </a:r>
          </a:p>
          <a:p>
            <a:pPr marL="342900" marR="0" lvl="0" indent="-342900" algn="l" defTabSz="914400" rtl="0" eaLnBrk="1" fontAlgn="base" latinLnBrk="0" hangingPunct="1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2" charset="0"/>
                <a:ea typeface="微软雅黑" panose="020B0503020204020204" charset="-122"/>
                <a:cs typeface="+mn-cs"/>
                <a:sym typeface="Calibri" panose="020F0502020204030204" pitchFamily="2" charset="0"/>
              </a:rPr>
              <a:t>A. The development of the economy and the environment should go at the same time.</a:t>
            </a:r>
          </a:p>
          <a:p>
            <a:pPr marL="342900" marR="0" lvl="0" indent="-342900" algn="l" defTabSz="914400" rtl="0" eaLnBrk="1" fontAlgn="base" latinLnBrk="0" hangingPunct="1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2" charset="0"/>
              <a:ea typeface="微软雅黑" panose="020B0503020204020204" charset="-122"/>
              <a:cs typeface="+mn-cs"/>
              <a:sym typeface="Calibri" panose="020F0502020204030204" pitchFamily="2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2" charset="0"/>
                <a:ea typeface="微软雅黑" panose="020B0503020204020204" charset="-122"/>
                <a:cs typeface="+mn-cs"/>
                <a:sym typeface="Calibri" panose="020F0502020204030204" pitchFamily="2" charset="0"/>
              </a:rPr>
              <a:t>B. The environment comes before the economy.</a:t>
            </a:r>
          </a:p>
          <a:p>
            <a:pPr marL="342900" marR="0" lvl="0" indent="-342900" algn="l" defTabSz="914400" rtl="0" eaLnBrk="1" fontAlgn="base" latinLnBrk="0" hangingPunct="1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2" charset="0"/>
              <a:ea typeface="微软雅黑" panose="020B0503020204020204" charset="-122"/>
              <a:cs typeface="+mn-cs"/>
              <a:sym typeface="Calibri" panose="020F0502020204030204" pitchFamily="2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2" charset="0"/>
                <a:ea typeface="微软雅黑" panose="020B0503020204020204" charset="-122"/>
                <a:cs typeface="+mn-cs"/>
                <a:sym typeface="Calibri" panose="020F0502020204030204" pitchFamily="2" charset="0"/>
              </a:rPr>
              <a:t>C. The economy should be paid more attention than to the environment.</a:t>
            </a:r>
          </a:p>
          <a:p>
            <a:pPr marL="342900" marR="0" lvl="0" indent="-342900" algn="l" defTabSz="914400" rtl="0" eaLnBrk="1" fontAlgn="base" latinLnBrk="0" hangingPunct="1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2" charset="0"/>
              <a:ea typeface="微软雅黑" panose="020B0503020204020204" charset="-122"/>
              <a:cs typeface="+mn-cs"/>
              <a:sym typeface="Calibri" panose="020F0502020204030204" pitchFamily="2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2" charset="0"/>
                <a:ea typeface="微软雅黑" panose="020B0503020204020204" charset="-122"/>
                <a:cs typeface="+mn-cs"/>
                <a:sym typeface="Calibri" panose="020F0502020204030204" pitchFamily="2" charset="0"/>
              </a:rPr>
              <a:t>D. There is no co-operation between the governments, either in the economy or the environment.</a:t>
            </a:r>
          </a:p>
        </p:txBody>
      </p:sp>
    </p:spTree>
    <p:extLst>
      <p:ext uri="{BB962C8B-B14F-4D97-AF65-F5344CB8AC3E}">
        <p14:creationId xmlns:p14="http://schemas.microsoft.com/office/powerpoint/2010/main" val="318352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0" y="71579"/>
            <a:ext cx="12192000" cy="671484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99">
            <a:extLst>
              <a:ext uri="{FF2B5EF4-FFF2-40B4-BE49-F238E27FC236}">
                <a16:creationId xmlns:a16="http://schemas.microsoft.com/office/drawing/2014/main" id="{C8A43D00-B5E6-46F9-A920-16B8B46999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597" y="165414"/>
            <a:ext cx="12076590" cy="710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4000" b="1" dirty="0">
                <a:latin typeface="Times New Roman" panose="02020603050405020304" pitchFamily="18" charset="0"/>
              </a:rPr>
              <a:t>ill in the blanks with proper forms of given words</a:t>
            </a:r>
            <a:r>
              <a:rPr lang="en-US" altLang="zh-CN" sz="3200" dirty="0">
                <a:latin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zh-CN" sz="3200" dirty="0">
                <a:latin typeface="Times New Roman" panose="02020603050405020304" pitchFamily="18" charset="0"/>
              </a:rPr>
              <a:t>1.Today vast areas of the world _________________(damage) by chemical waste.</a:t>
            </a:r>
          </a:p>
          <a:p>
            <a:pPr eaLnBrk="1" hangingPunct="1"/>
            <a:r>
              <a:rPr lang="en-US" altLang="zh-CN" sz="3200" dirty="0">
                <a:latin typeface="Times New Roman" panose="02020603050405020304" pitchFamily="18" charset="0"/>
              </a:rPr>
              <a:t>2.Other types of waste flow into our water,_____________(kill) river and sea life.</a:t>
            </a:r>
          </a:p>
          <a:p>
            <a:pPr eaLnBrk="1" hangingPunct="1"/>
            <a:r>
              <a:rPr lang="en-US" altLang="zh-CN" sz="3200" dirty="0">
                <a:latin typeface="Times New Roman" panose="02020603050405020304" pitchFamily="18" charset="0"/>
              </a:rPr>
              <a:t>3.It is our duty _________(cut) back on production and reduce the number of things we make and buy. </a:t>
            </a:r>
          </a:p>
          <a:p>
            <a:pPr eaLnBrk="1" hangingPunct="1"/>
            <a:r>
              <a:rPr lang="en-US" altLang="zh-CN" sz="3200" dirty="0">
                <a:latin typeface="Times New Roman" panose="02020603050405020304" pitchFamily="18" charset="0"/>
              </a:rPr>
              <a:t>4. The people __________(operate) the factories are deeply  concerned about the environment.</a:t>
            </a:r>
          </a:p>
          <a:p>
            <a:pPr eaLnBrk="1" hangingPunct="1"/>
            <a:r>
              <a:rPr lang="en-US" altLang="zh-CN" sz="3200" dirty="0">
                <a:latin typeface="Times New Roman" panose="02020603050405020304" pitchFamily="18" charset="0"/>
              </a:rPr>
              <a:t>5.What we need are better laws to preserve the environment and still allow our country _____________.(grow)</a:t>
            </a:r>
          </a:p>
          <a:p>
            <a:pPr eaLnBrk="1" hangingPunct="1"/>
            <a:r>
              <a:rPr lang="en-US" altLang="zh-CN" sz="3200" dirty="0">
                <a:latin typeface="Times New Roman" panose="02020603050405020304" pitchFamily="18" charset="0"/>
              </a:rPr>
              <a:t>6.______(ask) around, I find many people ______________(will) to pay a little higher price for things that are friendly to the environment.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3200" dirty="0">
              <a:latin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4A28B67-8721-472A-949F-52D8901C61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784866"/>
            <a:ext cx="21627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damaged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404C0E8-83D0-40AC-B2C1-F7DCFD9B6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2383" y="1784931"/>
            <a:ext cx="11624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killing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63BAEEF-8ACE-4A27-BF6A-5182DA1F18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8279" y="2706791"/>
            <a:ext cx="10534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cut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89B6168-9746-4EB4-BDC0-EE8D536799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6255" y="5142577"/>
            <a:ext cx="13451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grow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B6DA77D-5CD2-4CD0-9B64-138751C84A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3525" y="5665797"/>
            <a:ext cx="12218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willing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C7935C2-55B1-4427-B005-CE2CF3A2C9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138" y="5632130"/>
            <a:ext cx="17489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Asking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48CABCD-D2F6-4C19-961B-3D233A748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7766" y="3720234"/>
            <a:ext cx="17489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operating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BA3C7756-E27A-4D41-8C62-8103C8B8B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9588" y="1117874"/>
            <a:ext cx="8539362" cy="10332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108825" tIns="54412" rIns="108825" bIns="54412">
            <a:spAutoFit/>
          </a:bodyPr>
          <a:lstStyle/>
          <a:p>
            <a:pPr algn="r" defTabSz="914217"/>
            <a:r>
              <a:rPr lang="en-US" altLang="zh-CN" sz="6000" b="1" dirty="0">
                <a:solidFill>
                  <a:srgbClr val="002060"/>
                </a:solidFill>
                <a:latin typeface="Bookman Old Style" pitchFamily="18" charset="0"/>
                <a:ea typeface="宋体" panose="02010600030101010101" pitchFamily="2" charset="-122"/>
              </a:rPr>
              <a:t>Convincing evidence</a:t>
            </a: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EDC55285-7B2F-4724-B66F-11ACCEECE8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2323" y="4306185"/>
            <a:ext cx="8249218" cy="10332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108825" tIns="54412" rIns="108825" bIns="54412">
            <a:spAutoFit/>
          </a:bodyPr>
          <a:lstStyle/>
          <a:p>
            <a:pPr algn="r" defTabSz="914217"/>
            <a:r>
              <a:rPr lang="en-US" altLang="zh-CN" sz="6000" b="1" dirty="0">
                <a:solidFill>
                  <a:srgbClr val="002060"/>
                </a:solidFill>
                <a:latin typeface="Bookman Old Style" pitchFamily="18" charset="0"/>
                <a:ea typeface="宋体" panose="02010600030101010101" pitchFamily="2" charset="-122"/>
              </a:rPr>
              <a:t>Persuasive language</a:t>
            </a:r>
          </a:p>
        </p:txBody>
      </p:sp>
    </p:spTree>
    <p:extLst>
      <p:ext uri="{BB962C8B-B14F-4D97-AF65-F5344CB8AC3E}">
        <p14:creationId xmlns:p14="http://schemas.microsoft.com/office/powerpoint/2010/main" val="94444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-69534" y="28568"/>
            <a:ext cx="12361858" cy="671484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192524" y="2298211"/>
            <a:ext cx="359425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defTabSz="914217"/>
            <a:r>
              <a:rPr lang="en-US" altLang="zh-CN" sz="4000" b="1" dirty="0">
                <a:solidFill>
                  <a:srgbClr val="0033CC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1. Clear</a:t>
            </a:r>
            <a:r>
              <a:rPr lang="en-US" altLang="zh-CN" sz="3600" b="1" dirty="0">
                <a:solidFill>
                  <a:srgbClr val="006600"/>
                </a:solidFill>
                <a:latin typeface="Bookman Old Style" pitchFamily="18" charset="0"/>
                <a:ea typeface="宋体" panose="02010600030101010101" pitchFamily="2" charset="-122"/>
              </a:rPr>
              <a:t> </a:t>
            </a:r>
            <a:r>
              <a:rPr lang="en-US" altLang="zh-CN" sz="4000" b="1" dirty="0">
                <a:solidFill>
                  <a:srgbClr val="0033CC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views</a:t>
            </a: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1192524" y="4207510"/>
            <a:ext cx="587051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defTabSz="914217"/>
            <a:r>
              <a:rPr lang="en-US" altLang="zh-CN" sz="4000" b="1" dirty="0">
                <a:solidFill>
                  <a:srgbClr val="0033CC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3. Persuasive</a:t>
            </a:r>
            <a:r>
              <a:rPr lang="en-US" altLang="zh-CN" sz="3600" b="1" dirty="0">
                <a:solidFill>
                  <a:srgbClr val="006600"/>
                </a:solidFill>
                <a:latin typeface="Bookman Old Style" pitchFamily="18" charset="0"/>
                <a:ea typeface="宋体" panose="02010600030101010101" pitchFamily="2" charset="-122"/>
              </a:rPr>
              <a:t> </a:t>
            </a:r>
            <a:r>
              <a:rPr lang="en-US" altLang="zh-CN" sz="4000" b="1" dirty="0">
                <a:solidFill>
                  <a:srgbClr val="0033CC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language</a:t>
            </a: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192524" y="3273667"/>
            <a:ext cx="589616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defTabSz="914217"/>
            <a:r>
              <a:rPr lang="en-US" altLang="zh-CN" sz="4000" b="1" dirty="0">
                <a:solidFill>
                  <a:srgbClr val="0033CC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2. Convincing</a:t>
            </a:r>
            <a:r>
              <a:rPr lang="en-US" altLang="zh-CN" sz="3600" b="1" dirty="0">
                <a:solidFill>
                  <a:srgbClr val="006600"/>
                </a:solidFill>
                <a:latin typeface="Bookman Old Style" pitchFamily="18" charset="0"/>
                <a:ea typeface="宋体" panose="02010600030101010101" pitchFamily="2" charset="-122"/>
              </a:rPr>
              <a:t> </a:t>
            </a:r>
            <a:r>
              <a:rPr lang="en-US" altLang="zh-CN" sz="4000" b="1" dirty="0">
                <a:solidFill>
                  <a:srgbClr val="0033CC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evidence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-2048042" y="0"/>
            <a:ext cx="10308011" cy="1412548"/>
          </a:xfrm>
          <a:prstGeom prst="rect">
            <a:avLst/>
          </a:prstGeom>
        </p:spPr>
        <p:txBody>
          <a:bodyPr/>
          <a:lstStyle/>
          <a:p>
            <a:pPr algn="ctr" defTabSz="1218321">
              <a:spcBef>
                <a:spcPct val="0"/>
              </a:spcBef>
              <a:defRPr/>
            </a:pPr>
            <a:r>
              <a:rPr lang="en-US" altLang="zh-CN" sz="4399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Reading strategy 2</a:t>
            </a: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481568" y="1053315"/>
            <a:ext cx="8748275" cy="1018939"/>
          </a:xfrm>
          <a:prstGeom prst="rect">
            <a:avLst/>
          </a:prstGeom>
        </p:spPr>
        <p:txBody>
          <a:bodyPr/>
          <a:lstStyle/>
          <a:p>
            <a:pPr marL="457109" indent="-457109" defTabSz="1218321">
              <a:spcBef>
                <a:spcPct val="20000"/>
              </a:spcBef>
              <a:defRPr/>
            </a:pPr>
            <a:r>
              <a:rPr lang="en-US" altLang="zh-CN" sz="4799" b="1" dirty="0">
                <a:solidFill>
                  <a:srgbClr val="CC3300"/>
                </a:solidFill>
                <a:latin typeface="Century Gothic" panose="020B0502020202020204" charset="0"/>
                <a:ea typeface="宋体" panose="02010600030101010101" pitchFamily="2" charset="-122"/>
                <a:sym typeface="+mn-ea"/>
              </a:rPr>
              <a:t>Basic elements in a debate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0" y="0"/>
            <a:ext cx="12192000" cy="671484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353722F6-0390-4C2C-B7A4-BD0B722417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6029" y="1107867"/>
            <a:ext cx="9881273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I agree with Ms. Lin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Shuiqing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. In my opinion, the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environment is more important than the economy.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Firstly,__________________________________.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Secondly,________________________________.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To sum up, we should ______________________.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</a:t>
            </a:r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65209F34-45AC-4E6E-B1C8-DBD4A31F4F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6029" y="3539837"/>
            <a:ext cx="9625241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I agree with Mr. Qian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Liwei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. In my opinion, we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shouldn’t stop developing economy to protect the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environment.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Firstly,___________________________________.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Secondly,_________________________________.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To sum up, we should _______________________. 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5036C32-65A5-4D51-AAC9-47EE5E913A7A}"/>
              </a:ext>
            </a:extLst>
          </p:cNvPr>
          <p:cNvSpPr/>
          <p:nvPr/>
        </p:nvSpPr>
        <p:spPr>
          <a:xfrm>
            <a:off x="234624" y="-39695"/>
            <a:ext cx="6169574" cy="1107867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914217"/>
            <a:r>
              <a:rPr lang="en-US" altLang="zh-CN" sz="6599" b="1" dirty="0">
                <a:solidFill>
                  <a:srgbClr val="01B3C5"/>
                </a:solidFill>
                <a:latin typeface="Calibri"/>
                <a:ea typeface="宋体" panose="02010600030101010101" pitchFamily="2" charset="-122"/>
              </a:rPr>
              <a:t>Group discussion</a:t>
            </a:r>
          </a:p>
        </p:txBody>
      </p:sp>
    </p:spTree>
    <p:extLst>
      <p:ext uri="{BB962C8B-B14F-4D97-AF65-F5344CB8AC3E}">
        <p14:creationId xmlns:p14="http://schemas.microsoft.com/office/powerpoint/2010/main" val="35784870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圆角矩形 12"/>
          <p:cNvSpPr/>
          <p:nvPr/>
        </p:nvSpPr>
        <p:spPr>
          <a:xfrm>
            <a:off x="227235" y="0"/>
            <a:ext cx="11962561" cy="6714841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93519" y="2237979"/>
            <a:ext cx="6091415" cy="86157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217"/>
            <a:r>
              <a:rPr lang="en-US" altLang="zh-CN" sz="4799" b="1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economy</a:t>
            </a:r>
            <a:endParaRPr lang="en-US" altLang="zh-CN" sz="4799" b="1" dirty="0">
              <a:solidFill>
                <a:srgbClr val="0033C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098382" y="2257632"/>
            <a:ext cx="6091415" cy="83080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217"/>
            <a:r>
              <a:rPr lang="en-US" altLang="zh-CN" sz="4799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</a:t>
            </a:r>
            <a:r>
              <a:rPr lang="en-US" altLang="zh-CN" sz="4799" b="1" dirty="0">
                <a:solidFill>
                  <a:srgbClr val="01B3C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4799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environment</a:t>
            </a:r>
            <a:endParaRPr lang="en-US" altLang="zh-CN" sz="4799" b="1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213117" y="2331358"/>
            <a:ext cx="899442" cy="707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17"/>
            <a:r>
              <a:rPr lang="en-US" altLang="zh-CN" sz="3999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or</a:t>
            </a:r>
            <a:endParaRPr lang="en-US" altLang="zh-CN" sz="3999" b="1" dirty="0">
              <a:solidFill>
                <a:srgbClr val="FFBF53">
                  <a:lumMod val="7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779173" y="3501127"/>
            <a:ext cx="6091415" cy="83080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217"/>
            <a:r>
              <a:rPr lang="en-US" altLang="zh-CN" sz="4799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must we choose?</a:t>
            </a:r>
            <a:r>
              <a:rPr lang="zh-CN" altLang="en-US" sz="4799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？</a:t>
            </a:r>
            <a:endParaRPr lang="en-US" altLang="zh-CN" sz="4799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952945" y="253158"/>
            <a:ext cx="5881980" cy="110774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914217"/>
            <a:r>
              <a:rPr lang="en-US" altLang="zh-CN" sz="6599" b="1" dirty="0">
                <a:solidFill>
                  <a:srgbClr val="01B3C5"/>
                </a:solidFill>
                <a:latin typeface="Calibri"/>
                <a:ea typeface="宋体" panose="02010600030101010101" pitchFamily="2" charset="-122"/>
              </a:rPr>
              <a:t>Open discussion</a:t>
            </a:r>
          </a:p>
        </p:txBody>
      </p:sp>
      <p:sp>
        <p:nvSpPr>
          <p:cNvPr id="11" name="AutoShape 4"/>
          <p:cNvSpPr>
            <a:spLocks noChangeArrowheads="1"/>
          </p:cNvSpPr>
          <p:nvPr/>
        </p:nvSpPr>
        <p:spPr bwMode="auto">
          <a:xfrm>
            <a:off x="2887593" y="5030237"/>
            <a:ext cx="5521228" cy="984021"/>
          </a:xfrm>
          <a:prstGeom prst="plaque">
            <a:avLst>
              <a:gd name="adj" fmla="val 16667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108825" tIns="54412" rIns="108825" bIns="54412" anchor="ctr"/>
          <a:lstStyle/>
          <a:p>
            <a:pPr defTabSz="914217"/>
            <a:r>
              <a:rPr lang="en-US" altLang="zh-CN" sz="4799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Achieve a balance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0" y="143159"/>
            <a:ext cx="12361858" cy="671484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" name="PA_副标题 2"/>
          <p:cNvSpPr txBox="1"/>
          <p:nvPr>
            <p:custDataLst>
              <p:tags r:id="rId1"/>
            </p:custDataLst>
          </p:nvPr>
        </p:nvSpPr>
        <p:spPr>
          <a:xfrm>
            <a:off x="5711672" y="5192463"/>
            <a:ext cx="8531314" cy="38337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5EC66DD-A75B-491B-A53C-29B0F8230E9E}"/>
              </a:ext>
            </a:extLst>
          </p:cNvPr>
          <p:cNvSpPr txBox="1"/>
          <p:nvPr/>
        </p:nvSpPr>
        <p:spPr>
          <a:xfrm>
            <a:off x="1523384" y="1347820"/>
            <a:ext cx="999805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Learning objectives:</a:t>
            </a:r>
          </a:p>
          <a:p>
            <a:pPr marL="457109" marR="0" lvl="0" indent="-457109" algn="l" defTabSz="121832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Understand the </a:t>
            </a: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usual schedule for a debate</a:t>
            </a:r>
          </a:p>
          <a:p>
            <a:pPr marL="457109" marR="0" lvl="0" indent="-457109" algn="l" defTabSz="121832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Master the basic elements in a debate</a:t>
            </a:r>
          </a:p>
          <a:p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Figure out the relationship between the economy and the environment</a:t>
            </a:r>
            <a:endParaRPr lang="zh-C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4803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299036" y="1659029"/>
            <a:ext cx="11249454" cy="1753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217">
              <a:spcBef>
                <a:spcPct val="50000"/>
              </a:spcBef>
            </a:pPr>
            <a:r>
              <a:rPr lang="en-US" altLang="zh-CN" sz="5399" b="1" dirty="0">
                <a:solidFill>
                  <a:srgbClr val="0033CC"/>
                </a:solidFill>
                <a:latin typeface="Calibri"/>
                <a:ea typeface="宋体" panose="02010600030101010101" pitchFamily="2" charset="-122"/>
                <a:cs typeface="Times New Roman" pitchFamily="18" charset="0"/>
              </a:rPr>
              <a:t>How to achieve a balance between the economy and the environment?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07960" y="3721749"/>
            <a:ext cx="8999612" cy="17539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17"/>
            <a:r>
              <a:rPr lang="en-US" altLang="zh-CN" sz="5399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Times New Roman" pitchFamily="18" charset="0"/>
              </a:rPr>
              <a:t>An ______________________ </a:t>
            </a:r>
          </a:p>
          <a:p>
            <a:pPr defTabSz="914217"/>
            <a:r>
              <a:rPr lang="en-US" altLang="zh-CN" sz="5399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Times New Roman" pitchFamily="18" charset="0"/>
              </a:rPr>
              <a:t>way of economic development</a:t>
            </a:r>
            <a:endParaRPr lang="zh-CN" altLang="en-US" sz="5399" b="1" dirty="0">
              <a:solidFill>
                <a:srgbClr val="000000"/>
              </a:solidFill>
              <a:latin typeface="Calibri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19064" y="3732167"/>
            <a:ext cx="7432366" cy="9231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17"/>
            <a:r>
              <a:rPr lang="en-US" altLang="zh-CN" sz="5399" b="1" dirty="0">
                <a:solidFill>
                  <a:srgbClr val="FF0000"/>
                </a:solidFill>
                <a:latin typeface="Calibri"/>
                <a:ea typeface="宋体" panose="02010600030101010101" pitchFamily="2" charset="-122"/>
              </a:rPr>
              <a:t>environmentally  friendly</a:t>
            </a:r>
            <a:endParaRPr lang="zh-CN" altLang="en-US" sz="5399" b="1" dirty="0">
              <a:solidFill>
                <a:srgbClr val="FF0000"/>
              </a:solidFill>
              <a:latin typeface="Calibri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圆角矩形 16"/>
          <p:cNvSpPr/>
          <p:nvPr/>
        </p:nvSpPr>
        <p:spPr>
          <a:xfrm>
            <a:off x="118077" y="-36576"/>
            <a:ext cx="11962561" cy="6714841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1" name="TextBox 13"/>
          <p:cNvSpPr txBox="1">
            <a:spLocks noChangeArrowheads="1"/>
          </p:cNvSpPr>
          <p:nvPr/>
        </p:nvSpPr>
        <p:spPr bwMode="auto">
          <a:xfrm>
            <a:off x="866645" y="2438738"/>
            <a:ext cx="3415394" cy="694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8825" tIns="54412" rIns="108825" bIns="54412">
            <a:spAutoFit/>
          </a:bodyPr>
          <a:lstStyle/>
          <a:p>
            <a:pPr defTabSz="914217"/>
            <a:r>
              <a:rPr lang="en-US" altLang="zh-CN" sz="3799" b="1" dirty="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Requirements: </a:t>
            </a:r>
            <a:endParaRPr lang="zh-CN" altLang="en-US" sz="3799" b="1" dirty="0">
              <a:solidFill>
                <a:srgbClr val="0000CC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TextBox 15"/>
          <p:cNvSpPr txBox="1">
            <a:spLocks noChangeArrowheads="1"/>
          </p:cNvSpPr>
          <p:nvPr/>
        </p:nvSpPr>
        <p:spPr bwMode="auto">
          <a:xfrm>
            <a:off x="795816" y="4646445"/>
            <a:ext cx="6820108" cy="617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8825" tIns="54412" rIns="108825" bIns="54412">
            <a:spAutoFit/>
          </a:bodyPr>
          <a:lstStyle/>
          <a:p>
            <a:pPr marL="408106" indent="-408106" defTabSz="914217"/>
            <a:r>
              <a:rPr lang="en-US" altLang="zh-CN" sz="3299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3.  Make a report  (the </a:t>
            </a:r>
            <a:r>
              <a:rPr lang="en-US" altLang="zh-CN" sz="3299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group leader</a:t>
            </a:r>
            <a:r>
              <a:rPr lang="en-US" altLang="zh-CN" sz="3299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</a:t>
            </a:r>
            <a:endParaRPr lang="zh-CN" altLang="en-US" sz="3299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727914" y="140642"/>
            <a:ext cx="4351724" cy="110774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914217"/>
            <a:r>
              <a:rPr lang="en-US" altLang="zh-CN" sz="6599" b="1" dirty="0">
                <a:solidFill>
                  <a:srgbClr val="01B3C5"/>
                </a:solidFill>
                <a:latin typeface="Calibri"/>
                <a:ea typeface="宋体" panose="02010600030101010101" pitchFamily="2" charset="-122"/>
              </a:rPr>
              <a:t>Group work</a:t>
            </a:r>
          </a:p>
        </p:txBody>
      </p:sp>
      <p:sp>
        <p:nvSpPr>
          <p:cNvPr id="14" name="TextBox 16"/>
          <p:cNvSpPr txBox="1">
            <a:spLocks noChangeArrowheads="1"/>
          </p:cNvSpPr>
          <p:nvPr/>
        </p:nvSpPr>
        <p:spPr bwMode="auto">
          <a:xfrm>
            <a:off x="795816" y="3195639"/>
            <a:ext cx="11585160" cy="617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8825" tIns="54412" rIns="108825" bIns="54412">
            <a:spAutoFit/>
          </a:bodyPr>
          <a:lstStyle/>
          <a:p>
            <a:pPr marL="514247" indent="-514247" defTabSz="914217">
              <a:buFontTx/>
              <a:buAutoNum type="arabicPeriod"/>
            </a:pPr>
            <a:r>
              <a:rPr lang="en-US" altLang="zh-CN" sz="3299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Discuss what the </a:t>
            </a:r>
            <a:r>
              <a:rPr lang="en-US" altLang="zh-CN" sz="3299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government , factory</a:t>
            </a:r>
            <a:r>
              <a:rPr lang="zh-CN" altLang="en-US" sz="3299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3299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and citizen</a:t>
            </a:r>
            <a:r>
              <a:rPr lang="en-US" altLang="zh-CN" sz="3299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can do</a:t>
            </a:r>
            <a:endParaRPr lang="zh-CN" altLang="en-US" sz="3299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TextBox 15"/>
          <p:cNvSpPr txBox="1">
            <a:spLocks noChangeArrowheads="1"/>
          </p:cNvSpPr>
          <p:nvPr/>
        </p:nvSpPr>
        <p:spPr bwMode="auto">
          <a:xfrm>
            <a:off x="795816" y="3912857"/>
            <a:ext cx="6495083" cy="617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8825" tIns="54412" rIns="108825" bIns="54412">
            <a:spAutoFit/>
          </a:bodyPr>
          <a:lstStyle/>
          <a:p>
            <a:pPr marL="408106" indent="-408106" defTabSz="914217"/>
            <a:r>
              <a:rPr lang="en-US" altLang="zh-CN" sz="3299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2.  Write your advice down  </a:t>
            </a:r>
            <a:r>
              <a:rPr lang="en-US" altLang="zh-CN" sz="3299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briefly</a:t>
            </a:r>
            <a:endParaRPr lang="zh-CN" altLang="en-US" sz="3299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299036" y="1262960"/>
            <a:ext cx="11249454" cy="132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217">
              <a:spcBef>
                <a:spcPct val="50000"/>
              </a:spcBef>
            </a:pPr>
            <a:r>
              <a:rPr lang="en-US" altLang="zh-CN" sz="3999" b="1" dirty="0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How to achieve a balance between the economy and the environment?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圆角矩形 17"/>
          <p:cNvSpPr/>
          <p:nvPr/>
        </p:nvSpPr>
        <p:spPr>
          <a:xfrm>
            <a:off x="73729" y="71579"/>
            <a:ext cx="11962561" cy="6714841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1" name="Text Box 17"/>
          <p:cNvSpPr txBox="1"/>
          <p:nvPr/>
        </p:nvSpPr>
        <p:spPr>
          <a:xfrm>
            <a:off x="1216188" y="1397601"/>
            <a:ext cx="11383120" cy="618630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914217"/>
            <a:r>
              <a:rPr lang="en-US" altLang="zh-CN" sz="4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raise people’s awareness of …</a:t>
            </a:r>
          </a:p>
          <a:p>
            <a:pPr defTabSz="914217"/>
            <a:r>
              <a:rPr lang="en-US" altLang="zh-CN" sz="4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teach people about … ways of living</a:t>
            </a:r>
          </a:p>
          <a:p>
            <a:pPr defTabSz="914217"/>
            <a:r>
              <a:rPr lang="en-US" altLang="zh-CN" sz="4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educate people to … the environment</a:t>
            </a:r>
          </a:p>
          <a:p>
            <a:pPr defTabSz="914217"/>
            <a:r>
              <a:rPr lang="en-US" altLang="zh-CN" sz="4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pass</a:t>
            </a:r>
            <a:r>
              <a:rPr lang="en-US" altLang="zh-CN" sz="44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4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… laws to…</a:t>
            </a:r>
          </a:p>
          <a:p>
            <a:pPr defTabSz="914217"/>
            <a:r>
              <a:rPr lang="en-US" altLang="zh-CN" sz="4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pay heavy …. for producing pollution</a:t>
            </a:r>
          </a:p>
          <a:p>
            <a:pPr defTabSz="914217"/>
            <a:r>
              <a:rPr lang="en-US" altLang="zh-CN" sz="4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use … materials / energy</a:t>
            </a:r>
          </a:p>
          <a:p>
            <a:pPr defTabSz="914217"/>
            <a:r>
              <a:rPr lang="en-US" altLang="zh-CN" sz="4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cut back on/ reduce….</a:t>
            </a:r>
          </a:p>
          <a:p>
            <a:pPr defTabSz="914217"/>
            <a:endParaRPr lang="en-US" altLang="zh-CN" sz="4000" b="1" dirty="0">
              <a:solidFill>
                <a:srgbClr val="0000FF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defTabSz="914217"/>
            <a:r>
              <a:rPr lang="en-US" altLang="zh-CN" sz="40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……………………………………………</a:t>
            </a:r>
          </a:p>
        </p:txBody>
      </p:sp>
      <p:sp>
        <p:nvSpPr>
          <p:cNvPr id="15" name="十字星 14"/>
          <p:cNvSpPr/>
          <p:nvPr/>
        </p:nvSpPr>
        <p:spPr>
          <a:xfrm>
            <a:off x="641662" y="1798110"/>
            <a:ext cx="250665" cy="294901"/>
          </a:xfrm>
          <a:prstGeom prst="star4">
            <a:avLst/>
          </a:prstGeom>
          <a:solidFill>
            <a:srgbClr val="0033CC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4" name="十字星 23"/>
          <p:cNvSpPr/>
          <p:nvPr/>
        </p:nvSpPr>
        <p:spPr>
          <a:xfrm>
            <a:off x="636747" y="2390754"/>
            <a:ext cx="250665" cy="294901"/>
          </a:xfrm>
          <a:prstGeom prst="star4">
            <a:avLst/>
          </a:prstGeom>
          <a:solidFill>
            <a:srgbClr val="0033CC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5" name="十字星 24"/>
          <p:cNvSpPr/>
          <p:nvPr/>
        </p:nvSpPr>
        <p:spPr>
          <a:xfrm>
            <a:off x="656408" y="2939681"/>
            <a:ext cx="250665" cy="294901"/>
          </a:xfrm>
          <a:prstGeom prst="star4">
            <a:avLst/>
          </a:prstGeom>
          <a:solidFill>
            <a:srgbClr val="0033CC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6" name="十字星 25"/>
          <p:cNvSpPr/>
          <p:nvPr/>
        </p:nvSpPr>
        <p:spPr>
          <a:xfrm>
            <a:off x="690813" y="3503352"/>
            <a:ext cx="250665" cy="294901"/>
          </a:xfrm>
          <a:prstGeom prst="star4">
            <a:avLst/>
          </a:prstGeom>
          <a:solidFill>
            <a:srgbClr val="0033CC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7" name="十字星 26"/>
          <p:cNvSpPr/>
          <p:nvPr/>
        </p:nvSpPr>
        <p:spPr>
          <a:xfrm>
            <a:off x="680983" y="3994851"/>
            <a:ext cx="250665" cy="294901"/>
          </a:xfrm>
          <a:prstGeom prst="star4">
            <a:avLst/>
          </a:prstGeom>
          <a:solidFill>
            <a:srgbClr val="0033CC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8" name="十字星 27"/>
          <p:cNvSpPr/>
          <p:nvPr/>
        </p:nvSpPr>
        <p:spPr>
          <a:xfrm>
            <a:off x="714026" y="5011295"/>
            <a:ext cx="250665" cy="294901"/>
          </a:xfrm>
          <a:prstGeom prst="star4">
            <a:avLst/>
          </a:prstGeom>
          <a:solidFill>
            <a:srgbClr val="0033CC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9" name="十字星 28"/>
          <p:cNvSpPr/>
          <p:nvPr/>
        </p:nvSpPr>
        <p:spPr>
          <a:xfrm>
            <a:off x="691494" y="4569597"/>
            <a:ext cx="250665" cy="294901"/>
          </a:xfrm>
          <a:prstGeom prst="star4">
            <a:avLst/>
          </a:prstGeom>
          <a:solidFill>
            <a:srgbClr val="0033CC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2" name="矩形 3"/>
          <p:cNvSpPr/>
          <p:nvPr/>
        </p:nvSpPr>
        <p:spPr>
          <a:xfrm>
            <a:off x="3024920" y="457093"/>
            <a:ext cx="7947540" cy="830797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91410" tIns="45705" rIns="91410" bIns="45705">
            <a:spAutoFit/>
          </a:bodyPr>
          <a:lstStyle/>
          <a:p>
            <a:pPr defTabSz="914217"/>
            <a:r>
              <a:rPr lang="en-US" altLang="zh-CN" sz="4799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Useful expressions</a:t>
            </a:r>
          </a:p>
        </p:txBody>
      </p:sp>
      <p:sp>
        <p:nvSpPr>
          <p:cNvPr id="14" name="直接连接符 27"/>
          <p:cNvSpPr/>
          <p:nvPr/>
        </p:nvSpPr>
        <p:spPr>
          <a:xfrm>
            <a:off x="2449388" y="688358"/>
            <a:ext cx="263464" cy="197598"/>
          </a:xfrm>
          <a:prstGeom prst="line">
            <a:avLst/>
          </a:prstGeom>
          <a:ln w="19050" cap="flat" cmpd="sng">
            <a:solidFill>
              <a:schemeClr val="accent3"/>
            </a:solidFill>
            <a:prstDash val="solid"/>
            <a:miter/>
            <a:headEnd type="oval" w="med" len="med"/>
            <a:tailEnd type="oval" w="lg" len="lg"/>
          </a:ln>
        </p:spPr>
        <p:txBody>
          <a:bodyPr/>
          <a:lstStyle/>
          <a:p>
            <a:pPr defTabSz="914217"/>
            <a:endParaRPr lang="zh-CN" altLang="en-US">
              <a:solidFill>
                <a:srgbClr val="000000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6" name="直接连接符 28"/>
          <p:cNvSpPr/>
          <p:nvPr/>
        </p:nvSpPr>
        <p:spPr>
          <a:xfrm flipH="1">
            <a:off x="2449388" y="885956"/>
            <a:ext cx="263464" cy="197598"/>
          </a:xfrm>
          <a:prstGeom prst="line">
            <a:avLst/>
          </a:prstGeom>
          <a:ln w="19050" cap="flat" cmpd="sng">
            <a:solidFill>
              <a:schemeClr val="accent3"/>
            </a:solidFill>
            <a:prstDash val="solid"/>
            <a:miter/>
            <a:headEnd type="oval" w="med" len="med"/>
            <a:tailEnd type="oval" w="lg" len="lg"/>
          </a:ln>
        </p:spPr>
        <p:txBody>
          <a:bodyPr/>
          <a:lstStyle/>
          <a:p>
            <a:pPr defTabSz="914217"/>
            <a:endParaRPr lang="zh-CN" altLang="en-US">
              <a:solidFill>
                <a:srgbClr val="000000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7" name="矩形 16"/>
          <p:cNvSpPr/>
          <p:nvPr/>
        </p:nvSpPr>
        <p:spPr>
          <a:xfrm flipH="1" flipV="1">
            <a:off x="223374" y="1155834"/>
            <a:ext cx="11663273" cy="457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圆角矩形 16"/>
          <p:cNvSpPr/>
          <p:nvPr/>
        </p:nvSpPr>
        <p:spPr>
          <a:xfrm>
            <a:off x="118077" y="-36576"/>
            <a:ext cx="11962561" cy="6714841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TextBox 13"/>
          <p:cNvSpPr txBox="1">
            <a:spLocks noChangeArrowheads="1"/>
          </p:cNvSpPr>
          <p:nvPr/>
        </p:nvSpPr>
        <p:spPr bwMode="auto">
          <a:xfrm>
            <a:off x="866645" y="2438738"/>
            <a:ext cx="3415394" cy="694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8825" tIns="54412" rIns="108825" bIns="54412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799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Requirements: </a:t>
            </a:r>
            <a:endParaRPr kumimoji="0" lang="zh-CN" altLang="en-US" sz="3799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TextBox 15"/>
          <p:cNvSpPr txBox="1">
            <a:spLocks noChangeArrowheads="1"/>
          </p:cNvSpPr>
          <p:nvPr/>
        </p:nvSpPr>
        <p:spPr bwMode="auto">
          <a:xfrm>
            <a:off x="795816" y="4646445"/>
            <a:ext cx="6820108" cy="617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8825" tIns="54412" rIns="108825" bIns="54412">
            <a:spAutoFit/>
          </a:bodyPr>
          <a:lstStyle/>
          <a:p>
            <a:pPr marL="408106" marR="0" lvl="0" indent="-408106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3.  Make a report  (the </a:t>
            </a:r>
            <a:r>
              <a:rPr kumimoji="0" lang="en-US" altLang="zh-CN" sz="329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group leader</a:t>
            </a:r>
            <a:r>
              <a:rPr kumimoji="0" lang="en-US" altLang="zh-CN" sz="32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</a:t>
            </a:r>
            <a:endParaRPr kumimoji="0" lang="zh-CN" altLang="en-US" sz="3299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727914" y="140642"/>
            <a:ext cx="4351724" cy="110774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599" b="1" i="0" u="none" strike="noStrike" kern="1200" cap="none" spc="0" normalizeH="0" baseline="0" noProof="0" dirty="0">
                <a:ln>
                  <a:noFill/>
                </a:ln>
                <a:solidFill>
                  <a:srgbClr val="01B3C5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Group work</a:t>
            </a:r>
          </a:p>
        </p:txBody>
      </p:sp>
      <p:sp>
        <p:nvSpPr>
          <p:cNvPr id="14" name="TextBox 16"/>
          <p:cNvSpPr txBox="1">
            <a:spLocks noChangeArrowheads="1"/>
          </p:cNvSpPr>
          <p:nvPr/>
        </p:nvSpPr>
        <p:spPr bwMode="auto">
          <a:xfrm>
            <a:off x="795816" y="3195639"/>
            <a:ext cx="11585160" cy="617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8825" tIns="54412" rIns="108825" bIns="54412">
            <a:spAutoFit/>
          </a:bodyPr>
          <a:lstStyle/>
          <a:p>
            <a:pPr marL="514247" marR="0" lvl="0" indent="-514247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zh-CN" sz="32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Discuss what the </a:t>
            </a:r>
            <a:r>
              <a:rPr kumimoji="0" lang="en-US" altLang="zh-CN" sz="329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government , factory</a:t>
            </a:r>
            <a:r>
              <a:rPr kumimoji="0" lang="zh-CN" altLang="en-US" sz="329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kumimoji="0" lang="en-US" altLang="zh-CN" sz="329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and citizen</a:t>
            </a:r>
            <a:r>
              <a:rPr kumimoji="0" lang="en-US" altLang="zh-CN" sz="32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can do</a:t>
            </a:r>
            <a:endParaRPr kumimoji="0" lang="zh-CN" altLang="en-US" sz="3299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TextBox 15"/>
          <p:cNvSpPr txBox="1">
            <a:spLocks noChangeArrowheads="1"/>
          </p:cNvSpPr>
          <p:nvPr/>
        </p:nvSpPr>
        <p:spPr bwMode="auto">
          <a:xfrm>
            <a:off x="795816" y="3912857"/>
            <a:ext cx="6495083" cy="617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8825" tIns="54412" rIns="108825" bIns="54412">
            <a:spAutoFit/>
          </a:bodyPr>
          <a:lstStyle/>
          <a:p>
            <a:pPr marL="408106" marR="0" lvl="0" indent="-408106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2.  Write your advice down  </a:t>
            </a:r>
            <a:r>
              <a:rPr kumimoji="0" lang="en-US" altLang="zh-CN" sz="329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briefly</a:t>
            </a:r>
            <a:endParaRPr kumimoji="0" lang="zh-CN" altLang="en-US" sz="3299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299036" y="1262960"/>
            <a:ext cx="11249454" cy="132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999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How to achieve a balance between the economy and the environment?</a:t>
            </a:r>
          </a:p>
        </p:txBody>
      </p:sp>
    </p:spTree>
    <p:extLst>
      <p:ext uri="{BB962C8B-B14F-4D97-AF65-F5344CB8AC3E}">
        <p14:creationId xmlns:p14="http://schemas.microsoft.com/office/powerpoint/2010/main" val="42501205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圆角矩形 9"/>
          <p:cNvSpPr/>
          <p:nvPr/>
        </p:nvSpPr>
        <p:spPr>
          <a:xfrm>
            <a:off x="227235" y="0"/>
            <a:ext cx="11962561" cy="6714841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graphicFrame>
        <p:nvGraphicFramePr>
          <p:cNvPr id="8" name="内容占位符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3351360"/>
              </p:ext>
            </p:extLst>
          </p:nvPr>
        </p:nvGraphicFramePr>
        <p:xfrm>
          <a:off x="466118" y="1426733"/>
          <a:ext cx="10939212" cy="43712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729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98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64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88227">
                <a:tc>
                  <a:txBody>
                    <a:bodyPr/>
                    <a:lstStyle/>
                    <a:p>
                      <a:pPr marL="0" marR="0" indent="0" algn="l" defTabSz="12185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4000" dirty="0">
                          <a:solidFill>
                            <a:schemeClr val="tx1"/>
                          </a:solidFill>
                        </a:rPr>
                        <a:t> Government</a:t>
                      </a:r>
                      <a:endParaRPr lang="zh-CN" altLang="en-US" sz="4000" dirty="0">
                        <a:solidFill>
                          <a:schemeClr val="tx1"/>
                        </a:solidFill>
                      </a:endParaRPr>
                    </a:p>
                  </a:txBody>
                  <a:tcPr marL="121876" marR="121876"/>
                </a:tc>
                <a:tc>
                  <a:txBody>
                    <a:bodyPr/>
                    <a:lstStyle/>
                    <a:p>
                      <a:r>
                        <a:rPr lang="en-US" altLang="zh-CN" sz="4000" dirty="0">
                          <a:solidFill>
                            <a:schemeClr val="tx1"/>
                          </a:solidFill>
                        </a:rPr>
                        <a:t>       Factory</a:t>
                      </a:r>
                      <a:endParaRPr lang="zh-CN" altLang="en-US" sz="4000" dirty="0">
                        <a:solidFill>
                          <a:schemeClr val="tx1"/>
                        </a:solidFill>
                      </a:endParaRPr>
                    </a:p>
                  </a:txBody>
                  <a:tcPr marL="121876" marR="12187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4000" dirty="0">
                          <a:solidFill>
                            <a:schemeClr val="tx1"/>
                          </a:solidFill>
                        </a:rPr>
                        <a:t>       Citizen </a:t>
                      </a:r>
                      <a:endParaRPr lang="zh-CN" altLang="en-US" sz="4000" dirty="0">
                        <a:solidFill>
                          <a:schemeClr val="tx1"/>
                        </a:solidFill>
                      </a:endParaRPr>
                    </a:p>
                  </a:txBody>
                  <a:tcPr marL="121876" marR="12187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3017"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Ø"/>
                      </a:pPr>
                      <a:endParaRPr lang="en-US" altLang="zh-CN" sz="2400" b="1" dirty="0"/>
                    </a:p>
                    <a:p>
                      <a:pPr>
                        <a:buClr>
                          <a:srgbClr val="FF0000"/>
                        </a:buClr>
                        <a:buFont typeface="Wingdings" pitchFamily="2" charset="2"/>
                        <a:buChar char="Ø"/>
                      </a:pPr>
                      <a:endParaRPr lang="en-US" altLang="zh-CN" sz="2400" b="1" dirty="0"/>
                    </a:p>
                    <a:p>
                      <a:pPr>
                        <a:buFont typeface="Wingdings" pitchFamily="2" charset="2"/>
                        <a:buNone/>
                      </a:pPr>
                      <a:endParaRPr lang="en-US" altLang="zh-CN" sz="2400" b="1" dirty="0"/>
                    </a:p>
                    <a:p>
                      <a:pPr>
                        <a:buFont typeface="Wingdings" pitchFamily="2" charset="2"/>
                        <a:buChar char="Ø"/>
                      </a:pPr>
                      <a:endParaRPr lang="zh-CN" altLang="en-US" sz="2400" b="1" dirty="0"/>
                    </a:p>
                  </a:txBody>
                  <a:tcPr marL="121876" marR="121876"/>
                </a:tc>
                <a:tc>
                  <a:txBody>
                    <a:bodyPr/>
                    <a:lstStyle/>
                    <a:p>
                      <a:pPr>
                        <a:buClr>
                          <a:srgbClr val="FF0000"/>
                        </a:buClr>
                        <a:buSzPct val="130000"/>
                        <a:buFont typeface="Wingdings" pitchFamily="2" charset="2"/>
                        <a:buChar char="Ø"/>
                      </a:pPr>
                      <a:endParaRPr lang="en-US" altLang="zh-CN" sz="2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buClr>
                          <a:srgbClr val="FF0000"/>
                        </a:buClr>
                        <a:buSzPct val="130000"/>
                        <a:buFont typeface="Wingdings" pitchFamily="2" charset="2"/>
                        <a:buChar char="Ø"/>
                      </a:pPr>
                      <a:endParaRPr lang="en-US" altLang="zh-CN" sz="2400" b="1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buClr>
                          <a:srgbClr val="FF0000"/>
                        </a:buClr>
                        <a:buSzPct val="130000"/>
                        <a:buFont typeface="Wingdings" pitchFamily="2" charset="2"/>
                        <a:buNone/>
                      </a:pPr>
                      <a:r>
                        <a:rPr lang="en-US" altLang="zh-CN" sz="2400" b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>
                        <a:buClr>
                          <a:srgbClr val="FF0000"/>
                        </a:buClr>
                        <a:buSzPct val="130000"/>
                        <a:buFont typeface="Wingdings" pitchFamily="2" charset="2"/>
                        <a:buNone/>
                      </a:pPr>
                      <a:endParaRPr lang="en-US" altLang="zh-CN" sz="2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876" marR="121876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>
                          <a:srgbClr val="FF0000"/>
                        </a:buClr>
                        <a:buSzPct val="130000"/>
                        <a:buFont typeface="Wingdings" pitchFamily="2" charset="2"/>
                        <a:buNone/>
                      </a:pPr>
                      <a:endParaRPr lang="en-US" altLang="zh-CN" sz="2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>
                        <a:buClr>
                          <a:srgbClr val="FF0000"/>
                        </a:buClr>
                        <a:buSzPct val="130000"/>
                        <a:buFont typeface="Wingdings" pitchFamily="2" charset="2"/>
                        <a:buChar char="Ø"/>
                      </a:pPr>
                      <a:endParaRPr lang="zh-CN" altLang="en-US" sz="2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876" marR="12187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2727914" y="140642"/>
            <a:ext cx="6168146" cy="110774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914217"/>
            <a:r>
              <a:rPr lang="en-US" altLang="zh-CN" sz="6599" b="1" dirty="0">
                <a:solidFill>
                  <a:srgbClr val="01B3C5"/>
                </a:solidFill>
                <a:latin typeface="Calibri"/>
                <a:ea typeface="宋体" panose="02010600030101010101" pitchFamily="2" charset="-122"/>
              </a:rPr>
              <a:t>Group discussion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圆角矩形 9"/>
          <p:cNvSpPr/>
          <p:nvPr/>
        </p:nvSpPr>
        <p:spPr>
          <a:xfrm>
            <a:off x="227235" y="0"/>
            <a:ext cx="11962561" cy="6714841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consumer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230797" y="4225994"/>
            <a:ext cx="9360332" cy="7692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3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supportive policy from the government</a:t>
            </a:r>
            <a:endParaRPr kumimoji="0" lang="en-US" sz="4399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7762" name="Picture 2" descr="http://p1.so.qhmsg.com/bdr/_240_/t0184ee42a48193633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8653" y="0"/>
            <a:ext cx="4886623" cy="3597515"/>
          </a:xfrm>
          <a:prstGeom prst="rect">
            <a:avLst/>
          </a:prstGeom>
          <a:noFill/>
        </p:spPr>
      </p:pic>
      <p:pic>
        <p:nvPicPr>
          <p:cNvPr id="117764" name="Picture 4" descr="http://p3.so.qhmsg.com/bdr/_240_/t014343c72433a129f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43418" y="13645"/>
            <a:ext cx="4482705" cy="349301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61633" y="5307750"/>
            <a:ext cx="3397517" cy="830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79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Government</a:t>
            </a:r>
            <a:endParaRPr kumimoji="0" lang="zh-CN" altLang="en-US" sz="4799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3580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圆角矩形 9"/>
          <p:cNvSpPr/>
          <p:nvPr/>
        </p:nvSpPr>
        <p:spPr>
          <a:xfrm>
            <a:off x="227235" y="0"/>
            <a:ext cx="11962561" cy="6714841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consumer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" name="图片 5" descr="新能源利用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546" y="272892"/>
            <a:ext cx="5083408" cy="2932736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5528173" y="1346982"/>
            <a:ext cx="3043975" cy="7692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 energy </a:t>
            </a:r>
          </a:p>
        </p:txBody>
      </p:sp>
      <p:pic>
        <p:nvPicPr>
          <p:cNvPr id="4100" name="Picture 4" descr="http://p1.so.qhmsg.com/bdr/_240_/t01a227fa63d8c041f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06198" y="2803393"/>
            <a:ext cx="5294854" cy="3759662"/>
          </a:xfrm>
          <a:prstGeom prst="rect">
            <a:avLst/>
          </a:prstGeom>
          <a:noFill/>
        </p:spPr>
      </p:pic>
      <p:sp>
        <p:nvSpPr>
          <p:cNvPr id="14" name="矩形 13"/>
          <p:cNvSpPr/>
          <p:nvPr/>
        </p:nvSpPr>
        <p:spPr>
          <a:xfrm>
            <a:off x="3455509" y="4417020"/>
            <a:ext cx="2336445" cy="7692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fossil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fuel</a:t>
            </a:r>
            <a:endParaRPr kumimoji="0" lang="zh-CN" altLang="en-US" sz="4399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36151" y="5048502"/>
            <a:ext cx="2646265" cy="5846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（化石燃料）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05468" y="3042747"/>
            <a:ext cx="724710" cy="830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7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or</a:t>
            </a:r>
            <a:endParaRPr kumimoji="0" lang="zh-CN" altLang="en-US" sz="4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3501" y="5444196"/>
            <a:ext cx="2063549" cy="830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79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Factory</a:t>
            </a:r>
            <a:endParaRPr kumimoji="0" lang="zh-CN" altLang="en-US" sz="4799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87676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圆角矩形 9"/>
          <p:cNvSpPr/>
          <p:nvPr/>
        </p:nvSpPr>
        <p:spPr>
          <a:xfrm>
            <a:off x="227235" y="0"/>
            <a:ext cx="11962561" cy="6714841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consumer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2" name="图片 11" descr="0017030005004993_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5" y="1"/>
            <a:ext cx="4093380" cy="461965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46592" y="1200723"/>
            <a:ext cx="4871873" cy="769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3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disposable products</a:t>
            </a:r>
            <a:endParaRPr kumimoji="0" lang="zh-CN" altLang="en-US" sz="4399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23777" y="3261060"/>
            <a:ext cx="5950892" cy="1446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environmenta</a:t>
            </a:r>
            <a:r>
              <a:rPr kumimoji="0" lang="en-US" altLang="zh-CN" sz="43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lly </a:t>
            </a:r>
            <a:r>
              <a:rPr kumimoji="0" 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friendly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products</a:t>
            </a:r>
            <a:endParaRPr kumimoji="0" lang="zh-CN" altLang="en-US" sz="4399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2530" name="Picture 2" descr="http://p0.so.qhmsg.com/bdr/_240_/t015a881caeaa38346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44631" y="4957782"/>
            <a:ext cx="1870494" cy="1870494"/>
          </a:xfrm>
          <a:prstGeom prst="rect">
            <a:avLst/>
          </a:prstGeom>
          <a:noFill/>
        </p:spPr>
      </p:pic>
      <p:pic>
        <p:nvPicPr>
          <p:cNvPr id="22534" name="Picture 6" descr="http://p0.so.qhmsg.com/bdr/_240_/t0163e79217c9eda70f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07519" y="4789255"/>
            <a:ext cx="2709897" cy="2041455"/>
          </a:xfrm>
          <a:prstGeom prst="rect">
            <a:avLst/>
          </a:prstGeom>
          <a:noFill/>
        </p:spPr>
      </p:pic>
      <p:pic>
        <p:nvPicPr>
          <p:cNvPr id="22536" name="Picture 8" descr="http://p0.so.qhimgs1.com/bdr/_240_/t015ffbfa2215054c7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73584" y="4680096"/>
            <a:ext cx="2506928" cy="2164255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7574960" y="2292293"/>
            <a:ext cx="724710" cy="830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7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or</a:t>
            </a:r>
            <a:endParaRPr kumimoji="0" lang="zh-CN" altLang="en-US" sz="4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78351" y="1801089"/>
            <a:ext cx="2953971" cy="6461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5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（一次性的）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02760" y="5389618"/>
            <a:ext cx="2037073" cy="830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79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Citizen </a:t>
            </a:r>
            <a:endParaRPr kumimoji="0" lang="zh-CN" altLang="en-US" sz="4799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2463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圆角矩形 9"/>
          <p:cNvSpPr/>
          <p:nvPr/>
        </p:nvSpPr>
        <p:spPr>
          <a:xfrm>
            <a:off x="227235" y="0"/>
            <a:ext cx="11962561" cy="6714841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2205" y="0"/>
            <a:ext cx="12187592" cy="6858000"/>
          </a:xfrm>
          <a:prstGeom prst="roundRect">
            <a:avLst/>
          </a:prstGeom>
          <a:solidFill>
            <a:schemeClr val="bg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altLang="zh-CN" dirty="0">
                <a:solidFill>
                  <a:srgbClr val="FFFFFF"/>
                </a:solidFill>
                <a:latin typeface="Calibri"/>
                <a:ea typeface="宋体" panose="02010600030101010101" pitchFamily="2" charset="-122"/>
              </a:rPr>
              <a:t>90</a:t>
            </a:r>
            <a:endParaRPr lang="zh-CN" altLang="en-US" dirty="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0659801" y="4929634"/>
            <a:ext cx="1769335" cy="1568087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 defTabSz="914217"/>
            <a:r>
              <a:rPr lang="en-US" altLang="zh-CN" sz="9598" b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charset="0"/>
                <a:ea typeface="宋体" panose="02010600030101010101" pitchFamily="2" charset="-122"/>
              </a:rPr>
              <a:t>...</a:t>
            </a:r>
          </a:p>
        </p:txBody>
      </p:sp>
      <p:graphicFrame>
        <p:nvGraphicFramePr>
          <p:cNvPr id="8" name="内容占位符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9042972"/>
              </p:ext>
            </p:extLst>
          </p:nvPr>
        </p:nvGraphicFramePr>
        <p:xfrm>
          <a:off x="37646" y="1135858"/>
          <a:ext cx="12116708" cy="518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253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870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042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0900">
                <a:tc>
                  <a:txBody>
                    <a:bodyPr/>
                    <a:lstStyle/>
                    <a:p>
                      <a:pPr marL="0" marR="0" indent="0" algn="ctr" defTabSz="12185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4000" dirty="0">
                          <a:solidFill>
                            <a:schemeClr val="tx1"/>
                          </a:solidFill>
                        </a:rPr>
                        <a:t> Government</a:t>
                      </a:r>
                      <a:endParaRPr lang="zh-CN" altLang="en-US" sz="4000" dirty="0">
                        <a:solidFill>
                          <a:schemeClr val="tx1"/>
                        </a:solidFill>
                      </a:endParaRPr>
                    </a:p>
                  </a:txBody>
                  <a:tcPr marL="121876" marR="1218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dirty="0">
                          <a:solidFill>
                            <a:schemeClr val="tx1"/>
                          </a:solidFill>
                        </a:rPr>
                        <a:t>   Factory</a:t>
                      </a:r>
                      <a:endParaRPr lang="zh-CN" altLang="en-US" sz="4000" dirty="0">
                        <a:solidFill>
                          <a:schemeClr val="tx1"/>
                        </a:solidFill>
                      </a:endParaRPr>
                    </a:p>
                  </a:txBody>
                  <a:tcPr marL="121876" marR="121876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4000" dirty="0">
                          <a:solidFill>
                            <a:schemeClr val="tx1"/>
                          </a:solidFill>
                        </a:rPr>
                        <a:t>Citizen </a:t>
                      </a:r>
                      <a:endParaRPr lang="zh-CN" altLang="en-US" sz="4000" dirty="0">
                        <a:solidFill>
                          <a:schemeClr val="tx1"/>
                        </a:solidFill>
                      </a:endParaRPr>
                    </a:p>
                  </a:txBody>
                  <a:tcPr marL="121876" marR="12187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69449">
                <a:tc>
                  <a:txBody>
                    <a:bodyPr/>
                    <a:lstStyle/>
                    <a:p>
                      <a:pPr marL="571500" indent="-571500">
                        <a:buClr>
                          <a:srgbClr val="FF00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en-US" altLang="zh-CN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 effective laws</a:t>
                      </a:r>
                    </a:p>
                    <a:p>
                      <a:pPr marL="571500" indent="-571500">
                        <a:buClr>
                          <a:srgbClr val="FF00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en-US" altLang="zh-CN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educate people control the use of</a:t>
                      </a:r>
                      <a:r>
                        <a:rPr lang="en-US" altLang="zh-CN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resources</a:t>
                      </a:r>
                      <a:r>
                        <a:rPr lang="en-US" altLang="zh-CN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pPr marL="0" indent="0">
                        <a:buClr>
                          <a:srgbClr val="FF0000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…….</a:t>
                      </a:r>
                    </a:p>
                  </a:txBody>
                  <a:tcPr marL="121876" marR="121876"/>
                </a:tc>
                <a:tc>
                  <a:txBody>
                    <a:bodyPr/>
                    <a:lstStyle/>
                    <a:p>
                      <a:pPr marL="571500" indent="-571500">
                        <a:buClr>
                          <a:srgbClr val="FF0000"/>
                        </a:buClr>
                        <a:buSzPct val="130000"/>
                        <a:buFont typeface="Wingdings" panose="05000000000000000000" pitchFamily="2" charset="2"/>
                        <a:buChar char="ü"/>
                      </a:pPr>
                      <a:r>
                        <a:rPr lang="en-US" altLang="zh-CN" sz="3600" b="1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recycle material</a:t>
                      </a:r>
                    </a:p>
                    <a:p>
                      <a:pPr marL="571500" indent="-571500">
                        <a:buClr>
                          <a:srgbClr val="FF0000"/>
                        </a:buClr>
                        <a:buSzPct val="130000"/>
                        <a:buFont typeface="Wingdings" panose="05000000000000000000" pitchFamily="2" charset="2"/>
                        <a:buChar char="ü"/>
                      </a:pPr>
                      <a:r>
                        <a:rPr lang="en-US" altLang="zh-CN" sz="3600" b="1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use the advanced technology</a:t>
                      </a:r>
                    </a:p>
                    <a:p>
                      <a:pPr marL="571500" indent="-571500">
                        <a:buClr>
                          <a:srgbClr val="FF0000"/>
                        </a:buClr>
                        <a:buSzPct val="130000"/>
                        <a:buFont typeface="Wingdings" panose="05000000000000000000" pitchFamily="2" charset="2"/>
                        <a:buChar char="ü"/>
                      </a:pPr>
                      <a:r>
                        <a:rPr lang="en-US" altLang="zh-CN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deal with the waste water</a:t>
                      </a:r>
                    </a:p>
                    <a:p>
                      <a:pPr marL="0" indent="0">
                        <a:buClr>
                          <a:srgbClr val="FF0000"/>
                        </a:buClr>
                        <a:buSzPct val="130000"/>
                        <a:buFont typeface="Wingdings" panose="05000000000000000000" pitchFamily="2" charset="2"/>
                        <a:buNone/>
                      </a:pPr>
                      <a:r>
                        <a:rPr lang="en-US" altLang="zh-CN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</a:t>
                      </a:r>
                      <a:r>
                        <a:rPr lang="en-US" altLang="zh-CN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…….</a:t>
                      </a:r>
                    </a:p>
                    <a:p>
                      <a:pPr>
                        <a:buClr>
                          <a:srgbClr val="FF0000"/>
                        </a:buClr>
                        <a:buSzPct val="130000"/>
                        <a:buFont typeface="Wingdings" pitchFamily="2" charset="2"/>
                        <a:buChar char="Ø"/>
                      </a:pPr>
                      <a:endParaRPr lang="en-US" altLang="zh-CN" sz="3600" b="1" kern="1200" baseline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1876" marR="121876"/>
                </a:tc>
                <a:tc>
                  <a:txBody>
                    <a:bodyPr/>
                    <a:lstStyle/>
                    <a:p>
                      <a:pPr marL="571500" indent="-571500" algn="l" defTabSz="914400" rtl="0" eaLnBrk="1" latinLnBrk="0" hangingPunct="1">
                        <a:buClr>
                          <a:srgbClr val="FF0000"/>
                        </a:buClr>
                        <a:buSzPct val="130000"/>
                        <a:buFont typeface="Wingdings" panose="05000000000000000000" pitchFamily="2" charset="2"/>
                        <a:buChar char="ü"/>
                      </a:pPr>
                      <a:r>
                        <a:rPr lang="en-US" altLang="zh-CN" sz="3600" b="1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buy</a:t>
                      </a:r>
                      <a:r>
                        <a:rPr lang="en-US" altLang="zh-CN" sz="3600" b="1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the environmentally friendly product</a:t>
                      </a:r>
                      <a:endParaRPr lang="en-US" altLang="zh-CN" sz="36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571500" indent="-571500" algn="l" defTabSz="914400" rtl="0" eaLnBrk="1" latinLnBrk="0" hangingPunct="1">
                        <a:buClr>
                          <a:srgbClr val="FF0000"/>
                        </a:buClr>
                        <a:buSzPct val="130000"/>
                        <a:buFont typeface="Wingdings" panose="05000000000000000000" pitchFamily="2" charset="2"/>
                        <a:buChar char="ü"/>
                      </a:pPr>
                      <a:r>
                        <a:rPr lang="en-US" altLang="zh-CN" sz="3600" b="1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reduce</a:t>
                      </a:r>
                      <a:r>
                        <a:rPr lang="en-US" altLang="zh-CN" sz="3600" b="1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the use of </a:t>
                      </a:r>
                    </a:p>
                    <a:p>
                      <a:pPr marL="0" indent="0" algn="l" defTabSz="914400" rtl="0" eaLnBrk="1" latinLnBrk="0" hangingPunct="1">
                        <a:buClr>
                          <a:srgbClr val="FF0000"/>
                        </a:buClr>
                        <a:buSzPct val="130000"/>
                        <a:buFont typeface="Wingdings" panose="05000000000000000000" pitchFamily="2" charset="2"/>
                        <a:buNone/>
                      </a:pPr>
                      <a:r>
                        <a:rPr lang="en-US" altLang="zh-CN" sz="3600" b="1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disposable product</a:t>
                      </a:r>
                    </a:p>
                    <a:p>
                      <a:pPr marL="571500" indent="-571500" algn="l" defTabSz="914400" rtl="0" eaLnBrk="1" latinLnBrk="0" hangingPunct="1">
                        <a:buClr>
                          <a:srgbClr val="FF0000"/>
                        </a:buClr>
                        <a:buSzPct val="130000"/>
                        <a:buFont typeface="Wingdings" panose="05000000000000000000" pitchFamily="2" charset="2"/>
                        <a:buChar char="ü"/>
                      </a:pPr>
                      <a:r>
                        <a:rPr lang="en-US" altLang="zh-CN" sz="3600" b="1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save resources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13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altLang="zh-CN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…….</a:t>
                      </a:r>
                    </a:p>
                  </a:txBody>
                  <a:tcPr marL="121876" marR="12187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2727914" y="14059"/>
            <a:ext cx="6168146" cy="110774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914217"/>
            <a:r>
              <a:rPr lang="en-US" altLang="zh-CN" sz="6599" b="1" dirty="0">
                <a:solidFill>
                  <a:srgbClr val="01B3C5"/>
                </a:solidFill>
                <a:latin typeface="Calibri"/>
                <a:ea typeface="宋体" panose="02010600030101010101" pitchFamily="2" charset="-122"/>
              </a:rPr>
              <a:t>Group discussion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圆角矩形 12"/>
          <p:cNvSpPr/>
          <p:nvPr/>
        </p:nvSpPr>
        <p:spPr>
          <a:xfrm>
            <a:off x="227235" y="0"/>
            <a:ext cx="11962561" cy="6714841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" name="oOUtx3VAlx07DMgw36QU01041201fOCo0E010">
            <a:hlinkClick r:id="" action="ppaction://media"/>
            <a:extLst>
              <a:ext uri="{FF2B5EF4-FFF2-40B4-BE49-F238E27FC236}">
                <a16:creationId xmlns:a16="http://schemas.microsoft.com/office/drawing/2014/main" id="{50D37F34-4E1A-4328-B26B-6D7D28BBE6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7235" y="127819"/>
            <a:ext cx="11737530" cy="660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24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2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0" y="71579"/>
            <a:ext cx="12361858" cy="671484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" name="PA_副标题 2"/>
          <p:cNvSpPr txBox="1"/>
          <p:nvPr>
            <p:custDataLst>
              <p:tags r:id="rId1"/>
            </p:custDataLst>
          </p:nvPr>
        </p:nvSpPr>
        <p:spPr>
          <a:xfrm>
            <a:off x="5711672" y="5192463"/>
            <a:ext cx="8531314" cy="38337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C49E74E-CFB7-4457-8DEB-1DE247C40010}"/>
              </a:ext>
            </a:extLst>
          </p:cNvPr>
          <p:cNvSpPr txBox="1"/>
          <p:nvPr/>
        </p:nvSpPr>
        <p:spPr>
          <a:xfrm>
            <a:off x="2465552" y="555322"/>
            <a:ext cx="3163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Debate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4C68487-DC9F-4B40-B170-4DEB643D684A}"/>
              </a:ext>
            </a:extLst>
          </p:cNvPr>
          <p:cNvSpPr txBox="1"/>
          <p:nvPr/>
        </p:nvSpPr>
        <p:spPr>
          <a:xfrm>
            <a:off x="1042276" y="1858227"/>
            <a:ext cx="101774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formal discussion of an issue at a public meeting.  An 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argument</a:t>
            </a: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 discussion expressing 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different opinions</a:t>
            </a: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A4392EA-40AE-40A0-8906-5AE67E9D11D4}"/>
              </a:ext>
            </a:extLst>
          </p:cNvPr>
          <p:cNvSpPr txBox="1"/>
          <p:nvPr/>
        </p:nvSpPr>
        <p:spPr>
          <a:xfrm>
            <a:off x="3310128" y="4489045"/>
            <a:ext cx="7909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--Oxford Advanced Learner’s English-Chinese Dictionary</a:t>
            </a:r>
            <a:endParaRPr lang="zh-CN" alt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4168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-92369" y="0"/>
            <a:ext cx="12345215" cy="6858000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92763" y="4613083"/>
            <a:ext cx="10832403" cy="848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8825" tIns="54412" rIns="108825" bIns="54412" anchor="ctr">
            <a:spAutoFit/>
          </a:bodyPr>
          <a:lstStyle/>
          <a:p>
            <a:pPr defTabSz="914217"/>
            <a:r>
              <a:rPr lang="en-US" altLang="zh-CN" sz="4799" dirty="0">
                <a:solidFill>
                  <a:srgbClr val="CC0066"/>
                </a:solidFill>
                <a:latin typeface="Berlin Sans FB Demi" pitchFamily="34" charset="0"/>
                <a:ea typeface="宋体" panose="02010600030101010101" pitchFamily="2" charset="-122"/>
              </a:rPr>
              <a:t>Your actions will determine your fate.  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940794" y="1671878"/>
            <a:ext cx="10767821" cy="87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8825" tIns="54412" rIns="108825" bIns="54412">
            <a:spAutoFit/>
          </a:bodyPr>
          <a:lstStyle/>
          <a:p>
            <a:pPr defTabSz="914217"/>
            <a:r>
              <a:rPr kumimoji="1" lang="en-US" altLang="zh-CN" sz="4999" b="1" i="1" dirty="0">
                <a:latin typeface="Bookman Old Style" pitchFamily="18" charset="0"/>
                <a:ea typeface="宋体" panose="02010600030101010101" pitchFamily="2" charset="-122"/>
              </a:rPr>
              <a:t>A nation destroying its       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277076" y="2439202"/>
            <a:ext cx="6398486" cy="879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108825" tIns="54412" rIns="108825" bIns="54412">
            <a:spAutoFit/>
          </a:bodyPr>
          <a:lstStyle/>
          <a:p>
            <a:pPr defTabSz="914217"/>
            <a:r>
              <a:rPr kumimoji="1" lang="en-US" altLang="zh-CN" sz="4999" b="1" i="1" dirty="0">
                <a:latin typeface="Bookman Old Style" pitchFamily="18" charset="0"/>
                <a:ea typeface="宋体" panose="02010600030101010101" pitchFamily="2" charset="-122"/>
              </a:rPr>
              <a:t>environment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455356" y="3260725"/>
            <a:ext cx="7210992" cy="879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108825" tIns="54412" rIns="108825" bIns="54412">
            <a:spAutoFit/>
          </a:bodyPr>
          <a:lstStyle/>
          <a:p>
            <a:pPr defTabSz="914217"/>
            <a:r>
              <a:rPr kumimoji="1" lang="en-US" altLang="zh-CN" sz="4999" b="1" i="1" dirty="0">
                <a:latin typeface="Bookman Old Style" pitchFamily="18" charset="0"/>
                <a:ea typeface="宋体" panose="02010600030101010101" pitchFamily="2" charset="-122"/>
              </a:rPr>
              <a:t>destroys itself.</a:t>
            </a:r>
          </a:p>
        </p:txBody>
      </p:sp>
      <p:pic>
        <p:nvPicPr>
          <p:cNvPr id="11" name="Picture 3" descr="cover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8D7D0"/>
              </a:clrFrom>
              <a:clrTo>
                <a:srgbClr val="E8D7D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65517" y="389852"/>
            <a:ext cx="3046898" cy="1238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1" y="0"/>
            <a:ext cx="12189796" cy="6714841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4391" y="324380"/>
            <a:ext cx="10734095" cy="2338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altLang="zh-CN" sz="6599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Homework</a:t>
            </a:r>
          </a:p>
          <a:p>
            <a:pPr defTabSz="914217"/>
            <a:endParaRPr lang="en-US" altLang="zh-CN" sz="3999" dirty="0">
              <a:solidFill>
                <a:srgbClr val="000000">
                  <a:lumMod val="85000"/>
                  <a:lumOff val="15000"/>
                </a:srgbClr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defTabSz="914217"/>
            <a:endParaRPr lang="en-US" altLang="zh-CN" sz="3999" dirty="0">
              <a:solidFill>
                <a:srgbClr val="000000">
                  <a:lumMod val="85000"/>
                  <a:lumOff val="15000"/>
                </a:srgbClr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内容占位符 2"/>
          <p:cNvSpPr txBox="1">
            <a:spLocks/>
          </p:cNvSpPr>
          <p:nvPr/>
        </p:nvSpPr>
        <p:spPr>
          <a:xfrm>
            <a:off x="483563" y="886968"/>
            <a:ext cx="10968833" cy="4611909"/>
          </a:xfrm>
          <a:prstGeom prst="rect">
            <a:avLst/>
          </a:prstGeom>
        </p:spPr>
        <p:txBody>
          <a:bodyPr/>
          <a:lstStyle/>
          <a:p>
            <a:pPr marL="457109" indent="-457109" defTabSz="1218321">
              <a:spcBef>
                <a:spcPct val="20000"/>
              </a:spcBef>
              <a:defRPr/>
            </a:pPr>
            <a:endParaRPr lang="en-US" altLang="zh-CN" sz="3600" dirty="0">
              <a:solidFill>
                <a:srgbClr val="0000CC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457109" indent="-457109" algn="just" defTabSz="1218321">
              <a:spcBef>
                <a:spcPct val="20000"/>
              </a:spcBef>
              <a:defRPr/>
            </a:pPr>
            <a:r>
              <a:rPr lang="en-US" altLang="zh-CN" sz="36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1.Write down your opinion on the debate topic </a:t>
            </a:r>
            <a:r>
              <a:rPr lang="zh-CN" altLang="en-US" sz="36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Should</a:t>
            </a:r>
            <a:r>
              <a:rPr lang="zh-C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senior high school students have smartphones</a:t>
            </a:r>
            <a:r>
              <a:rPr lang="zh-CN" altLang="en-US" sz="36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en-US" altLang="zh-CN" sz="36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with no less than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120 </a:t>
            </a:r>
            <a:r>
              <a:rPr lang="en-US" altLang="zh-CN" sz="36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words and try to apply the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basic elements </a:t>
            </a:r>
            <a:r>
              <a:rPr lang="en-US" altLang="zh-CN" sz="36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of a debate in your writing.</a:t>
            </a:r>
          </a:p>
          <a:p>
            <a:pPr marL="457109" indent="-457109" algn="just" defTabSz="1218321">
              <a:spcBef>
                <a:spcPct val="20000"/>
              </a:spcBef>
              <a:defRPr/>
            </a:pPr>
            <a:r>
              <a:rPr lang="en-US" altLang="zh-CN" sz="36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2. Write a passage about “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How to achieve a balance between the economy and the environment</a:t>
            </a:r>
            <a:r>
              <a:rPr lang="en-US" altLang="zh-CN" sz="36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” with no less than 120 words.</a:t>
            </a:r>
            <a:endParaRPr lang="zh-CN" altLang="en-US" sz="36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-69534" y="28568"/>
            <a:ext cx="12361858" cy="6714841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245488" y="2512584"/>
            <a:ext cx="7726162" cy="2214367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914217"/>
            <a:r>
              <a:rPr lang="en-US" altLang="zh-CN" sz="13797" b="1" dirty="0">
                <a:ln/>
                <a:solidFill>
                  <a:srgbClr val="01B3C5"/>
                </a:solidFill>
                <a:latin typeface="Calibri"/>
                <a:ea typeface="宋体" panose="02010600030101010101" pitchFamily="2" charset="-122"/>
              </a:rPr>
              <a:t>Thank you</a:t>
            </a:r>
          </a:p>
        </p:txBody>
      </p:sp>
      <p:pic>
        <p:nvPicPr>
          <p:cNvPr id="5" name="图片 4" descr="花开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225" y="807533"/>
            <a:ext cx="11104189" cy="552419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0" y="0"/>
            <a:ext cx="12192000" cy="671484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85A5EB-C38A-4F75-965C-FD2B6C2C7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7" b="3772"/>
          <a:stretch>
            <a:fillRect/>
          </a:stretch>
        </p:blipFill>
        <p:spPr bwMode="auto">
          <a:xfrm>
            <a:off x="3685073" y="1285936"/>
            <a:ext cx="4462771" cy="300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9BE7EC49-4488-4E02-9F7C-7F6C58504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0835" y="3626283"/>
            <a:ext cx="10247790" cy="18774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zh-CN" altLang="zh-CN" sz="4000" b="1" dirty="0">
                <a:latin typeface="Comic Sans MS" panose="030F0702030302020204" pitchFamily="66" charset="0"/>
              </a:rPr>
              <a:t>a debate --- a contest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zh-CN" altLang="zh-CN" sz="4000" b="1" dirty="0">
                <a:latin typeface="Comic Sans MS" panose="030F0702030302020204" pitchFamily="66" charset="0"/>
              </a:rPr>
              <a:t>two or more speakers try to persuade one another </a:t>
            </a:r>
            <a:endParaRPr lang="zh-CN" altLang="zh-CN" sz="8000" b="1" dirty="0">
              <a:latin typeface="Comic Sans MS" panose="030F0702030302020204" pitchFamily="66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5C9FED3-7E77-42F3-B533-055D554097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105" y="2937422"/>
            <a:ext cx="2734106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zh-CN" altLang="zh-CN" sz="3600" b="1" dirty="0">
                <a:latin typeface="Comic Sans MS" panose="030F0702030302020204" pitchFamily="66" charset="0"/>
              </a:rPr>
              <a:t>proposition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DC49784C-CC4B-42BB-9E27-7524EE5882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80822" y="2920210"/>
            <a:ext cx="234872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zh-CN" altLang="zh-CN" sz="3600" b="1" dirty="0">
                <a:latin typeface="Comic Sans MS" panose="030F0702030302020204" pitchFamily="66" charset="0"/>
              </a:rPr>
              <a:t>opposition</a:t>
            </a: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B6E6E211-7F2A-4D5E-A3F1-87C0DC155F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9668" y="1238394"/>
            <a:ext cx="5052664" cy="7694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en-US" altLang="zh-CN" sz="4400" b="1" dirty="0">
                <a:latin typeface="Comic Sans MS" panose="030F0702030302020204" pitchFamily="66" charset="0"/>
              </a:rPr>
              <a:t>c</a:t>
            </a:r>
            <a:r>
              <a:rPr lang="zh-CN" altLang="zh-CN" sz="4400" b="1" dirty="0">
                <a:latin typeface="Comic Sans MS" panose="030F0702030302020204" pitchFamily="66" charset="0"/>
              </a:rPr>
              <a:t>hairperson</a:t>
            </a:r>
            <a:r>
              <a:rPr lang="en-US" altLang="zh-CN" sz="4400" b="1" dirty="0">
                <a:latin typeface="Comic Sans MS" panose="030F0702030302020204" pitchFamily="66" charset="0"/>
              </a:rPr>
              <a:t>/host</a:t>
            </a:r>
            <a:endParaRPr lang="zh-CN" altLang="zh-CN" sz="4400" b="1" dirty="0">
              <a:latin typeface="Comic Sans MS" panose="030F0702030302020204" pitchFamily="66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F0A40D09-A432-45ED-8B38-8B679E4FB84E}"/>
              </a:ext>
            </a:extLst>
          </p:cNvPr>
          <p:cNvSpPr txBox="1">
            <a:spLocks noChangeArrowheads="1"/>
          </p:cNvSpPr>
          <p:nvPr/>
        </p:nvSpPr>
        <p:spPr>
          <a:xfrm>
            <a:off x="1998493" y="302088"/>
            <a:ext cx="8748275" cy="1018939"/>
          </a:xfrm>
          <a:prstGeom prst="rect">
            <a:avLst/>
          </a:prstGeom>
        </p:spPr>
        <p:txBody>
          <a:bodyPr/>
          <a:lstStyle/>
          <a:p>
            <a:pPr marL="457109" marR="0" lvl="0" indent="-457109" algn="l" defTabSz="121832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799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Century Gothic" panose="020B0502020202020204" charset="0"/>
                <a:ea typeface="宋体" panose="02010600030101010101" pitchFamily="2" charset="-122"/>
                <a:cs typeface="+mn-cs"/>
                <a:sym typeface="+mn-ea"/>
              </a:rPr>
              <a:t>Usual schedule for a debate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41668B7-E292-46F6-9E91-E25896044E58}"/>
              </a:ext>
            </a:extLst>
          </p:cNvPr>
          <p:cNvSpPr txBox="1"/>
          <p:nvPr/>
        </p:nvSpPr>
        <p:spPr>
          <a:xfrm>
            <a:off x="1543480" y="2311601"/>
            <a:ext cx="1316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atin typeface="+mn-ea"/>
              </a:rPr>
              <a:t>正方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989A865-2E0A-4504-ADAB-8E6CD5D732D4}"/>
              </a:ext>
            </a:extLst>
          </p:cNvPr>
          <p:cNvSpPr txBox="1"/>
          <p:nvPr/>
        </p:nvSpPr>
        <p:spPr>
          <a:xfrm>
            <a:off x="9234866" y="2311601"/>
            <a:ext cx="1316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atin typeface="+mn-ea"/>
              </a:rPr>
              <a:t>反方</a:t>
            </a:r>
          </a:p>
        </p:txBody>
      </p:sp>
    </p:spTree>
    <p:extLst>
      <p:ext uri="{BB962C8B-B14F-4D97-AF65-F5344CB8AC3E}">
        <p14:creationId xmlns:p14="http://schemas.microsoft.com/office/powerpoint/2010/main" val="291025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 autoUpdateAnimBg="0"/>
      <p:bldP spid="12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1324" y="0"/>
            <a:ext cx="12190676" cy="671484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" name="PA_副标题 2"/>
          <p:cNvSpPr txBox="1"/>
          <p:nvPr>
            <p:custDataLst>
              <p:tags r:id="rId1"/>
            </p:custDataLst>
          </p:nvPr>
        </p:nvSpPr>
        <p:spPr>
          <a:xfrm>
            <a:off x="5711672" y="5192463"/>
            <a:ext cx="8531314" cy="38337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F56FF2E-A2D2-4013-83F0-D3F9363A01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091" y="2934934"/>
            <a:ext cx="5399749" cy="359083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ECE78C9-DABF-41DB-BD1F-33857E68FEB1}"/>
              </a:ext>
            </a:extLst>
          </p:cNvPr>
          <p:cNvSpPr txBox="1"/>
          <p:nvPr/>
        </p:nvSpPr>
        <p:spPr>
          <a:xfrm>
            <a:off x="1981098" y="841906"/>
            <a:ext cx="100071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Should senior high school students have </a:t>
            </a:r>
            <a:r>
              <a:rPr lang="en-US" altLang="zh-CN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smartphones</a:t>
            </a:r>
            <a:r>
              <a:rPr lang="en-US" altLang="zh-C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zh-CN" alt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390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0" y="0"/>
            <a:ext cx="12192000" cy="671484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C1E454B-D92B-41FB-9626-10B310A79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689" y="2196758"/>
            <a:ext cx="2734106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zh-CN" altLang="zh-CN" sz="3600" b="1" dirty="0">
                <a:solidFill>
                  <a:srgbClr val="00B050"/>
                </a:solidFill>
                <a:latin typeface="Comic Sans MS" panose="030F0702030302020204" pitchFamily="66" charset="0"/>
              </a:rPr>
              <a:t>proposition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A4E86DDD-E343-4A2B-860E-A3DE836969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2382" y="3596866"/>
            <a:ext cx="234872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zh-CN" altLang="zh-CN" sz="3600" b="1" dirty="0">
                <a:solidFill>
                  <a:srgbClr val="00B050"/>
                </a:solidFill>
                <a:latin typeface="Comic Sans MS" panose="030F0702030302020204" pitchFamily="66" charset="0"/>
              </a:rPr>
              <a:t>opposition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BBD5AE1F-46B3-4FCF-B7BA-59E25C28E7A5}"/>
              </a:ext>
            </a:extLst>
          </p:cNvPr>
          <p:cNvSpPr txBox="1"/>
          <p:nvPr/>
        </p:nvSpPr>
        <p:spPr>
          <a:xfrm>
            <a:off x="4005072" y="2033981"/>
            <a:ext cx="77632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Senior high school students 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should</a:t>
            </a: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have smartphones.</a:t>
            </a:r>
            <a:endParaRPr lang="zh-C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E1295A2-5DD7-4784-B129-02905ADA1C72}"/>
              </a:ext>
            </a:extLst>
          </p:cNvPr>
          <p:cNvSpPr txBox="1"/>
          <p:nvPr/>
        </p:nvSpPr>
        <p:spPr>
          <a:xfrm>
            <a:off x="4005072" y="3521067"/>
            <a:ext cx="77632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Senior high school students 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should</a:t>
            </a: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have smartphones.</a:t>
            </a:r>
            <a:endParaRPr lang="zh-C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872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0" y="0"/>
            <a:ext cx="12192000" cy="671484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>
          <a:xfrm>
            <a:off x="594488" y="2476999"/>
            <a:ext cx="11665574" cy="1636553"/>
          </a:xfrm>
          <a:prstGeom prst="rect">
            <a:avLst/>
          </a:prstGeom>
        </p:spPr>
        <p:txBody>
          <a:bodyPr/>
          <a:lstStyle/>
          <a:p>
            <a:pPr marL="457109" marR="0" lvl="0" indent="-457109" algn="l" defTabSz="121832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dirty="0">
                <a:solidFill>
                  <a:srgbClr val="CC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How</a:t>
            </a:r>
            <a:r>
              <a:rPr lang="zh-CN" altLang="en-US" sz="5400" b="1" dirty="0">
                <a:solidFill>
                  <a:srgbClr val="CC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5400" b="1" dirty="0">
                <a:solidFill>
                  <a:srgbClr val="CC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to</a:t>
            </a:r>
            <a:r>
              <a:rPr lang="zh-CN" altLang="en-US" sz="5400" b="1" dirty="0">
                <a:solidFill>
                  <a:srgbClr val="CC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</a:t>
            </a:r>
            <a:r>
              <a:rPr lang="en-US" altLang="zh-CN" sz="5400" b="1" dirty="0">
                <a:solidFill>
                  <a:srgbClr val="CC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make your point persuasive?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25141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1324" y="0"/>
            <a:ext cx="12190676" cy="671484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altLang="zh-CN" dirty="0">
                <a:solidFill>
                  <a:srgbClr val="FFFFFF"/>
                </a:solidFill>
                <a:latin typeface="Calibri"/>
                <a:ea typeface="宋体" panose="02010600030101010101" pitchFamily="2" charset="-122"/>
              </a:rPr>
              <a:t>r</a:t>
            </a:r>
            <a:endParaRPr lang="zh-CN" altLang="en-US" dirty="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0" name="PA_标题 1"/>
          <p:cNvSpPr txBox="1"/>
          <p:nvPr>
            <p:custDataLst>
              <p:tags r:id="rId1"/>
            </p:custDataLst>
          </p:nvPr>
        </p:nvSpPr>
        <p:spPr>
          <a:xfrm>
            <a:off x="177424" y="2901383"/>
            <a:ext cx="11311812" cy="556572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217"/>
            <a:r>
              <a:rPr lang="en-US" altLang="zh-CN" sz="19896" b="1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economy </a:t>
            </a:r>
            <a:r>
              <a:rPr lang="en-US" altLang="zh-CN" sz="19896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or</a:t>
            </a:r>
            <a:r>
              <a:rPr lang="en-US" altLang="zh-CN" sz="19896" b="1" dirty="0">
                <a:solidFill>
                  <a:srgbClr val="77448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19896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environment</a:t>
            </a:r>
            <a:endParaRPr lang="en-US" altLang="zh-CN" sz="19896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1" name="PA_副标题 2"/>
          <p:cNvSpPr txBox="1"/>
          <p:nvPr>
            <p:custDataLst>
              <p:tags r:id="rId2"/>
            </p:custDataLst>
          </p:nvPr>
        </p:nvSpPr>
        <p:spPr>
          <a:xfrm>
            <a:off x="5711672" y="5192463"/>
            <a:ext cx="8531314" cy="38337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217">
              <a:buNone/>
            </a:pPr>
            <a:endParaRPr lang="en-US" altLang="zh-CN" sz="2400" b="1" dirty="0">
              <a:solidFill>
                <a:srgbClr val="000000"/>
              </a:solidFill>
              <a:latin typeface="Comic Sans MS" panose="030F0702030302020204" charset="0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326644" y="1212013"/>
            <a:ext cx="4925991" cy="885706"/>
            <a:chOff x="3325209" y="1212293"/>
            <a:chExt cx="4927131" cy="885911"/>
          </a:xfrm>
        </p:grpSpPr>
        <p:sp>
          <p:nvSpPr>
            <p:cNvPr id="39" name="文本框 283"/>
            <p:cNvSpPr txBox="1"/>
            <p:nvPr/>
          </p:nvSpPr>
          <p:spPr>
            <a:xfrm>
              <a:off x="3325209" y="1236430"/>
              <a:ext cx="2133918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17"/>
              <a:r>
                <a:rPr lang="en-US" altLang="zh-CN" sz="4999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M5U2</a:t>
              </a:r>
              <a:endParaRPr lang="zh-CN" altLang="en-US" sz="4999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437018" y="1212293"/>
              <a:ext cx="2815322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17"/>
              <a:r>
                <a:rPr lang="en-US" altLang="zh-CN" sz="4999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Reading</a:t>
              </a:r>
              <a:endParaRPr lang="zh-CN" altLang="en-US" sz="4999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782647" y="3193775"/>
            <a:ext cx="5867621" cy="1569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altLang="zh-CN" sz="4999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must</a:t>
            </a:r>
            <a:r>
              <a:rPr lang="en-US" altLang="zh-CN" sz="9598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4999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we choose?</a:t>
            </a:r>
            <a:endParaRPr lang="zh-CN" altLang="en-US" sz="4999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-69534" y="28568"/>
            <a:ext cx="12361858" cy="671484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4146036" y="1845697"/>
            <a:ext cx="3060526" cy="786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8825" tIns="54412" rIns="108825" bIns="54412">
            <a:spAutoFit/>
          </a:bodyPr>
          <a:lstStyle/>
          <a:p>
            <a:pPr defTabSz="914217"/>
            <a:r>
              <a:rPr lang="en-US" altLang="zh-CN" sz="4399" b="1" dirty="0">
                <a:solidFill>
                  <a:srgbClr val="0033CC"/>
                </a:solidFill>
                <a:latin typeface="Calibri"/>
                <a:ea typeface="宋体" panose="02010600030101010101" pitchFamily="2" charset="-122"/>
              </a:rPr>
              <a:t>James Long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236148" y="2612597"/>
            <a:ext cx="3377932" cy="786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8825" tIns="54412" rIns="108825" bIns="54412">
            <a:spAutoFit/>
          </a:bodyPr>
          <a:lstStyle/>
          <a:p>
            <a:pPr defTabSz="914217"/>
            <a:r>
              <a:rPr lang="en-US" altLang="zh-CN" sz="4399" b="1" dirty="0">
                <a:solidFill>
                  <a:srgbClr val="0033CC"/>
                </a:solidFill>
                <a:latin typeface="Calibri"/>
                <a:ea typeface="宋体" panose="02010600030101010101" pitchFamily="2" charset="-122"/>
              </a:rPr>
              <a:t>Lin </a:t>
            </a:r>
            <a:r>
              <a:rPr lang="en-US" altLang="zh-CN" sz="4399" b="1" dirty="0" err="1">
                <a:solidFill>
                  <a:srgbClr val="0033CC"/>
                </a:solidFill>
                <a:latin typeface="Calibri"/>
                <a:ea typeface="宋体" panose="02010600030101010101" pitchFamily="2" charset="-122"/>
              </a:rPr>
              <a:t>Shuiqing</a:t>
            </a:r>
            <a:endParaRPr lang="en-US" altLang="zh-CN" sz="4399" b="1" dirty="0">
              <a:solidFill>
                <a:srgbClr val="0033CC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7196269" y="2578100"/>
            <a:ext cx="2984809" cy="786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8825" tIns="54412" rIns="108825" bIns="54412">
            <a:spAutoFit/>
          </a:bodyPr>
          <a:lstStyle/>
          <a:p>
            <a:pPr defTabSz="914217"/>
            <a:r>
              <a:rPr lang="en-US" altLang="zh-CN" sz="4399" b="1" dirty="0" err="1">
                <a:solidFill>
                  <a:srgbClr val="0033CC"/>
                </a:solidFill>
                <a:latin typeface="Calibri"/>
                <a:ea typeface="宋体" panose="02010600030101010101" pitchFamily="2" charset="-122"/>
              </a:rPr>
              <a:t>Qian</a:t>
            </a:r>
            <a:r>
              <a:rPr lang="en-US" altLang="zh-CN" sz="4399" b="1" dirty="0">
                <a:solidFill>
                  <a:srgbClr val="0033CC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4399" b="1" dirty="0" err="1">
                <a:solidFill>
                  <a:srgbClr val="0033CC"/>
                </a:solidFill>
                <a:latin typeface="Calibri"/>
                <a:ea typeface="宋体" panose="02010600030101010101" pitchFamily="2" charset="-122"/>
              </a:rPr>
              <a:t>Liwei</a:t>
            </a:r>
            <a:endParaRPr lang="en-US" altLang="zh-CN" sz="4399" b="1" dirty="0">
              <a:solidFill>
                <a:srgbClr val="0033CC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743905" y="3456202"/>
            <a:ext cx="4373569" cy="21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25" tIns="54412" rIns="108825" bIns="54412">
            <a:spAutoFit/>
          </a:bodyPr>
          <a:lstStyle/>
          <a:p>
            <a:pPr algn="ctr" defTabSz="914217"/>
            <a:r>
              <a:rPr lang="en-US" altLang="zh-CN" sz="4399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</a:rPr>
              <a:t>a spokeswoman </a:t>
            </a:r>
          </a:p>
          <a:p>
            <a:pPr algn="ctr" defTabSz="914217"/>
            <a:r>
              <a:rPr lang="en-US" altLang="zh-CN" sz="4399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</a:rPr>
              <a:t>from Green Society</a:t>
            </a: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4604218" y="3462031"/>
            <a:ext cx="7141166" cy="1463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25" tIns="54412" rIns="108825" bIns="54412">
            <a:spAutoFit/>
          </a:bodyPr>
          <a:lstStyle/>
          <a:p>
            <a:pPr algn="ctr" defTabSz="914217"/>
            <a:r>
              <a:rPr lang="en-US" altLang="zh-CN" sz="4399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</a:rPr>
              <a:t>       a business development</a:t>
            </a:r>
          </a:p>
          <a:p>
            <a:pPr algn="ctr" defTabSz="914217"/>
            <a:r>
              <a:rPr lang="en-US" altLang="zh-CN" sz="4399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</a:rPr>
              <a:t> consultant</a:t>
            </a:r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1386385" y="2689679"/>
            <a:ext cx="2763774" cy="76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217"/>
            <a:r>
              <a:rPr lang="en-US" altLang="zh-CN" sz="4399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</a:rPr>
              <a:t>One side</a:t>
            </a:r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4713390" y="1866833"/>
            <a:ext cx="1382609" cy="76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217"/>
            <a:r>
              <a:rPr lang="en-US" altLang="zh-CN" sz="4399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</a:rPr>
              <a:t>Host</a:t>
            </a: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6549751" y="2599830"/>
            <a:ext cx="3631327" cy="76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217"/>
            <a:r>
              <a:rPr lang="en-US" altLang="zh-CN" sz="4399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</a:rPr>
              <a:t>The other side</a:t>
            </a: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4920375" y="2737661"/>
            <a:ext cx="861691" cy="7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217"/>
            <a:r>
              <a:rPr lang="en-US" altLang="zh-CN" sz="3999" b="1" dirty="0">
                <a:solidFill>
                  <a:srgbClr val="FF0000"/>
                </a:solidFill>
                <a:latin typeface="Calibri"/>
                <a:ea typeface="宋体" panose="02010600030101010101" pitchFamily="2" charset="-122"/>
              </a:rPr>
              <a:t>VS.</a:t>
            </a: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1148643" y="967622"/>
            <a:ext cx="8748275" cy="1018939"/>
          </a:xfrm>
          <a:prstGeom prst="rect">
            <a:avLst/>
          </a:prstGeom>
        </p:spPr>
        <p:txBody>
          <a:bodyPr/>
          <a:lstStyle/>
          <a:p>
            <a:pPr marL="457109" indent="-457109" defTabSz="1218321">
              <a:spcBef>
                <a:spcPct val="20000"/>
              </a:spcBef>
              <a:defRPr/>
            </a:pPr>
            <a:r>
              <a:rPr lang="en-US" altLang="zh-CN" sz="4799" b="1" dirty="0">
                <a:solidFill>
                  <a:srgbClr val="CC3300"/>
                </a:solidFill>
                <a:latin typeface="Century Gothic" panose="020B0502020202020204" charset="0"/>
                <a:ea typeface="宋体" panose="02010600030101010101" pitchFamily="2" charset="-122"/>
                <a:sym typeface="+mn-ea"/>
              </a:rPr>
              <a:t>Usual schedule for a debate</a:t>
            </a: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-1858900" y="0"/>
            <a:ext cx="10308011" cy="1412548"/>
          </a:xfrm>
          <a:prstGeom prst="rect">
            <a:avLst/>
          </a:prstGeom>
        </p:spPr>
        <p:txBody>
          <a:bodyPr/>
          <a:lstStyle/>
          <a:p>
            <a:pPr algn="ctr" defTabSz="1218321">
              <a:spcBef>
                <a:spcPct val="0"/>
              </a:spcBef>
              <a:defRPr/>
            </a:pPr>
            <a:r>
              <a:rPr lang="en-US" altLang="zh-CN" sz="4399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Reading strategy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3" grpId="1"/>
      <p:bldP spid="14" grpId="0"/>
      <p:bldP spid="15" grpId="0"/>
      <p:bldP spid="16" grpId="0"/>
      <p:bldP spid="19" grpId="0"/>
      <p:bldP spid="19" grpId="1"/>
      <p:bldP spid="20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1070</TotalTime>
  <Words>1117</Words>
  <Application>Microsoft Office PowerPoint</Application>
  <PresentationFormat>宽屏</PresentationFormat>
  <Paragraphs>243</Paragraphs>
  <Slides>32</Slides>
  <Notes>31</Notes>
  <HiddenSlides>0</HiddenSlides>
  <MMClips>2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5" baseType="lpstr">
      <vt:lpstr>ITC Avant Garde Std Bk</vt:lpstr>
      <vt:lpstr>等线</vt:lpstr>
      <vt:lpstr>宋体</vt:lpstr>
      <vt:lpstr>微软雅黑</vt:lpstr>
      <vt:lpstr>Arial</vt:lpstr>
      <vt:lpstr>Berlin Sans FB Demi</vt:lpstr>
      <vt:lpstr>Bookman Old Style</vt:lpstr>
      <vt:lpstr>Calibri</vt:lpstr>
      <vt:lpstr>Century Gothic</vt:lpstr>
      <vt:lpstr>Comic Sans MS</vt:lpstr>
      <vt:lpstr>Times New Roman</vt:lpstr>
      <vt:lpstr>Wingdings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光倩 胡</dc:creator>
  <cp:lastModifiedBy>光倩 胡</cp:lastModifiedBy>
  <cp:revision>128</cp:revision>
  <dcterms:created xsi:type="dcterms:W3CDTF">2020-09-09T07:40:54Z</dcterms:created>
  <dcterms:modified xsi:type="dcterms:W3CDTF">2020-09-15T13:54:11Z</dcterms:modified>
</cp:coreProperties>
</file>