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3"/>
    <p:sldMasterId id="2147483671" r:id="rId4"/>
    <p:sldMasterId id="2147483693" r:id="rId5"/>
    <p:sldMasterId id="2147483715" r:id="rId6"/>
    <p:sldMasterId id="2147483737" r:id="rId7"/>
    <p:sldMasterId id="2147483749" r:id="rId8"/>
    <p:sldMasterId id="2147483761" r:id="rId9"/>
    <p:sldMasterId id="2147483773" r:id="rId10"/>
    <p:sldMasterId id="2147483785" r:id="rId11"/>
    <p:sldMasterId id="2147483807" r:id="rId12"/>
    <p:sldMasterId id="2147483819" r:id="rId13"/>
    <p:sldMasterId id="2147483831" r:id="rId14"/>
    <p:sldMasterId id="2147483843" r:id="rId15"/>
    <p:sldMasterId id="2147483855" r:id="rId16"/>
    <p:sldMasterId id="2147483867" r:id="rId17"/>
    <p:sldMasterId id="2147483889" r:id="rId18"/>
    <p:sldMasterId id="2147483901" r:id="rId19"/>
    <p:sldMasterId id="2147483913" r:id="rId20"/>
    <p:sldMasterId id="2147483925" r:id="rId21"/>
    <p:sldMasterId id="2147483937" r:id="rId22"/>
    <p:sldMasterId id="2147483949" r:id="rId23"/>
    <p:sldMasterId id="2147483961" r:id="rId24"/>
    <p:sldMasterId id="2147483973" r:id="rId25"/>
    <p:sldMasterId id="2147483985" r:id="rId26"/>
  </p:sldMasterIdLst>
  <p:sldIdLst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9" r:id="rId35"/>
    <p:sldId id="268" r:id="rId36"/>
    <p:sldId id="270" r:id="rId37"/>
    <p:sldId id="271" r:id="rId38"/>
    <p:sldId id="272" r:id="rId39"/>
    <p:sldId id="273" r:id="rId40"/>
    <p:sldId id="275" r:id="rId41"/>
    <p:sldId id="276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6" r:id="rId50"/>
    <p:sldId id="287" r:id="rId51"/>
    <p:sldId id="288" r:id="rId52"/>
    <p:sldId id="289" r:id="rId53"/>
    <p:sldId id="290" r:id="rId54"/>
    <p:sldId id="258" r:id="rId5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29.xml"/><Relationship Id="rId54" Type="http://schemas.openxmlformats.org/officeDocument/2006/relationships/slide" Target="slides/slide28.xml"/><Relationship Id="rId53" Type="http://schemas.openxmlformats.org/officeDocument/2006/relationships/slide" Target="slides/slide27.xml"/><Relationship Id="rId52" Type="http://schemas.openxmlformats.org/officeDocument/2006/relationships/slide" Target="slides/slide26.xml"/><Relationship Id="rId51" Type="http://schemas.openxmlformats.org/officeDocument/2006/relationships/slide" Target="slides/slide25.xml"/><Relationship Id="rId50" Type="http://schemas.openxmlformats.org/officeDocument/2006/relationships/slide" Target="slides/slide24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3.xml"/><Relationship Id="rId48" Type="http://schemas.openxmlformats.org/officeDocument/2006/relationships/slide" Target="slides/slide22.xml"/><Relationship Id="rId47" Type="http://schemas.openxmlformats.org/officeDocument/2006/relationships/slide" Target="slides/slide21.xml"/><Relationship Id="rId46" Type="http://schemas.openxmlformats.org/officeDocument/2006/relationships/slide" Target="slides/slide20.xml"/><Relationship Id="rId45" Type="http://schemas.openxmlformats.org/officeDocument/2006/relationships/slide" Target="slides/slide19.xml"/><Relationship Id="rId44" Type="http://schemas.openxmlformats.org/officeDocument/2006/relationships/slide" Target="slides/slide18.xml"/><Relationship Id="rId43" Type="http://schemas.openxmlformats.org/officeDocument/2006/relationships/slide" Target="slides/slide17.xml"/><Relationship Id="rId42" Type="http://schemas.openxmlformats.org/officeDocument/2006/relationships/slide" Target="slides/slide16.xml"/><Relationship Id="rId41" Type="http://schemas.openxmlformats.org/officeDocument/2006/relationships/slide" Target="slides/slide15.xml"/><Relationship Id="rId40" Type="http://schemas.openxmlformats.org/officeDocument/2006/relationships/slide" Target="slides/slide1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3.xml"/><Relationship Id="rId38" Type="http://schemas.openxmlformats.org/officeDocument/2006/relationships/slide" Target="slides/slide12.xml"/><Relationship Id="rId37" Type="http://schemas.openxmlformats.org/officeDocument/2006/relationships/slide" Target="slides/slide11.xml"/><Relationship Id="rId36" Type="http://schemas.openxmlformats.org/officeDocument/2006/relationships/slide" Target="slides/slide10.xml"/><Relationship Id="rId35" Type="http://schemas.openxmlformats.org/officeDocument/2006/relationships/slide" Target="slides/slide9.xml"/><Relationship Id="rId34" Type="http://schemas.openxmlformats.org/officeDocument/2006/relationships/slide" Target="slides/slide8.xml"/><Relationship Id="rId33" Type="http://schemas.openxmlformats.org/officeDocument/2006/relationships/slide" Target="slides/slide7.xml"/><Relationship Id="rId32" Type="http://schemas.openxmlformats.org/officeDocument/2006/relationships/slide" Target="slides/slide6.xml"/><Relationship Id="rId31" Type="http://schemas.openxmlformats.org/officeDocument/2006/relationships/slide" Target="slides/slide5.xml"/><Relationship Id="rId30" Type="http://schemas.openxmlformats.org/officeDocument/2006/relationships/slide" Target="slides/slide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3.xml"/><Relationship Id="rId28" Type="http://schemas.openxmlformats.org/officeDocument/2006/relationships/slide" Target="slides/slide2.xml"/><Relationship Id="rId27" Type="http://schemas.openxmlformats.org/officeDocument/2006/relationships/slide" Target="slides/slide1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e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jpeg"/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jpeg"/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jpeg"/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eg"/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eg"/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eg"/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eg"/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eg"/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eg"/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eg"/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jpeg"/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eg"/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jpeg"/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jpeg"/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eg"/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jpeg"/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jpeg"/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eg"/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jpeg"/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jpeg"/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jpeg"/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eg"/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jpeg"/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jpeg"/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jpeg"/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jpeg"/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jpeg"/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jpeg"/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jpeg"/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jpeg"/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jpeg"/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jpeg"/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jpeg"/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jpeg"/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jpeg"/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jpeg"/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jpeg"/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eg"/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jpeg"/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jpeg"/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jpeg"/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jpeg"/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jpeg"/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jpeg"/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jpeg"/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jpeg"/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jpeg"/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jpeg"/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jpeg"/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jpeg"/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jpeg"/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jpeg"/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jpeg"/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jpeg"/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jpeg"/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jpeg"/><Relationship Id="rId1" Type="http://schemas.openxmlformats.org/officeDocument/2006/relationships/slideMaster" Target="../slideMasters/slideMaster24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jpeg"/><Relationship Id="rId1" Type="http://schemas.openxmlformats.org/officeDocument/2006/relationships/slideMaster" Target="../slideMasters/slideMaster24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jpeg"/><Relationship Id="rId1" Type="http://schemas.openxmlformats.org/officeDocument/2006/relationships/slideMaster" Target="../slideMasters/slideMaster24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jpeg"/><Relationship Id="rId1" Type="http://schemas.openxmlformats.org/officeDocument/2006/relationships/slideMaster" Target="../slideMasters/slideMaster24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jpeg"/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jpeg"/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jpeg"/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jpeg"/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jpeg"/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jpeg"/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jpeg"/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jpeg"/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jpeg"/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jpeg"/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jpeg"/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4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2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3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4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2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3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hidden">
          <a:xfrm>
            <a:off x="304800" y="3200400"/>
            <a:ext cx="11684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2051" name="Picture 3" descr="ANABNR2"/>
          <p:cNvPicPr>
            <a:picLocks noChangeAspect="1"/>
          </p:cNvPicPr>
          <p:nvPr/>
        </p:nvPicPr>
        <p:blipFill>
          <a:blip r:embed="rId2"/>
          <a:srcRect l="-900" t="-1314" r="-2" b="-36961"/>
          <a:stretch>
            <a:fillRect/>
          </a:stretch>
        </p:blipFill>
        <p:spPr>
          <a:xfrm>
            <a:off x="711200" y="3200400"/>
            <a:ext cx="11277600" cy="11588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hidden">
          <a:xfrm>
            <a:off x="1060451" y="2895600"/>
            <a:ext cx="4064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0" y="19812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717800" y="4351338"/>
            <a:ext cx="85344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2540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7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24600"/>
            <a:ext cx="38608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540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zh-CN" sz="1400" dirty="0">
                <a:solidFill>
                  <a:schemeClr val="tx2"/>
                </a:solidFill>
              </a:rPr>
            </a:fld>
            <a:endParaRPr lang="en-US" altLang="zh-CN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dirty="0">
                <a:solidFill>
                  <a:schemeClr val="tx2"/>
                </a:solidFill>
              </a:rPr>
            </a:fld>
            <a:endParaRPr lang="en-US" altLang="zh-CN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dirty="0">
                <a:solidFill>
                  <a:schemeClr val="tx2"/>
                </a:solidFill>
              </a:rPr>
            </a:fld>
            <a:endParaRPr lang="en-US" altLang="zh-CN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dirty="0">
                <a:solidFill>
                  <a:schemeClr val="tx2"/>
                </a:solidFill>
              </a:rPr>
            </a:fld>
            <a:endParaRPr lang="en-US" altLang="zh-CN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dirty="0">
                <a:solidFill>
                  <a:schemeClr val="tx2"/>
                </a:solidFill>
              </a:rPr>
            </a:fld>
            <a:endParaRPr lang="en-US" altLang="zh-CN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dirty="0">
                <a:solidFill>
                  <a:schemeClr val="tx2"/>
                </a:solidFill>
              </a:rPr>
            </a:fld>
            <a:endParaRPr lang="en-US" altLang="zh-CN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dirty="0">
                <a:solidFill>
                  <a:schemeClr val="tx2"/>
                </a:solidFill>
              </a:rPr>
            </a:fld>
            <a:endParaRPr lang="en-US" altLang="zh-CN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dirty="0">
                <a:solidFill>
                  <a:schemeClr val="tx2"/>
                </a:solidFill>
              </a:rPr>
            </a:fld>
            <a:endParaRPr lang="en-US" altLang="zh-CN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dirty="0">
                <a:solidFill>
                  <a:schemeClr val="tx2"/>
                </a:solidFill>
              </a:rPr>
            </a:fld>
            <a:endParaRPr lang="en-US" altLang="zh-CN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dirty="0">
                <a:solidFill>
                  <a:schemeClr val="tx2"/>
                </a:solidFill>
              </a:rPr>
            </a:fld>
            <a:endParaRPr lang="en-US" altLang="zh-CN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94800" y="838200"/>
            <a:ext cx="2590800" cy="53784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22400" y="838200"/>
            <a:ext cx="7569200" cy="5378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dirty="0">
                <a:solidFill>
                  <a:schemeClr val="tx2"/>
                </a:solidFill>
              </a:rPr>
            </a:fld>
            <a:endParaRPr lang="en-US" altLang="zh-CN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4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2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3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 bwMode="white"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4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2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3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4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2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3_空白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内容与标题">
    <p:bg bwMode="auto"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i="0" kern="1200" cap="none" spc="0" normalizeH="0" baseline="0" noProof="0" smtClean="0"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1.xml"/><Relationship Id="rId24" Type="http://schemas.openxmlformats.org/officeDocument/2006/relationships/theme" Target="../theme/theme10.xml"/><Relationship Id="rId23" Type="http://schemas.openxmlformats.org/officeDocument/2006/relationships/image" Target="../media/image116.png"/><Relationship Id="rId22" Type="http://schemas.openxmlformats.org/officeDocument/2006/relationships/image" Target="../media/image115.jpeg"/><Relationship Id="rId21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51.xml"/><Relationship Id="rId13" Type="http://schemas.openxmlformats.org/officeDocument/2006/relationships/theme" Target="../theme/theme11.xml"/><Relationship Id="rId12" Type="http://schemas.openxmlformats.org/officeDocument/2006/relationships/image" Target="../media/image128.jpeg"/><Relationship Id="rId11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0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62.xml"/><Relationship Id="rId13" Type="http://schemas.openxmlformats.org/officeDocument/2006/relationships/theme" Target="../theme/theme12.xml"/><Relationship Id="rId12" Type="http://schemas.openxmlformats.org/officeDocument/2006/relationships/image" Target="../media/image140.jpeg"/><Relationship Id="rId11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1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73.xml"/><Relationship Id="rId12" Type="http://schemas.openxmlformats.org/officeDocument/2006/relationships/theme" Target="../theme/theme13.xml"/><Relationship Id="rId11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72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4.xml"/><Relationship Id="rId13" Type="http://schemas.openxmlformats.org/officeDocument/2006/relationships/theme" Target="../theme/theme14.xml"/><Relationship Id="rId12" Type="http://schemas.openxmlformats.org/officeDocument/2006/relationships/image" Target="../media/image152.jpeg"/><Relationship Id="rId11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83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5.xml"/><Relationship Id="rId12" Type="http://schemas.openxmlformats.org/officeDocument/2006/relationships/theme" Target="../theme/theme15.xml"/><Relationship Id="rId11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94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3.xml"/><Relationship Id="rId8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7.xml"/><Relationship Id="rId24" Type="http://schemas.openxmlformats.org/officeDocument/2006/relationships/theme" Target="../theme/theme16.xml"/><Relationship Id="rId23" Type="http://schemas.openxmlformats.org/officeDocument/2006/relationships/image" Target="../media/image178.png"/><Relationship Id="rId22" Type="http://schemas.openxmlformats.org/officeDocument/2006/relationships/image" Target="../media/image177.jpeg"/><Relationship Id="rId21" Type="http://schemas.openxmlformats.org/officeDocument/2006/relationships/slideLayout" Target="../slideLayouts/slideLayout225.xml"/><Relationship Id="rId20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05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4.xml"/><Relationship Id="rId8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27.xml"/><Relationship Id="rId12" Type="http://schemas.openxmlformats.org/officeDocument/2006/relationships/theme" Target="../theme/theme17.xml"/><Relationship Id="rId11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26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5.xml"/><Relationship Id="rId8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8.xml"/><Relationship Id="rId12" Type="http://schemas.openxmlformats.org/officeDocument/2006/relationships/theme" Target="../theme/theme18.xml"/><Relationship Id="rId11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37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6.xml"/><Relationship Id="rId8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9.xml"/><Relationship Id="rId13" Type="http://schemas.openxmlformats.org/officeDocument/2006/relationships/theme" Target="../theme/theme19.xml"/><Relationship Id="rId12" Type="http://schemas.openxmlformats.org/officeDocument/2006/relationships/image" Target="../media/image190.jpeg"/><Relationship Id="rId11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4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7.xml"/><Relationship Id="rId8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60.xml"/><Relationship Id="rId15" Type="http://schemas.openxmlformats.org/officeDocument/2006/relationships/theme" Target="../theme/theme20.xml"/><Relationship Id="rId14" Type="http://schemas.openxmlformats.org/officeDocument/2006/relationships/image" Target="../media/image194.png"/><Relationship Id="rId13" Type="http://schemas.openxmlformats.org/officeDocument/2006/relationships/image" Target="../media/image193.jpeg"/><Relationship Id="rId12" Type="http://schemas.openxmlformats.org/officeDocument/2006/relationships/image" Target="../media/image192.jpeg"/><Relationship Id="rId11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59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8.xml"/><Relationship Id="rId8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71.xml"/><Relationship Id="rId13" Type="http://schemas.openxmlformats.org/officeDocument/2006/relationships/theme" Target="../theme/theme21.xml"/><Relationship Id="rId12" Type="http://schemas.openxmlformats.org/officeDocument/2006/relationships/image" Target="../media/image206.jpeg"/><Relationship Id="rId11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0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9.xml"/><Relationship Id="rId8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82.xml"/><Relationship Id="rId13" Type="http://schemas.openxmlformats.org/officeDocument/2006/relationships/theme" Target="../theme/theme22.xml"/><Relationship Id="rId12" Type="http://schemas.openxmlformats.org/officeDocument/2006/relationships/image" Target="../media/image218.jpeg"/><Relationship Id="rId11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1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0.xml"/><Relationship Id="rId8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93.xml"/><Relationship Id="rId13" Type="http://schemas.openxmlformats.org/officeDocument/2006/relationships/theme" Target="../theme/theme23.xml"/><Relationship Id="rId12" Type="http://schemas.openxmlformats.org/officeDocument/2006/relationships/image" Target="../media/image230.jpeg"/><Relationship Id="rId11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292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1.xml"/><Relationship Id="rId8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4.xml"/><Relationship Id="rId13" Type="http://schemas.openxmlformats.org/officeDocument/2006/relationships/theme" Target="../theme/theme24.xml"/><Relationship Id="rId12" Type="http://schemas.openxmlformats.org/officeDocument/2006/relationships/image" Target="../media/image242.jpeg"/><Relationship Id="rId11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03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2.xml"/><Relationship Id="rId8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16.xml"/><Relationship Id="rId2" Type="http://schemas.openxmlformats.org/officeDocument/2006/relationships/slideLayout" Target="../slideLayouts/slideLayout315.xml"/><Relationship Id="rId13" Type="http://schemas.openxmlformats.org/officeDocument/2006/relationships/theme" Target="../theme/theme25.xml"/><Relationship Id="rId12" Type="http://schemas.openxmlformats.org/officeDocument/2006/relationships/image" Target="../media/image254.jpeg"/><Relationship Id="rId11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4" Type="http://schemas.openxmlformats.org/officeDocument/2006/relationships/theme" Target="../theme/theme3.xml"/><Relationship Id="rId23" Type="http://schemas.openxmlformats.org/officeDocument/2006/relationships/image" Target="../media/image26.png"/><Relationship Id="rId22" Type="http://schemas.openxmlformats.org/officeDocument/2006/relationships/image" Target="../media/image25.jpeg"/><Relationship Id="rId21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4" Type="http://schemas.openxmlformats.org/officeDocument/2006/relationships/theme" Target="../theme/theme4.xml"/><Relationship Id="rId23" Type="http://schemas.openxmlformats.org/officeDocument/2006/relationships/image" Target="../media/image52.png"/><Relationship Id="rId22" Type="http://schemas.openxmlformats.org/officeDocument/2006/relationships/image" Target="../media/image51.jpeg"/><Relationship Id="rId21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0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6.xml"/><Relationship Id="rId24" Type="http://schemas.openxmlformats.org/officeDocument/2006/relationships/theme" Target="../theme/theme5.xml"/><Relationship Id="rId23" Type="http://schemas.openxmlformats.org/officeDocument/2006/relationships/image" Target="../media/image78.png"/><Relationship Id="rId22" Type="http://schemas.openxmlformats.org/officeDocument/2006/relationships/image" Target="../media/image77.jpeg"/><Relationship Id="rId21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8.xml"/><Relationship Id="rId13" Type="http://schemas.openxmlformats.org/officeDocument/2006/relationships/theme" Target="../theme/theme8.xml"/><Relationship Id="rId12" Type="http://schemas.openxmlformats.org/officeDocument/2006/relationships/image" Target="../media/image90.jpeg"/><Relationship Id="rId11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9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b="0">
                <a:solidFill>
                  <a:srgbClr val="898989"/>
                </a:solidFill>
                <a:latin typeface="宋体" pitchFamily="2" charset="-122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b="0">
                <a:solidFill>
                  <a:srgbClr val="898989"/>
                </a:solidFill>
                <a:latin typeface="宋体" pitchFamily="2" charset="-122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5" name="图片 6" descr="VI视觉识别系统2016.0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978650" y="85725"/>
            <a:ext cx="4584700" cy="46037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宋体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dpi="0" rotWithShape="0">
          <a:blip r:embed="rId1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dpi="0" rotWithShape="0">
          <a:blip r:embed="rId1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dpi="0" rotWithShape="0">
          <a:blip r:embed="rId1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b="0">
                <a:solidFill>
                  <a:srgbClr val="898989"/>
                </a:solidFill>
                <a:latin typeface="宋体" pitchFamily="2" charset="-122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b="0">
                <a:solidFill>
                  <a:srgbClr val="898989"/>
                </a:solidFill>
                <a:latin typeface="宋体" pitchFamily="2" charset="-122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5" name="图片 6" descr="VI视觉识别系统2016.0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978650" y="85725"/>
            <a:ext cx="4584700" cy="46037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宋体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dpi="0" rotWithShape="0">
          <a:blip r:embed="rId1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ChangeArrowheads="1"/>
          </p:cNvSpPr>
          <p:nvPr/>
        </p:nvSpPr>
        <p:spPr bwMode="hidden">
          <a:xfrm>
            <a:off x="203200" y="0"/>
            <a:ext cx="19304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hidden">
          <a:xfrm>
            <a:off x="2235200" y="0"/>
            <a:ext cx="99568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27652" name="Rectangle 4" descr="Stationery"/>
          <p:cNvSpPr>
            <a:spLocks noChangeArrowheads="1"/>
          </p:cNvSpPr>
          <p:nvPr/>
        </p:nvSpPr>
        <p:spPr bwMode="auto">
          <a:xfrm>
            <a:off x="609600" y="0"/>
            <a:ext cx="1625600" cy="762000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27653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4135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4135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1033" name="Picture 9" descr="anabnr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8300" y="0"/>
            <a:ext cx="10553700" cy="7540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406400" y="457200"/>
            <a:ext cx="33528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6413500"/>
            <a:ext cx="1219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dirty="0">
                <a:solidFill>
                  <a:schemeClr val="tx2"/>
                </a:solidFill>
              </a:rPr>
            </a:fld>
            <a:endParaRPr lang="en-US" altLang="zh-CN" sz="1400" dirty="0">
              <a:solidFill>
                <a:schemeClr val="tx2"/>
              </a:solidFill>
            </a:endParaRPr>
          </a:p>
        </p:txBody>
      </p:sp>
      <p:sp>
        <p:nvSpPr>
          <p:cNvPr id="1036" name="Rectangle 12"/>
          <p:cNvSpPr>
            <a:spLocks noGrp="1"/>
          </p:cNvSpPr>
          <p:nvPr>
            <p:ph type="body" idx="1"/>
          </p:nvPr>
        </p:nvSpPr>
        <p:spPr>
          <a:xfrm>
            <a:off x="1422400" y="2101850"/>
            <a:ext cx="103632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27430" indent="-45593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370330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71323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dpi="0" rotWithShape="0">
          <a:blip r:embed="rId1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dpi="0" rotWithShape="0">
          <a:blip r:embed="rId1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dpi="0" rotWithShape="0">
          <a:blip r:embed="rId1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dpi="0" rotWithShape="0">
          <a:blip r:embed="rId1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dpi="0" rotWithShape="0">
          <a:blip r:embed="rId1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b="0">
                <a:solidFill>
                  <a:srgbClr val="898989"/>
                </a:solidFill>
                <a:latin typeface="宋体" pitchFamily="2" charset="-122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b="0">
                <a:solidFill>
                  <a:srgbClr val="898989"/>
                </a:solidFill>
                <a:latin typeface="宋体" pitchFamily="2" charset="-122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5" name="图片 6" descr="VI视觉识别系统2016.0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978650" y="85725"/>
            <a:ext cx="4584700" cy="46037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宋体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b="0">
                <a:solidFill>
                  <a:srgbClr val="898989"/>
                </a:solidFill>
                <a:latin typeface="宋体" pitchFamily="2" charset="-122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b="0">
                <a:solidFill>
                  <a:srgbClr val="898989"/>
                </a:solidFill>
                <a:latin typeface="宋体" pitchFamily="2" charset="-122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5" name="图片 6" descr="VI视觉识别系统2016.0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978650" y="85725"/>
            <a:ext cx="4584700" cy="46037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宋体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b="0">
                <a:solidFill>
                  <a:srgbClr val="898989"/>
                </a:solidFill>
                <a:latin typeface="宋体" pitchFamily="2" charset="-122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b="0">
                <a:solidFill>
                  <a:srgbClr val="898989"/>
                </a:solidFill>
                <a:latin typeface="宋体" pitchFamily="2" charset="-122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itchFamily="2" charset="-122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rgbClr val="898989"/>
                </a:solidFill>
                <a:latin typeface="宋体" pitchFamily="2" charset="-122"/>
                <a:ea typeface="宋体" pitchFamily="2" charset="-122"/>
              </a:rPr>
            </a:fld>
            <a:endParaRPr lang="en-US" altLang="zh-CN" sz="1200" b="0" dirty="0">
              <a:solidFill>
                <a:srgbClr val="898989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5" name="图片 6" descr="VI视觉识别系统2016.0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978650" y="85725"/>
            <a:ext cx="4584700" cy="46037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宋体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dpi="0" rotWithShape="0">
          <a:blip r:embed="rId1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5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1.xml"/><Relationship Id="rId3" Type="http://schemas.openxmlformats.org/officeDocument/2006/relationships/image" Target="../media/image272.jpeg"/><Relationship Id="rId2" Type="http://schemas.openxmlformats.org/officeDocument/2006/relationships/image" Target="../media/image271.jpeg"/><Relationship Id="rId1" Type="http://schemas.openxmlformats.org/officeDocument/2006/relationships/image" Target="../media/image27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2.xml"/><Relationship Id="rId2" Type="http://schemas.openxmlformats.org/officeDocument/2006/relationships/image" Target="../media/image274.jpeg"/><Relationship Id="rId1" Type="http://schemas.openxmlformats.org/officeDocument/2006/relationships/image" Target="../media/image27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2.xml"/><Relationship Id="rId1" Type="http://schemas.openxmlformats.org/officeDocument/2006/relationships/image" Target="../media/image275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4.xml"/><Relationship Id="rId5" Type="http://schemas.openxmlformats.org/officeDocument/2006/relationships/image" Target="../media/image280.jpeg"/><Relationship Id="rId4" Type="http://schemas.openxmlformats.org/officeDocument/2006/relationships/image" Target="../media/image279.jpeg"/><Relationship Id="rId3" Type="http://schemas.openxmlformats.org/officeDocument/2006/relationships/image" Target="../media/image278.jpeg"/><Relationship Id="rId2" Type="http://schemas.openxmlformats.org/officeDocument/2006/relationships/image" Target="../media/image277.jpeg"/><Relationship Id="rId1" Type="http://schemas.openxmlformats.org/officeDocument/2006/relationships/image" Target="../media/image27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4.xml"/><Relationship Id="rId1" Type="http://schemas.openxmlformats.org/officeDocument/2006/relationships/image" Target="../media/image28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2.xml"/><Relationship Id="rId1" Type="http://schemas.openxmlformats.org/officeDocument/2006/relationships/image" Target="../media/image28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6.xml"/><Relationship Id="rId1" Type="http://schemas.openxmlformats.org/officeDocument/2006/relationships/image" Target="../media/image28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7.xml"/><Relationship Id="rId1" Type="http://schemas.openxmlformats.org/officeDocument/2006/relationships/image" Target="../media/image28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56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9.jpeg"/><Relationship Id="rId3" Type="http://schemas.openxmlformats.org/officeDocument/2006/relationships/image" Target="../media/image288.jpeg"/><Relationship Id="rId2" Type="http://schemas.openxmlformats.org/officeDocument/2006/relationships/image" Target="../media/image287.jpeg"/><Relationship Id="rId1" Type="http://schemas.openxmlformats.org/officeDocument/2006/relationships/image" Target="../media/image286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9.xml"/><Relationship Id="rId3" Type="http://schemas.openxmlformats.org/officeDocument/2006/relationships/image" Target="../media/image292.jpeg"/><Relationship Id="rId2" Type="http://schemas.openxmlformats.org/officeDocument/2006/relationships/image" Target="../media/image291.jpeg"/><Relationship Id="rId1" Type="http://schemas.openxmlformats.org/officeDocument/2006/relationships/image" Target="../media/image29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0.xml"/><Relationship Id="rId2" Type="http://schemas.openxmlformats.org/officeDocument/2006/relationships/image" Target="../media/image294.jpeg"/><Relationship Id="rId1" Type="http://schemas.openxmlformats.org/officeDocument/2006/relationships/image" Target="../media/image29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5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7.png"/><Relationship Id="rId2" Type="http://schemas.openxmlformats.org/officeDocument/2006/relationships/image" Target="../media/image296.png"/><Relationship Id="rId1" Type="http://schemas.openxmlformats.org/officeDocument/2006/relationships/image" Target="../media/image29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25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1.xml"/><Relationship Id="rId3" Type="http://schemas.openxmlformats.org/officeDocument/2006/relationships/hyperlink" Target="http://baike.baidu.com/view/132527.htm" TargetMode="External"/><Relationship Id="rId2" Type="http://schemas.openxmlformats.org/officeDocument/2006/relationships/hyperlink" Target="http://baike.baidu.com/view/10088.htm" TargetMode="External"/><Relationship Id="rId1" Type="http://schemas.openxmlformats.org/officeDocument/2006/relationships/hyperlink" Target="http://baike.baidu.com/view/73645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5.xml"/><Relationship Id="rId1" Type="http://schemas.openxmlformats.org/officeDocument/2006/relationships/image" Target="../media/image25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7.xml"/><Relationship Id="rId1" Type="http://schemas.openxmlformats.org/officeDocument/2006/relationships/image" Target="../media/image259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image" Target="../media/image267.jpeg"/><Relationship Id="rId7" Type="http://schemas.openxmlformats.org/officeDocument/2006/relationships/image" Target="../media/image266.jpeg"/><Relationship Id="rId6" Type="http://schemas.openxmlformats.org/officeDocument/2006/relationships/image" Target="../media/image265.jpeg"/><Relationship Id="rId5" Type="http://schemas.openxmlformats.org/officeDocument/2006/relationships/image" Target="../media/image264.jpeg"/><Relationship Id="rId4" Type="http://schemas.openxmlformats.org/officeDocument/2006/relationships/image" Target="../media/image263.jpeg"/><Relationship Id="rId3" Type="http://schemas.openxmlformats.org/officeDocument/2006/relationships/image" Target="../media/image262.jpeg"/><Relationship Id="rId2" Type="http://schemas.openxmlformats.org/officeDocument/2006/relationships/image" Target="../media/image261.jpeg"/><Relationship Id="rId1" Type="http://schemas.openxmlformats.org/officeDocument/2006/relationships/image" Target="../media/image26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8.xml"/><Relationship Id="rId1" Type="http://schemas.openxmlformats.org/officeDocument/2006/relationships/image" Target="../media/image26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6.xml"/><Relationship Id="rId1" Type="http://schemas.openxmlformats.org/officeDocument/2006/relationships/image" Target="../media/image2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1" descr="360截图2016090816414449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0"/>
            <a:ext cx="12157075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46463" y="1930400"/>
            <a:ext cx="7339013" cy="3786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Arial" pitchFamily="34" charset="0"/>
              </a:rPr>
              <a:t>1 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爬山真带劲儿！我好高兴啊！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itchFamily="2" charset="-122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Arial" pitchFamily="34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表明在爬山过程中收获到心情的愉悦。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itchFamily="2" charset="-122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Arial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我在那里听到许多有意思的历史故事，收获很大！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itchFamily="2" charset="-122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    表明在爬山过程中收获了历史知识。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itchFamily="2" charset="-122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Arial" pitchFamily="34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我觉得和同学一起玩很有意思！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   表明在爬山过程中收获了同学友谊。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itchFamily="2" charset="-122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Arial" pitchFamily="34" charset="0"/>
              </a:rPr>
              <a:t>4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我收集了一些植物的叶子，准备把它们做成标本。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   表明在爬山过程中探索了世界的奥秘，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itchFamily="2" charset="-122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Arial" pitchFamily="34" charset="0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在探索的过程中培养了实践能力。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0738" y="609600"/>
            <a:ext cx="4852988" cy="830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p>
            <a:pPr lvl="0" eaLnBrk="1" hangingPunct="1"/>
            <a:r>
              <a:rPr lang="en-US" altLang="en-US" sz="2400" dirty="0">
                <a:solidFill>
                  <a:srgbClr val="000000"/>
                </a:solidFill>
                <a:latin typeface="宋体" pitchFamily="2" charset="-122"/>
                <a:ea typeface="Arial" pitchFamily="34" charset="0"/>
              </a:rPr>
              <a:t>同是一次春游，同学们各有不同的收获。他们的收获分别是什么呢？</a:t>
            </a:r>
            <a:endParaRPr lang="en-US" altLang="en-US" sz="2400" dirty="0">
              <a:solidFill>
                <a:srgbClr val="000000"/>
              </a:solidFill>
              <a:latin typeface="宋体" pitchFamily="2" charset="-122"/>
              <a:ea typeface="Arial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16700" y="1031875"/>
            <a:ext cx="2411413" cy="5857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p>
            <a:pPr lvl="0" eaLnBrk="1" hangingPunct="1"/>
            <a:r>
              <a:rPr lang="en-US" altLang="en-US" sz="3200" dirty="0">
                <a:solidFill>
                  <a:srgbClr val="000000"/>
                </a:solidFill>
                <a:latin typeface="宋体" pitchFamily="2" charset="-122"/>
                <a:ea typeface="Arial" pitchFamily="34" charset="0"/>
              </a:rPr>
              <a:t>探究与分享</a:t>
            </a:r>
            <a:endParaRPr lang="en-US" altLang="en-US" sz="3200" dirty="0">
              <a:solidFill>
                <a:srgbClr val="000000"/>
              </a:solidFill>
              <a:latin typeface="宋体" pitchFamily="2" charset="-122"/>
              <a:ea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 descr="t013979dd3db178f2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794760"/>
            <a:ext cx="4648200" cy="31242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7411" name="Picture 5" descr="t01a800cabe3987ad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792480"/>
            <a:ext cx="4495800" cy="29241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7412" name="Picture 6" descr="t0160d3efeeeffefe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20" y="853440"/>
            <a:ext cx="4648200" cy="28956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199" name="Text Box 7"/>
          <p:cNvSpPr txBox="1"/>
          <p:nvPr/>
        </p:nvSpPr>
        <p:spPr>
          <a:xfrm>
            <a:off x="1600200" y="44450"/>
            <a:ext cx="9264015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600" b="1" dirty="0">
                <a:latin typeface="Arial" pitchFamily="34" charset="0"/>
                <a:ea typeface="宋体" pitchFamily="2" charset="-122"/>
              </a:rPr>
              <a:t>观察下面图画，你对学习有什么新的认识？</a:t>
            </a:r>
            <a:endParaRPr lang="zh-CN" altLang="en-US" sz="36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6400800" y="3810000"/>
            <a:ext cx="5241925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学习不仅仅局限于学校，</a:t>
            </a:r>
            <a:r>
              <a:rPr lang="zh-CN" altLang="en-US" sz="24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sym typeface="+mn-ea"/>
              </a:rPr>
              <a:t>所看、所听、所尝、所触、所做都可以是学习。</a:t>
            </a:r>
            <a:endParaRPr lang="zh-CN" altLang="en-US" sz="2400" b="1" dirty="0">
              <a:solidFill>
                <a:srgbClr val="FF0000"/>
              </a:solidFill>
              <a:latin typeface="Arial" pitchFamily="34" charset="0"/>
              <a:ea typeface="宋体" pitchFamily="2" charset="-122"/>
              <a:sym typeface="+mn-ea"/>
            </a:endParaRPr>
          </a:p>
        </p:txBody>
      </p:sp>
      <p:sp>
        <p:nvSpPr>
          <p:cNvPr id="8201" name="Text Box 9"/>
          <p:cNvSpPr txBox="1"/>
          <p:nvPr/>
        </p:nvSpPr>
        <p:spPr>
          <a:xfrm>
            <a:off x="6553835" y="4785360"/>
            <a:ext cx="489077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学习有哪些表现？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02" name="Text Box 10"/>
          <p:cNvSpPr txBox="1"/>
          <p:nvPr/>
        </p:nvSpPr>
        <p:spPr>
          <a:xfrm>
            <a:off x="6461760" y="5286375"/>
            <a:ext cx="4648200" cy="13106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不仅表现为接受和掌握，而且表现为探究、发现、体验、和感悟。我们可以从一切经历中学习：学习思考、认识世界、关爱他人、遵守规则</a:t>
            </a:r>
            <a:r>
              <a:rPr lang="en-US" altLang="zh-CN" sz="2000" b="1" dirty="0">
                <a:latin typeface="Arial" pitchFamily="34" charset="0"/>
                <a:ea typeface="宋体" pitchFamily="2" charset="-122"/>
              </a:rPr>
              <a:t>……</a:t>
            </a:r>
            <a:endParaRPr lang="en-US" altLang="zh-CN" sz="20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3680" y="740410"/>
            <a:ext cx="792480" cy="5261610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p>
            <a:r>
              <a:rPr lang="zh-CN" altLang="en-US" sz="4000">
                <a:cs typeface="宋体" charset="0"/>
              </a:rPr>
              <a:t>◆</a:t>
            </a:r>
            <a:r>
              <a:rPr lang="zh-CN" altLang="en-US" sz="4000" b="1">
                <a:solidFill>
                  <a:srgbClr val="FF0000"/>
                </a:solidFill>
                <a:cs typeface="宋体" charset="0"/>
              </a:rPr>
              <a:t>学习的渠道和表现</a:t>
            </a:r>
            <a:endParaRPr lang="zh-CN" altLang="en-US" sz="4000" b="1">
              <a:solidFill>
                <a:srgbClr val="FF0000"/>
              </a:solidFill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9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20" name="Text Box 4"/>
          <p:cNvSpPr txBox="1"/>
          <p:nvPr/>
        </p:nvSpPr>
        <p:spPr>
          <a:xfrm>
            <a:off x="1539240" y="381000"/>
            <a:ext cx="598932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宋体" charset="0"/>
              </a:rPr>
              <a:t>◆</a:t>
            </a:r>
            <a:r>
              <a:rPr lang="zh-CN" altLang="en-US" sz="3600" b="1" dirty="0">
                <a:solidFill>
                  <a:schemeClr val="accent2"/>
                </a:solidFill>
                <a:latin typeface="Arial" pitchFamily="34" charset="0"/>
                <a:ea typeface="宋体" pitchFamily="2" charset="-122"/>
              </a:rPr>
              <a:t>学习应有的态度</a:t>
            </a:r>
            <a:endParaRPr lang="zh-CN" altLang="en-US" sz="3600" b="1" dirty="0">
              <a:solidFill>
                <a:schemeClr val="accent2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9221" name="Text Box 5"/>
          <p:cNvSpPr txBox="1"/>
          <p:nvPr/>
        </p:nvSpPr>
        <p:spPr>
          <a:xfrm>
            <a:off x="1828800" y="1341120"/>
            <a:ext cx="800100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000" b="1" dirty="0">
                <a:latin typeface="Arial" pitchFamily="34" charset="0"/>
                <a:ea typeface="宋体" pitchFamily="2" charset="-122"/>
              </a:rPr>
              <a:t>学习如此重要，我们应该怎样学习哪？观察下图，谈谈你的想法？</a:t>
            </a:r>
            <a:endParaRPr lang="zh-CN" altLang="en-US" sz="2000" b="1" dirty="0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9222" name="Picture 6" descr="193000013505561367982968271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0280" y="1950720"/>
            <a:ext cx="4648200" cy="2286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9223" name="Picture 7" descr="W0201409123704131066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60" y="2148840"/>
            <a:ext cx="4495800" cy="2286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224" name="Text Box 8"/>
          <p:cNvSpPr txBox="1"/>
          <p:nvPr/>
        </p:nvSpPr>
        <p:spPr>
          <a:xfrm>
            <a:off x="1478280" y="4770120"/>
            <a:ext cx="8991600" cy="13716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答：学习需要自觉、主动的态度。学习如果没有积极心态，就是身在学校，也会收获很少；如果有积极的心态，生活中的点滴都是学习。</a:t>
            </a:r>
            <a:endParaRPr lang="zh-CN" altLang="en-US" sz="2800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1" descr="360截图2016090816290808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37720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4" name="Picture 4" descr="t01d30a4518b793e1a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2440" y="15240"/>
            <a:ext cx="3444240" cy="24384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45" name="Picture 5" descr="13781094246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560" y="30480"/>
            <a:ext cx="3855720" cy="24384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46" name="Picture 6" descr="Img3447710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" y="3900805"/>
            <a:ext cx="4038600" cy="278955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47" name="Picture 7" descr="70e6fd4agb394f9f428d1&amp;6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040" y="3901440"/>
            <a:ext cx="4191000" cy="28194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50" name="Text Box 10"/>
          <p:cNvSpPr txBox="1"/>
          <p:nvPr/>
        </p:nvSpPr>
        <p:spPr>
          <a:xfrm>
            <a:off x="5670550" y="4343400"/>
            <a:ext cx="609600" cy="2362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学习没有终点</a:t>
            </a:r>
            <a:endParaRPr lang="zh-CN" altLang="en-US" sz="2800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7635875" y="91440"/>
            <a:ext cx="548640" cy="2286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与同伴一起学习</a:t>
            </a:r>
            <a:endParaRPr lang="zh-CN" altLang="en-US" sz="2400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253" name="Text Box 13"/>
          <p:cNvSpPr txBox="1"/>
          <p:nvPr/>
        </p:nvSpPr>
        <p:spPr>
          <a:xfrm>
            <a:off x="762000" y="2743200"/>
            <a:ext cx="9951720" cy="9448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人的一生都是一个不断学习和发展的过程，只有善于抓住和利用各种机会去学习，才能适应不断发展的社会。</a:t>
            </a:r>
            <a:endParaRPr lang="zh-CN" altLang="en-US" sz="2800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9226" name="Picture 10" descr="Img388803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" y="15240"/>
            <a:ext cx="3473450" cy="24384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230" name="Text Box 14"/>
          <p:cNvSpPr txBox="1"/>
          <p:nvPr/>
        </p:nvSpPr>
        <p:spPr>
          <a:xfrm>
            <a:off x="3642360" y="106680"/>
            <a:ext cx="487680" cy="239204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呀呀学语的婴儿</a:t>
            </a:r>
            <a:endParaRPr lang="zh-CN" altLang="en-US" sz="2000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1" grpId="0"/>
      <p:bldP spid="10253" grpId="0"/>
      <p:bldP spid="92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" descr="360截图2016090816294394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955" y="0"/>
            <a:ext cx="10941685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2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5185" y="1985645"/>
            <a:ext cx="5341938" cy="27146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矩形标注 2"/>
          <p:cNvSpPr/>
          <p:nvPr/>
        </p:nvSpPr>
        <p:spPr>
          <a:xfrm>
            <a:off x="1927225" y="1189038"/>
            <a:ext cx="2127250" cy="595313"/>
          </a:xfrm>
          <a:prstGeom prst="wedgeRectCallout">
            <a:avLst>
              <a:gd name="adj1" fmla="val 42898"/>
              <a:gd name="adj2" fmla="val 103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 eaLnBrk="1" hangingPunct="1"/>
            <a:r>
              <a:rPr lang="en-US" altLang="en-US" b="0" dirty="0">
                <a:solidFill>
                  <a:srgbClr val="FFFFFF"/>
                </a:solidFill>
                <a:latin typeface="宋体" pitchFamily="2" charset="-122"/>
                <a:ea typeface="Arial" pitchFamily="34" charset="0"/>
              </a:rPr>
              <a:t>你为什么要学习？</a:t>
            </a:r>
            <a:endParaRPr lang="en-US" altLang="en-US" b="0" dirty="0">
              <a:solidFill>
                <a:srgbClr val="FFFFFF"/>
              </a:solidFill>
              <a:latin typeface="宋体" pitchFamily="2" charset="-122"/>
              <a:ea typeface="Arial" pitchFamily="34" charset="0"/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1320800" y="4229100"/>
            <a:ext cx="2125663" cy="593725"/>
          </a:xfrm>
          <a:prstGeom prst="wedgeRectCallout">
            <a:avLst>
              <a:gd name="adj1" fmla="val 66214"/>
              <a:gd name="adj2" fmla="val -161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 eaLnBrk="1" hangingPunct="1"/>
            <a:r>
              <a:rPr lang="en-US" altLang="en-US" b="0" dirty="0">
                <a:solidFill>
                  <a:srgbClr val="FFFFFF"/>
                </a:solidFill>
                <a:latin typeface="宋体" pitchFamily="2" charset="-122"/>
                <a:ea typeface="Arial" pitchFamily="34" charset="0"/>
              </a:rPr>
              <a:t>掌握学习又是为了什么？</a:t>
            </a:r>
            <a:endParaRPr lang="en-US" altLang="en-US" b="0" dirty="0">
              <a:solidFill>
                <a:srgbClr val="FFFFFF"/>
              </a:solidFill>
              <a:latin typeface="宋体" pitchFamily="2" charset="-122"/>
              <a:ea typeface="Arial" pitchFamily="34" charset="0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5409565" y="1189038"/>
            <a:ext cx="2125663" cy="595313"/>
          </a:xfrm>
          <a:prstGeom prst="wedgeRectCallout">
            <a:avLst>
              <a:gd name="adj1" fmla="val -43631"/>
              <a:gd name="adj2" fmla="val 131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 eaLnBrk="1" hangingPunct="1"/>
            <a:r>
              <a:rPr lang="en-US" altLang="en-US" b="0" dirty="0">
                <a:solidFill>
                  <a:srgbClr val="FFFFFF"/>
                </a:solidFill>
                <a:latin typeface="宋体" pitchFamily="2" charset="-122"/>
                <a:ea typeface="Arial" pitchFamily="34" charset="0"/>
              </a:rPr>
              <a:t>为了掌握更多知识。</a:t>
            </a:r>
            <a:endParaRPr lang="en-US" altLang="en-US" b="0" dirty="0">
              <a:solidFill>
                <a:srgbClr val="FFFFFF"/>
              </a:solidFill>
              <a:latin typeface="宋体" pitchFamily="2" charset="-122"/>
              <a:ea typeface="Arial" pitchFamily="34" charset="0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3656013" y="363538"/>
            <a:ext cx="2125663" cy="593725"/>
          </a:xfrm>
          <a:prstGeom prst="wedgeRectCallout">
            <a:avLst>
              <a:gd name="adj1" fmla="val -7361"/>
              <a:gd name="adj2" fmla="val 225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 eaLnBrk="1" hangingPunct="1"/>
            <a:r>
              <a:rPr lang="en-US" altLang="zh-CN" b="0" dirty="0">
                <a:solidFill>
                  <a:srgbClr val="FFFFFF"/>
                </a:solidFill>
                <a:latin typeface="宋体" pitchFamily="2" charset="-122"/>
                <a:ea typeface="Arial" pitchFamily="34" charset="0"/>
              </a:rPr>
              <a:t>……</a:t>
            </a:r>
            <a:endParaRPr lang="en-US" altLang="en-US" b="0" dirty="0">
              <a:solidFill>
                <a:srgbClr val="FFFFFF"/>
              </a:solidFill>
              <a:latin typeface="宋体" pitchFamily="2" charset="-122"/>
              <a:ea typeface="Arial" pitchFamily="34" charset="0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5135245" y="4297363"/>
            <a:ext cx="2125663" cy="595313"/>
          </a:xfrm>
          <a:prstGeom prst="wedgeRectCallout">
            <a:avLst>
              <a:gd name="adj1" fmla="val -39486"/>
              <a:gd name="adj2" fmla="val -167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 eaLnBrk="1" hangingPunct="1"/>
            <a:r>
              <a:rPr lang="en-US" altLang="zh-CN" b="0" dirty="0">
                <a:solidFill>
                  <a:srgbClr val="FFFFFF"/>
                </a:solidFill>
                <a:latin typeface="宋体" pitchFamily="2" charset="-122"/>
                <a:ea typeface="Arial" pitchFamily="34" charset="0"/>
              </a:rPr>
              <a:t>……</a:t>
            </a:r>
            <a:endParaRPr lang="en-US" altLang="en-US" b="0" dirty="0">
              <a:solidFill>
                <a:srgbClr val="FFFFFF"/>
              </a:solidFill>
              <a:latin typeface="宋体" pitchFamily="2" charset="-122"/>
              <a:ea typeface="Arial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4800" y="360363"/>
            <a:ext cx="2411413" cy="5857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p>
            <a:pPr lvl="0" eaLnBrk="1" hangingPunct="1"/>
            <a:r>
              <a:rPr lang="en-US" altLang="en-US" sz="3200" dirty="0">
                <a:solidFill>
                  <a:srgbClr val="000000"/>
                </a:solidFill>
                <a:latin typeface="宋体" pitchFamily="2" charset="-122"/>
                <a:ea typeface="Arial" pitchFamily="34" charset="0"/>
              </a:rPr>
              <a:t>探究与分享</a:t>
            </a:r>
            <a:endParaRPr lang="en-US" altLang="en-US" sz="3200" dirty="0">
              <a:solidFill>
                <a:srgbClr val="000000"/>
              </a:solidFill>
              <a:latin typeface="宋体" pitchFamily="2" charset="-122"/>
              <a:ea typeface="Arial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07770" y="5068570"/>
            <a:ext cx="6433185" cy="1554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Arial" pitchFamily="34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）你想过自己为何而学吗？两个同学一组，相互探问对方，并对对方的回答进行追问。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）</a:t>
            </a:r>
            <a:r>
              <a:rPr lang="zh-CN" altLang="en-US" sz="2400" b="1" dirty="0">
                <a:sym typeface="+mn-ea"/>
              </a:rPr>
              <a:t>学习给你带来的改变是什么？</a:t>
            </a:r>
            <a:endParaRPr lang="zh-CN" altLang="en-US" sz="2400" b="1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</p:txBody>
      </p:sp>
      <p:sp>
        <p:nvSpPr>
          <p:cNvPr id="12299" name="矩形 12298"/>
          <p:cNvSpPr/>
          <p:nvPr/>
        </p:nvSpPr>
        <p:spPr>
          <a:xfrm>
            <a:off x="7635240" y="1996440"/>
            <a:ext cx="4236720" cy="336740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zh-CN" altLang="en-US" sz="2800" b="1" dirty="0"/>
              <a:t>知识增多；文明礼貌；</a:t>
            </a:r>
            <a:endParaRPr lang="zh-CN" altLang="en-US" sz="2800" b="1" dirty="0"/>
          </a:p>
          <a:p>
            <a:pPr lvl="0">
              <a:buNone/>
            </a:pPr>
            <a:r>
              <a:rPr lang="zh-CN" altLang="en-US" sz="2800" b="1" dirty="0"/>
              <a:t>诚实守信；遵规守纪；</a:t>
            </a:r>
            <a:endParaRPr lang="zh-CN" altLang="en-US" sz="2800" b="1" dirty="0"/>
          </a:p>
          <a:p>
            <a:pPr lvl="0">
              <a:buNone/>
            </a:pPr>
            <a:r>
              <a:rPr lang="zh-CN" altLang="en-US" sz="2800" b="1" dirty="0"/>
              <a:t>充满爱心；团结他人；</a:t>
            </a:r>
            <a:endParaRPr lang="zh-CN" altLang="en-US" sz="2800" b="1" dirty="0"/>
          </a:p>
          <a:p>
            <a:pPr lvl="0">
              <a:buNone/>
            </a:pPr>
            <a:r>
              <a:rPr lang="zh-CN" altLang="en-US" sz="2800" b="1" dirty="0"/>
              <a:t>孝敬父母；尊老爱幼；</a:t>
            </a:r>
            <a:endParaRPr lang="zh-CN" altLang="en-US" sz="2800" b="1" dirty="0"/>
          </a:p>
          <a:p>
            <a:pPr lvl="0">
              <a:buNone/>
            </a:pPr>
            <a:r>
              <a:rPr lang="zh-CN" altLang="en-US" sz="2800" b="1" dirty="0"/>
              <a:t>视野开阔；充满智慧；</a:t>
            </a:r>
            <a:endParaRPr lang="zh-CN" altLang="en-US" sz="2800" b="1" dirty="0"/>
          </a:p>
          <a:p>
            <a:pPr lvl="0">
              <a:buNone/>
            </a:pPr>
            <a:r>
              <a:rPr lang="zh-CN" altLang="en-US" sz="2800" b="1" dirty="0"/>
              <a:t>生活幸福</a:t>
            </a:r>
            <a:r>
              <a:rPr lang="en-US" altLang="zh-CN" sz="2800" b="1"/>
              <a:t>……</a:t>
            </a:r>
            <a:endParaRPr lang="en-US" altLang="zh-CN" sz="2800" b="1"/>
          </a:p>
          <a:p>
            <a:pPr lvl="0">
              <a:buNone/>
            </a:pPr>
            <a:endParaRPr lang="en-US" altLang="zh-CN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图片 1" descr="360截图2016090816311789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35" y="0"/>
            <a:ext cx="11946890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图片 1" descr="360截图2016090816314122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" y="0"/>
            <a:ext cx="11871960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图片 1" descr="360截图2016090816315925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75" y="0"/>
            <a:ext cx="12053570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6213" y="1033463"/>
            <a:ext cx="6042025" cy="27559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403225" y="360363"/>
            <a:ext cx="2312988" cy="58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p>
            <a:pPr lvl="0" eaLnBrk="1" hangingPunct="1"/>
            <a:r>
              <a:rPr lang="en-US" altLang="en-US" sz="3200" dirty="0">
                <a:solidFill>
                  <a:srgbClr val="000000"/>
                </a:solidFill>
                <a:latin typeface="宋体" pitchFamily="2" charset="-122"/>
                <a:ea typeface="Arial" pitchFamily="34" charset="0"/>
              </a:rPr>
              <a:t>探究与分享</a:t>
            </a:r>
            <a:endParaRPr lang="en-US" altLang="en-US" sz="3200" dirty="0">
              <a:solidFill>
                <a:srgbClr val="000000"/>
              </a:solidFill>
              <a:latin typeface="宋体" pitchFamily="2" charset="-122"/>
              <a:ea typeface="Arial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57338" y="4627563"/>
            <a:ext cx="9396413" cy="5222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p>
            <a:pPr lvl="0" eaLnBrk="1" hangingPunct="1"/>
            <a:r>
              <a:rPr lang="en-US" altLang="en-US" sz="2800" dirty="0">
                <a:solidFill>
                  <a:srgbClr val="000000"/>
                </a:solidFill>
                <a:latin typeface="宋体" pitchFamily="2" charset="-122"/>
                <a:ea typeface="Arial" pitchFamily="34" charset="0"/>
              </a:rPr>
              <a:t>你认得这两个字吗？在你看来，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Arial" pitchFamily="34" charset="0"/>
              </a:rPr>
              <a:t>1-7</a:t>
            </a:r>
            <a:r>
              <a:rPr lang="en-US" altLang="en-US" sz="2800" dirty="0">
                <a:solidFill>
                  <a:srgbClr val="000000"/>
                </a:solidFill>
                <a:latin typeface="宋体" pitchFamily="2" charset="-122"/>
                <a:ea typeface="Arial" pitchFamily="34" charset="0"/>
              </a:rPr>
              <a:t>各表示什么意思？</a:t>
            </a:r>
            <a:endParaRPr lang="en-US" altLang="en-US" sz="2800" dirty="0">
              <a:solidFill>
                <a:srgbClr val="000000"/>
              </a:solidFill>
              <a:latin typeface="宋体" pitchFamily="2" charset="-122"/>
              <a:ea typeface="Arial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60763" y="5726113"/>
            <a:ext cx="484505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p>
            <a:pPr lvl="0" eaLnBrk="1" hangingPunct="1"/>
            <a:r>
              <a:rPr lang="en-US" altLang="en-US" sz="2800" dirty="0">
                <a:solidFill>
                  <a:srgbClr val="000000"/>
                </a:solidFill>
                <a:latin typeface="宋体" pitchFamily="2" charset="-122"/>
                <a:ea typeface="Arial" pitchFamily="34" charset="0"/>
              </a:rPr>
              <a:t>你们共同认可的解释是什么？</a:t>
            </a:r>
            <a:endParaRPr lang="en-US" altLang="en-US" sz="2800" dirty="0">
              <a:solidFill>
                <a:srgbClr val="000000"/>
              </a:solidFill>
              <a:latin typeface="宋体" pitchFamily="2" charset="-122"/>
              <a:ea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4"/>
          <p:cNvSpPr txBox="1"/>
          <p:nvPr/>
        </p:nvSpPr>
        <p:spPr>
          <a:xfrm>
            <a:off x="2286000" y="152400"/>
            <a:ext cx="7690485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800" b="1" u="sng" dirty="0">
                <a:latin typeface="Times New Roman" pitchFamily="18" charset="0"/>
                <a:ea typeface="宋体" pitchFamily="2" charset="-122"/>
              </a:rPr>
              <a:t>为什么说学习点亮生命？（学习的重要意义？）</a:t>
            </a:r>
            <a:endParaRPr lang="zh-CN" altLang="en-US" sz="2800" b="1" u="sng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365" name="Text Box 5"/>
          <p:cNvSpPr txBox="1"/>
          <p:nvPr/>
        </p:nvSpPr>
        <p:spPr>
          <a:xfrm>
            <a:off x="1981200" y="2819400"/>
            <a:ext cx="7921625" cy="82296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、学习，不仅让我们能够生存，而且可以让我们有更充实的生活。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5366" name="Picture 6" descr="20131223104606b3b0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609600"/>
            <a:ext cx="3581400" cy="21336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5367" name="Picture 7" descr="2P5I3OVRED7Y_image001_6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685800"/>
            <a:ext cx="3810000" cy="20574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5369" name="Text Box 9"/>
          <p:cNvSpPr txBox="1"/>
          <p:nvPr/>
        </p:nvSpPr>
        <p:spPr>
          <a:xfrm>
            <a:off x="5059680" y="838200"/>
            <a:ext cx="1645920" cy="1524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观察：说明学习对我们生活的影响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5370" name="Picture 10" descr="ruhong219017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733800"/>
            <a:ext cx="3455988" cy="23622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5371" name="Picture 1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3733800"/>
            <a:ext cx="3810000" cy="23622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5372" name="Text Box 12"/>
          <p:cNvSpPr txBox="1"/>
          <p:nvPr/>
        </p:nvSpPr>
        <p:spPr>
          <a:xfrm>
            <a:off x="5333365" y="4038600"/>
            <a:ext cx="1280160" cy="18288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观察：说说学习能带给我们什么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373" name="Text Box 13"/>
          <p:cNvSpPr txBox="1"/>
          <p:nvPr/>
        </p:nvSpPr>
        <p:spPr>
          <a:xfrm>
            <a:off x="2057400" y="6096000"/>
            <a:ext cx="7162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、学习就是给我们生命添加养料</a:t>
            </a:r>
            <a:endParaRPr lang="zh-CN" altLang="en-US" sz="2400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ldLvl="0" animBg="1"/>
      <p:bldP spid="15369" grpId="0"/>
      <p:bldP spid="15372" grpId="0"/>
      <p:bldP spid="153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8" name="Text Box 4"/>
          <p:cNvSpPr txBox="1"/>
          <p:nvPr/>
        </p:nvSpPr>
        <p:spPr>
          <a:xfrm>
            <a:off x="1676400" y="228600"/>
            <a:ext cx="5105400" cy="17373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3</a:t>
            </a:r>
            <a:r>
              <a:rPr lang="zh-CN" altLang="en-US" sz="36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、学习点亮我们内心不熄的明灯，激发前进的持续动力。</a:t>
            </a:r>
            <a:endParaRPr lang="zh-CN" altLang="en-US" sz="3600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6389" name="Picture 5" descr="t0147a25b6924496c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819400"/>
            <a:ext cx="4540250" cy="40386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390" name="Picture 6" descr="20140523204740898373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0"/>
            <a:ext cx="3733800" cy="28194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392" name="Picture 8" descr="u=1496382848,668572819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19400"/>
            <a:ext cx="4572000" cy="40386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zh-CN" altLang="en-US" sz="4000" dirty="0"/>
              <a:t>分享生命经验，获得成长</a:t>
            </a:r>
            <a:br>
              <a:rPr lang="zh-CN" altLang="en-US" sz="4000" dirty="0"/>
            </a:br>
            <a:r>
              <a:rPr lang="zh-CN" altLang="en-US" sz="4000" dirty="0"/>
              <a:t>服务社会</a:t>
            </a:r>
            <a:endParaRPr lang="zh-CN" altLang="en-US" sz="4000" dirty="0"/>
          </a:p>
        </p:txBody>
      </p:sp>
      <p:pic>
        <p:nvPicPr>
          <p:cNvPr id="16387" name="Picture 5" descr="20160308104114275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4825" y="1916113"/>
            <a:ext cx="4392613" cy="4572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388" name="Picture 7" descr="6368bd64na13b65729685&amp;6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363" y="1989138"/>
            <a:ext cx="4010025" cy="4868862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44"/>
          <p:cNvGrpSpPr/>
          <p:nvPr/>
        </p:nvGrpSpPr>
        <p:grpSpPr>
          <a:xfrm>
            <a:off x="1616075" y="806450"/>
            <a:ext cx="7863205" cy="1605023"/>
            <a:chOff x="58" y="1094"/>
            <a:chExt cx="4953" cy="888"/>
          </a:xfrm>
        </p:grpSpPr>
        <p:sp>
          <p:nvSpPr>
            <p:cNvPr id="23574" name="Text Box 14"/>
            <p:cNvSpPr txBox="1"/>
            <p:nvPr/>
          </p:nvSpPr>
          <p:spPr>
            <a:xfrm>
              <a:off x="58" y="1094"/>
              <a:ext cx="1200" cy="35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 lvl="0" eaLnBrk="1" hangingPunct="1">
                <a:spcBef>
                  <a:spcPct val="50000"/>
                </a:spcBef>
              </a:pPr>
              <a:r>
                <a:rPr lang="zh-CN" altLang="en-US" sz="3600" b="1" dirty="0">
                  <a:solidFill>
                    <a:schemeClr val="accent2"/>
                  </a:solidFill>
                  <a:latin typeface="Arial" pitchFamily="34" charset="0"/>
                  <a:ea typeface="宋体" pitchFamily="2" charset="-122"/>
                </a:rPr>
                <a:t>小结</a:t>
              </a:r>
              <a:endParaRPr lang="zh-CN" altLang="en-US" sz="3600" b="1" dirty="0">
                <a:solidFill>
                  <a:schemeClr val="accent2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575" name="Text Box 15"/>
            <p:cNvSpPr txBox="1"/>
            <p:nvPr/>
          </p:nvSpPr>
          <p:spPr>
            <a:xfrm>
              <a:off x="288" y="1392"/>
              <a:ext cx="4723" cy="59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lvl="0" eaLnBrk="1" hangingPunct="1">
                <a:spcBef>
                  <a:spcPct val="50000"/>
                </a:spcBef>
              </a:pPr>
              <a:r>
                <a:rPr lang="zh-CN" altLang="en-US" sz="3200" b="1" dirty="0">
                  <a:latin typeface="Arial" pitchFamily="34" charset="0"/>
                  <a:ea typeface="宋体" pitchFamily="2" charset="-122"/>
                </a:rPr>
                <a:t>回想一下，这节课主要学习了什么内容？</a:t>
              </a:r>
              <a:endParaRPr lang="zh-CN" altLang="en-US" sz="3200" b="1" dirty="0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1281" name="Text Box 17"/>
          <p:cNvSpPr txBox="1"/>
          <p:nvPr/>
        </p:nvSpPr>
        <p:spPr>
          <a:xfrm>
            <a:off x="1829753" y="3886200"/>
            <a:ext cx="670560" cy="21336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Arial" pitchFamily="34" charset="0"/>
                <a:ea typeface="宋体" pitchFamily="2" charset="-122"/>
              </a:rPr>
              <a:t>学习伴成长</a:t>
            </a:r>
            <a:endParaRPr lang="zh-CN" altLang="en-US" sz="32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282" name="Text Box 18"/>
          <p:cNvSpPr txBox="1"/>
          <p:nvPr/>
        </p:nvSpPr>
        <p:spPr>
          <a:xfrm>
            <a:off x="2788920" y="3657600"/>
            <a:ext cx="2514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打开学习之窗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283" name="Text Box 19"/>
          <p:cNvSpPr txBox="1"/>
          <p:nvPr/>
        </p:nvSpPr>
        <p:spPr>
          <a:xfrm>
            <a:off x="2819400" y="5562600"/>
            <a:ext cx="2209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学习点亮生命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295" name="AutoShape 31"/>
          <p:cNvSpPr/>
          <p:nvPr/>
        </p:nvSpPr>
        <p:spPr>
          <a:xfrm>
            <a:off x="2529840" y="3901440"/>
            <a:ext cx="152400" cy="1905000"/>
          </a:xfrm>
          <a:prstGeom prst="leftBrace">
            <a:avLst>
              <a:gd name="adj1" fmla="val 104166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296" name="AutoShape 32"/>
          <p:cNvSpPr/>
          <p:nvPr/>
        </p:nvSpPr>
        <p:spPr>
          <a:xfrm>
            <a:off x="5013960" y="5288280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297" name="Text Box 33"/>
          <p:cNvSpPr txBox="1"/>
          <p:nvPr/>
        </p:nvSpPr>
        <p:spPr>
          <a:xfrm>
            <a:off x="5242560" y="2513648"/>
            <a:ext cx="32004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、正确认识初中阶段的学习</a:t>
            </a:r>
            <a:endParaRPr lang="zh-CN" altLang="en-US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298" name="Text Box 34"/>
          <p:cNvSpPr txBox="1"/>
          <p:nvPr/>
        </p:nvSpPr>
        <p:spPr>
          <a:xfrm>
            <a:off x="5257800" y="2940368"/>
            <a:ext cx="34290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、学习不仅仅局限于学校</a:t>
            </a:r>
            <a:endParaRPr lang="zh-CN" altLang="en-US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299" name="Text Box 35"/>
          <p:cNvSpPr txBox="1"/>
          <p:nvPr/>
        </p:nvSpPr>
        <p:spPr>
          <a:xfrm>
            <a:off x="5257800" y="3321368"/>
            <a:ext cx="36576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、学习需要自觉、主动的态度</a:t>
            </a:r>
            <a:endParaRPr lang="zh-CN" altLang="en-US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300" name="Text Box 36"/>
          <p:cNvSpPr txBox="1"/>
          <p:nvPr/>
        </p:nvSpPr>
        <p:spPr>
          <a:xfrm>
            <a:off x="5288280" y="3778568"/>
            <a:ext cx="36576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、学习伴随着我们成长</a:t>
            </a:r>
            <a:endParaRPr lang="zh-CN" altLang="en-US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301" name="Text Box 37"/>
          <p:cNvSpPr txBox="1"/>
          <p:nvPr/>
        </p:nvSpPr>
        <p:spPr>
          <a:xfrm>
            <a:off x="5334000" y="4296728"/>
            <a:ext cx="2362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5</a:t>
            </a: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、终生学习</a:t>
            </a:r>
            <a:endParaRPr lang="zh-CN" altLang="en-US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307" name="AutoShape 43"/>
          <p:cNvSpPr/>
          <p:nvPr/>
        </p:nvSpPr>
        <p:spPr>
          <a:xfrm>
            <a:off x="4907280" y="2834640"/>
            <a:ext cx="304800" cy="1981200"/>
          </a:xfrm>
          <a:prstGeom prst="leftBrace">
            <a:avLst>
              <a:gd name="adj1" fmla="val 54166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309" name="Text Box 45"/>
          <p:cNvSpPr txBox="1"/>
          <p:nvPr/>
        </p:nvSpPr>
        <p:spPr>
          <a:xfrm>
            <a:off x="5334000" y="5241608"/>
            <a:ext cx="25908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、在学习中成长</a:t>
            </a:r>
            <a:endParaRPr lang="zh-CN" altLang="en-US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310" name="Text Box 46"/>
          <p:cNvSpPr txBox="1"/>
          <p:nvPr/>
        </p:nvSpPr>
        <p:spPr>
          <a:xfrm>
            <a:off x="5257800" y="6035040"/>
            <a:ext cx="2743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、学习具有重要意义</a:t>
            </a:r>
            <a:endParaRPr lang="zh-CN" altLang="en-US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/>
      <p:bldP spid="11282" grpId="0"/>
      <p:bldP spid="11283" grpId="0"/>
      <p:bldP spid="11295" grpId="0" bldLvl="0" animBg="1"/>
      <p:bldP spid="11296" grpId="0" bldLvl="0" animBg="1"/>
      <p:bldP spid="11297" grpId="0"/>
      <p:bldP spid="11298" grpId="0"/>
      <p:bldP spid="11299" grpId="0"/>
      <p:bldP spid="11300" grpId="0"/>
      <p:bldP spid="11301" grpId="0"/>
      <p:bldP spid="11307" grpId="0" bldLvl="0" animBg="1"/>
      <p:bldP spid="11309" grpId="0"/>
      <p:bldP spid="113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2" name="Text Box 4"/>
          <p:cNvSpPr txBox="1"/>
          <p:nvPr/>
        </p:nvSpPr>
        <p:spPr>
          <a:xfrm>
            <a:off x="1600200" y="762000"/>
            <a:ext cx="8991600" cy="60756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ts val="200"/>
              </a:spcBef>
              <a:spcAft>
                <a:spcPts val="200"/>
              </a:spcAft>
            </a:pPr>
            <a:r>
              <a:rPr lang="zh-CN" altLang="en-US" b="1" dirty="0">
                <a:latin typeface="Arial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1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）已是三级士官的李艳刚退伍返乡，他体会到仅凭自己的初中文化水平，远远无法        适应社会发展，决定先读九年级。该班同学为他的到来感到新奇的同时，也深感学习的   重要性。只是因为  （     ）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ts val="200"/>
              </a:spcBef>
              <a:spcAft>
                <a:spcPts val="200"/>
              </a:spcAft>
            </a:pP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学习可以提升我们的能力和智慧   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②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学习可以让我们又更充实的生活  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ts val="200"/>
              </a:spcBef>
              <a:spcAft>
                <a:spcPts val="200"/>
              </a:spcAft>
            </a:pP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③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学习可以打开生命的视窗              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④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学习可以解决生活中的一切难题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ts val="200"/>
              </a:spcBef>
              <a:spcAft>
                <a:spcPts val="200"/>
              </a:spcAft>
            </a:pP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A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② ③ 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B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② ③ ④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C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② ④ 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D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③ ④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ts val="200"/>
              </a:spcBef>
              <a:spcAft>
                <a:spcPts val="200"/>
              </a:spcAft>
            </a:pPr>
            <a:r>
              <a:rPr lang="zh-CN" altLang="en-US" b="1" dirty="0">
                <a:latin typeface="Arial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2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）自从参加了学校组织的关爱孤寡老人活动之后，小明越发体会到参加社会公益活动的意义。小明是从</a:t>
            </a:r>
            <a:r>
              <a:rPr lang="zh-CN" altLang="en-US" b="1" u="sng" dirty="0">
                <a:latin typeface="Arial" pitchFamily="34" charset="0"/>
                <a:ea typeface="宋体" pitchFamily="2" charset="-122"/>
              </a:rPr>
              <a:t>             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这一经验中来进行学习的   （     ）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ts val="200"/>
              </a:spcBef>
              <a:spcAft>
                <a:spcPts val="200"/>
              </a:spcAft>
            </a:pP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A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、认识世界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B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、关爱他人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C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、遵守规则  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D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、学习思考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ts val="200"/>
              </a:spcBef>
              <a:spcAft>
                <a:spcPts val="200"/>
              </a:spcAft>
            </a:pPr>
            <a:r>
              <a:rPr lang="zh-CN" altLang="en-US" b="1" dirty="0">
                <a:latin typeface="Arial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3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）我国著名科学家、教育家钱伟长曾说：“我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36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岁学力学，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44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岁学俄语，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58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岁学电池知识。以为年纪大了不能学东西，我学计算机是在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64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岁以后，我现在也搞计算机了。”钱伟长的话告诉我们。    （     ）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ts val="200"/>
              </a:spcBef>
              <a:spcAft>
                <a:spcPts val="200"/>
              </a:spcAft>
            </a:pP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学习没有终点，终身都要学习       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②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终生学习才能适应不断发展的社会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ts val="200"/>
              </a:spcBef>
              <a:spcAft>
                <a:spcPts val="200"/>
              </a:spcAft>
            </a:pP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③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只要终生学习就一定成为科学家    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④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要不断充实自己，树立终生学习的观念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ts val="200"/>
              </a:spcBef>
              <a:spcAft>
                <a:spcPts val="200"/>
              </a:spcAft>
            </a:pP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A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② ③ 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B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② ③ ④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C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③ ④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D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② ④ 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ts val="200"/>
              </a:spcBef>
              <a:spcAft>
                <a:spcPts val="200"/>
              </a:spcAft>
            </a:pPr>
            <a:r>
              <a:rPr lang="zh-CN" altLang="en-US" b="1" dirty="0">
                <a:latin typeface="Arial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4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）学习不仅表现为接受和掌握，还表现为        （      ）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ts val="200"/>
              </a:spcBef>
              <a:spcAft>
                <a:spcPts val="200"/>
              </a:spcAft>
            </a:pP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发现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②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探究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③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感悟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④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体验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ts val="200"/>
              </a:spcBef>
              <a:spcAft>
                <a:spcPts val="200"/>
              </a:spcAft>
            </a:pP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A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② ③ 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B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② ④ 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C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③ ④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D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② ③ ④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endParaRPr lang="en-US" altLang="zh-CN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3810000" y="1219200"/>
            <a:ext cx="5334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A</a:t>
            </a:r>
            <a:endParaRPr lang="en-US" altLang="zh-CN" sz="2400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294" name="Text Box 6"/>
          <p:cNvSpPr txBox="1"/>
          <p:nvPr/>
        </p:nvSpPr>
        <p:spPr>
          <a:xfrm>
            <a:off x="7467600" y="2819400"/>
            <a:ext cx="5334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4581" name="Text Box 7"/>
          <p:cNvSpPr txBox="1"/>
          <p:nvPr/>
        </p:nvSpPr>
        <p:spPr>
          <a:xfrm>
            <a:off x="1524000" y="0"/>
            <a:ext cx="34290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Arial" pitchFamily="34" charset="0"/>
                <a:ea typeface="宋体" pitchFamily="2" charset="-122"/>
              </a:rPr>
              <a:t>质量练习</a:t>
            </a:r>
            <a:endParaRPr lang="zh-CN" altLang="en-US" sz="3200" b="1" dirty="0">
              <a:solidFill>
                <a:schemeClr val="accent2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296" name="Text Box 8"/>
          <p:cNvSpPr txBox="1"/>
          <p:nvPr/>
        </p:nvSpPr>
        <p:spPr>
          <a:xfrm>
            <a:off x="4419600" y="4038600"/>
            <a:ext cx="5334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D</a:t>
            </a:r>
            <a:endParaRPr lang="en-US" altLang="zh-CN" sz="2400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297" name="Text Box 9"/>
          <p:cNvSpPr txBox="1"/>
          <p:nvPr/>
        </p:nvSpPr>
        <p:spPr>
          <a:xfrm>
            <a:off x="6858000" y="5334000"/>
            <a:ext cx="5334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D</a:t>
            </a:r>
            <a:endParaRPr lang="en-US" altLang="zh-CN" sz="2400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6" grpId="0"/>
      <p:bldP spid="122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4"/>
          <p:cNvSpPr txBox="1"/>
          <p:nvPr/>
        </p:nvSpPr>
        <p:spPr>
          <a:xfrm>
            <a:off x="1524000" y="144463"/>
            <a:ext cx="9144000" cy="64008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5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）在学校中，我们可以     （     ）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掌握学习方法                         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 ②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认识很多同年龄的朋友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 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③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找到通往成功道路的捷径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④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养成良好的学习态度和习惯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A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② ③ 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B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② ④ 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C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③ ④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D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② ③ ④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6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）人有学习的天性，从牙牙学语到能言善辩，从懵懂儿童到明理少年，都是一个不断    学习和发展的过程  。这表明     （    ）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A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、学校学习具有重要作用   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B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、学习伴随着我们的成长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C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、我们在学习中会遇到各种问题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D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、学习内容不断丰富，我们要珍惜当下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7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）在学习和生活中，我们可能会遇到以下问题：对学习的内容不感兴趣、学习压力过大、不知道学习的意义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…… 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此时，我们应该     （    ）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A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、放弃学习，调整心态       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B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、停止学习，提升自我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C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、继续学习，提升自我       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D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、改变思路远离学习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8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）下列能体现积极主动的学习态度的是        （    ）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A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、小亮在妈妈的反复督促之下才去写作业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B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、小明每天都会自觉预习第二天的课程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C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、小新习惯性抄袭同桌的作业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D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、小月一遇到难题就自动放弃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9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）下列谚语、俗语、名言中不能体现学习的重要性的是       （    ）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A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、书籍是人类进步的阶梯      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B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、玉不琢不成器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C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、学海无涯苦作舟                 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D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、人不学不知义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10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）“活到老，学到老”这句名言，这句话对于现今的我们要树立   （    ）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A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、艰苦奋斗的精神                 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B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、终生学习的观念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C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、珍惜时间的观念                 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D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、竞争与合作的观念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415" name="Text Box 7"/>
          <p:cNvSpPr txBox="1"/>
          <p:nvPr/>
        </p:nvSpPr>
        <p:spPr>
          <a:xfrm>
            <a:off x="4724400" y="76200"/>
            <a:ext cx="5334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4953000" y="1447800"/>
            <a:ext cx="5334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418" name="Text Box 10"/>
          <p:cNvSpPr txBox="1"/>
          <p:nvPr/>
        </p:nvSpPr>
        <p:spPr>
          <a:xfrm>
            <a:off x="6477000" y="2590800"/>
            <a:ext cx="5334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C</a:t>
            </a:r>
            <a:endParaRPr lang="en-US" altLang="zh-CN" sz="2400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419" name="Text Box 11"/>
          <p:cNvSpPr txBox="1"/>
          <p:nvPr/>
        </p:nvSpPr>
        <p:spPr>
          <a:xfrm>
            <a:off x="6553200" y="3352800"/>
            <a:ext cx="5334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420" name="Text Box 12"/>
          <p:cNvSpPr txBox="1"/>
          <p:nvPr/>
        </p:nvSpPr>
        <p:spPr>
          <a:xfrm>
            <a:off x="8077200" y="4724400"/>
            <a:ext cx="5334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C</a:t>
            </a:r>
            <a:endParaRPr lang="en-US" altLang="zh-CN" sz="2400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421" name="Text Box 13"/>
          <p:cNvSpPr txBox="1"/>
          <p:nvPr/>
        </p:nvSpPr>
        <p:spPr>
          <a:xfrm>
            <a:off x="8534400" y="5562600"/>
            <a:ext cx="5334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7" grpId="0"/>
      <p:bldP spid="17418" grpId="0"/>
      <p:bldP spid="17419" grpId="0"/>
      <p:bldP spid="17420" grpId="0"/>
      <p:bldP spid="174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4"/>
          <p:cNvSpPr txBox="1"/>
          <p:nvPr/>
        </p:nvSpPr>
        <p:spPr>
          <a:xfrm>
            <a:off x="1600200" y="457200"/>
            <a:ext cx="8915400" cy="17373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（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11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）树立“活到老，学到老”这一观念，对公民个人发展的重要意义有        （    ）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能使我们克服工作中的困难，解决工作中的新问题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②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能不断充实自己，适应不断发展的社会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 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③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能充实我们的精神生活，不断提高生活品质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④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能够推动社会更快地向前发展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A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② ③ 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B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② ④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C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③ ④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      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D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 </a:t>
            </a:r>
            <a:r>
              <a:rPr lang="en-US" altLang="en-US" b="1" dirty="0">
                <a:latin typeface="Arial" pitchFamily="34" charset="0"/>
                <a:ea typeface="宋体" pitchFamily="2" charset="-122"/>
              </a:rPr>
              <a:t>① ② ③ ④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9448800" y="381000"/>
            <a:ext cx="5334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A</a:t>
            </a:r>
            <a:endParaRPr lang="en-US" altLang="zh-CN" sz="2400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6628" name="Text Box 6"/>
          <p:cNvSpPr txBox="1"/>
          <p:nvPr/>
        </p:nvSpPr>
        <p:spPr>
          <a:xfrm>
            <a:off x="1752600" y="2362200"/>
            <a:ext cx="17526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Arial" pitchFamily="34" charset="0"/>
                <a:ea typeface="宋体" pitchFamily="2" charset="-122"/>
              </a:rPr>
              <a:t>二、分析</a:t>
            </a:r>
            <a:endParaRPr lang="zh-CN" altLang="en-US" sz="2800" b="1" dirty="0">
              <a:solidFill>
                <a:schemeClr val="accent2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6629" name="Text Box 7"/>
          <p:cNvSpPr txBox="1"/>
          <p:nvPr/>
        </p:nvSpPr>
        <p:spPr>
          <a:xfrm>
            <a:off x="1676400" y="2895600"/>
            <a:ext cx="8839200" cy="17373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en-US" altLang="zh-CN" b="1" dirty="0">
                <a:latin typeface="Arial" pitchFamily="34" charset="0"/>
                <a:ea typeface="宋体" pitchFamily="2" charset="-122"/>
              </a:rPr>
              <a:t>1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、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下面是七年级某班同学针对“学习”发表的看法。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林明：在学校，我们能学到哪些东西呢？        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 陈俊：学习态度真的很重要！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李芳：唉，学习中我们也会遇到各种各样的问题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……  </a:t>
            </a:r>
            <a:endParaRPr lang="en-US" altLang="zh-CN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黄海：无论如何，我们都要努力学习！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刘刚：学习对于我们每个人的健康成长具有十分重要的意义！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6630" name="Text Box 8"/>
          <p:cNvSpPr txBox="1"/>
          <p:nvPr/>
        </p:nvSpPr>
        <p:spPr>
          <a:xfrm>
            <a:off x="1600200" y="4738688"/>
            <a:ext cx="8839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b="1" dirty="0">
                <a:latin typeface="Arial" pitchFamily="34" charset="0"/>
                <a:ea typeface="宋体" pitchFamily="2" charset="-122"/>
              </a:rPr>
              <a:t>1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）结合“刘刚”的话，谈谈学习对我们个人成长具有怎样的重要意义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69" name="Text Box 13"/>
          <p:cNvSpPr txBox="1"/>
          <p:nvPr/>
        </p:nvSpPr>
        <p:spPr>
          <a:xfrm>
            <a:off x="1981200" y="5105400"/>
            <a:ext cx="8305800" cy="16154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答：学习，不仅让我们能够生存，而且可以让我们有更充实的生活。学习，打开了生命的视窗，让我们面前的世界变得更广阔、更精彩；学习，拓展了新的通道，让我们体验不同的生活方式；学习，改变了思维方式和行为，提升我们的能力和智慧；学习，带来了更多的选择，让我们变得更加独立和自由；等等</a:t>
            </a:r>
            <a:endParaRPr lang="zh-CN" altLang="en-US" sz="2000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4"/>
          <p:cNvSpPr txBox="1"/>
          <p:nvPr/>
        </p:nvSpPr>
        <p:spPr>
          <a:xfrm>
            <a:off x="1524000" y="1783080"/>
            <a:ext cx="8839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b="1" dirty="0">
                <a:latin typeface="Arial" pitchFamily="34" charset="0"/>
                <a:ea typeface="宋体" pitchFamily="2" charset="-122"/>
              </a:rPr>
              <a:t>3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）你认为“陈俊”的观点正确吗？为什么？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7651" name="Text Box 5"/>
          <p:cNvSpPr txBox="1"/>
          <p:nvPr/>
        </p:nvSpPr>
        <p:spPr>
          <a:xfrm>
            <a:off x="1600200" y="3078480"/>
            <a:ext cx="8839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b="1" dirty="0">
                <a:latin typeface="Arial" pitchFamily="34" charset="0"/>
                <a:ea typeface="宋体" pitchFamily="2" charset="-122"/>
              </a:rPr>
              <a:t>4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）结合“李芳”的话，谈谈在学习中，我们会遇到哪些问题？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7652" name="Text Box 6"/>
          <p:cNvSpPr txBox="1"/>
          <p:nvPr/>
        </p:nvSpPr>
        <p:spPr>
          <a:xfrm>
            <a:off x="1569720" y="4328160"/>
            <a:ext cx="8839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b="1" dirty="0">
                <a:latin typeface="Arial" pitchFamily="34" charset="0"/>
                <a:ea typeface="宋体" pitchFamily="2" charset="-122"/>
              </a:rPr>
              <a:t>5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）请为号召同学们努力学习设计一句宣传标语？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7653" name="Text Box 7"/>
          <p:cNvSpPr txBox="1"/>
          <p:nvPr/>
        </p:nvSpPr>
        <p:spPr>
          <a:xfrm>
            <a:off x="1630680" y="472440"/>
            <a:ext cx="8839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b="1" dirty="0">
                <a:latin typeface="Arial" pitchFamily="34" charset="0"/>
                <a:ea typeface="宋体" pitchFamily="2" charset="-122"/>
              </a:rPr>
              <a:t>2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）请用所学知识回答“林明”的问题？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488" name="Text Box 8"/>
          <p:cNvSpPr txBox="1"/>
          <p:nvPr/>
        </p:nvSpPr>
        <p:spPr>
          <a:xfrm>
            <a:off x="2103120" y="960120"/>
            <a:ext cx="7162800" cy="9144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答：初中阶段的学习，包括知识的获取，还包括各种能力的培养。例如，学会运用所学知识思考，处理生活中遇到的问题；学习与不同个性的人相处，等等</a:t>
            </a:r>
            <a:endParaRPr lang="zh-CN" altLang="en-US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489" name="Text Box 9"/>
          <p:cNvSpPr txBox="1"/>
          <p:nvPr/>
        </p:nvSpPr>
        <p:spPr>
          <a:xfrm>
            <a:off x="2118360" y="2240280"/>
            <a:ext cx="7162800" cy="9144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答：正确。学习需要自觉、主动的态度和行为。没有积极学习的态度，即使身处学校，也可能收获不多；有积极的心态，生活中的点点滴滴都是学习。</a:t>
            </a:r>
            <a:endParaRPr lang="zh-CN" altLang="en-US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490" name="Text Box 10"/>
          <p:cNvSpPr txBox="1"/>
          <p:nvPr/>
        </p:nvSpPr>
        <p:spPr>
          <a:xfrm>
            <a:off x="2042160" y="3550920"/>
            <a:ext cx="71628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答：有时，我们会质疑上学有什么用；有时，我们可能对学习的内容不感兴趣；有时，我们会在学习中遇到各种各样的困难</a:t>
            </a: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……</a:t>
            </a:r>
            <a:endParaRPr lang="en-US" altLang="zh-CN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491" name="Text Box 11"/>
          <p:cNvSpPr txBox="1"/>
          <p:nvPr/>
        </p:nvSpPr>
        <p:spPr>
          <a:xfrm>
            <a:off x="2042160" y="4800600"/>
            <a:ext cx="63246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答：努力学习，共创美好未来！</a:t>
            </a:r>
            <a:endParaRPr lang="zh-CN" altLang="en-US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20490" grpId="0"/>
      <p:bldP spid="2049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9463" y="2420938"/>
            <a:ext cx="430212" cy="3937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7891" name="图片 30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4659313"/>
            <a:ext cx="8851900" cy="571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7892" name="图片 30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8025" y="2633663"/>
            <a:ext cx="430213" cy="3937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789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333375"/>
            <a:ext cx="11109325" cy="199961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891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2681605"/>
            <a:ext cx="11322685" cy="396367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4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4075" y="640080"/>
            <a:ext cx="9692005" cy="484822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061200" y="438150"/>
            <a:ext cx="3802063" cy="3108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1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小孩儿的一双手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3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绳结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4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房屋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5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小孩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6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习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7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小鸟反复试飞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270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588" y="879475"/>
            <a:ext cx="6040437" cy="47498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6731000" y="3859213"/>
            <a:ext cx="4905375" cy="2247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p>
            <a:pPr lvl="0" eaLnBrk="1" hangingPunct="1"/>
            <a:r>
              <a:rPr lang="en-US" altLang="en-US" sz="2800" dirty="0">
                <a:solidFill>
                  <a:srgbClr val="000000"/>
                </a:solidFill>
                <a:latin typeface="Arial" pitchFamily="34" charset="0"/>
                <a:ea typeface="Arial" pitchFamily="34" charset="0"/>
              </a:rPr>
              <a:t>    我们共同认可的解释是：还没有启蒙的小孩子，两只手模仿大人的绳结，就是“学”；羽毛还未长全的小鸟，反复试飞，就是“习”。</a:t>
            </a:r>
            <a:endParaRPr lang="en-US" altLang="en-US" sz="2800" dirty="0">
              <a:solidFill>
                <a:srgbClr val="000000"/>
              </a:solidFill>
              <a:latin typeface="Arial" pitchFamily="34" charset="0"/>
              <a:ea typeface="Arial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3225" y="360363"/>
            <a:ext cx="2312988" cy="58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p>
            <a:pPr lvl="0" eaLnBrk="1" hangingPunct="1"/>
            <a:r>
              <a:rPr lang="en-US" altLang="en-US" sz="3200" dirty="0">
                <a:solidFill>
                  <a:srgbClr val="000000"/>
                </a:solidFill>
                <a:latin typeface="宋体" pitchFamily="2" charset="-122"/>
                <a:ea typeface="Arial" pitchFamily="34" charset="0"/>
              </a:rPr>
              <a:t>探究与分享</a:t>
            </a:r>
            <a:endParaRPr lang="en-US" altLang="en-US" sz="3200" dirty="0">
              <a:solidFill>
                <a:srgbClr val="000000"/>
              </a:solidFill>
              <a:latin typeface="宋体" pitchFamily="2" charset="-122"/>
              <a:ea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矩形 1"/>
          <p:cNvSpPr/>
          <p:nvPr/>
        </p:nvSpPr>
        <p:spPr>
          <a:xfrm>
            <a:off x="1406525" y="1698625"/>
            <a:ext cx="8167688" cy="30464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en-US" altLang="zh-CN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1.</a:t>
            </a:r>
            <a:r>
              <a:rPr lang="zh-CN" altLang="en-US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小鸟学飞。</a:t>
            </a:r>
            <a:endParaRPr lang="en-US" altLang="zh-CN" sz="2400" dirty="0">
              <a:solidFill>
                <a:srgbClr val="333333"/>
              </a:solidFill>
              <a:latin typeface="微软雅黑" pitchFamily="34" charset="-122"/>
              <a:ea typeface="黑体" pitchFamily="49" charset="-122"/>
            </a:endParaRPr>
          </a:p>
          <a:p>
            <a:pPr lvl="0" eaLnBrk="1" hangingPunct="1"/>
            <a:r>
              <a:rPr lang="en-US" altLang="zh-CN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  《</a:t>
            </a:r>
            <a:r>
              <a:rPr lang="zh-CN" altLang="en-US" sz="2400" dirty="0">
                <a:solidFill>
                  <a:srgbClr val="136EC2"/>
                </a:solidFill>
                <a:latin typeface="微软雅黑" pitchFamily="34" charset="-122"/>
                <a:ea typeface="黑体" pitchFamily="49" charset="-122"/>
                <a:hlinkClick r:id="rId1"/>
              </a:rPr>
              <a:t>礼记</a:t>
            </a:r>
            <a:r>
              <a:rPr lang="en-US" altLang="zh-CN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·</a:t>
            </a:r>
            <a:r>
              <a:rPr lang="zh-CN" altLang="en-US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月令</a:t>
            </a:r>
            <a:r>
              <a:rPr lang="en-US" altLang="zh-CN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》</a:t>
            </a:r>
            <a:r>
              <a:rPr lang="zh-CN" altLang="en-US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：“鹰乃学习。”指的是小鸟反复学习飞翔</a:t>
            </a:r>
            <a:endParaRPr lang="en-US" altLang="zh-CN" sz="2400" dirty="0">
              <a:solidFill>
                <a:srgbClr val="333333"/>
              </a:solidFill>
              <a:latin typeface="微软雅黑" pitchFamily="34" charset="-122"/>
              <a:ea typeface="黑体" pitchFamily="49" charset="-122"/>
            </a:endParaRPr>
          </a:p>
          <a:p>
            <a:pPr lvl="0" eaLnBrk="1" hangingPunct="1"/>
            <a:r>
              <a:rPr lang="en-US" altLang="zh-CN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                </a:t>
            </a:r>
            <a:r>
              <a:rPr lang="zh-CN" altLang="en-US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     陈澔集说：“学习，雏学数飞也。”</a:t>
            </a:r>
            <a:endParaRPr lang="zh-CN" altLang="en-US" sz="2400" dirty="0">
              <a:solidFill>
                <a:srgbClr val="333333"/>
              </a:solidFill>
              <a:latin typeface="微软雅黑" pitchFamily="34" charset="-122"/>
              <a:ea typeface="黑体" pitchFamily="49" charset="-122"/>
            </a:endParaRPr>
          </a:p>
          <a:p>
            <a:pPr lvl="0" eaLnBrk="1" hangingPunct="1"/>
            <a:r>
              <a:rPr lang="en-US" altLang="zh-CN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2.</a:t>
            </a:r>
            <a:r>
              <a:rPr lang="zh-CN" altLang="en-US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从阅读、听讲、研究、实践中获得知识或技能。</a:t>
            </a:r>
            <a:endParaRPr lang="en-US" altLang="zh-CN" sz="2400" dirty="0">
              <a:solidFill>
                <a:srgbClr val="333333"/>
              </a:solidFill>
              <a:latin typeface="微软雅黑" pitchFamily="34" charset="-122"/>
              <a:ea typeface="黑体" pitchFamily="49" charset="-122"/>
            </a:endParaRPr>
          </a:p>
          <a:p>
            <a:pPr lvl="0" eaLnBrk="1" hangingPunct="1"/>
            <a:r>
              <a:rPr lang="en-US" altLang="zh-CN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《</a:t>
            </a:r>
            <a:r>
              <a:rPr lang="zh-CN" altLang="en-US" sz="2400" dirty="0">
                <a:solidFill>
                  <a:srgbClr val="136EC2"/>
                </a:solidFill>
                <a:latin typeface="微软雅黑" pitchFamily="34" charset="-122"/>
                <a:ea typeface="黑体" pitchFamily="49" charset="-122"/>
                <a:hlinkClick r:id="rId2"/>
              </a:rPr>
              <a:t>史记</a:t>
            </a:r>
            <a:r>
              <a:rPr lang="en-US" altLang="zh-CN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·</a:t>
            </a:r>
            <a:r>
              <a:rPr lang="zh-CN" altLang="en-US" sz="2400" dirty="0">
                <a:solidFill>
                  <a:srgbClr val="136EC2"/>
                </a:solidFill>
                <a:latin typeface="微软雅黑" pitchFamily="34" charset="-122"/>
                <a:ea typeface="黑体" pitchFamily="49" charset="-122"/>
                <a:hlinkClick r:id="rId3"/>
              </a:rPr>
              <a:t>秦始皇本纪</a:t>
            </a:r>
            <a:r>
              <a:rPr lang="en-US" altLang="zh-CN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》</a:t>
            </a:r>
            <a:r>
              <a:rPr lang="zh-CN" altLang="en-US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：“士则学习法令辟禁。” 宋 叶适 </a:t>
            </a:r>
            <a:r>
              <a:rPr lang="en-US" altLang="zh-CN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《</a:t>
            </a:r>
            <a:r>
              <a:rPr lang="zh-CN" altLang="en-US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毛积夫墓志铭</a:t>
            </a:r>
            <a:r>
              <a:rPr lang="en-US" altLang="zh-CN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》</a:t>
            </a:r>
            <a:r>
              <a:rPr lang="zh-CN" altLang="en-US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：“稍长，亲师友，学习今古。” 毛泽东</a:t>
            </a:r>
            <a:r>
              <a:rPr lang="en-US" altLang="zh-CN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《</a:t>
            </a:r>
            <a:r>
              <a:rPr lang="zh-CN" altLang="en-US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中国革命战争的战略问题</a:t>
            </a:r>
            <a:r>
              <a:rPr lang="en-US" altLang="zh-CN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》</a:t>
            </a:r>
            <a:r>
              <a:rPr lang="zh-CN" altLang="en-US" sz="2400" dirty="0">
                <a:solidFill>
                  <a:srgbClr val="333333"/>
                </a:solidFill>
                <a:latin typeface="微软雅黑" pitchFamily="34" charset="-122"/>
                <a:ea typeface="黑体" pitchFamily="49" charset="-122"/>
              </a:rPr>
              <a:t>第一章第四节：“读书是学习，使用也是学习，而且是更重要的学习。”</a:t>
            </a:r>
            <a:endParaRPr lang="zh-CN" altLang="en-US" sz="2400" dirty="0">
              <a:solidFill>
                <a:srgbClr val="333333"/>
              </a:solidFill>
              <a:latin typeface="微软雅黑" pitchFamily="34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8956" y="345314"/>
            <a:ext cx="43588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什么是学习？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8750" y="415925"/>
            <a:ext cx="1997075" cy="5857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p>
            <a:pPr lvl="0" eaLnBrk="1" hangingPunct="1"/>
            <a:r>
              <a:rPr lang="en-US" altLang="en-US" sz="3200" dirty="0">
                <a:solidFill>
                  <a:srgbClr val="000000"/>
                </a:solidFill>
                <a:latin typeface="宋体" pitchFamily="2" charset="-122"/>
                <a:ea typeface="Arial" pitchFamily="34" charset="0"/>
              </a:rPr>
              <a:t>知识点播</a:t>
            </a:r>
            <a:endParaRPr lang="en-US" altLang="en-US" sz="3200" dirty="0">
              <a:solidFill>
                <a:srgbClr val="000000"/>
              </a:solidFill>
              <a:latin typeface="宋体" pitchFamily="2" charset="-122"/>
              <a:ea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1" descr="360截图2016090816572180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0"/>
            <a:ext cx="1211707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矩形 1"/>
          <p:cNvSpPr/>
          <p:nvPr/>
        </p:nvSpPr>
        <p:spPr>
          <a:xfrm>
            <a:off x="325755" y="1051560"/>
            <a:ext cx="1005840" cy="457009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t">
            <a:spAutoFit/>
          </a:bodyPr>
          <a:p>
            <a:pPr algn="ctr"/>
            <a:r>
              <a:rPr lang="zh-CN" altLang="zh-CN" sz="540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ea typeface="宋体" charset="0"/>
              </a:rPr>
              <a:t>辨一辨</a:t>
            </a:r>
            <a:endParaRPr lang="zh-CN" altLang="zh-CN" sz="540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  <a:ea typeface="宋体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 anchor="ctr"/>
          <a:p>
            <a:endParaRPr dirty="0"/>
          </a:p>
        </p:txBody>
      </p:sp>
      <p:pic>
        <p:nvPicPr>
          <p:cNvPr id="19461" name="图片 19460" descr="t019110a11ea69965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240" y="0"/>
            <a:ext cx="1198626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9462" name="文本占位符 19461"/>
          <p:cNvSpPr>
            <a:spLocks noGrp="1"/>
          </p:cNvSpPr>
          <p:nvPr>
            <p:ph type="body" idx="1"/>
          </p:nvPr>
        </p:nvSpPr>
        <p:spPr>
          <a:xfrm>
            <a:off x="5486400" y="1524000"/>
            <a:ext cx="4953000" cy="4525963"/>
          </a:xfrm>
        </p:spPr>
        <p:txBody>
          <a:bodyPr/>
          <a:p>
            <a:pPr>
              <a:buNone/>
            </a:pPr>
            <a:r>
              <a:rPr lang="zh-CN" altLang="en-US" b="1" dirty="0"/>
              <a:t>☆</a:t>
            </a:r>
            <a:r>
              <a:rPr lang="zh-CN" altLang="en-US" b="1" dirty="0">
                <a:ea typeface="黑体" pitchFamily="49" charset="-122"/>
              </a:rPr>
              <a:t>你经历的学习有哪些？</a:t>
            </a:r>
            <a:endParaRPr lang="zh-CN" altLang="en-US" b="1" dirty="0">
              <a:ea typeface="黑体" pitchFamily="49" charset="-122"/>
            </a:endParaRPr>
          </a:p>
        </p:txBody>
      </p:sp>
      <p:sp>
        <p:nvSpPr>
          <p:cNvPr id="19463" name="矩形 19462"/>
          <p:cNvSpPr/>
          <p:nvPr/>
        </p:nvSpPr>
        <p:spPr>
          <a:xfrm>
            <a:off x="3733800" y="152400"/>
            <a:ext cx="61722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lvl="0"/>
            <a:r>
              <a:rPr lang="zh-CN" altLang="en-US" sz="3600" b="1" dirty="0"/>
              <a:t>思考与讨论</a:t>
            </a:r>
            <a:endParaRPr lang="zh-CN" altLang="en-US" sz="3600" b="1" dirty="0"/>
          </a:p>
        </p:txBody>
      </p:sp>
      <p:sp>
        <p:nvSpPr>
          <p:cNvPr id="19464" name="椭圆 19463"/>
          <p:cNvSpPr/>
          <p:nvPr/>
        </p:nvSpPr>
        <p:spPr>
          <a:xfrm>
            <a:off x="7543800" y="3505200"/>
            <a:ext cx="1143000" cy="990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5" name="矩形 19464"/>
          <p:cNvSpPr/>
          <p:nvPr/>
        </p:nvSpPr>
        <p:spPr>
          <a:xfrm>
            <a:off x="7696200" y="3733800"/>
            <a:ext cx="79502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学习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66" name="直接连接符 19465"/>
          <p:cNvSpPr/>
          <p:nvPr/>
        </p:nvSpPr>
        <p:spPr>
          <a:xfrm>
            <a:off x="7086600" y="3352800"/>
            <a:ext cx="457200" cy="3048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7" name="直接连接符 19466"/>
          <p:cNvSpPr/>
          <p:nvPr/>
        </p:nvSpPr>
        <p:spPr>
          <a:xfrm flipH="1">
            <a:off x="6629400" y="4038600"/>
            <a:ext cx="838200" cy="762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8" name="直接连接符 19467"/>
          <p:cNvSpPr/>
          <p:nvPr/>
        </p:nvSpPr>
        <p:spPr>
          <a:xfrm flipH="1">
            <a:off x="7239000" y="4495800"/>
            <a:ext cx="381000" cy="228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9" name="直接连接符 19468"/>
          <p:cNvSpPr/>
          <p:nvPr/>
        </p:nvSpPr>
        <p:spPr>
          <a:xfrm>
            <a:off x="8077200" y="4572000"/>
            <a:ext cx="0" cy="8382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0" name="直接连接符 19469"/>
          <p:cNvSpPr/>
          <p:nvPr/>
        </p:nvSpPr>
        <p:spPr>
          <a:xfrm>
            <a:off x="8610600" y="4572000"/>
            <a:ext cx="533400" cy="3810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1" name="直接连接符 19470"/>
          <p:cNvSpPr/>
          <p:nvPr/>
        </p:nvSpPr>
        <p:spPr>
          <a:xfrm>
            <a:off x="8077200" y="2819400"/>
            <a:ext cx="0" cy="609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2" name="直接连接符 19471"/>
          <p:cNvSpPr/>
          <p:nvPr/>
        </p:nvSpPr>
        <p:spPr>
          <a:xfrm flipV="1">
            <a:off x="8610600" y="3200400"/>
            <a:ext cx="304800" cy="228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3" name="直接连接符 19472"/>
          <p:cNvSpPr/>
          <p:nvPr/>
        </p:nvSpPr>
        <p:spPr>
          <a:xfrm flipV="1">
            <a:off x="8686800" y="3581400"/>
            <a:ext cx="838200" cy="228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4" name="直接连接符 19473"/>
          <p:cNvSpPr/>
          <p:nvPr/>
        </p:nvSpPr>
        <p:spPr>
          <a:xfrm>
            <a:off x="8763000" y="4191000"/>
            <a:ext cx="609600" cy="228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5" name="椭圆 19474"/>
          <p:cNvSpPr/>
          <p:nvPr/>
        </p:nvSpPr>
        <p:spPr>
          <a:xfrm>
            <a:off x="6324600" y="26670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6" name="椭圆 19475"/>
          <p:cNvSpPr/>
          <p:nvPr/>
        </p:nvSpPr>
        <p:spPr>
          <a:xfrm>
            <a:off x="9525000" y="41910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7" name="椭圆 19476"/>
          <p:cNvSpPr/>
          <p:nvPr/>
        </p:nvSpPr>
        <p:spPr>
          <a:xfrm>
            <a:off x="9525000" y="32766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8" name="椭圆 19477"/>
          <p:cNvSpPr/>
          <p:nvPr/>
        </p:nvSpPr>
        <p:spPr>
          <a:xfrm>
            <a:off x="8610600" y="50292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9" name="椭圆 19478"/>
          <p:cNvSpPr/>
          <p:nvPr/>
        </p:nvSpPr>
        <p:spPr>
          <a:xfrm>
            <a:off x="7696200" y="54102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0" name="椭圆 19479"/>
          <p:cNvSpPr/>
          <p:nvPr/>
        </p:nvSpPr>
        <p:spPr>
          <a:xfrm>
            <a:off x="6400800" y="46482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endParaRPr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81" name="椭圆 19480"/>
          <p:cNvSpPr/>
          <p:nvPr/>
        </p:nvSpPr>
        <p:spPr>
          <a:xfrm>
            <a:off x="5715000" y="3733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2" name="椭圆 19481"/>
          <p:cNvSpPr/>
          <p:nvPr/>
        </p:nvSpPr>
        <p:spPr>
          <a:xfrm>
            <a:off x="8686800" y="2590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3" name="椭圆 19482"/>
          <p:cNvSpPr/>
          <p:nvPr/>
        </p:nvSpPr>
        <p:spPr>
          <a:xfrm>
            <a:off x="7620000" y="21336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4" name="矩形 19483"/>
          <p:cNvSpPr/>
          <p:nvPr/>
        </p:nvSpPr>
        <p:spPr>
          <a:xfrm>
            <a:off x="9677400" y="3352800"/>
            <a:ext cx="6096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/>
            <a:r>
              <a:rPr lang="zh-CN" altLang="en-US" sz="1600" b="1" dirty="0">
                <a:latin typeface="Arial" pitchFamily="34" charset="0"/>
                <a:ea typeface="宋体" pitchFamily="2" charset="-122"/>
              </a:rPr>
              <a:t>听课做题</a:t>
            </a:r>
            <a:endParaRPr lang="zh-CN" altLang="en-US" sz="16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85" name="矩形 19484"/>
          <p:cNvSpPr/>
          <p:nvPr/>
        </p:nvSpPr>
        <p:spPr>
          <a:xfrm>
            <a:off x="9677400" y="4267200"/>
            <a:ext cx="7620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/>
            <a:r>
              <a:rPr lang="zh-CN" altLang="en-US" sz="1600" b="1" dirty="0">
                <a:latin typeface="Arial" pitchFamily="34" charset="0"/>
                <a:ea typeface="宋体" pitchFamily="2" charset="-122"/>
              </a:rPr>
              <a:t>辅导同学</a:t>
            </a:r>
            <a:endParaRPr lang="zh-CN" altLang="en-US" sz="16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86" name="矩形 19485"/>
          <p:cNvSpPr/>
          <p:nvPr/>
        </p:nvSpPr>
        <p:spPr>
          <a:xfrm>
            <a:off x="8610600" y="5181600"/>
            <a:ext cx="79502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购物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87" name="矩形 19486"/>
          <p:cNvSpPr/>
          <p:nvPr/>
        </p:nvSpPr>
        <p:spPr>
          <a:xfrm>
            <a:off x="7696200" y="5562600"/>
            <a:ext cx="79502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阅读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88" name="矩形 19487"/>
          <p:cNvSpPr/>
          <p:nvPr/>
        </p:nvSpPr>
        <p:spPr>
          <a:xfrm>
            <a:off x="6248400" y="4800600"/>
            <a:ext cx="110109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弹钢琴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89" name="矩形 19488"/>
          <p:cNvSpPr/>
          <p:nvPr/>
        </p:nvSpPr>
        <p:spPr>
          <a:xfrm>
            <a:off x="5715000" y="3886200"/>
            <a:ext cx="79502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洗碗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90" name="矩形 19489"/>
          <p:cNvSpPr/>
          <p:nvPr/>
        </p:nvSpPr>
        <p:spPr>
          <a:xfrm>
            <a:off x="6324600" y="2819400"/>
            <a:ext cx="79502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游泳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91" name="矩形 19490"/>
          <p:cNvSpPr/>
          <p:nvPr/>
        </p:nvSpPr>
        <p:spPr>
          <a:xfrm>
            <a:off x="7620000" y="2286000"/>
            <a:ext cx="79502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上网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492" name="矩形 19491"/>
          <p:cNvSpPr/>
          <p:nvPr/>
        </p:nvSpPr>
        <p:spPr>
          <a:xfrm>
            <a:off x="8763000" y="2667000"/>
            <a:ext cx="6096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/>
            <a:r>
              <a:rPr lang="zh-CN" altLang="en-US" sz="1600" b="1" dirty="0">
                <a:latin typeface="Arial" pitchFamily="34" charset="0"/>
                <a:ea typeface="宋体" pitchFamily="2" charset="-122"/>
              </a:rPr>
              <a:t>讨论问题</a:t>
            </a:r>
            <a:endParaRPr lang="zh-CN" altLang="en-US" sz="1600" b="1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/>
      <p:bldP spid="19485" grpId="0"/>
      <p:bldP spid="19486" grpId="0"/>
      <p:bldP spid="19487" grpId="0"/>
      <p:bldP spid="19488" grpId="0"/>
      <p:bldP spid="19489" grpId="0"/>
      <p:bldP spid="19490" grpId="0"/>
      <p:bldP spid="19491" grpId="0"/>
      <p:bldP spid="194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" name="Text Box 4"/>
          <p:cNvSpPr txBox="1"/>
          <p:nvPr/>
        </p:nvSpPr>
        <p:spPr>
          <a:xfrm>
            <a:off x="1676400" y="533400"/>
            <a:ext cx="48006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b="1" dirty="0">
                <a:latin typeface="Arial" pitchFamily="34" charset="0"/>
                <a:ea typeface="宋体" pitchFamily="2" charset="-122"/>
              </a:rPr>
              <a:t>你认为中学阶段学习主要包括什么内容？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2362200" y="838200"/>
            <a:ext cx="2362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答：</a:t>
            </a: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）知识的获取。</a:t>
            </a:r>
            <a:endParaRPr lang="zh-CN" altLang="en-US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174" name="Text Box 6"/>
          <p:cNvSpPr txBox="1"/>
          <p:nvPr/>
        </p:nvSpPr>
        <p:spPr>
          <a:xfrm>
            <a:off x="2819400" y="1157288"/>
            <a:ext cx="25146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）各种能力的培养。</a:t>
            </a:r>
            <a:endParaRPr lang="zh-CN" altLang="en-US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175" name="Text Box 7"/>
          <p:cNvSpPr txBox="1"/>
          <p:nvPr/>
        </p:nvSpPr>
        <p:spPr>
          <a:xfrm>
            <a:off x="4572000" y="2209800"/>
            <a:ext cx="55626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b="1" dirty="0">
                <a:latin typeface="Arial" pitchFamily="34" charset="0"/>
                <a:ea typeface="宋体" pitchFamily="2" charset="-122"/>
              </a:rPr>
              <a:t>你认为我们应该培养哪些方面的能力？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176" name="Text Box 8"/>
          <p:cNvSpPr txBox="1"/>
          <p:nvPr/>
        </p:nvSpPr>
        <p:spPr>
          <a:xfrm>
            <a:off x="6858000" y="5105400"/>
            <a:ext cx="35814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答：</a:t>
            </a: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）运用所学知识思考，解决处理生活中遇到的问题。</a:t>
            </a:r>
            <a:endParaRPr lang="zh-CN" altLang="en-US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177" name="Text Box 9"/>
          <p:cNvSpPr txBox="1"/>
          <p:nvPr/>
        </p:nvSpPr>
        <p:spPr>
          <a:xfrm>
            <a:off x="6781800" y="5943600"/>
            <a:ext cx="3886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）学习与不同个性的人相处，等等。</a:t>
            </a:r>
            <a:endParaRPr lang="zh-CN" altLang="en-US" b="1" dirty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392" name="Text Box 12"/>
          <p:cNvSpPr txBox="1"/>
          <p:nvPr/>
        </p:nvSpPr>
        <p:spPr>
          <a:xfrm>
            <a:off x="1600200" y="30163"/>
            <a:ext cx="54864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Arial" pitchFamily="34" charset="0"/>
                <a:ea typeface="宋体" pitchFamily="2" charset="-122"/>
                <a:cs typeface="宋体" charset="0"/>
              </a:rPr>
              <a:t>◆</a:t>
            </a:r>
            <a:r>
              <a:rPr lang="zh-CN" altLang="en-US" sz="3200" b="1" dirty="0">
                <a:solidFill>
                  <a:schemeClr val="accent2"/>
                </a:solidFill>
                <a:latin typeface="Arial" pitchFamily="34" charset="0"/>
                <a:ea typeface="宋体" pitchFamily="2" charset="-122"/>
              </a:rPr>
              <a:t>中学阶段</a:t>
            </a:r>
            <a:r>
              <a:rPr lang="zh-CN" altLang="en-US" sz="3200" b="1" dirty="0">
                <a:solidFill>
                  <a:schemeClr val="accent2"/>
                </a:solidFill>
                <a:latin typeface="Arial" pitchFamily="34" charset="0"/>
                <a:ea typeface="宋体" pitchFamily="2" charset="-122"/>
              </a:rPr>
              <a:t>学习的内容</a:t>
            </a:r>
            <a:endParaRPr lang="zh-CN" altLang="en-US" sz="3200" b="1" dirty="0">
              <a:solidFill>
                <a:schemeClr val="accent2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7181" name="Picture 13" descr="9k=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0"/>
            <a:ext cx="2514600" cy="2095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2" name="Picture 14" descr="u=3730183506,3075177940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535" y="-13335"/>
            <a:ext cx="2656840" cy="21336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3" name="Picture 15" descr="u=2364154204,3919269047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55" y="1447800"/>
            <a:ext cx="2743200" cy="17526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4" name="Picture 16" descr="u=2118657490,3848497497&amp;fm=21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55" y="3200400"/>
            <a:ext cx="2743200" cy="16002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5" name="Picture 17" descr="u=3787267546,2833999985&amp;fm=15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935" y="2590800"/>
            <a:ext cx="3200400" cy="22098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6" name="Picture 18" descr="u=230985168,265191133&amp;fm=15&amp;gp=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640" y="2590800"/>
            <a:ext cx="3238500" cy="22098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7" name="Picture 19" descr="u=3101915919,2475249727&amp;fm=21&amp;gp=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0185" y="4826635"/>
            <a:ext cx="2590800" cy="20574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8" name="Picture 20" descr="u=2457652816,2142186411&amp;fm=21&amp;gp=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955" y="4773930"/>
            <a:ext cx="2667000" cy="20574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76" grpId="0"/>
      <p:bldP spid="7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1" descr="360截图2016090816275171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" y="-13335"/>
            <a:ext cx="11986895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800" y="360363"/>
            <a:ext cx="2411413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p>
            <a:pPr lvl="0" eaLnBrk="1" hangingPunct="1"/>
            <a:r>
              <a:rPr lang="zh-CN" altLang="en-US" sz="3200" b="1" dirty="0">
                <a:sym typeface="+mn-ea"/>
              </a:rPr>
              <a:t>同一次春游，不同的收获</a:t>
            </a:r>
            <a:endParaRPr lang="en-US" altLang="en-US" sz="3200" dirty="0">
              <a:solidFill>
                <a:srgbClr val="000000"/>
              </a:solidFill>
              <a:latin typeface="宋体" pitchFamily="2" charset="-122"/>
              <a:ea typeface="Arial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02438" y="654050"/>
            <a:ext cx="4852988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p>
            <a:pPr lvl="0" eaLnBrk="1" hangingPunct="1"/>
            <a:r>
              <a:rPr lang="en-US" altLang="en-US" sz="2400" dirty="0">
                <a:solidFill>
                  <a:srgbClr val="000000"/>
                </a:solidFill>
                <a:latin typeface="宋体" pitchFamily="2" charset="-122"/>
                <a:ea typeface="Arial" pitchFamily="34" charset="0"/>
              </a:rPr>
              <a:t>同是一次春游，同学们各有不同的收获。他们的收获分别是什么呢？</a:t>
            </a:r>
            <a:endParaRPr lang="en-US" altLang="en-US" sz="2400" dirty="0">
              <a:solidFill>
                <a:srgbClr val="000000"/>
              </a:solidFill>
              <a:latin typeface="宋体" pitchFamily="2" charset="-122"/>
              <a:ea typeface="Arial" pitchFamily="34" charset="0"/>
            </a:endParaRPr>
          </a:p>
        </p:txBody>
      </p:sp>
      <p:pic>
        <p:nvPicPr>
          <p:cNvPr id="7680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9905" y="2343785"/>
            <a:ext cx="4762500" cy="313309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" name="椭圆形标注 5"/>
          <p:cNvSpPr/>
          <p:nvPr/>
        </p:nvSpPr>
        <p:spPr>
          <a:xfrm>
            <a:off x="1587500" y="1408113"/>
            <a:ext cx="2259013" cy="1497013"/>
          </a:xfrm>
          <a:prstGeom prst="wedgeEllipseCallout">
            <a:avLst>
              <a:gd name="adj1" fmla="val 47947"/>
              <a:gd name="adj2" fmla="val 55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 eaLnBrk="1" hangingPunct="1"/>
            <a:r>
              <a:rPr lang="en-US" altLang="en-US" b="0" dirty="0">
                <a:solidFill>
                  <a:srgbClr val="FFFFFF"/>
                </a:solidFill>
                <a:latin typeface="宋体" pitchFamily="2" charset="-122"/>
                <a:ea typeface="Arial" pitchFamily="34" charset="0"/>
              </a:rPr>
              <a:t>爬山真带劲儿！我好高兴啊！</a:t>
            </a:r>
            <a:endParaRPr lang="en-US" altLang="en-US" b="0" dirty="0">
              <a:solidFill>
                <a:srgbClr val="FFFFFF"/>
              </a:solidFill>
              <a:latin typeface="宋体" pitchFamily="2" charset="-122"/>
              <a:ea typeface="Arial" pitchFamily="34" charset="0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3952875" y="896938"/>
            <a:ext cx="2259013" cy="1498600"/>
          </a:xfrm>
          <a:prstGeom prst="wedgeEllipseCallout">
            <a:avLst>
              <a:gd name="adj1" fmla="val 4045"/>
              <a:gd name="adj2" fmla="val 79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 eaLnBrk="1" hangingPunct="1"/>
            <a:r>
              <a:rPr lang="en-US" altLang="en-US" b="0" dirty="0">
                <a:solidFill>
                  <a:srgbClr val="FFFFFF"/>
                </a:solidFill>
                <a:latin typeface="宋体" pitchFamily="2" charset="-122"/>
                <a:ea typeface="Arial" pitchFamily="34" charset="0"/>
              </a:rPr>
              <a:t>我在那里听到许多有意思的历史故事，收获很大！</a:t>
            </a:r>
            <a:endParaRPr lang="en-US" altLang="en-US" b="0" dirty="0">
              <a:solidFill>
                <a:srgbClr val="FFFFFF"/>
              </a:solidFill>
              <a:latin typeface="宋体" pitchFamily="2" charset="-122"/>
              <a:ea typeface="Arial" pitchFamily="34" charset="0"/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6970713" y="1646238"/>
            <a:ext cx="2259013" cy="1498600"/>
          </a:xfrm>
          <a:prstGeom prst="wedgeEllipseCallout">
            <a:avLst>
              <a:gd name="adj1" fmla="val -70102"/>
              <a:gd name="adj2" fmla="val 40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 eaLnBrk="1" hangingPunct="1"/>
            <a:r>
              <a:rPr lang="en-US" altLang="en-US" b="0" dirty="0">
                <a:solidFill>
                  <a:srgbClr val="FFFFFF"/>
                </a:solidFill>
                <a:latin typeface="宋体" pitchFamily="2" charset="-122"/>
                <a:ea typeface="Arial" pitchFamily="34" charset="0"/>
              </a:rPr>
              <a:t>我觉得和同学一起玩很有意思！</a:t>
            </a:r>
            <a:endParaRPr lang="en-US" altLang="en-US" b="0" dirty="0">
              <a:solidFill>
                <a:srgbClr val="FFFFFF"/>
              </a:solidFill>
              <a:latin typeface="宋体" pitchFamily="2" charset="-122"/>
              <a:ea typeface="Arial" pitchFamily="34" charset="0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1695450" y="4727575"/>
            <a:ext cx="2257425" cy="1498600"/>
          </a:xfrm>
          <a:prstGeom prst="wedgeEllipseCallout">
            <a:avLst>
              <a:gd name="adj1" fmla="val 54776"/>
              <a:gd name="adj2" fmla="val -31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 eaLnBrk="1" hangingPunct="1"/>
            <a:r>
              <a:rPr lang="en-US" altLang="en-US" b="0" dirty="0">
                <a:solidFill>
                  <a:srgbClr val="FFFFFF"/>
                </a:solidFill>
                <a:latin typeface="宋体" pitchFamily="2" charset="-122"/>
                <a:ea typeface="Arial" pitchFamily="34" charset="0"/>
              </a:rPr>
              <a:t>我收集了一些植物的叶子，准备把它们做成标本。</a:t>
            </a:r>
            <a:endParaRPr lang="en-US" altLang="en-US" b="0" dirty="0">
              <a:solidFill>
                <a:srgbClr val="FFFFFF"/>
              </a:solidFill>
              <a:latin typeface="宋体" pitchFamily="2" charset="-122"/>
              <a:ea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8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9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0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1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2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7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8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9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10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4114</Words>
  <Application>WPS 演示</Application>
  <PresentationFormat>宽屏</PresentationFormat>
  <Paragraphs>278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25</vt:i4>
      </vt:variant>
      <vt:variant>
        <vt:lpstr>幻灯片标题</vt:lpstr>
      </vt:variant>
      <vt:variant>
        <vt:i4>29</vt:i4>
      </vt:variant>
    </vt:vector>
  </HeadingPairs>
  <TitlesOfParts>
    <vt:vector size="54" baseType="lpstr">
      <vt:lpstr>Office 主题</vt:lpstr>
      <vt:lpstr>1_Office 主题</vt:lpstr>
      <vt:lpstr>2_Office 主题</vt:lpstr>
      <vt:lpstr>3_Office 主题</vt:lpstr>
      <vt:lpstr>4_Office 主题</vt:lpstr>
      <vt:lpstr>5_Office 主题</vt:lpstr>
      <vt:lpstr>默认设计模板</vt:lpstr>
      <vt:lpstr>1_默认设计模板</vt:lpstr>
      <vt:lpstr>6_Office 主题</vt:lpstr>
      <vt:lpstr>7_Office 主题</vt:lpstr>
      <vt:lpstr>2_默认设计模板</vt:lpstr>
      <vt:lpstr>3_默认设计模板</vt:lpstr>
      <vt:lpstr>8_Office 主题</vt:lpstr>
      <vt:lpstr>4_默认设计模板</vt:lpstr>
      <vt:lpstr>9_Office 主题</vt:lpstr>
      <vt:lpstr>10_Office 主题</vt:lpstr>
      <vt:lpstr>11_Office 主题</vt:lpstr>
      <vt:lpstr>12_Office 主题</vt:lpstr>
      <vt:lpstr>5_默认设计模板</vt:lpstr>
      <vt:lpstr>Nature</vt:lpstr>
      <vt:lpstr>6_默认设计模板</vt:lpstr>
      <vt:lpstr>7_默认设计模板</vt:lpstr>
      <vt:lpstr>8_默认设计模板</vt:lpstr>
      <vt:lpstr>9_默认设计模板</vt:lpstr>
      <vt:lpstr>10_默认设计模板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分享生命经验，获得成长 服务社会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</cp:revision>
  <dcterms:created xsi:type="dcterms:W3CDTF">2018-07-27T07:04:29Z</dcterms:created>
  <dcterms:modified xsi:type="dcterms:W3CDTF">2018-07-27T09:06:10Z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2052-10.8.0.5648</vt:lpwstr>
  </property>
</Properties>
</file>