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5"/>
  </p:handoutMasterIdLst>
  <p:sldIdLst>
    <p:sldId id="272" r:id="rId3"/>
    <p:sldId id="256" r:id="rId5"/>
    <p:sldId id="257" r:id="rId6"/>
    <p:sldId id="259" r:id="rId7"/>
    <p:sldId id="260" r:id="rId8"/>
    <p:sldId id="261" r:id="rId9"/>
    <p:sldId id="262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61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924613-4AE4-47A1-995F-688A24B349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slide" Target="slide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6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microsoft.com/office/2007/relationships/hdphoto" Target="../media/image8.wdp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8.xml"/><Relationship Id="rId2" Type="http://schemas.openxmlformats.org/officeDocument/2006/relationships/image" Target="../media/image12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70.xml"/><Relationship Id="rId2" Type="http://schemas.openxmlformats.org/officeDocument/2006/relationships/image" Target="../media/image4.pn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 descr="160911466.jpg"/>
          <p:cNvPicPr>
            <a:picLocks noChangeAspect="1"/>
          </p:cNvPicPr>
          <p:nvPr/>
        </p:nvPicPr>
        <p:blipFill>
          <a:blip r:embed="rId1">
            <a:duotone>
              <a:schemeClr val="bg2">
                <a:shade val="45000"/>
                <a:satMod val="135000"/>
              </a:schemeClr>
              <a:prstClr val="white"/>
            </a:duotone>
            <a:lum bright="10000" contrast="20000"/>
          </a:blip>
          <a:stretch>
            <a:fillRect/>
          </a:stretch>
        </p:blipFill>
        <p:spPr>
          <a:xfrm>
            <a:off x="2473270" y="1388026"/>
            <a:ext cx="6992625" cy="5469786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74" name="图片 73" descr="t01d12b877bd79edeef (3)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E7E5E6"/>
              </a:clrFrom>
              <a:clrTo>
                <a:srgbClr val="E7E5E6">
                  <a:alpha val="0"/>
                </a:srgbClr>
              </a:clrTo>
            </a:clrChange>
          </a:blip>
          <a:srcRect b="19545"/>
          <a:stretch>
            <a:fillRect/>
          </a:stretch>
        </p:blipFill>
        <p:spPr>
          <a:xfrm>
            <a:off x="9362252" y="4828822"/>
            <a:ext cx="2783991" cy="195072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966769" y="1347088"/>
            <a:ext cx="798195" cy="366522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401BC0"/>
                </a:solidFill>
                <a:latin typeface="黑体" panose="02010609060101010101" charset="-122"/>
                <a:ea typeface="黑体" panose="02010609060101010101" charset="-122"/>
              </a:rPr>
              <a:t>第二次鸦片战争</a:t>
            </a:r>
            <a:endParaRPr lang="zh-CN" altLang="en-US" sz="4000" b="1" dirty="0" smtClean="0">
              <a:solidFill>
                <a:srgbClr val="401BC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8" name="左大括号 57"/>
          <p:cNvSpPr/>
          <p:nvPr/>
        </p:nvSpPr>
        <p:spPr>
          <a:xfrm>
            <a:off x="1975330" y="1060072"/>
            <a:ext cx="498321" cy="4737856"/>
          </a:xfrm>
          <a:prstGeom prst="leftBrace">
            <a:avLst>
              <a:gd name="adj1" fmla="val 42247"/>
              <a:gd name="adj2" fmla="val 50000"/>
            </a:avLst>
          </a:prstGeom>
          <a:ln w="28575">
            <a:solidFill>
              <a:srgbClr val="33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3430" b="1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7" name="Text Box 37"/>
          <p:cNvSpPr txBox="1">
            <a:spLocks noChangeArrowheads="1"/>
          </p:cNvSpPr>
          <p:nvPr/>
        </p:nvSpPr>
        <p:spPr bwMode="auto">
          <a:xfrm>
            <a:off x="2473651" y="2017853"/>
            <a:ext cx="3797600" cy="56070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sz="3050" b="1" u="sng" dirty="0">
                <a:solidFill>
                  <a:srgbClr val="760000"/>
                </a:solidFill>
                <a:latin typeface="微软雅黑" panose="020B0503020204020204" charset="-122"/>
                <a:ea typeface="微软雅黑" panose="020B0503020204020204" charset="-122"/>
              </a:rPr>
              <a:t>发动者（主凶）</a:t>
            </a:r>
            <a:r>
              <a:rPr lang="en-US" altLang="zh-CN" sz="3050" b="1" u="sng" dirty="0">
                <a:solidFill>
                  <a:srgbClr val="760000"/>
                </a:solidFill>
                <a:latin typeface="微软雅黑" panose="020B0503020204020204" charset="-122"/>
                <a:ea typeface="微软雅黑" panose="020B0503020204020204" charset="-122"/>
              </a:rPr>
              <a:t>:</a:t>
            </a:r>
            <a:endParaRPr lang="en-US" altLang="zh-CN" sz="3050" b="1" u="sng" dirty="0">
              <a:solidFill>
                <a:srgbClr val="76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" name="Text Box 39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431743" y="4250602"/>
            <a:ext cx="2847339" cy="5340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880" b="1" dirty="0">
                <a:solidFill>
                  <a:srgbClr val="9F0F16"/>
                </a:solidFill>
                <a:latin typeface="微软雅黑" panose="020B0503020204020204" charset="-122"/>
                <a:ea typeface="微软雅黑" panose="020B0503020204020204" charset="-122"/>
              </a:rPr>
              <a:t>列强侵华罪行</a:t>
            </a:r>
            <a:endParaRPr lang="zh-CN" altLang="en-US" sz="2880" b="1" dirty="0">
              <a:solidFill>
                <a:srgbClr val="9F0F16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5" name="Text Box 40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038758" y="3986521"/>
            <a:ext cx="4442705" cy="5340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880" b="1" dirty="0" smtClean="0">
                <a:solidFill>
                  <a:srgbClr val="1D41D5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【</a:t>
            </a:r>
            <a:r>
              <a:rPr lang="zh-CN" altLang="en-US" sz="2880" b="1" dirty="0" smtClean="0">
                <a:solidFill>
                  <a:srgbClr val="1D41D5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英法联军</a:t>
            </a:r>
            <a:r>
              <a:rPr lang="en-US" altLang="zh-CN" sz="2880" b="1" dirty="0" smtClean="0">
                <a:solidFill>
                  <a:srgbClr val="1D41D5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】</a:t>
            </a:r>
            <a:r>
              <a:rPr lang="zh-CN" altLang="en-US" sz="2880" b="1" dirty="0">
                <a:latin typeface="微软雅黑" panose="020B0503020204020204" charset="-122"/>
                <a:ea typeface="微软雅黑" panose="020B0503020204020204" charset="-122"/>
              </a:rPr>
              <a:t>火烧</a:t>
            </a:r>
            <a:r>
              <a:rPr lang="zh-CN" altLang="en-US" sz="2880" b="1" dirty="0" smtClean="0">
                <a:latin typeface="微软雅黑" panose="020B0503020204020204" charset="-122"/>
                <a:ea typeface="微软雅黑" panose="020B0503020204020204" charset="-122"/>
              </a:rPr>
              <a:t>圆明园</a:t>
            </a:r>
            <a:endParaRPr lang="en-US" altLang="zh-CN" sz="2400" b="1" dirty="0" smtClean="0">
              <a:solidFill>
                <a:srgbClr val="1D41D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1" name="Text Box 4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279168" y="4506212"/>
            <a:ext cx="6599320" cy="5340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880" b="1" dirty="0">
                <a:latin typeface="微软雅黑" panose="020B0503020204020204" charset="-122"/>
                <a:ea typeface="微软雅黑" panose="020B0503020204020204" charset="-122"/>
              </a:rPr>
              <a:t>俄国割占我国大片领土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1920" b="1" dirty="0">
                <a:latin typeface="微软雅黑" panose="020B0503020204020204" charset="-122"/>
                <a:ea typeface="微软雅黑" panose="020B0503020204020204" charset="-122"/>
              </a:rPr>
              <a:t>150</a:t>
            </a:r>
            <a:r>
              <a:rPr lang="zh-CN" altLang="en-US" sz="1920" b="1" dirty="0">
                <a:latin typeface="微软雅黑" panose="020B0503020204020204" charset="-122"/>
                <a:ea typeface="微软雅黑" panose="020B0503020204020204" charset="-122"/>
              </a:rPr>
              <a:t>多万平方千米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）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3" name="Text Box 48"/>
          <p:cNvSpPr txBox="1">
            <a:spLocks noChangeArrowheads="1"/>
          </p:cNvSpPr>
          <p:nvPr/>
        </p:nvSpPr>
        <p:spPr bwMode="auto">
          <a:xfrm>
            <a:off x="782839" y="5116700"/>
            <a:ext cx="2360944" cy="39878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en-US" altLang="zh-CN" sz="1995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(1856—1860)</a:t>
            </a:r>
            <a:endParaRPr lang="en-US" altLang="zh-CN" sz="1995" b="1" dirty="0">
              <a:solidFill>
                <a:schemeClr val="accent6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6" name="Text Box 49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577277" y="570133"/>
            <a:ext cx="1571157" cy="56070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sz="3050" b="1" u="sng" dirty="0">
                <a:solidFill>
                  <a:srgbClr val="760000"/>
                </a:solidFill>
                <a:latin typeface="微软雅黑" panose="020B0503020204020204" charset="-122"/>
                <a:ea typeface="微软雅黑" panose="020B0503020204020204" charset="-122"/>
              </a:rPr>
              <a:t>原因</a:t>
            </a:r>
            <a:r>
              <a:rPr lang="zh-CN" altLang="en-US" sz="3050" b="1" dirty="0">
                <a:solidFill>
                  <a:srgbClr val="76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：</a:t>
            </a:r>
            <a:endParaRPr lang="zh-CN" altLang="en-US" sz="3050" b="1" dirty="0">
              <a:solidFill>
                <a:srgbClr val="76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69" name="Text Box 5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577277" y="3430524"/>
            <a:ext cx="2139579" cy="56070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sz="3050" b="1" u="sng" dirty="0">
                <a:solidFill>
                  <a:srgbClr val="760000"/>
                </a:solidFill>
                <a:latin typeface="微软雅黑" panose="020B0503020204020204" charset="-122"/>
                <a:ea typeface="微软雅黑" panose="020B0503020204020204" charset="-122"/>
              </a:rPr>
              <a:t>经过：</a:t>
            </a:r>
            <a:endParaRPr lang="zh-CN" altLang="en-US" sz="3050" b="1" u="sng" dirty="0">
              <a:solidFill>
                <a:srgbClr val="76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0" name="Text Box 54"/>
          <p:cNvSpPr txBox="1">
            <a:spLocks noChangeArrowheads="1"/>
          </p:cNvSpPr>
          <p:nvPr/>
        </p:nvSpPr>
        <p:spPr bwMode="auto">
          <a:xfrm>
            <a:off x="3722500" y="299638"/>
            <a:ext cx="7678253" cy="82994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西方列强不满足既得利益，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企图</a:t>
            </a:r>
            <a:r>
              <a:rPr lang="zh-CN" altLang="en-US" sz="2400" b="1" dirty="0" smtClean="0">
                <a:solidFill>
                  <a:srgbClr val="401BC0"/>
                </a:solidFill>
                <a:latin typeface="微软雅黑" panose="020B0503020204020204" charset="-122"/>
                <a:ea typeface="微软雅黑" panose="020B0503020204020204" charset="-122"/>
              </a:rPr>
              <a:t>进一步</a:t>
            </a:r>
            <a:r>
              <a:rPr lang="zh-CN" altLang="en-US" sz="2400" b="1" dirty="0">
                <a:solidFill>
                  <a:srgbClr val="401BC0"/>
                </a:solidFill>
                <a:latin typeface="微软雅黑" panose="020B0503020204020204" charset="-122"/>
                <a:ea typeface="微软雅黑" panose="020B0503020204020204" charset="-122"/>
              </a:rPr>
              <a:t>打开中市场，扩大侵略</a:t>
            </a:r>
            <a:r>
              <a:rPr lang="zh-CN" altLang="en-US" sz="2400" b="1" dirty="0" smtClean="0">
                <a:solidFill>
                  <a:srgbClr val="401BC0"/>
                </a:solidFill>
                <a:latin typeface="微软雅黑" panose="020B0503020204020204" charset="-122"/>
                <a:ea typeface="微软雅黑" panose="020B0503020204020204" charset="-122"/>
              </a:rPr>
              <a:t>权益</a:t>
            </a:r>
            <a:r>
              <a:rPr lang="zh-CN" altLang="en-US" sz="24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（</a:t>
            </a:r>
            <a:r>
              <a:rPr lang="en-US" altLang="zh-CN" sz="24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--</a:t>
            </a:r>
            <a:r>
              <a:rPr lang="zh-CN" altLang="en-US" sz="2400" b="1" dirty="0" smtClea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根本原因）</a:t>
            </a:r>
            <a:endParaRPr lang="zh-CN" altLang="en-US" sz="2400" b="1" dirty="0" smtClean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2" name="Text Box 6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890442" y="5163217"/>
            <a:ext cx="2147960" cy="56070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sz="3050" b="1" u="sng" dirty="0">
                <a:solidFill>
                  <a:srgbClr val="760000"/>
                </a:solidFill>
                <a:latin typeface="微软雅黑" panose="020B0503020204020204" charset="-122"/>
                <a:ea typeface="微软雅黑" panose="020B0503020204020204" charset="-122"/>
              </a:rPr>
              <a:t>影响：</a:t>
            </a:r>
            <a:endParaRPr lang="zh-CN" altLang="en-US" sz="3050" b="1" u="sng" dirty="0">
              <a:solidFill>
                <a:srgbClr val="76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Text Box 37"/>
          <p:cNvSpPr txBox="1">
            <a:spLocks noChangeArrowheads="1"/>
          </p:cNvSpPr>
          <p:nvPr/>
        </p:nvSpPr>
        <p:spPr bwMode="auto">
          <a:xfrm>
            <a:off x="5629814" y="2017487"/>
            <a:ext cx="3208477" cy="56070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sz="305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英国、法国</a:t>
            </a:r>
            <a:endParaRPr lang="zh-CN" altLang="en-US" sz="3050" b="1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Text Box 37"/>
          <p:cNvSpPr txBox="1">
            <a:spLocks noChangeArrowheads="1"/>
          </p:cNvSpPr>
          <p:nvPr/>
        </p:nvSpPr>
        <p:spPr bwMode="auto">
          <a:xfrm>
            <a:off x="2473651" y="2724188"/>
            <a:ext cx="3512627" cy="56070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sz="3050" b="1" u="sng" dirty="0">
                <a:solidFill>
                  <a:srgbClr val="760000"/>
                </a:solidFill>
                <a:latin typeface="微软雅黑" panose="020B0503020204020204" charset="-122"/>
                <a:ea typeface="微软雅黑" panose="020B0503020204020204" charset="-122"/>
              </a:rPr>
              <a:t>支持者（帮凶）</a:t>
            </a:r>
            <a:r>
              <a:rPr lang="en-US" altLang="zh-CN" sz="3050" b="1" u="sng" dirty="0">
                <a:solidFill>
                  <a:srgbClr val="760000"/>
                </a:solidFill>
                <a:latin typeface="微软雅黑" panose="020B0503020204020204" charset="-122"/>
                <a:ea typeface="微软雅黑" panose="020B0503020204020204" charset="-122"/>
              </a:rPr>
              <a:t>:</a:t>
            </a:r>
            <a:endParaRPr lang="en-US" altLang="zh-CN" sz="3050" b="1" u="sng" dirty="0">
              <a:solidFill>
                <a:srgbClr val="76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Text Box 37"/>
          <p:cNvSpPr txBox="1">
            <a:spLocks noChangeArrowheads="1"/>
          </p:cNvSpPr>
          <p:nvPr/>
        </p:nvSpPr>
        <p:spPr bwMode="auto">
          <a:xfrm>
            <a:off x="5629564" y="2723994"/>
            <a:ext cx="2886744" cy="56070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sz="3050" b="1" dirty="0">
                <a:latin typeface="微软雅黑" panose="020B0503020204020204" charset="-122"/>
                <a:ea typeface="微软雅黑" panose="020B0503020204020204" charset="-122"/>
              </a:rPr>
              <a:t>俄国、美国</a:t>
            </a:r>
            <a:endParaRPr lang="en-US" altLang="zh-CN" sz="305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Text Box 37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2577277" y="1243704"/>
            <a:ext cx="1389049" cy="56070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sz="3050" b="1" u="sng" dirty="0">
                <a:solidFill>
                  <a:srgbClr val="760000"/>
                </a:solidFill>
                <a:latin typeface="微软雅黑" panose="020B0503020204020204" charset="-122"/>
                <a:ea typeface="微软雅黑" panose="020B0503020204020204" charset="-122"/>
              </a:rPr>
              <a:t>借口</a:t>
            </a:r>
            <a:r>
              <a:rPr lang="en-US" altLang="zh-CN" sz="3050" b="1" u="sng" dirty="0">
                <a:solidFill>
                  <a:srgbClr val="760000"/>
                </a:solidFill>
                <a:latin typeface="微软雅黑" panose="020B0503020204020204" charset="-122"/>
                <a:ea typeface="微软雅黑" panose="020B0503020204020204" charset="-122"/>
              </a:rPr>
              <a:t>:</a:t>
            </a:r>
            <a:endParaRPr lang="en-US" altLang="zh-CN" sz="3050" b="1" u="sng" dirty="0">
              <a:solidFill>
                <a:srgbClr val="76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0" name="Text Box 37"/>
          <p:cNvSpPr txBox="1">
            <a:spLocks noChangeArrowheads="1"/>
          </p:cNvSpPr>
          <p:nvPr/>
        </p:nvSpPr>
        <p:spPr bwMode="auto">
          <a:xfrm>
            <a:off x="3593729" y="1243704"/>
            <a:ext cx="8014276" cy="5340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fontAlgn="auto"/>
            <a:r>
              <a:rPr lang="zh-CN" altLang="en-US" sz="2160" b="1" dirty="0" smtClean="0">
                <a:latin typeface="微软雅黑" panose="020B0503020204020204" charset="-122"/>
                <a:ea typeface="微软雅黑" panose="020B0503020204020204" charset="-122"/>
              </a:rPr>
              <a:t>（英国）</a:t>
            </a:r>
            <a:r>
              <a:rPr lang="zh-CN" altLang="en-US" sz="2880" b="1" dirty="0" smtClean="0">
                <a:latin typeface="微软雅黑" panose="020B0503020204020204" charset="-122"/>
                <a:ea typeface="微软雅黑" panose="020B0503020204020204" charset="-122"/>
              </a:rPr>
              <a:t>亚罗号事件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zh-CN" altLang="en-US" sz="2160" b="1" dirty="0" smtClean="0">
                <a:latin typeface="微软雅黑" panose="020B0503020204020204" charset="-122"/>
                <a:ea typeface="微软雅黑" panose="020B0503020204020204" charset="-122"/>
              </a:rPr>
              <a:t>（法国）</a:t>
            </a:r>
            <a:r>
              <a:rPr lang="zh-CN" altLang="en-US" sz="2880" b="1" dirty="0" smtClean="0">
                <a:latin typeface="微软雅黑" panose="020B0503020204020204" charset="-122"/>
                <a:ea typeface="微软雅黑" panose="020B0503020204020204" charset="-122"/>
              </a:rPr>
              <a:t>马神甫事件</a:t>
            </a:r>
            <a:r>
              <a:rPr lang="en-US" altLang="zh-CN" sz="2800" b="1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en-US" altLang="zh-CN" sz="192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—</a:t>
            </a:r>
            <a:r>
              <a:rPr lang="zh-CN" altLang="en-US" sz="1920" b="1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直接原因</a:t>
            </a:r>
            <a:endParaRPr lang="zh-CN" altLang="en-US" sz="1920" b="1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9" name="左大括号 38"/>
          <p:cNvSpPr/>
          <p:nvPr/>
        </p:nvSpPr>
        <p:spPr>
          <a:xfrm>
            <a:off x="4828864" y="4136098"/>
            <a:ext cx="343643" cy="899872"/>
          </a:xfrm>
          <a:prstGeom prst="leftBrace">
            <a:avLst>
              <a:gd name="adj1" fmla="val 42247"/>
              <a:gd name="adj2" fmla="val 50000"/>
            </a:avLst>
          </a:prstGeom>
          <a:ln w="28575">
            <a:solidFill>
              <a:srgbClr val="33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3430" b="1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3" name="Text Box 39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977445" y="3456570"/>
            <a:ext cx="7169265" cy="5340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en-US" altLang="zh-CN" sz="2880" b="1" dirty="0" smtClean="0">
                <a:latin typeface="微软雅黑" panose="020B0503020204020204" charset="-122"/>
                <a:ea typeface="微软雅黑" panose="020B0503020204020204" charset="-122"/>
              </a:rPr>
              <a:t>《</a:t>
            </a:r>
            <a:r>
              <a:rPr lang="zh-CN" altLang="en-US" sz="2880" b="1" dirty="0" smtClean="0">
                <a:latin typeface="微软雅黑" panose="020B0503020204020204" charset="-122"/>
                <a:ea typeface="微软雅黑" panose="020B0503020204020204" charset="-122"/>
              </a:rPr>
              <a:t>天津条约</a:t>
            </a:r>
            <a:r>
              <a:rPr lang="en-US" altLang="zh-CN" sz="2880" b="1" dirty="0" smtClean="0">
                <a:latin typeface="微软雅黑" panose="020B0503020204020204" charset="-122"/>
                <a:ea typeface="微软雅黑" panose="020B0503020204020204" charset="-122"/>
              </a:rPr>
              <a:t>》《</a:t>
            </a:r>
            <a:r>
              <a:rPr lang="zh-CN" altLang="en-US" sz="2880" b="1" dirty="0" smtClean="0">
                <a:latin typeface="微软雅黑" panose="020B0503020204020204" charset="-122"/>
                <a:ea typeface="微软雅黑" panose="020B0503020204020204" charset="-122"/>
              </a:rPr>
              <a:t>北京条约</a:t>
            </a:r>
            <a:r>
              <a:rPr lang="en-US" altLang="zh-CN" sz="2880" b="1" dirty="0" smtClean="0">
                <a:latin typeface="微软雅黑" panose="020B0503020204020204" charset="-122"/>
                <a:ea typeface="微软雅黑" panose="020B0503020204020204" charset="-122"/>
              </a:rPr>
              <a:t>》《</a:t>
            </a:r>
            <a:r>
              <a:rPr lang="zh-CN" altLang="en-US" sz="2880" b="1" dirty="0" smtClean="0">
                <a:latin typeface="微软雅黑" panose="020B0503020204020204" charset="-122"/>
                <a:ea typeface="微软雅黑" panose="020B0503020204020204" charset="-122"/>
              </a:rPr>
              <a:t>瑷珲条约</a:t>
            </a:r>
            <a:r>
              <a:rPr lang="en-US" altLang="zh-CN" sz="2880" b="1" dirty="0" smtClean="0">
                <a:latin typeface="微软雅黑" panose="020B0503020204020204" charset="-122"/>
                <a:ea typeface="微软雅黑" panose="020B0503020204020204" charset="-122"/>
              </a:rPr>
              <a:t>》</a:t>
            </a:r>
            <a:endParaRPr lang="en-US" altLang="zh-CN" sz="2880" b="1" dirty="0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4" name="Text Box 4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022712" y="5116738"/>
            <a:ext cx="6422546" cy="5340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88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中国的半殖民地化的程度进一步加深</a:t>
            </a:r>
            <a:endParaRPr lang="zh-CN" altLang="en-US" sz="288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Text Box 6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875965" y="5859647"/>
            <a:ext cx="2130435" cy="56070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sz="3050" b="1" u="sng" dirty="0" smtClean="0">
                <a:solidFill>
                  <a:srgbClr val="760000"/>
                </a:solidFill>
                <a:latin typeface="微软雅黑" panose="020B0503020204020204" charset="-122"/>
                <a:ea typeface="微软雅黑" panose="020B0503020204020204" charset="-122"/>
              </a:rPr>
              <a:t>认识：</a:t>
            </a:r>
            <a:endParaRPr lang="zh-CN" altLang="en-US" sz="3050" b="1" u="sng" dirty="0">
              <a:solidFill>
                <a:srgbClr val="76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Text Box 4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297778" y="5859647"/>
            <a:ext cx="6308251" cy="82994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00CC"/>
                </a:solidFill>
                <a:latin typeface="微软雅黑" panose="020B0503020204020204" charset="-122"/>
                <a:ea typeface="微软雅黑" panose="020B0503020204020204" charset="-122"/>
              </a:rPr>
              <a:t>二</a:t>
            </a:r>
            <a:r>
              <a:rPr lang="zh-CN" altLang="en-US" sz="2400" b="1" dirty="0" smtClean="0">
                <a:solidFill>
                  <a:srgbClr val="0000CC"/>
                </a:solidFill>
                <a:latin typeface="微软雅黑" panose="020B0503020204020204" charset="-122"/>
                <a:ea typeface="微软雅黑" panose="020B0503020204020204" charset="-122"/>
              </a:rPr>
              <a:t>鸦是鸦片战争的继续和扩大</a:t>
            </a:r>
            <a:endParaRPr lang="en-US" altLang="zh-CN" sz="2400" b="1" dirty="0" smtClean="0">
              <a:solidFill>
                <a:srgbClr val="0000CC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r>
              <a:rPr lang="zh-CN" altLang="en-US" sz="2400" b="1" dirty="0">
                <a:solidFill>
                  <a:srgbClr val="0000CC"/>
                </a:solidFill>
                <a:latin typeface="微软雅黑" panose="020B0503020204020204" charset="-122"/>
                <a:ea typeface="微软雅黑" panose="020B0503020204020204" charset="-122"/>
              </a:rPr>
              <a:t>挨打必须思</a:t>
            </a:r>
            <a:r>
              <a:rPr lang="zh-CN" altLang="en-US" sz="2400" b="1" dirty="0" smtClean="0">
                <a:solidFill>
                  <a:srgbClr val="0000CC"/>
                </a:solidFill>
                <a:latin typeface="微软雅黑" panose="020B0503020204020204" charset="-122"/>
                <a:ea typeface="微软雅黑" panose="020B0503020204020204" charset="-122"/>
              </a:rPr>
              <a:t>变，思辨才能崛起</a:t>
            </a:r>
            <a:endParaRPr lang="zh-CN" altLang="en-US" sz="2400" b="1" dirty="0">
              <a:solidFill>
                <a:srgbClr val="0000CC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2320" y="-34103"/>
            <a:ext cx="2553970" cy="60769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none" rtlCol="0" anchor="t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336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复习第</a:t>
            </a:r>
            <a:r>
              <a:rPr lang="en-US" altLang="zh-CN" sz="336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zh-CN" altLang="en-US" sz="336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课</a:t>
            </a:r>
            <a:r>
              <a:rPr lang="zh-CN" altLang="en-US" sz="336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：</a:t>
            </a:r>
            <a:endParaRPr lang="zh-CN" altLang="en-US" sz="336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bldLvl="0" animBg="1"/>
      <p:bldP spid="40" grpId="0" bldLvl="0" animBg="1"/>
      <p:bldP spid="34" grpId="0" bldLvl="0" animBg="1"/>
      <p:bldP spid="36" grpId="0" bldLvl="0" animBg="1"/>
      <p:bldP spid="23" grpId="0" bldLvl="0" animBg="1"/>
      <p:bldP spid="45" grpId="0" bldLvl="0" animBg="1"/>
      <p:bldP spid="61" grpId="0" bldLvl="0" animBg="1"/>
      <p:bldP spid="24" grpId="0" bldLvl="0" animBg="1"/>
      <p:bldP spid="26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" name="Picture 2" descr="2016年秋段考九-上历史卷007"/>
          <p:cNvPicPr>
            <a:picLocks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062345" y="122555"/>
            <a:ext cx="4905375" cy="6580505"/>
          </a:xfrm>
          <a:prstGeom prst="rect">
            <a:avLst/>
          </a:prstGeom>
          <a:noFill/>
          <a:ln w="38100">
            <a:solidFill>
              <a:srgbClr val="CC6600"/>
            </a:solidFill>
            <a:prstDash val="sysDot"/>
            <a:miter lim="800000"/>
            <a:headEnd/>
            <a:tailEnd/>
          </a:ln>
        </p:spPr>
      </p:pic>
      <p:sp>
        <p:nvSpPr>
          <p:cNvPr id="4" name="文本框 3"/>
          <p:cNvSpPr txBox="1"/>
          <p:nvPr/>
        </p:nvSpPr>
        <p:spPr>
          <a:xfrm>
            <a:off x="499745" y="381000"/>
            <a:ext cx="55035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1860</a:t>
            </a:r>
            <a:r>
              <a:rPr lang="zh-CN" altLang="en-US" sz="2800"/>
              <a:t>年，曾国藩包围安庆</a:t>
            </a:r>
            <a:endParaRPr lang="zh-CN" altLang="en-US" sz="2800"/>
          </a:p>
        </p:txBody>
      </p:sp>
      <p:sp>
        <p:nvSpPr>
          <p:cNvPr id="5" name="文本框 4"/>
          <p:cNvSpPr txBox="1"/>
          <p:nvPr/>
        </p:nvSpPr>
        <p:spPr>
          <a:xfrm>
            <a:off x="335915" y="1939925"/>
            <a:ext cx="52146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1862</a:t>
            </a:r>
            <a:r>
              <a:rPr lang="zh-CN" altLang="en-US" sz="3200"/>
              <a:t>年，湘军围困天京</a:t>
            </a:r>
            <a:endParaRPr lang="zh-CN" altLang="en-US" sz="3200"/>
          </a:p>
        </p:txBody>
      </p:sp>
      <p:sp>
        <p:nvSpPr>
          <p:cNvPr id="6" name="文本框 5"/>
          <p:cNvSpPr txBox="1"/>
          <p:nvPr/>
        </p:nvSpPr>
        <p:spPr>
          <a:xfrm>
            <a:off x="499745" y="3248025"/>
            <a:ext cx="543115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</a:rPr>
              <a:t>1864</a:t>
            </a:r>
            <a:r>
              <a:rPr lang="zh-CN" altLang="en-US" sz="2800">
                <a:solidFill>
                  <a:srgbClr val="FF0000"/>
                </a:solidFill>
              </a:rPr>
              <a:t>年，天京陷落，太平天国运动失败</a:t>
            </a:r>
            <a:endParaRPr lang="zh-CN" altLang="en-US" sz="2800">
              <a:solidFill>
                <a:srgbClr val="FF0000"/>
              </a:solidFill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>
            <a:off x="2377440" y="902970"/>
            <a:ext cx="0" cy="846455"/>
          </a:xfrm>
          <a:prstGeom prst="straightConnector1">
            <a:avLst/>
          </a:prstGeom>
          <a:ln w="92075" cmpd="sng">
            <a:solidFill>
              <a:schemeClr val="accent1">
                <a:shade val="50000"/>
              </a:schemeClr>
            </a:solidFill>
            <a:prstDash val="soli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>
            <a:off x="2377440" y="2401570"/>
            <a:ext cx="0" cy="846455"/>
          </a:xfrm>
          <a:prstGeom prst="straightConnector1">
            <a:avLst/>
          </a:prstGeom>
          <a:ln w="92075" cmpd="sng">
            <a:solidFill>
              <a:schemeClr val="accent1">
                <a:shade val="50000"/>
              </a:schemeClr>
            </a:solidFill>
            <a:prstDash val="soli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【三】太平天国运动的影响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25" y="1296035"/>
            <a:ext cx="5983605" cy="5041265"/>
          </a:xfrm>
        </p:spPr>
        <p:txBody>
          <a:bodyPr/>
          <a:p>
            <a:r>
              <a:rPr lang="en-US" altLang="zh-CN" sz="3200"/>
              <a:t>1</a:t>
            </a:r>
            <a:r>
              <a:rPr sz="3200"/>
              <a:t>、天平天国运动是我国历史上规模最宏大的一次农民战争</a:t>
            </a:r>
            <a:r>
              <a:rPr lang="en-US" altLang="zh-CN" sz="3200"/>
              <a:t>.</a:t>
            </a:r>
            <a:endParaRPr sz="3200"/>
          </a:p>
          <a:p>
            <a:r>
              <a:rPr lang="en-US" altLang="zh-CN" sz="3200"/>
              <a:t>2</a:t>
            </a:r>
            <a:r>
              <a:rPr sz="3200"/>
              <a:t>、沉重打击了清朝的统治和外国的势力，谱写了近代史壮烈的一章。</a:t>
            </a:r>
            <a:endParaRPr sz="32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50660" y="168910"/>
            <a:ext cx="5648325" cy="655637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370" y="60325"/>
            <a:ext cx="11891010" cy="650938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564515" y="60325"/>
            <a:ext cx="10852150" cy="3479800"/>
          </a:xfrm>
        </p:spPr>
        <p:txBody>
          <a:bodyPr/>
          <a:lstStyle/>
          <a:p>
            <a:r>
              <a:rPr lang="zh-CN" altLang="en-US"/>
              <a:t>太平天国运动</a:t>
            </a:r>
            <a:br>
              <a:rPr lang="zh-CN" altLang="en-US"/>
            </a:br>
            <a:br>
              <a:rPr lang="zh-CN" altLang="en-US"/>
            </a:br>
            <a:endParaRPr lang="zh-CN" altLang="en-US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6200" y="161290"/>
            <a:ext cx="10852150" cy="664845"/>
          </a:xfrm>
        </p:spPr>
        <p:txBody>
          <a:bodyPr/>
          <a:p>
            <a:pPr marL="0" indent="0">
              <a:buNone/>
            </a:pPr>
            <a:r>
              <a:rPr lang="zh-CN" altLang="en-US" sz="2800"/>
              <a:t>【一】太平天国运动爆发的原因（小组合作探究）</a:t>
            </a:r>
            <a:endParaRPr lang="zh-CN" altLang="en-US" sz="2800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67030" y="1122045"/>
            <a:ext cx="1027049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材料一：</a:t>
            </a:r>
            <a:r>
              <a:rPr lang="en-US" altLang="zh-CN" sz="2400"/>
              <a:t>“</a:t>
            </a:r>
            <a:r>
              <a:rPr lang="zh-CN" altLang="en-US" sz="2400"/>
              <a:t>贼做官，官做贼，清廷一片黑漆漆。骨包皮，皮包骨，金田快有新君出。</a:t>
            </a:r>
            <a:endParaRPr lang="zh-CN" altLang="en-US" sz="2400"/>
          </a:p>
        </p:txBody>
      </p:sp>
      <p:sp>
        <p:nvSpPr>
          <p:cNvPr id="5" name="文本框 4"/>
          <p:cNvSpPr txBox="1"/>
          <p:nvPr/>
        </p:nvSpPr>
        <p:spPr>
          <a:xfrm>
            <a:off x="367030" y="2163445"/>
            <a:ext cx="104692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材料二：因为对外国人作战的失败，清政府和满洲人的纸老虎已被戳穿。四面八方的民众抗暴，更如火如荼。</a:t>
            </a:r>
            <a:endParaRPr lang="zh-CN" altLang="en-US" sz="2400"/>
          </a:p>
        </p:txBody>
      </p:sp>
      <p:sp>
        <p:nvSpPr>
          <p:cNvPr id="6" name="文本框 5"/>
          <p:cNvSpPr txBox="1"/>
          <p:nvPr/>
        </p:nvSpPr>
        <p:spPr>
          <a:xfrm>
            <a:off x="459105" y="3272155"/>
            <a:ext cx="1060386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材料三：</a:t>
            </a:r>
            <a:r>
              <a:rPr lang="en-US" altLang="zh-CN" sz="2400"/>
              <a:t>1846-1850</a:t>
            </a:r>
            <a:r>
              <a:rPr lang="zh-CN" altLang="en-US" sz="2400"/>
              <a:t>年，两广地区水旱、虫灾不断，广大劳动人民陷入饥饿和死亡的困境。</a:t>
            </a:r>
            <a:endParaRPr lang="zh-CN" altLang="en-US" sz="2400"/>
          </a:p>
        </p:txBody>
      </p:sp>
      <p:sp>
        <p:nvSpPr>
          <p:cNvPr id="7" name="文本框 6"/>
          <p:cNvSpPr txBox="1"/>
          <p:nvPr/>
        </p:nvSpPr>
        <p:spPr>
          <a:xfrm>
            <a:off x="247650" y="4938395"/>
            <a:ext cx="97364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请同学们结合教材小组讨论得出太平天国运动的原因</a:t>
            </a:r>
            <a:endParaRPr lang="zh-CN" altLang="en-US" sz="2400"/>
          </a:p>
        </p:txBody>
      </p:sp>
      <p:pic>
        <p:nvPicPr>
          <p:cNvPr id="8" name="内容占位符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45755" y="4016375"/>
            <a:ext cx="4159885" cy="27292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【一</a:t>
            </a:r>
            <a:r>
              <a:t>】</a:t>
            </a:r>
            <a:r>
              <a:rPr lang="zh-CN" altLang="en-US"/>
              <a:t>太平天国运动的原因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 sz="2800"/>
              <a:t>1</a:t>
            </a:r>
            <a:r>
              <a:rPr sz="2800"/>
              <a:t>、清政府的腐败统治和沉重的剥削</a:t>
            </a:r>
            <a:endParaRPr sz="2800"/>
          </a:p>
          <a:p>
            <a:pPr marL="0" indent="0">
              <a:buNone/>
            </a:pPr>
            <a:r>
              <a:rPr sz="2800"/>
              <a:t>阶级矛盾尖锐。</a:t>
            </a:r>
            <a:endParaRPr sz="2800"/>
          </a:p>
          <a:p>
            <a:r>
              <a:rPr lang="en-US" altLang="zh-CN" sz="2800"/>
              <a:t>2</a:t>
            </a:r>
            <a:r>
              <a:rPr sz="2800"/>
              <a:t>、各地的起义不断，暴露了清政府</a:t>
            </a:r>
            <a:endParaRPr sz="2800"/>
          </a:p>
          <a:p>
            <a:pPr marL="0" indent="0">
              <a:buNone/>
            </a:pPr>
            <a:r>
              <a:rPr sz="2800"/>
              <a:t>的无能。</a:t>
            </a:r>
            <a:endParaRPr sz="2800"/>
          </a:p>
          <a:p>
            <a:r>
              <a:rPr lang="en-US" altLang="zh-CN" sz="2800"/>
              <a:t>3</a:t>
            </a:r>
            <a:r>
              <a:rPr sz="2800"/>
              <a:t>、连年的自然灾害，农民困苦。</a:t>
            </a:r>
            <a:endParaRPr sz="28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93560" y="103505"/>
            <a:ext cx="5139055" cy="659828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681595" y="5390515"/>
            <a:ext cx="38404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72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揭竿而起</a:t>
            </a:r>
            <a:endParaRPr lang="zh-CN" altLang="en-US" sz="7200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2130" y="199390"/>
            <a:ext cx="4164330" cy="1588770"/>
          </a:xfrm>
        </p:spPr>
        <p:txBody>
          <a:bodyPr/>
          <a:p>
            <a:r>
              <a:rPr lang="zh-CN" altLang="en-US"/>
              <a:t>出生于广东花县的洪秀全，创立拜上帝教，拯救人民于水火当中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14690" y="2728595"/>
            <a:ext cx="3843655" cy="4017645"/>
          </a:xfrm>
          <a:prstGeom prst="rect">
            <a:avLst/>
          </a:prstGeom>
        </p:spPr>
      </p:pic>
      <p:pic>
        <p:nvPicPr>
          <p:cNvPr id="5" name="Picture 15" descr="洪秀全塑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448935" y="71120"/>
            <a:ext cx="3553460" cy="37407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矩形 5"/>
          <p:cNvSpPr/>
          <p:nvPr/>
        </p:nvSpPr>
        <p:spPr>
          <a:xfrm>
            <a:off x="5388610" y="3950970"/>
            <a:ext cx="2926080" cy="11988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72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洪秀全</a:t>
            </a:r>
            <a:endParaRPr lang="zh-CN" altLang="en-US" sz="72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" y="2477770"/>
            <a:ext cx="4349750" cy="39147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2981960" y="2573020"/>
            <a:ext cx="1779270" cy="319913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839845" y="2804795"/>
            <a:ext cx="921385" cy="3683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r>
              <a:rPr lang="zh-CN" altLang="en-US" sz="4800">
                <a:solidFill>
                  <a:srgbClr val="FF0000"/>
                </a:solidFill>
              </a:rPr>
              <a:t>拜上帝教</a:t>
            </a:r>
            <a:endParaRPr lang="zh-CN" altLang="en-US" sz="4800">
              <a:solidFill>
                <a:srgbClr val="FF0000"/>
              </a:solidFill>
            </a:endParaRPr>
          </a:p>
        </p:txBody>
      </p:sp>
    </p:spTree>
    <p:custDataLst>
      <p:tags r:id="rId6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椭圆 6"/>
          <p:cNvSpPr/>
          <p:nvPr/>
        </p:nvSpPr>
        <p:spPr>
          <a:xfrm>
            <a:off x="7249160" y="5189855"/>
            <a:ext cx="751205" cy="571500"/>
          </a:xfrm>
          <a:prstGeom prst="ellipse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26" name="Picture 2" descr="2016年秋段考九-上历史卷007"/>
          <p:cNvPicPr>
            <a:picLocks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264910" y="134620"/>
            <a:ext cx="5694680" cy="6588125"/>
          </a:xfrm>
          <a:prstGeom prst="rect">
            <a:avLst/>
          </a:prstGeom>
          <a:noFill/>
          <a:ln w="38100">
            <a:solidFill>
              <a:srgbClr val="CC6600"/>
            </a:solidFill>
            <a:prstDash val="sysDot"/>
            <a:miter lim="800000"/>
            <a:headEnd/>
            <a:tailEnd/>
          </a:ln>
        </p:spPr>
      </p:pic>
      <p:sp>
        <p:nvSpPr>
          <p:cNvPr id="4" name="文本框 3"/>
          <p:cNvSpPr txBox="1"/>
          <p:nvPr/>
        </p:nvSpPr>
        <p:spPr>
          <a:xfrm>
            <a:off x="536575" y="39370"/>
            <a:ext cx="56515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【二】太平天国运动的过程</a:t>
            </a:r>
            <a:endParaRPr lang="zh-CN" altLang="en-US" sz="2800"/>
          </a:p>
        </p:txBody>
      </p:sp>
      <p:sp>
        <p:nvSpPr>
          <p:cNvPr id="5" name="文本框 4"/>
          <p:cNvSpPr txBox="1"/>
          <p:nvPr/>
        </p:nvSpPr>
        <p:spPr>
          <a:xfrm>
            <a:off x="433070" y="648335"/>
            <a:ext cx="57550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FF0000"/>
                </a:solidFill>
              </a:rPr>
              <a:t>开始的标志：</a:t>
            </a:r>
            <a:r>
              <a:rPr lang="en-US" altLang="zh-CN" sz="2800">
                <a:solidFill>
                  <a:srgbClr val="FF0000"/>
                </a:solidFill>
              </a:rPr>
              <a:t>1851</a:t>
            </a:r>
            <a:r>
              <a:rPr lang="zh-CN" altLang="en-US" sz="2800">
                <a:solidFill>
                  <a:srgbClr val="FF0000"/>
                </a:solidFill>
              </a:rPr>
              <a:t>年金田起义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6772910" y="5761355"/>
            <a:ext cx="794385" cy="62484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cxnSp>
        <p:nvCxnSpPr>
          <p:cNvPr id="8" name="直接箭头连接符 7"/>
          <p:cNvCxnSpPr/>
          <p:nvPr/>
        </p:nvCxnSpPr>
        <p:spPr>
          <a:xfrm>
            <a:off x="2396490" y="1170305"/>
            <a:ext cx="0" cy="846455"/>
          </a:xfrm>
          <a:prstGeom prst="straightConnector1">
            <a:avLst/>
          </a:prstGeom>
          <a:ln w="92075" cmpd="sng">
            <a:solidFill>
              <a:schemeClr val="accent1">
                <a:shade val="50000"/>
              </a:schemeClr>
            </a:solidFill>
            <a:prstDash val="soli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1303020" y="2161540"/>
            <a:ext cx="32435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永安分王</a:t>
            </a:r>
            <a:endParaRPr lang="zh-CN" altLang="en-US" sz="2800"/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1104900" y="3644900"/>
            <a:ext cx="2778760" cy="6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2380615" y="2688590"/>
            <a:ext cx="15875" cy="2120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3672205" y="3056890"/>
            <a:ext cx="1220470" cy="82994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24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东王杨秀清</a:t>
            </a:r>
            <a:endParaRPr lang="zh-CN" altLang="en-US" sz="24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597660" y="2713990"/>
            <a:ext cx="19367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北王韦昌辉</a:t>
            </a:r>
            <a:endParaRPr lang="zh-CN" altLang="en-US" sz="2400"/>
          </a:p>
        </p:txBody>
      </p:sp>
      <p:sp>
        <p:nvSpPr>
          <p:cNvPr id="14" name="文本框 13"/>
          <p:cNvSpPr txBox="1"/>
          <p:nvPr/>
        </p:nvSpPr>
        <p:spPr>
          <a:xfrm>
            <a:off x="1714500" y="4809490"/>
            <a:ext cx="20745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南王冯云山</a:t>
            </a:r>
            <a:endParaRPr lang="zh-CN" altLang="en-US" sz="2400"/>
          </a:p>
        </p:txBody>
      </p:sp>
      <p:sp>
        <p:nvSpPr>
          <p:cNvPr id="15" name="文本框 14"/>
          <p:cNvSpPr txBox="1"/>
          <p:nvPr/>
        </p:nvSpPr>
        <p:spPr>
          <a:xfrm>
            <a:off x="168275" y="3461385"/>
            <a:ext cx="19792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/>
              <a:t>西王萧朝贵</a:t>
            </a:r>
            <a:endParaRPr lang="zh-CN" altLang="en-US" sz="2400"/>
          </a:p>
        </p:txBody>
      </p:sp>
      <p:cxnSp>
        <p:nvCxnSpPr>
          <p:cNvPr id="16" name="直接箭头连接符 15"/>
          <p:cNvCxnSpPr/>
          <p:nvPr/>
        </p:nvCxnSpPr>
        <p:spPr>
          <a:xfrm>
            <a:off x="2380615" y="5189855"/>
            <a:ext cx="0" cy="846455"/>
          </a:xfrm>
          <a:prstGeom prst="straightConnector1">
            <a:avLst/>
          </a:prstGeom>
          <a:ln w="92075" cmpd="sng">
            <a:solidFill>
              <a:schemeClr val="accent1">
                <a:shade val="50000"/>
              </a:schemeClr>
            </a:solidFill>
            <a:prstDash val="soli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-6350" y="5926455"/>
            <a:ext cx="663448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太平天国运动</a:t>
            </a:r>
            <a:r>
              <a:rPr lang="zh-CN" altLang="en-US" sz="2800">
                <a:solidFill>
                  <a:srgbClr val="FF0000"/>
                </a:solidFill>
              </a:rPr>
              <a:t>极盛：</a:t>
            </a:r>
            <a:r>
              <a:rPr lang="en-US" altLang="zh-CN" sz="2800">
                <a:solidFill>
                  <a:srgbClr val="FF0000"/>
                </a:solidFill>
              </a:rPr>
              <a:t>1853</a:t>
            </a:r>
            <a:r>
              <a:rPr lang="zh-CN" altLang="en-US" sz="2800">
                <a:solidFill>
                  <a:srgbClr val="FF0000"/>
                </a:solidFill>
              </a:rPr>
              <a:t>年攻克南京，改名天京</a:t>
            </a:r>
            <a:endParaRPr lang="zh-CN" altLang="en-US" sz="2800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2" grpId="0"/>
      <p:bldP spid="15" grpId="0"/>
      <p:bldP spid="13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0175" y="40005"/>
            <a:ext cx="7582535" cy="1144905"/>
          </a:xfrm>
        </p:spPr>
        <p:txBody>
          <a:bodyPr/>
          <a:p>
            <a:r>
              <a:rPr lang="zh-CN" altLang="en-US"/>
              <a:t>想一想：洪秀全定都天京后为了巩固自己的政权做了哪些努力？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449185" y="196850"/>
            <a:ext cx="4371340" cy="66230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86385" y="1184910"/>
            <a:ext cx="727075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1</a:t>
            </a:r>
            <a:r>
              <a:rPr lang="zh-CN" altLang="en-US" sz="2800"/>
              <a:t>、</a:t>
            </a:r>
            <a:r>
              <a:rPr lang="zh-CN" altLang="en-US" sz="2800">
                <a:solidFill>
                  <a:srgbClr val="FF0000"/>
                </a:solidFill>
              </a:rPr>
              <a:t>颁布《天朝田亩制度》</a:t>
            </a:r>
            <a:endParaRPr lang="zh-CN" altLang="en-US" sz="2800"/>
          </a:p>
          <a:p>
            <a:r>
              <a:rPr lang="zh-CN" altLang="en-US" sz="2800"/>
              <a:t>（按照人口和年龄平均分配土地）</a:t>
            </a:r>
            <a:endParaRPr lang="zh-CN" altLang="en-US" sz="28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85" y="2242185"/>
            <a:ext cx="6560820" cy="27260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50545" y="4968240"/>
            <a:ext cx="67417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2</a:t>
            </a:r>
            <a:r>
              <a:rPr lang="zh-CN" altLang="en-US" sz="2800"/>
              <a:t>、进行北伐和西征</a:t>
            </a:r>
            <a:endParaRPr lang="zh-CN" altLang="en-US" sz="2800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925" y="333375"/>
            <a:ext cx="10852150" cy="6003925"/>
          </a:xfrm>
        </p:spPr>
        <p:txBody>
          <a:bodyPr/>
          <a:p>
            <a:r>
              <a:rPr lang="zh-CN" altLang="en-US" sz="2800"/>
              <a:t>咸丰六年（</a:t>
            </a:r>
            <a:r>
              <a:rPr lang="en-US" altLang="zh-CN" sz="2800"/>
              <a:t>1856</a:t>
            </a:r>
            <a:r>
              <a:rPr sz="2800"/>
              <a:t>），洪秀全的左右起了很大的内讧。东王杨秀清个人独掌大权，其余各王受东王的节制。别的王都需到东王府请安议事，并需跪呼千岁。</a:t>
            </a:r>
            <a:endParaRPr sz="28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6620" y="2306320"/>
            <a:ext cx="10144760" cy="356743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77570" y="5989320"/>
            <a:ext cx="98958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solidFill>
                  <a:srgbClr val="FF0000"/>
                </a:solidFill>
              </a:rPr>
              <a:t>天京事变后太平天国运动由盛转衰。</a:t>
            </a:r>
            <a:endParaRPr lang="zh-CN" altLang="en-US" sz="2800">
              <a:solidFill>
                <a:srgbClr val="FF0000"/>
              </a:solidFill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内容占位符 4"/>
          <p:cNvSpPr/>
          <p:nvPr>
            <p:ph idx="1"/>
          </p:nvPr>
        </p:nvSpPr>
        <p:spPr>
          <a:xfrm>
            <a:off x="151130" y="185420"/>
            <a:ext cx="10852150" cy="1093470"/>
          </a:xfrm>
        </p:spPr>
        <p:txBody>
          <a:bodyPr/>
          <a:p>
            <a:r>
              <a:rPr lang="zh-CN" altLang="en-US" sz="2800"/>
              <a:t>天京事变给太平天国运动造成了极大的伤害，洪秀全为了改变不利的局面做了哪些努力？他可以拯救太平天国吗？</a:t>
            </a:r>
            <a:endParaRPr lang="zh-CN" altLang="en-US" sz="28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790" y="2632075"/>
            <a:ext cx="6215380" cy="19685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01015" y="1555750"/>
            <a:ext cx="813371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1</a:t>
            </a:r>
            <a:r>
              <a:rPr lang="zh-CN" altLang="en-US" sz="3200"/>
              <a:t>、任用洪仁玕，</a:t>
            </a:r>
            <a:r>
              <a:rPr lang="zh-CN" altLang="en-US" sz="3200">
                <a:solidFill>
                  <a:srgbClr val="FF0000"/>
                </a:solidFill>
              </a:rPr>
              <a:t>颁布《资政新编》</a:t>
            </a:r>
            <a:r>
              <a:rPr lang="zh-CN" altLang="en-US" sz="3200"/>
              <a:t>，提出向西方学习，改革内政</a:t>
            </a:r>
            <a:endParaRPr lang="zh-CN" altLang="en-US" sz="3200"/>
          </a:p>
        </p:txBody>
      </p:sp>
      <p:sp>
        <p:nvSpPr>
          <p:cNvPr id="8" name="文本框 7"/>
          <p:cNvSpPr txBox="1"/>
          <p:nvPr/>
        </p:nvSpPr>
        <p:spPr>
          <a:xfrm>
            <a:off x="501015" y="4768215"/>
            <a:ext cx="90627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2</a:t>
            </a:r>
            <a:r>
              <a:rPr lang="zh-CN" altLang="en-US" sz="2800"/>
              <a:t>、提拔</a:t>
            </a:r>
            <a:r>
              <a:rPr lang="zh-CN" altLang="en-US" sz="2800">
                <a:solidFill>
                  <a:srgbClr val="FF0000"/>
                </a:solidFill>
              </a:rPr>
              <a:t>陈玉成、李秀成</a:t>
            </a:r>
            <a:r>
              <a:rPr lang="zh-CN" altLang="en-US" sz="2800"/>
              <a:t>等一批年轻的将领</a:t>
            </a:r>
            <a:endParaRPr lang="zh-CN" altLang="en-US" sz="2800"/>
          </a:p>
        </p:txBody>
      </p:sp>
      <p:pic>
        <p:nvPicPr>
          <p:cNvPr id="9" name="内容占位符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6465" y="2496820"/>
            <a:ext cx="4544060" cy="432308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/>
      <p:bldP spid="8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952</Words>
  <Application>WPS 演示</Application>
  <PresentationFormat>宽屏</PresentationFormat>
  <Paragraphs>115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黑体</vt:lpstr>
      <vt:lpstr>华文新魏</vt:lpstr>
      <vt:lpstr>Office 主题​​</vt:lpstr>
      <vt:lpstr>PowerPoint 演示文稿</vt:lpstr>
      <vt:lpstr>太平天国运动  </vt:lpstr>
      <vt:lpstr>PowerPoint 演示文稿</vt:lpstr>
      <vt:lpstr>【一】太平天国运动的原因</vt:lpstr>
      <vt:lpstr>出生于广东花县的洪秀全，创立拜上帝教，拯救人民于水火当中</vt:lpstr>
      <vt:lpstr>PowerPoint 演示文稿</vt:lpstr>
      <vt:lpstr>想一想：洪秀全定都天京后为了巩固自己的政权做了哪些努力？</vt:lpstr>
      <vt:lpstr>PowerPoint 演示文稿</vt:lpstr>
      <vt:lpstr>PowerPoint 演示文稿</vt:lpstr>
      <vt:lpstr>PowerPoint 演示文稿</vt:lpstr>
      <vt:lpstr>【三】太平天国运动的影响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北北妈妈</dc:creator>
  <cp:lastModifiedBy>刘华明</cp:lastModifiedBy>
  <cp:revision>29</cp:revision>
  <dcterms:created xsi:type="dcterms:W3CDTF">2019-06-19T02:08:00Z</dcterms:created>
  <dcterms:modified xsi:type="dcterms:W3CDTF">2020-09-14T00:15:35Z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2052-11.8.2.8506</vt:lpwstr>
  </property>
</Properties>
</file>