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3"/>
    <p:sldId id="259" r:id="rId4"/>
    <p:sldId id="278" r:id="rId5"/>
    <p:sldId id="328" r:id="rId6"/>
    <p:sldId id="330" r:id="rId7"/>
    <p:sldId id="332" r:id="rId8"/>
    <p:sldId id="331" r:id="rId9"/>
    <p:sldId id="333" r:id="rId10"/>
    <p:sldId id="334" r:id="rId11"/>
    <p:sldId id="335" r:id="rId12"/>
    <p:sldId id="336" r:id="rId13"/>
    <p:sldId id="337" r:id="rId14"/>
    <p:sldId id="339" r:id="rId15"/>
    <p:sldId id="338" r:id="rId16"/>
    <p:sldId id="340" r:id="rId17"/>
    <p:sldId id="279" r:id="rId18"/>
    <p:sldId id="341" r:id="rId19"/>
    <p:sldId id="342" r:id="rId20"/>
    <p:sldId id="343" r:id="rId21"/>
    <p:sldId id="344" r:id="rId22"/>
    <p:sldId id="345" r:id="rId23"/>
    <p:sldId id="34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2BF0F-62A6-416A-B09A-0FE7A9D3C3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3C74F-AB86-4FEB-AAC5-BD99E9B4EF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A7ED-1E29-4355-88A0-B43A0C91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DA0CE-C7CE-4CA9-ACA0-EA94436A7D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9" y="3965139"/>
            <a:ext cx="2510972" cy="25082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922" y="4343401"/>
            <a:ext cx="2816739" cy="212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43" y="403680"/>
            <a:ext cx="981807" cy="9304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73921" y="407235"/>
            <a:ext cx="824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第二单元  近代化的早期探索与民族危机的加剧</a:t>
            </a:r>
            <a:endParaRPr lang="en-US" altLang="zh-CN" sz="2400" dirty="0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8" y="256287"/>
            <a:ext cx="2413988" cy="34525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285" y="269390"/>
            <a:ext cx="1246157" cy="94798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92377" y="1047919"/>
            <a:ext cx="5407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</a:t>
            </a:r>
            <a:r>
              <a:rPr lang="en-US" altLang="zh-CN" sz="5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5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课  洋务运动</a:t>
            </a:r>
            <a:endParaRPr lang="zh-CN" alt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53946" y="2232454"/>
            <a:ext cx="55312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学习目标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bg1"/>
                </a:solidFill>
              </a:rPr>
              <a:t>通过历史材料的分析，认识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洋务运动的领导阶级及目的</a:t>
            </a:r>
            <a:endParaRPr lang="en-US" altLang="zh-CN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bg1"/>
                </a:solidFill>
              </a:rPr>
              <a:t>通过对洋务运动内容的学习，归纳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洋务运动学习内容的特点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，进而明确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洋务运动的性质</a:t>
            </a:r>
            <a:endParaRPr lang="en-US" altLang="zh-CN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bg1"/>
                </a:solidFill>
              </a:rPr>
              <a:t>通过对历史材料的分析，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客观评价洋务运动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993" y="2151584"/>
            <a:ext cx="2985449" cy="43836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-710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458" y="477795"/>
            <a:ext cx="677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三、洋务运动的内容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42768" y="1062570"/>
            <a:ext cx="94240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（一）</a:t>
            </a:r>
            <a:r>
              <a:rPr lang="en-US" altLang="zh-CN" sz="2800" b="1" dirty="0" smtClean="0"/>
              <a:t>19</a:t>
            </a:r>
            <a:r>
              <a:rPr lang="zh-CN" altLang="en-US" sz="2800" b="1" dirty="0" smtClean="0"/>
              <a:t>世纪</a:t>
            </a:r>
            <a:r>
              <a:rPr lang="en-US" altLang="zh-CN" sz="2800" b="1" dirty="0" smtClean="0"/>
              <a:t>60</a:t>
            </a:r>
            <a:r>
              <a:rPr lang="zh-CN" altLang="en-US" sz="2800" b="1" dirty="0" smtClean="0"/>
              <a:t>年代起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发展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军事工业</a:t>
            </a:r>
            <a:r>
              <a:rPr lang="zh-CN" altLang="en-US" sz="2800" b="1" dirty="0" smtClean="0"/>
              <a:t>以“自强”</a:t>
            </a:r>
            <a:endParaRPr lang="zh-CN" altLang="en-US" sz="2800" b="1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67793" y="1688930"/>
          <a:ext cx="7596991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279"/>
                <a:gridCol w="1655064"/>
                <a:gridCol w="1755648"/>
                <a:gridCol w="169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企业名称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创办时间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创办者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当时地位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安庆内军械所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1861</a:t>
                      </a: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曾国藩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洋务派兴办的第一个军事工业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江南制造总局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1865</a:t>
                      </a: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李鸿章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当时规模最大的近代军事工业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福州船政局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1866</a:t>
                      </a: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左宗棠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当时远东第一大船厂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（正文标记）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hMerge="1">
                  <a:tcPr anchor="ctr">
                    <a:solidFill>
                      <a:srgbClr val="FFFF00"/>
                    </a:solidFill>
                  </a:tcPr>
                </a:tc>
                <a:tc hMerge="1"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（不用抄）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8055864" y="1585790"/>
            <a:ext cx="3712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    材料：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洋务派办的军事工业，全是官办性质，不但不能自主经营，而且在管理方式上还存在官僚衙门的恶习。以福州船政局为例，局内人员的“薪水工食”竟占了全部经费的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80%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3842" y="4540007"/>
            <a:ext cx="11321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solidFill>
                  <a:schemeClr val="bg1"/>
                </a:solidFill>
              </a:rPr>
              <a:t>依据材料，表中所列三个企业属于什么性质的企业？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solidFill>
                  <a:schemeClr val="bg1"/>
                </a:solidFill>
              </a:rPr>
              <a:t>依据材料，要维系这类企业的发展，清政府急需解决的问题是什么？</a:t>
            </a:r>
            <a:endParaRPr lang="en-US" altLang="zh-CN" sz="2800" dirty="0" smtClean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7380" y="5649488"/>
            <a:ext cx="3959992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官办的军事工业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254751" y="5654357"/>
            <a:ext cx="6428233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扩大财政来源，解决资金问题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458" y="477795"/>
            <a:ext cx="677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三、洋务运动的内容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42768" y="1062570"/>
            <a:ext cx="94240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（二）</a:t>
            </a:r>
            <a:r>
              <a:rPr lang="en-US" altLang="zh-CN" sz="2800" b="1" dirty="0" smtClean="0"/>
              <a:t>19</a:t>
            </a:r>
            <a:r>
              <a:rPr lang="zh-CN" altLang="en-US" sz="2800" b="1" dirty="0" smtClean="0"/>
              <a:t>世纪</a:t>
            </a:r>
            <a:r>
              <a:rPr lang="en-US" altLang="zh-CN" sz="2800" b="1" dirty="0" smtClean="0"/>
              <a:t>70</a:t>
            </a:r>
            <a:r>
              <a:rPr lang="zh-CN" altLang="en-US" sz="2800" b="1" dirty="0" smtClean="0"/>
              <a:t>年代起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发展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民用工业</a:t>
            </a:r>
            <a:r>
              <a:rPr lang="zh-CN" altLang="en-US" sz="2800" b="1" dirty="0" smtClean="0"/>
              <a:t>以“求富”</a:t>
            </a:r>
            <a:endParaRPr lang="zh-CN" altLang="en-US" sz="2800" b="1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38328" y="1698074"/>
          <a:ext cx="767181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2331720"/>
                <a:gridCol w="1682496"/>
                <a:gridCol w="1362456"/>
                <a:gridCol w="15636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类别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企业名称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创办时间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创办者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当时地位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军事工业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安庆内军械所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1861</a:t>
                      </a: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曾国藩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洋务派办的第一个军事工业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江南制造总局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1865</a:t>
                      </a: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李鸿章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规模最大的近代军事工业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福州船政局</a:t>
                      </a:r>
                      <a:endParaRPr lang="zh-CN" altLang="en-US" sz="28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1866</a:t>
                      </a: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左宗棠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当时远东第一大船厂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民用工业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轮船招商局</a:t>
                      </a:r>
                      <a:endParaRPr lang="zh-CN" altLang="en-US" sz="28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1872</a:t>
                      </a: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李鸿章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中国近代第一个轮船公司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开平煤矿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1878</a:t>
                      </a: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李鸿章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汉阳铁厂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1890</a:t>
                      </a: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张之洞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中国第一个近代化钢铁厂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湖北织布局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</a:rPr>
                        <a:t>1888</a:t>
                      </a: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张之洞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（正文标记）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cPr anchor="ctr">
                    <a:solidFill>
                      <a:srgbClr val="FFFF00"/>
                    </a:solidFill>
                  </a:tcPr>
                </a:tc>
                <a:tc hMerge="1"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（不用抄）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8119872" y="1585790"/>
            <a:ext cx="3648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    材料：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福州船政局是当时远东第一大船厂。它起初聘请洋匠，但洋匠受雇期间，狭技居奇，唯利是图。</a:t>
            </a:r>
            <a:endParaRPr lang="en-US" altLang="zh-CN" sz="2400" dirty="0" smtClean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19872" y="3524782"/>
            <a:ext cx="35959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solidFill>
                  <a:schemeClr val="bg1"/>
                </a:solidFill>
              </a:rPr>
              <a:t>依据材料，洋务企业在发展过程中又遇到了什么问题？</a:t>
            </a:r>
            <a:endParaRPr lang="en-US" altLang="zh-CN" sz="2800" dirty="0" smtClean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19872" y="5176002"/>
            <a:ext cx="3721608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技术人才紧缺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458" y="477795"/>
            <a:ext cx="677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三、洋务运动的内容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42768" y="1062570"/>
            <a:ext cx="94240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（三）发展近代教育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办学校、育人才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48864" y="1589874"/>
            <a:ext cx="94240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）兴办新式学校、设立翻译馆             </a:t>
            </a:r>
            <a:r>
              <a:rPr lang="zh-CN" altLang="en-US" sz="2000" dirty="0" smtClean="0"/>
              <a:t>（课堂笔记）</a:t>
            </a:r>
            <a:endParaRPr lang="zh-CN" altLang="en-US" sz="20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8" y="2170564"/>
            <a:ext cx="4446224" cy="443140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65776" y="2372996"/>
            <a:ext cx="66202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京师同文馆</a:t>
            </a:r>
            <a:endParaRPr lang="en-US" altLang="zh-CN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创办者：奕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创办时间：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1861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年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京师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同文馆是清末第一所官办外语专门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学校，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</a:t>
            </a:r>
            <a:r>
              <a:rPr lang="zh-CN" altLang="en-US" sz="2400" dirty="0">
                <a:solidFill>
                  <a:srgbClr val="FFFF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以培养外语翻译、洋务人才为目的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，以外国人为教习，专门培养外文译员，属总理事务衙门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1902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月（光绪二十七年十二月），并入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京师大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学堂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百日维新期间创办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，今北京大学），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改名京师译学馆，并于次年开学，仍为外国语言文字专门学校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458" y="477795"/>
            <a:ext cx="677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三、洋务运动的内容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42768" y="1062570"/>
            <a:ext cx="94240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（三）发展近代教育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办学校、育人才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48864" y="1589874"/>
            <a:ext cx="94240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）兴办新式学校、设立翻译馆             </a:t>
            </a:r>
            <a:r>
              <a:rPr lang="zh-CN" altLang="en-US" sz="2000" dirty="0" smtClean="0"/>
              <a:t>（课堂笔记）</a:t>
            </a:r>
            <a:endParaRPr lang="zh-CN" altLang="en-US" sz="2000" dirty="0"/>
          </a:p>
        </p:txBody>
      </p:sp>
      <p:grpSp>
        <p:nvGrpSpPr>
          <p:cNvPr id="8" name="组合 7"/>
          <p:cNvGrpSpPr/>
          <p:nvPr/>
        </p:nvGrpSpPr>
        <p:grpSpPr>
          <a:xfrm>
            <a:off x="964752" y="2361862"/>
            <a:ext cx="4276725" cy="2938165"/>
            <a:chOff x="251520" y="1858942"/>
            <a:chExt cx="4276725" cy="293816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1858942"/>
              <a:ext cx="4276725" cy="247650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51520" y="4335442"/>
              <a:ext cx="4276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</a:rPr>
                <a:t>福州（马尾）船政学堂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999" y="2148760"/>
            <a:ext cx="3099537" cy="44323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458" y="477795"/>
            <a:ext cx="677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三、洋务运动的内容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42768" y="1062570"/>
            <a:ext cx="94240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（三）发展近代教育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办学校、育人才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42768" y="1585790"/>
            <a:ext cx="942408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）兴办新式学校、设立翻译馆             </a:t>
            </a:r>
            <a:r>
              <a:rPr lang="zh-CN" altLang="en-US" sz="2000" dirty="0" smtClean="0"/>
              <a:t>（</a:t>
            </a:r>
            <a:r>
              <a:rPr lang="zh-CN" altLang="en-US" sz="2000" dirty="0"/>
              <a:t>课堂笔记</a:t>
            </a:r>
            <a:r>
              <a:rPr lang="zh-CN" altLang="en-US" sz="2000" dirty="0" smtClean="0"/>
              <a:t>）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）派遣留学生出国深造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5" y="2648360"/>
            <a:ext cx="4631376" cy="26114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55" y="2648360"/>
            <a:ext cx="2412016" cy="32861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501" y="2648360"/>
            <a:ext cx="3943350" cy="3286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458" y="477795"/>
            <a:ext cx="677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三、洋务运动的内容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42768" y="1062570"/>
            <a:ext cx="94240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（四）筹划海防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编练新式海陆军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9536" y="1647345"/>
            <a:ext cx="5189160" cy="3016095"/>
            <a:chOff x="900113" y="908050"/>
            <a:chExt cx="7704137" cy="5329238"/>
          </a:xfrm>
        </p:grpSpPr>
        <p:pic>
          <p:nvPicPr>
            <p:cNvPr id="12" name="Picture 2" descr="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908050"/>
              <a:ext cx="7704137" cy="532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6011863" y="1989138"/>
              <a:ext cx="1758555" cy="646112"/>
            </a:xfrm>
            <a:prstGeom prst="wedgeRectCallout">
              <a:avLst>
                <a:gd name="adj1" fmla="val -78759"/>
                <a:gd name="adj2" fmla="val -34028"/>
              </a:avLst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kumimoji="1" lang="zh-CN" alt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北洋海军</a:t>
              </a:r>
              <a:endParaRPr kumimoji="1" lang="zh-CN" altLang="en-US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6156325" y="1412875"/>
              <a:ext cx="1081088" cy="3889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1" lang="zh-CN" altLang="en-US" sz="2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旅顺</a:t>
              </a:r>
              <a:endParaRPr kumimoji="1" lang="zh-CN" altLang="en-US" sz="20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4716463" y="2205038"/>
              <a:ext cx="1296987" cy="3603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kumimoji="1" lang="zh-CN" altLang="en-US" sz="2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威海卫</a:t>
              </a:r>
              <a:endParaRPr kumimoji="1" lang="zh-CN" altLang="en-US" sz="20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7"/>
            <p:cNvSpPr/>
            <p:nvPr/>
          </p:nvSpPr>
          <p:spPr bwMode="auto">
            <a:xfrm>
              <a:off x="5867399" y="4221162"/>
              <a:ext cx="1728789" cy="698501"/>
            </a:xfrm>
            <a:prstGeom prst="borderCallout2">
              <a:avLst>
                <a:gd name="adj1" fmla="val 16366"/>
                <a:gd name="adj2" fmla="val -5037"/>
                <a:gd name="adj3" fmla="val 16366"/>
                <a:gd name="adj4" fmla="val -42602"/>
                <a:gd name="adj5" fmla="val 115000"/>
                <a:gd name="adj6" fmla="val -57713"/>
              </a:avLst>
            </a:prstGeom>
            <a:solidFill>
              <a:srgbClr val="3333CC"/>
            </a:solidFill>
            <a:ln w="38100">
              <a:solidFill>
                <a:srgbClr val="003366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kumimoji="1" lang="zh-CN" alt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福建海军</a:t>
              </a:r>
              <a:endParaRPr kumimoji="1" lang="zh-CN" altLang="en-US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3851275" y="5516563"/>
              <a:ext cx="1669734" cy="609600"/>
            </a:xfrm>
            <a:prstGeom prst="wedgeRectCallout">
              <a:avLst>
                <a:gd name="adj1" fmla="val -75551"/>
                <a:gd name="adj2" fmla="val 26301"/>
              </a:avLst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kumimoji="1" lang="zh-CN" alt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南洋海军</a:t>
              </a:r>
              <a:endParaRPr kumimoji="1" lang="zh-CN" altLang="en-US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19" y="1566566"/>
            <a:ext cx="4302414" cy="317765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3075455"/>
            <a:ext cx="1300469" cy="166876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5458" y="5070438"/>
            <a:ext cx="4801314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1885</a:t>
            </a:r>
            <a:r>
              <a:rPr lang="zh-CN" alt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年成立海军衙门、</a:t>
            </a:r>
            <a:endParaRPr lang="en-US" altLang="zh-CN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建立台湾行省</a:t>
            </a:r>
            <a:endParaRPr lang="zh-CN" alt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01203" y="5076534"/>
            <a:ext cx="4339650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1884</a:t>
            </a:r>
            <a:r>
              <a:rPr lang="zh-CN" alt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年建立新疆行省</a:t>
            </a:r>
            <a:endParaRPr lang="zh-CN" alt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43" y="403680"/>
            <a:ext cx="981807" cy="930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79" y="549908"/>
            <a:ext cx="638682" cy="637984"/>
          </a:xfrm>
          <a:prstGeom prst="rect">
            <a:avLst/>
          </a:prstGeom>
        </p:spPr>
      </p:pic>
      <p:sp>
        <p:nvSpPr>
          <p:cNvPr id="32" name="椭圆 6"/>
          <p:cNvSpPr/>
          <p:nvPr/>
        </p:nvSpPr>
        <p:spPr>
          <a:xfrm>
            <a:off x="5514847" y="1996695"/>
            <a:ext cx="1149597" cy="1200474"/>
          </a:xfrm>
          <a:custGeom>
            <a:avLst/>
            <a:gdLst>
              <a:gd name="connsiteX0" fmla="*/ 9 w 1149597"/>
              <a:gd name="connsiteY0" fmla="*/ 619275 h 1200474"/>
              <a:gd name="connsiteX1" fmla="*/ 593853 w 1149597"/>
              <a:gd name="connsiteY1" fmla="*/ 31 h 1200474"/>
              <a:gd name="connsiteX2" fmla="*/ 1149597 w 1149597"/>
              <a:gd name="connsiteY2" fmla="*/ 644675 h 1200474"/>
              <a:gd name="connsiteX3" fmla="*/ 581153 w 1149597"/>
              <a:gd name="connsiteY3" fmla="*/ 1200419 h 1200474"/>
              <a:gd name="connsiteX4" fmla="*/ 9 w 1149597"/>
              <a:gd name="connsiteY4" fmla="*/ 619275 h 120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597" h="1200474">
                <a:moveTo>
                  <a:pt x="9" y="619275"/>
                </a:moveTo>
                <a:cubicBezTo>
                  <a:pt x="2126" y="419210"/>
                  <a:pt x="402255" y="-4202"/>
                  <a:pt x="593853" y="31"/>
                </a:cubicBezTo>
                <a:cubicBezTo>
                  <a:pt x="785451" y="4264"/>
                  <a:pt x="1149597" y="323718"/>
                  <a:pt x="1149597" y="644675"/>
                </a:cubicBezTo>
                <a:cubicBezTo>
                  <a:pt x="1149597" y="965632"/>
                  <a:pt x="772751" y="1204652"/>
                  <a:pt x="581153" y="1200419"/>
                </a:cubicBezTo>
                <a:cubicBezTo>
                  <a:pt x="389555" y="1196186"/>
                  <a:pt x="-2108" y="819340"/>
                  <a:pt x="9" y="619275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19056" y="2072511"/>
            <a:ext cx="12246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smtClean="0">
                <a:ln w="28575">
                  <a:noFill/>
                </a:ln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04</a:t>
            </a:r>
            <a:endParaRPr lang="zh-CN" altLang="en-US" sz="6600" dirty="0">
              <a:ln w="28575">
                <a:noFill/>
              </a:ln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42943" y="3182119"/>
            <a:ext cx="3057248" cy="66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客观评价洋务运动</a:t>
            </a:r>
            <a:endParaRPr lang="en-US" altLang="zh-CN" sz="2800" dirty="0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458" y="477795"/>
            <a:ext cx="677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、客观评价洋务运动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536" y="1117888"/>
            <a:ext cx="11434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    材料一</a:t>
            </a: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：洋务派办民用工业，为了解决资金问题，采取“官督商办”和“官商合办”的方式，吸收私人资本。</a:t>
            </a:r>
            <a:r>
              <a:rPr lang="zh-CN" altLang="en-US" sz="3200" b="1" u="dashHeavy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</a:rPr>
              <a:t>这“商股”部分即是民族资本主义因素</a:t>
            </a: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。从</a:t>
            </a:r>
            <a:r>
              <a:rPr lang="en-US" altLang="zh-CN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en-US" altLang="zh-CN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年代开始，企业的利润更吸引一批官僚、地主、商人，直接投资于近代民用工业，终于使中国有了一点先进的生产能力。</a:t>
            </a:r>
            <a:endParaRPr lang="zh-CN" altLang="en-US" sz="3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78176" y="3672433"/>
            <a:ext cx="94240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）客观上促进民族资本主义的产生          </a:t>
            </a:r>
            <a:r>
              <a:rPr lang="zh-CN" altLang="en-US" sz="2000" dirty="0" smtClean="0"/>
              <a:t>（</a:t>
            </a:r>
            <a:r>
              <a:rPr lang="zh-CN" altLang="en-US" sz="2000" dirty="0"/>
              <a:t>课堂笔记</a:t>
            </a:r>
            <a:r>
              <a:rPr lang="zh-CN" altLang="en-US" sz="2000" dirty="0" smtClean="0"/>
              <a:t>）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458" y="477795"/>
            <a:ext cx="677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、客观评价洋务运动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536" y="1117888"/>
            <a:ext cx="11434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材料二：</a:t>
            </a:r>
            <a:r>
              <a:rPr lang="en-US" altLang="zh-CN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1872</a:t>
            </a:r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李鸿章创办轮船招商局，使“内江外海之利，不致为洋人尽占”，三年多时间，外轮损失白银一千三百多万两，美国旗昌行因不堪赔累，被招商局收购。湖北织布官局开织后，江汉关进口洋布每年减少十万多匹。</a:t>
            </a:r>
            <a:r>
              <a:rPr lang="zh-CN" alt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中国资本能挫败洋商</a:t>
            </a:r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，这在当时曾被视为“创见之事”。</a:t>
            </a:r>
            <a:endParaRPr lang="zh-CN" altLang="en-US" sz="3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78176" y="3672433"/>
            <a:ext cx="942408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）客观上促进民族资本主义的产生          </a:t>
            </a:r>
            <a:r>
              <a:rPr lang="zh-CN" altLang="en-US" sz="2000" dirty="0" smtClean="0"/>
              <a:t>（</a:t>
            </a:r>
            <a:r>
              <a:rPr lang="zh-CN" altLang="en-US" sz="2000" dirty="0"/>
              <a:t>课堂笔记）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）对外国资本的入侵起到了一定的抵制作用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458" y="477795"/>
            <a:ext cx="677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、客观评价洋务运动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536" y="1117888"/>
            <a:ext cx="11434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材料三：</a:t>
            </a: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“幼童赴美留学计划”的推动下。赴美、赴欧、赴日的学生日见其多，兴起了一股“留学热”。留学教育的出现，一扫旧教育体制的腐朽陈旧，改变了一些传统的教育内容，部分废除了旧教育体制的封建等级，</a:t>
            </a:r>
            <a:r>
              <a:rPr lang="zh-CN" alt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择优选派人才出国</a:t>
            </a:r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，是中国在走向世界的过程中迈出的重要一步。</a:t>
            </a:r>
            <a:endParaRPr lang="zh-CN" altLang="en-US" sz="3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78176" y="3672433"/>
            <a:ext cx="9424086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）客观上促进民族资本主义的产生          </a:t>
            </a:r>
            <a:r>
              <a:rPr lang="zh-CN" altLang="en-US" sz="2000" dirty="0" smtClean="0"/>
              <a:t>（</a:t>
            </a:r>
            <a:r>
              <a:rPr lang="zh-CN" altLang="en-US" sz="2000" dirty="0"/>
              <a:t>课堂笔记）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）对外国资本的入侵起到了一定的抵制作用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）培养了一批近代新式人才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43" y="403680"/>
            <a:ext cx="981807" cy="930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79" y="549908"/>
            <a:ext cx="638682" cy="637984"/>
          </a:xfrm>
          <a:prstGeom prst="rect">
            <a:avLst/>
          </a:prstGeom>
        </p:spPr>
      </p:pic>
      <p:sp>
        <p:nvSpPr>
          <p:cNvPr id="32" name="椭圆 6"/>
          <p:cNvSpPr/>
          <p:nvPr/>
        </p:nvSpPr>
        <p:spPr>
          <a:xfrm>
            <a:off x="5514847" y="1996695"/>
            <a:ext cx="1149597" cy="1200474"/>
          </a:xfrm>
          <a:custGeom>
            <a:avLst/>
            <a:gdLst>
              <a:gd name="connsiteX0" fmla="*/ 9 w 1149597"/>
              <a:gd name="connsiteY0" fmla="*/ 619275 h 1200474"/>
              <a:gd name="connsiteX1" fmla="*/ 593853 w 1149597"/>
              <a:gd name="connsiteY1" fmla="*/ 31 h 1200474"/>
              <a:gd name="connsiteX2" fmla="*/ 1149597 w 1149597"/>
              <a:gd name="connsiteY2" fmla="*/ 644675 h 1200474"/>
              <a:gd name="connsiteX3" fmla="*/ 581153 w 1149597"/>
              <a:gd name="connsiteY3" fmla="*/ 1200419 h 1200474"/>
              <a:gd name="connsiteX4" fmla="*/ 9 w 1149597"/>
              <a:gd name="connsiteY4" fmla="*/ 619275 h 120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597" h="1200474">
                <a:moveTo>
                  <a:pt x="9" y="619275"/>
                </a:moveTo>
                <a:cubicBezTo>
                  <a:pt x="2126" y="419210"/>
                  <a:pt x="402255" y="-4202"/>
                  <a:pt x="593853" y="31"/>
                </a:cubicBezTo>
                <a:cubicBezTo>
                  <a:pt x="785451" y="4264"/>
                  <a:pt x="1149597" y="323718"/>
                  <a:pt x="1149597" y="644675"/>
                </a:cubicBezTo>
                <a:cubicBezTo>
                  <a:pt x="1149597" y="965632"/>
                  <a:pt x="772751" y="1204652"/>
                  <a:pt x="581153" y="1200419"/>
                </a:cubicBezTo>
                <a:cubicBezTo>
                  <a:pt x="389555" y="1196186"/>
                  <a:pt x="-2108" y="819340"/>
                  <a:pt x="9" y="619275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19056" y="2072511"/>
            <a:ext cx="12246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ln w="28575">
                  <a:noFill/>
                </a:ln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01</a:t>
            </a:r>
            <a:endParaRPr lang="zh-CN" altLang="en-US" sz="6600">
              <a:ln w="28575">
                <a:noFill/>
              </a:ln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463408" y="3182119"/>
            <a:ext cx="34163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洋务运动的历史背景</a:t>
            </a:r>
            <a:endParaRPr lang="en-US" altLang="zh-CN" sz="2800" dirty="0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458" y="477795"/>
            <a:ext cx="677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、客观评价洋务运动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536" y="1117888"/>
            <a:ext cx="1143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材料四：</a:t>
            </a: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甲午战争的隆隆炮声宣告了洋务运动的破产</a:t>
            </a:r>
            <a:endParaRPr lang="en-US" altLang="zh-CN" sz="3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    材料五：</a:t>
            </a: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办了一辈子的事，练兵也，海军也，都是纸糊的老虎</a:t>
            </a:r>
            <a:r>
              <a:rPr lang="en-US" altLang="zh-CN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不过勉强涂饰，虚有其表</a:t>
            </a: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        </a:t>
            </a:r>
            <a:r>
              <a:rPr lang="en-US" altLang="zh-CN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李鸿章</a:t>
            </a:r>
            <a:endParaRPr lang="zh-CN" altLang="en-US" sz="3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23896" y="2742866"/>
            <a:ext cx="9424086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）客观上促进民族资本主义的产生          </a:t>
            </a:r>
            <a:r>
              <a:rPr lang="zh-CN" altLang="en-US" sz="2000" dirty="0" smtClean="0"/>
              <a:t>（</a:t>
            </a:r>
            <a:r>
              <a:rPr lang="zh-CN" altLang="en-US" sz="2000" dirty="0"/>
              <a:t>课堂笔记）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）对外国资本的入侵起到了一定的抵制作用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）培养了一批近代新式人才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CN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）只学习西方的技术，不变革腐朽的封建制度</a:t>
            </a:r>
            <a:endParaRPr lang="en-US" altLang="zh-CN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zh-CN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）主观目的是维护和巩固清王朝统治，没有使中国走上富强的道路</a:t>
            </a:r>
            <a:endParaRPr lang="en-US" altLang="zh-CN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性质：一次失败了的封建统治阶级的自救运动</a:t>
            </a:r>
            <a:endParaRPr lang="en-US" altLang="zh-CN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地位：中国近代化的开端</a:t>
            </a:r>
            <a:endParaRPr lang="en-US" altLang="zh-CN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00401" y="394639"/>
            <a:ext cx="8921516" cy="6068722"/>
            <a:chOff x="222484" y="845423"/>
            <a:chExt cx="8921516" cy="6068722"/>
          </a:xfrm>
        </p:grpSpPr>
        <p:grpSp>
          <p:nvGrpSpPr>
            <p:cNvPr id="7" name="组合 6"/>
            <p:cNvGrpSpPr/>
            <p:nvPr/>
          </p:nvGrpSpPr>
          <p:grpSpPr>
            <a:xfrm>
              <a:off x="1331640" y="1033572"/>
              <a:ext cx="1296144" cy="523220"/>
              <a:chOff x="1043608" y="1124744"/>
              <a:chExt cx="1296144" cy="523220"/>
            </a:xfrm>
          </p:grpSpPr>
          <p:sp>
            <p:nvSpPr>
              <p:cNvPr id="58" name="圆角矩形 57"/>
              <p:cNvSpPr/>
              <p:nvPr/>
            </p:nvSpPr>
            <p:spPr>
              <a:xfrm>
                <a:off x="1043608" y="1196752"/>
                <a:ext cx="1296144" cy="432048"/>
              </a:xfrm>
              <a:prstGeom prst="roundRect">
                <a:avLst/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1187624" y="1124744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b="1" dirty="0" smtClean="0">
                    <a:solidFill>
                      <a:schemeClr val="bg1"/>
                    </a:solidFill>
                  </a:rPr>
                  <a:t>内容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707904" y="1059994"/>
              <a:ext cx="2160240" cy="523220"/>
              <a:chOff x="1043608" y="1132002"/>
              <a:chExt cx="1296144" cy="523220"/>
            </a:xfrm>
          </p:grpSpPr>
          <p:sp>
            <p:nvSpPr>
              <p:cNvPr id="56" name="圆角矩形 55"/>
              <p:cNvSpPr/>
              <p:nvPr/>
            </p:nvSpPr>
            <p:spPr>
              <a:xfrm>
                <a:off x="1043608" y="1196752"/>
                <a:ext cx="1296144" cy="432048"/>
              </a:xfrm>
              <a:prstGeom prst="roundRect">
                <a:avLst/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1086813" y="1132002"/>
                <a:ext cx="12097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b="1" dirty="0" smtClean="0">
                    <a:solidFill>
                      <a:schemeClr val="bg1"/>
                    </a:solidFill>
                  </a:rPr>
                  <a:t>历史进步性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59632" y="1700808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创办近代</a:t>
              </a:r>
              <a:endPara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军事工业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59632" y="2598003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兴办近代</a:t>
              </a:r>
              <a:endPara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民用工业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59632" y="3543399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筹划海防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59632" y="4100879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创办新式学堂；选送留学生出国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331640" y="5301208"/>
              <a:ext cx="1296144" cy="523220"/>
              <a:chOff x="1043608" y="1124744"/>
              <a:chExt cx="1296144" cy="523220"/>
            </a:xfrm>
          </p:grpSpPr>
          <p:sp>
            <p:nvSpPr>
              <p:cNvPr id="54" name="圆角矩形 53"/>
              <p:cNvSpPr/>
              <p:nvPr/>
            </p:nvSpPr>
            <p:spPr>
              <a:xfrm>
                <a:off x="1043608" y="1196752"/>
                <a:ext cx="1296144" cy="432048"/>
              </a:xfrm>
              <a:prstGeom prst="roundRect">
                <a:avLst/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187624" y="1124744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b="1" dirty="0" smtClean="0">
                    <a:solidFill>
                      <a:schemeClr val="bg1"/>
                    </a:solidFill>
                  </a:rPr>
                  <a:t>结局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707904" y="5327630"/>
              <a:ext cx="2160240" cy="523220"/>
              <a:chOff x="1043608" y="1132002"/>
              <a:chExt cx="1296144" cy="523220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1043608" y="1196752"/>
                <a:ext cx="1296144" cy="432048"/>
              </a:xfrm>
              <a:prstGeom prst="roundRect">
                <a:avLst/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086813" y="1132002"/>
                <a:ext cx="12097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b="1" dirty="0" smtClean="0">
                    <a:solidFill>
                      <a:schemeClr val="bg1"/>
                    </a:solidFill>
                  </a:rPr>
                  <a:t>历史局限性</a:t>
                </a:r>
                <a:endParaRPr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4139952" y="1772816"/>
              <a:ext cx="47525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引进了西方国家的近代生产方式；</a:t>
              </a:r>
              <a:endPara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对</a:t>
              </a: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外国经济势力的扩张起了一定的抵制作用；</a:t>
              </a:r>
              <a:endPara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刺激</a:t>
              </a: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了民族资本主义的发展。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139952" y="3543399"/>
              <a:ext cx="5004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在一定程度上提高了清军的战斗力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139952" y="4407495"/>
              <a:ext cx="5004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为近代中国培养了一批科技人才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732240" y="845423"/>
              <a:ext cx="2232248" cy="855385"/>
              <a:chOff x="6732240" y="845423"/>
              <a:chExt cx="2232248" cy="855385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6732240" y="845423"/>
                <a:ext cx="2232248" cy="855385"/>
              </a:xfrm>
              <a:prstGeom prst="rect">
                <a:avLst/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6804248" y="845423"/>
                <a:ext cx="2088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为中国的近代</a:t>
                </a:r>
                <a:endParaRPr lang="en-US" altLang="zh-CN" sz="2400" b="1" dirty="0" smtClean="0">
                  <a:solidFill>
                    <a:schemeClr val="bg1"/>
                  </a:solidFill>
                </a:endParaRPr>
              </a:p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化开辟了道路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588224" y="5093895"/>
              <a:ext cx="2555776" cy="866143"/>
              <a:chOff x="6732240" y="845423"/>
              <a:chExt cx="2232248" cy="855385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6732240" y="845423"/>
                <a:ext cx="2232248" cy="855385"/>
              </a:xfrm>
              <a:prstGeom prst="rect">
                <a:avLst/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6804248" y="845423"/>
                <a:ext cx="2088232" cy="820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没有变革腐朽落后的封建制度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331640" y="6032046"/>
              <a:ext cx="1296144" cy="709322"/>
              <a:chOff x="1331640" y="5960038"/>
              <a:chExt cx="1296144" cy="709322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1331640" y="5960038"/>
                <a:ext cx="1296144" cy="709322"/>
              </a:xfrm>
              <a:prstGeom prst="ellipse">
                <a:avLst/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475656" y="6074132"/>
                <a:ext cx="1008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失败</a:t>
                </a:r>
                <a:endPara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23" name="直接箭头连接符 22"/>
            <p:cNvCxnSpPr>
              <a:stCxn id="56" idx="1"/>
              <a:endCxn id="58" idx="3"/>
            </p:cNvCxnSpPr>
            <p:nvPr/>
          </p:nvCxnSpPr>
          <p:spPr>
            <a:xfrm flipH="1" flipV="1">
              <a:off x="2627784" y="1321604"/>
              <a:ext cx="1080120" cy="1916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左箭头 23"/>
            <p:cNvSpPr/>
            <p:nvPr/>
          </p:nvSpPr>
          <p:spPr>
            <a:xfrm>
              <a:off x="5940152" y="1196752"/>
              <a:ext cx="730516" cy="216024"/>
            </a:xfrm>
            <a:prstGeom prst="leftArrow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>
            <a:xfrm>
              <a:off x="3131840" y="2492896"/>
              <a:ext cx="100811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3707904" y="1988840"/>
              <a:ext cx="43204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3707904" y="3068960"/>
              <a:ext cx="43204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707904" y="1988840"/>
              <a:ext cx="0" cy="10801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5400000">
              <a:off x="2875620" y="1732620"/>
              <a:ext cx="0" cy="5124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5400000">
              <a:off x="2884004" y="2812740"/>
              <a:ext cx="0" cy="5124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131840" y="1988840"/>
              <a:ext cx="0" cy="10801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2619400" y="3789040"/>
              <a:ext cx="152055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endCxn id="19" idx="1"/>
            </p:cNvCxnSpPr>
            <p:nvPr/>
          </p:nvCxnSpPr>
          <p:spPr>
            <a:xfrm flipV="1">
              <a:off x="2915816" y="4638328"/>
              <a:ext cx="1224136" cy="14808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H="1" flipV="1">
              <a:off x="2627784" y="5589240"/>
              <a:ext cx="1080120" cy="1916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左箭头 34"/>
            <p:cNvSpPr/>
            <p:nvPr/>
          </p:nvSpPr>
          <p:spPr>
            <a:xfrm>
              <a:off x="5868144" y="5445224"/>
              <a:ext cx="730516" cy="216024"/>
            </a:xfrm>
            <a:prstGeom prst="leftArrow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707904" y="5960038"/>
              <a:ext cx="54360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未能使中国走上富强之路，也无法实现维护清王朝统治的目的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7" name="直接箭头连接符 36"/>
            <p:cNvCxnSpPr/>
            <p:nvPr/>
          </p:nvCxnSpPr>
          <p:spPr>
            <a:xfrm flipV="1">
              <a:off x="2627784" y="6438528"/>
              <a:ext cx="1224136" cy="14808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endCxn id="58" idx="1"/>
            </p:cNvCxnSpPr>
            <p:nvPr/>
          </p:nvCxnSpPr>
          <p:spPr>
            <a:xfrm>
              <a:off x="971600" y="1321604"/>
              <a:ext cx="36004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971600" y="2132856"/>
              <a:ext cx="36004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71600" y="2996952"/>
              <a:ext cx="36004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971600" y="3789040"/>
              <a:ext cx="36004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971600" y="4725144"/>
              <a:ext cx="36004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971600" y="5589240"/>
              <a:ext cx="36004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71600" y="1321604"/>
              <a:ext cx="0" cy="4286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222484" y="2348880"/>
              <a:ext cx="677108" cy="23042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</a:rPr>
                <a:t>评价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713416" y="2035285"/>
            <a:ext cx="1800200" cy="1584176"/>
            <a:chOff x="539552" y="2780928"/>
            <a:chExt cx="1800200" cy="1584176"/>
          </a:xfrm>
        </p:grpSpPr>
        <p:sp>
          <p:nvSpPr>
            <p:cNvPr id="5" name="圆角矩形 4"/>
            <p:cNvSpPr/>
            <p:nvPr/>
          </p:nvSpPr>
          <p:spPr>
            <a:xfrm>
              <a:off x="539552" y="2780928"/>
              <a:ext cx="1800200" cy="1584176"/>
            </a:xfrm>
            <a:prstGeom prst="round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11560" y="2924944"/>
              <a:ext cx="17281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</a:rPr>
                <a:t>洋务</a:t>
              </a:r>
              <a:endParaRPr lang="en-US" altLang="zh-CN" sz="4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</a:rPr>
                <a:t>运动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17672" y="2035285"/>
            <a:ext cx="1800200" cy="1584176"/>
            <a:chOff x="539552" y="2780928"/>
            <a:chExt cx="1800200" cy="1584176"/>
          </a:xfrm>
        </p:grpSpPr>
        <p:sp>
          <p:nvSpPr>
            <p:cNvPr id="8" name="圆角矩形 7"/>
            <p:cNvSpPr/>
            <p:nvPr/>
          </p:nvSpPr>
          <p:spPr>
            <a:xfrm>
              <a:off x="539552" y="2780928"/>
              <a:ext cx="1800200" cy="1584176"/>
            </a:xfrm>
            <a:prstGeom prst="round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11560" y="2924944"/>
              <a:ext cx="17281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</a:rPr>
                <a:t>维新</a:t>
              </a:r>
              <a:endParaRPr lang="en-US" altLang="zh-CN" sz="4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</a:rPr>
                <a:t>变法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49920" y="2035285"/>
            <a:ext cx="1800200" cy="1584176"/>
            <a:chOff x="539552" y="2780928"/>
            <a:chExt cx="1800200" cy="1584176"/>
          </a:xfrm>
        </p:grpSpPr>
        <p:sp>
          <p:nvSpPr>
            <p:cNvPr id="11" name="圆角矩形 10"/>
            <p:cNvSpPr/>
            <p:nvPr/>
          </p:nvSpPr>
          <p:spPr>
            <a:xfrm>
              <a:off x="539552" y="2780928"/>
              <a:ext cx="1800200" cy="1584176"/>
            </a:xfrm>
            <a:prstGeom prst="round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11560" y="2924944"/>
              <a:ext cx="17281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</a:rPr>
                <a:t>辛亥</a:t>
              </a:r>
              <a:endParaRPr lang="en-US" altLang="zh-CN" sz="4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</a:rPr>
                <a:t>革命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482168" y="2035285"/>
            <a:ext cx="1800200" cy="1584176"/>
            <a:chOff x="539552" y="2780928"/>
            <a:chExt cx="1800200" cy="1584176"/>
          </a:xfrm>
        </p:grpSpPr>
        <p:sp>
          <p:nvSpPr>
            <p:cNvPr id="14" name="圆角矩形 13"/>
            <p:cNvSpPr/>
            <p:nvPr/>
          </p:nvSpPr>
          <p:spPr>
            <a:xfrm>
              <a:off x="539552" y="2780928"/>
              <a:ext cx="1800200" cy="1584176"/>
            </a:xfrm>
            <a:prstGeom prst="round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11560" y="2924944"/>
              <a:ext cx="17281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</a:rPr>
                <a:t>新文化运动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49420" y="3763477"/>
            <a:ext cx="1800200" cy="1484784"/>
            <a:chOff x="359532" y="5373216"/>
            <a:chExt cx="1800200" cy="1484784"/>
          </a:xfrm>
        </p:grpSpPr>
        <p:sp>
          <p:nvSpPr>
            <p:cNvPr id="17" name="七角星 16"/>
            <p:cNvSpPr/>
            <p:nvPr/>
          </p:nvSpPr>
          <p:spPr>
            <a:xfrm>
              <a:off x="359532" y="5373216"/>
              <a:ext cx="1800200" cy="1484784"/>
            </a:xfrm>
            <a:prstGeom prst="star7">
              <a:avLst/>
            </a:prstGeom>
            <a:noFill/>
            <a:ln w="5080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1560" y="5805264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</a:rPr>
                <a:t>技术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97792" y="3763477"/>
            <a:ext cx="1800200" cy="1484784"/>
            <a:chOff x="359532" y="5373216"/>
            <a:chExt cx="1800200" cy="1484784"/>
          </a:xfrm>
        </p:grpSpPr>
        <p:sp>
          <p:nvSpPr>
            <p:cNvPr id="20" name="七角星 19"/>
            <p:cNvSpPr/>
            <p:nvPr/>
          </p:nvSpPr>
          <p:spPr>
            <a:xfrm>
              <a:off x="359532" y="5373216"/>
              <a:ext cx="1800200" cy="1484784"/>
            </a:xfrm>
            <a:prstGeom prst="star7">
              <a:avLst/>
            </a:prstGeom>
            <a:noFill/>
            <a:ln w="5080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11560" y="5805264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</a:rPr>
                <a:t>制度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54176" y="3763477"/>
            <a:ext cx="1800200" cy="1484784"/>
            <a:chOff x="359532" y="5373216"/>
            <a:chExt cx="1800200" cy="1484784"/>
          </a:xfrm>
        </p:grpSpPr>
        <p:sp>
          <p:nvSpPr>
            <p:cNvPr id="23" name="七角星 22"/>
            <p:cNvSpPr/>
            <p:nvPr/>
          </p:nvSpPr>
          <p:spPr>
            <a:xfrm>
              <a:off x="359532" y="5373216"/>
              <a:ext cx="1800200" cy="1484784"/>
            </a:xfrm>
            <a:prstGeom prst="star7">
              <a:avLst/>
            </a:prstGeom>
            <a:noFill/>
            <a:ln w="5080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11560" y="5517232"/>
              <a:ext cx="12961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</a:rPr>
                <a:t>思想文化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虚尾箭头 24"/>
          <p:cNvSpPr/>
          <p:nvPr/>
        </p:nvSpPr>
        <p:spPr>
          <a:xfrm>
            <a:off x="3729640" y="4339541"/>
            <a:ext cx="1224136" cy="5638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虚尾箭头 25"/>
          <p:cNvSpPr/>
          <p:nvPr/>
        </p:nvSpPr>
        <p:spPr>
          <a:xfrm>
            <a:off x="7186024" y="4339541"/>
            <a:ext cx="1224136" cy="5638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649520" y="1673514"/>
            <a:ext cx="0" cy="2880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917772" y="1673510"/>
            <a:ext cx="0" cy="2880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150020" y="1673510"/>
            <a:ext cx="0" cy="2880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382268" y="1673510"/>
            <a:ext cx="0" cy="2880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2649520" y="1385478"/>
            <a:ext cx="6732748" cy="288032"/>
            <a:chOff x="1223628" y="2924944"/>
            <a:chExt cx="6732748" cy="288032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1223628" y="3212976"/>
              <a:ext cx="6732748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572000" y="2924944"/>
              <a:ext cx="0" cy="288032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3009560" y="730722"/>
            <a:ext cx="5796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</a:rPr>
              <a:t>近代化的探索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5117" y="5607143"/>
            <a:ext cx="10905550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改革必须从国情出发，并顺应世界发展潮流</a:t>
            </a:r>
            <a:endParaRPr lang="zh-CN" altLang="en-US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-9144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458" y="477795"/>
            <a:ext cx="677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一、洋务运动的历史背景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42768" y="1062570"/>
            <a:ext cx="9424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（一）明确洋务运动的时空定位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0111" y="3960498"/>
            <a:ext cx="220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1840  1842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左大括号 11"/>
          <p:cNvSpPr/>
          <p:nvPr/>
        </p:nvSpPr>
        <p:spPr>
          <a:xfrm rot="16200000">
            <a:off x="1847861" y="3589773"/>
            <a:ext cx="480594" cy="2000271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9826" y="5035376"/>
            <a:ext cx="140297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两次鸦片战争</a:t>
            </a:r>
            <a:endParaRPr lang="zh-CN" altLang="en-US" sz="2400" b="1" dirty="0"/>
          </a:p>
        </p:txBody>
      </p:sp>
      <p:sp>
        <p:nvSpPr>
          <p:cNvPr id="14" name="左大括号 13"/>
          <p:cNvSpPr/>
          <p:nvPr/>
        </p:nvSpPr>
        <p:spPr>
          <a:xfrm rot="5400000">
            <a:off x="2664917" y="2487910"/>
            <a:ext cx="372027" cy="1129858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012884" y="1733092"/>
            <a:ext cx="140297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太平天国运动</a:t>
            </a:r>
            <a:endParaRPr lang="zh-CN" altLang="en-US" sz="24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6409846" y="3887947"/>
            <a:ext cx="295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1898 1900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左大括号 17"/>
          <p:cNvSpPr/>
          <p:nvPr/>
        </p:nvSpPr>
        <p:spPr>
          <a:xfrm rot="16200000">
            <a:off x="4477026" y="3156639"/>
            <a:ext cx="497397" cy="2883339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607926" y="5041288"/>
            <a:ext cx="22714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/>
              <a:t>19</a:t>
            </a:r>
            <a:r>
              <a:rPr lang="zh-CN" altLang="en-US" sz="2000" b="1" dirty="0" smtClean="0"/>
              <a:t>世纪</a:t>
            </a:r>
            <a:r>
              <a:rPr lang="en-US" altLang="zh-CN" sz="2000" b="1" dirty="0" smtClean="0"/>
              <a:t>60—90</a:t>
            </a:r>
            <a:r>
              <a:rPr lang="zh-CN" altLang="en-US" sz="2000" b="1" dirty="0" smtClean="0"/>
              <a:t>年代</a:t>
            </a:r>
            <a:endParaRPr lang="en-US" altLang="zh-CN" sz="2000" b="1" dirty="0" smtClean="0"/>
          </a:p>
          <a:p>
            <a:pPr algn="ctr"/>
            <a:r>
              <a:rPr lang="zh-CN" altLang="en-US" sz="2400" b="1" dirty="0"/>
              <a:t>洋务运动</a:t>
            </a:r>
            <a:endParaRPr lang="zh-CN" altLang="en-US" sz="2400" b="1" dirty="0"/>
          </a:p>
        </p:txBody>
      </p:sp>
      <p:sp>
        <p:nvSpPr>
          <p:cNvPr id="22" name="左大括号 21"/>
          <p:cNvSpPr/>
          <p:nvPr/>
        </p:nvSpPr>
        <p:spPr>
          <a:xfrm rot="5400000">
            <a:off x="5832589" y="3054447"/>
            <a:ext cx="372027" cy="297580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281196" y="1736544"/>
            <a:ext cx="140297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甲午中日战争</a:t>
            </a:r>
            <a:endParaRPr lang="zh-CN" altLang="en-US" sz="2400" b="1" dirty="0"/>
          </a:p>
        </p:txBody>
      </p:sp>
      <p:sp>
        <p:nvSpPr>
          <p:cNvPr id="24" name="左大括号 23"/>
          <p:cNvSpPr/>
          <p:nvPr/>
        </p:nvSpPr>
        <p:spPr>
          <a:xfrm rot="16200000">
            <a:off x="6347070" y="4270033"/>
            <a:ext cx="479109" cy="625298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119390" y="5067358"/>
            <a:ext cx="9906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戊戌变法</a:t>
            </a:r>
            <a:endParaRPr lang="zh-CN" altLang="en-US" sz="2400" b="1" dirty="0"/>
          </a:p>
        </p:txBody>
      </p:sp>
      <p:sp>
        <p:nvSpPr>
          <p:cNvPr id="27" name="左大括号 26"/>
          <p:cNvSpPr/>
          <p:nvPr/>
        </p:nvSpPr>
        <p:spPr>
          <a:xfrm rot="5400000">
            <a:off x="6987771" y="3401132"/>
            <a:ext cx="372027" cy="164164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378860" y="2591174"/>
            <a:ext cx="199689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义和团运动</a:t>
            </a:r>
            <a:endParaRPr lang="zh-CN" altLang="en-US" sz="24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7173619" y="4289572"/>
            <a:ext cx="553998" cy="2586356"/>
          </a:xfrm>
          <a:prstGeom prst="rect">
            <a:avLst/>
          </a:prstGeom>
          <a:solidFill>
            <a:srgbClr val="FFFF00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 smtClean="0"/>
              <a:t>八国联军侵华战争</a:t>
            </a:r>
            <a:endParaRPr lang="zh-CN" altLang="en-US" sz="2400" b="1" dirty="0"/>
          </a:p>
        </p:txBody>
      </p:sp>
      <p:sp>
        <p:nvSpPr>
          <p:cNvPr id="30" name="左大括号 29"/>
          <p:cNvSpPr/>
          <p:nvPr/>
        </p:nvSpPr>
        <p:spPr>
          <a:xfrm rot="16200000">
            <a:off x="7888111" y="4376499"/>
            <a:ext cx="867944" cy="107339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7789848" y="5011600"/>
            <a:ext cx="9906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辛亥革命</a:t>
            </a:r>
            <a:endParaRPr lang="zh-CN" altLang="en-US" sz="2400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8204028" y="3258017"/>
            <a:ext cx="101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1915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69329" y="3708466"/>
            <a:ext cx="10653341" cy="237566"/>
            <a:chOff x="739589" y="4069982"/>
            <a:chExt cx="7557247" cy="23756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739589" y="4289616"/>
              <a:ext cx="7557247" cy="0"/>
            </a:xfrm>
            <a:prstGeom prst="line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981635" y="4087910"/>
              <a:ext cx="0" cy="20170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384611" y="4087910"/>
              <a:ext cx="0" cy="20170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580955" y="4092393"/>
              <a:ext cx="0" cy="20170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298129" y="4069982"/>
              <a:ext cx="0" cy="20170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391819" y="4101359"/>
              <a:ext cx="0" cy="20170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651795" y="4105842"/>
              <a:ext cx="0" cy="20170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8864384" y="3266982"/>
            <a:ext cx="101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1919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6" name="左大括号 35"/>
          <p:cNvSpPr/>
          <p:nvPr/>
        </p:nvSpPr>
        <p:spPr>
          <a:xfrm rot="16200000">
            <a:off x="8736512" y="4350314"/>
            <a:ext cx="810812" cy="46691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8779906" y="4979001"/>
            <a:ext cx="990601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五四运动</a:t>
            </a:r>
            <a:endParaRPr lang="zh-CN" altLang="en-US" sz="2400" b="1" dirty="0"/>
          </a:p>
        </p:txBody>
      </p:sp>
      <p:sp>
        <p:nvSpPr>
          <p:cNvPr id="42" name="左大括号 41"/>
          <p:cNvSpPr/>
          <p:nvPr/>
        </p:nvSpPr>
        <p:spPr>
          <a:xfrm rot="16200000">
            <a:off x="8029437" y="4700602"/>
            <a:ext cx="1597780" cy="188968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8338316" y="5949424"/>
            <a:ext cx="9906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新文化运动</a:t>
            </a:r>
            <a:endParaRPr lang="zh-CN" altLang="en-US" sz="2000" b="1" dirty="0"/>
          </a:p>
        </p:txBody>
      </p:sp>
      <p:cxnSp>
        <p:nvCxnSpPr>
          <p:cNvPr id="44" name="直接连接符 43"/>
          <p:cNvCxnSpPr/>
          <p:nvPr/>
        </p:nvCxnSpPr>
        <p:spPr>
          <a:xfrm>
            <a:off x="1409826" y="3726394"/>
            <a:ext cx="0" cy="20170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2531490" y="3708466"/>
            <a:ext cx="0" cy="20170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1923869" y="3279814"/>
            <a:ext cx="220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1856  1860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869050" y="3739843"/>
            <a:ext cx="0" cy="20170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5176085" y="3285910"/>
            <a:ext cx="220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1894 1985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6899274" y="3745939"/>
            <a:ext cx="0" cy="20170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7789849" y="377421"/>
            <a:ext cx="3957396" cy="156966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第二次鸦片战争后，甲午战败前</a:t>
            </a:r>
            <a:endParaRPr lang="en-US" altLang="zh-CN" sz="32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是近代化探索的开端</a:t>
            </a:r>
            <a:endParaRPr lang="zh-CN" altLang="en-US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1797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458" y="477795"/>
            <a:ext cx="677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一、洋务运动的历史背景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42768" y="1062570"/>
            <a:ext cx="9424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（二）材料研析洋务运动的历史背景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r="14888" b="13813"/>
          <a:stretch>
            <a:fillRect/>
          </a:stretch>
        </p:blipFill>
        <p:spPr>
          <a:xfrm>
            <a:off x="9284043" y="301600"/>
            <a:ext cx="2581788" cy="16208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970" y="2375461"/>
            <a:ext cx="2592288" cy="16067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84" y="4501895"/>
            <a:ext cx="2592288" cy="160679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6065641" y="1627190"/>
            <a:ext cx="3207899" cy="39703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内忧：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太平天国</a:t>
            </a: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运动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沉重打击了封建统治者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外患：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清政府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在两次鸦片战争中均遭战败，</a:t>
            </a: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列强侵略势力由沿海深入内地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23169" y="1939461"/>
            <a:ext cx="150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中英海战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46207" y="1806519"/>
            <a:ext cx="5604857" cy="3253078"/>
            <a:chOff x="191279" y="3604922"/>
            <a:chExt cx="5604857" cy="3253078"/>
          </a:xfrm>
          <a:solidFill>
            <a:schemeClr val="bg1"/>
          </a:solidFill>
        </p:grpSpPr>
        <p:sp>
          <p:nvSpPr>
            <p:cNvPr id="15" name="右箭头 14"/>
            <p:cNvSpPr/>
            <p:nvPr/>
          </p:nvSpPr>
          <p:spPr>
            <a:xfrm rot="19532618">
              <a:off x="3992123" y="5448351"/>
              <a:ext cx="852479" cy="250864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右箭头 15"/>
            <p:cNvSpPr/>
            <p:nvPr/>
          </p:nvSpPr>
          <p:spPr>
            <a:xfrm>
              <a:off x="191279" y="5589240"/>
              <a:ext cx="5604857" cy="360040"/>
            </a:xfrm>
            <a:prstGeom prst="rightArrow">
              <a:avLst/>
            </a:prstGeom>
            <a:grp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00063" y="3604922"/>
              <a:ext cx="615553" cy="1768294"/>
              <a:chOff x="500063" y="3604922"/>
              <a:chExt cx="615553" cy="1768294"/>
            </a:xfrm>
            <a:grpFill/>
          </p:grpSpPr>
          <p:sp>
            <p:nvSpPr>
              <p:cNvPr id="39" name="流程图: 可选过程 38"/>
              <p:cNvSpPr/>
              <p:nvPr/>
            </p:nvSpPr>
            <p:spPr>
              <a:xfrm>
                <a:off x="611560" y="3604922"/>
                <a:ext cx="432048" cy="1606790"/>
              </a:xfrm>
              <a:prstGeom prst="flowChartAlternateProcess">
                <a:avLst/>
              </a:prstGeom>
              <a:grp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500063" y="3645024"/>
                <a:ext cx="615553" cy="1728192"/>
              </a:xfrm>
              <a:prstGeom prst="rect">
                <a:avLst/>
              </a:prstGeom>
              <a:grp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800" b="1" dirty="0" smtClean="0"/>
                  <a:t>鸦片战争</a:t>
                </a:r>
                <a:endParaRPr lang="zh-CN" altLang="en-US" sz="2800" b="1" dirty="0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907704" y="3645024"/>
              <a:ext cx="2520280" cy="523220"/>
              <a:chOff x="1907704" y="3645024"/>
              <a:chExt cx="2520280" cy="523220"/>
            </a:xfrm>
            <a:grpFill/>
          </p:grpSpPr>
          <p:sp>
            <p:nvSpPr>
              <p:cNvPr id="37" name="流程图: 可选过程 36"/>
              <p:cNvSpPr/>
              <p:nvPr/>
            </p:nvSpPr>
            <p:spPr>
              <a:xfrm>
                <a:off x="1907704" y="3645024"/>
                <a:ext cx="2304256" cy="504056"/>
              </a:xfrm>
              <a:prstGeom prst="flowChartAlternateProcess">
                <a:avLst/>
              </a:prstGeom>
              <a:grp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907704" y="3645024"/>
                <a:ext cx="252028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/>
                  <a:t>太平天国运动</a:t>
                </a:r>
                <a:endParaRPr lang="zh-CN" altLang="en-US" sz="2800" b="1" dirty="0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267744" y="4293096"/>
              <a:ext cx="1656184" cy="954107"/>
              <a:chOff x="2339752" y="4293096"/>
              <a:chExt cx="1656184" cy="954107"/>
            </a:xfrm>
            <a:grpFill/>
          </p:grpSpPr>
          <p:sp>
            <p:nvSpPr>
              <p:cNvPr id="35" name="流程图: 可选过程 34"/>
              <p:cNvSpPr/>
              <p:nvPr/>
            </p:nvSpPr>
            <p:spPr>
              <a:xfrm>
                <a:off x="2339752" y="4293096"/>
                <a:ext cx="1656184" cy="918616"/>
              </a:xfrm>
              <a:prstGeom prst="flowChartAlternateProcess">
                <a:avLst/>
              </a:prstGeom>
              <a:grp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339752" y="4293096"/>
                <a:ext cx="1656184" cy="95410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b="1" dirty="0" smtClean="0"/>
                  <a:t>第二次</a:t>
                </a:r>
                <a:endParaRPr lang="en-US" altLang="zh-CN" sz="2800" b="1" dirty="0" smtClean="0"/>
              </a:p>
              <a:p>
                <a:pPr algn="ctr"/>
                <a:r>
                  <a:rPr lang="zh-CN" altLang="en-US" sz="2800" b="1" dirty="0" smtClean="0"/>
                  <a:t>鸦片战争</a:t>
                </a:r>
                <a:endParaRPr lang="zh-CN" altLang="en-US" sz="2800" b="1" dirty="0"/>
              </a:p>
            </p:txBody>
          </p:sp>
        </p:grpSp>
        <p:cxnSp>
          <p:nvCxnSpPr>
            <p:cNvPr id="22" name="直接箭头连接符 21"/>
            <p:cNvCxnSpPr/>
            <p:nvPr/>
          </p:nvCxnSpPr>
          <p:spPr>
            <a:xfrm flipV="1">
              <a:off x="611560" y="5301208"/>
              <a:ext cx="0" cy="558060"/>
            </a:xfrm>
            <a:prstGeom prst="straightConnector1">
              <a:avLst/>
            </a:prstGeom>
            <a:grpFill/>
            <a:ln w="508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V="1">
              <a:off x="1043608" y="5301208"/>
              <a:ext cx="0" cy="558060"/>
            </a:xfrm>
            <a:prstGeom prst="straightConnector1">
              <a:avLst/>
            </a:prstGeom>
            <a:grpFill/>
            <a:ln w="508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2267744" y="5301208"/>
              <a:ext cx="0" cy="558060"/>
            </a:xfrm>
            <a:prstGeom prst="straightConnector1">
              <a:avLst/>
            </a:prstGeom>
            <a:grpFill/>
            <a:ln w="508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V="1">
              <a:off x="3923928" y="5301208"/>
              <a:ext cx="0" cy="558060"/>
            </a:xfrm>
            <a:prstGeom prst="straightConnector1">
              <a:avLst/>
            </a:prstGeom>
            <a:grpFill/>
            <a:ln w="508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1907704" y="4168244"/>
              <a:ext cx="0" cy="1691024"/>
            </a:xfrm>
            <a:prstGeom prst="straightConnector1">
              <a:avLst/>
            </a:prstGeom>
            <a:grpFill/>
            <a:ln w="508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V="1">
              <a:off x="4283968" y="4149080"/>
              <a:ext cx="0" cy="1691024"/>
            </a:xfrm>
            <a:prstGeom prst="straightConnector1">
              <a:avLst/>
            </a:prstGeom>
            <a:grpFill/>
            <a:ln w="50800">
              <a:solidFill>
                <a:schemeClr val="accent1">
                  <a:shade val="95000"/>
                  <a:satMod val="10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335142" y="5949280"/>
              <a:ext cx="492443" cy="908720"/>
            </a:xfrm>
            <a:prstGeom prst="rect">
              <a:avLst/>
            </a:prstGeom>
            <a:grp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 smtClean="0"/>
                <a:t>1840</a:t>
              </a:r>
              <a:r>
                <a:rPr lang="zh-CN" altLang="en-US" sz="2000" b="1" dirty="0" smtClean="0"/>
                <a:t>年</a:t>
              </a:r>
              <a:endParaRPr lang="zh-CN" altLang="en-US" sz="2000" b="1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67191" y="5949280"/>
              <a:ext cx="492443" cy="908720"/>
            </a:xfrm>
            <a:prstGeom prst="rect">
              <a:avLst/>
            </a:prstGeom>
            <a:grp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 smtClean="0"/>
                <a:t>1842</a:t>
              </a:r>
              <a:r>
                <a:rPr lang="zh-CN" altLang="en-US" sz="2000" b="1" dirty="0" smtClean="0"/>
                <a:t>年</a:t>
              </a:r>
              <a:endParaRPr lang="zh-CN" altLang="en-US" sz="2000" b="1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31289" y="5949280"/>
              <a:ext cx="492443" cy="908720"/>
            </a:xfrm>
            <a:prstGeom prst="rect">
              <a:avLst/>
            </a:prstGeom>
            <a:grp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 smtClean="0"/>
                <a:t>1851</a:t>
              </a:r>
              <a:r>
                <a:rPr lang="zh-CN" altLang="en-US" sz="2000" b="1" dirty="0" smtClean="0"/>
                <a:t>年</a:t>
              </a:r>
              <a:endParaRPr lang="zh-CN" altLang="en-US" sz="2000" b="1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063337" y="5949280"/>
              <a:ext cx="492443" cy="908720"/>
            </a:xfrm>
            <a:prstGeom prst="rect">
              <a:avLst/>
            </a:prstGeom>
            <a:grp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 smtClean="0"/>
                <a:t>1856</a:t>
              </a:r>
              <a:r>
                <a:rPr lang="zh-CN" altLang="en-US" sz="2000" b="1" dirty="0" smtClean="0"/>
                <a:t>年</a:t>
              </a:r>
              <a:endParaRPr lang="zh-CN" altLang="en-US" sz="2000" b="1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647513" y="5949280"/>
              <a:ext cx="492443" cy="908720"/>
            </a:xfrm>
            <a:prstGeom prst="rect">
              <a:avLst/>
            </a:prstGeom>
            <a:grp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 smtClean="0"/>
                <a:t>1860</a:t>
              </a:r>
              <a:r>
                <a:rPr lang="zh-CN" altLang="en-US" sz="2000" b="1" dirty="0" smtClean="0"/>
                <a:t>年</a:t>
              </a:r>
              <a:endParaRPr lang="zh-CN" altLang="en-US" sz="2000" b="1" dirty="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079561" y="5949280"/>
              <a:ext cx="492443" cy="908720"/>
            </a:xfrm>
            <a:prstGeom prst="rect">
              <a:avLst/>
            </a:prstGeom>
            <a:grp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 smtClean="0"/>
                <a:t>1864</a:t>
              </a:r>
              <a:r>
                <a:rPr lang="zh-CN" altLang="en-US" sz="2000" b="1" dirty="0" smtClean="0"/>
                <a:t>年</a:t>
              </a:r>
              <a:endParaRPr lang="zh-CN" altLang="en-US" sz="2000" b="1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716016" y="4365104"/>
              <a:ext cx="1080120" cy="1077218"/>
            </a:xfrm>
            <a:prstGeom prst="rect">
              <a:avLst/>
            </a:prstGeom>
            <a:grpFill/>
            <a:ln w="508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C00000"/>
                  </a:solidFill>
                </a:rPr>
                <a:t>内忧</a:t>
              </a:r>
              <a:endParaRPr lang="en-US" altLang="zh-CN" sz="3200" b="1" dirty="0" smtClean="0">
                <a:solidFill>
                  <a:srgbClr val="C00000"/>
                </a:solidFill>
              </a:endParaRPr>
            </a:p>
            <a:p>
              <a:r>
                <a:rPr lang="zh-CN" altLang="en-US" sz="3200" b="1" dirty="0" smtClean="0">
                  <a:solidFill>
                    <a:srgbClr val="C00000"/>
                  </a:solidFill>
                </a:rPr>
                <a:t>外患</a:t>
              </a:r>
              <a:endParaRPr lang="zh-CN" altLang="en-US" sz="3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9967332" y="4027757"/>
            <a:ext cx="150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火烧圆明园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016758" y="6095448"/>
            <a:ext cx="150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太平军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024" y="5987726"/>
            <a:ext cx="104839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经过两次鸦片战争，清政府内忧外患，需要尽快摆脱困境</a:t>
            </a:r>
            <a:endParaRPr lang="zh-CN" altLang="en-US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458" y="477795"/>
            <a:ext cx="677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一、洋务运动的历史背景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42768" y="1062570"/>
            <a:ext cx="9424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（三）材料研析洋务运动的根本目的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10163" y="1652859"/>
            <a:ext cx="59094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    材料</a:t>
            </a:r>
            <a:r>
              <a:rPr lang="zh-CN" altLang="en-US" sz="2400" dirty="0">
                <a:solidFill>
                  <a:schemeClr val="bg1"/>
                </a:solidFill>
              </a:rPr>
              <a:t>一：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“是书何以作？曰为以夷攻夷而作，为以夷款夷而作，为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师夷长技以制夷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而作。”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2400" dirty="0" smtClean="0">
                <a:solidFill>
                  <a:schemeClr val="bg1"/>
                </a:solidFill>
              </a:rPr>
              <a:t>——</a:t>
            </a:r>
            <a:r>
              <a:rPr lang="zh-CN" altLang="en-US" sz="2400" dirty="0" smtClean="0">
                <a:solidFill>
                  <a:schemeClr val="bg1"/>
                </a:solidFill>
              </a:rPr>
              <a:t>魏源 </a:t>
            </a:r>
            <a:r>
              <a:rPr lang="en-US" altLang="zh-CN" sz="2400" dirty="0" smtClean="0">
                <a:solidFill>
                  <a:schemeClr val="bg1"/>
                </a:solidFill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</a:rPr>
              <a:t>海国图志</a:t>
            </a:r>
            <a:r>
              <a:rPr lang="en-US" altLang="zh-CN" sz="2400" dirty="0">
                <a:solidFill>
                  <a:schemeClr val="bg1"/>
                </a:solidFill>
              </a:rPr>
              <a:t>》</a:t>
            </a:r>
            <a:r>
              <a:rPr lang="zh-CN" altLang="en-US" sz="2400" dirty="0" smtClean="0">
                <a:solidFill>
                  <a:schemeClr val="bg1"/>
                </a:solidFill>
              </a:rPr>
              <a:t>序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algn="r"/>
            <a:endParaRPr lang="en-US" altLang="zh-CN" sz="2400" dirty="0">
              <a:solidFill>
                <a:schemeClr val="bg1"/>
              </a:solidFill>
            </a:endParaRPr>
          </a:p>
          <a:p>
            <a:pPr algn="r"/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    </a:t>
            </a:r>
            <a:r>
              <a:rPr lang="zh-CN" altLang="zh-CN" sz="2400" dirty="0" smtClean="0">
                <a:solidFill>
                  <a:schemeClr val="bg1"/>
                </a:solidFill>
              </a:rPr>
              <a:t>材料</a:t>
            </a:r>
            <a:r>
              <a:rPr lang="zh-CN" altLang="zh-CN" sz="2400" dirty="0">
                <a:solidFill>
                  <a:schemeClr val="bg1"/>
                </a:solidFill>
              </a:rPr>
              <a:t>二：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至恭亲王等奏请购买外洋船炮，则为今日救时第一要务。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不过一二年，火轮船必为中国官民通行之物，</a:t>
            </a:r>
            <a:r>
              <a:rPr lang="zh-CN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可以剿发捻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（太平军），</a:t>
            </a:r>
            <a:r>
              <a:rPr lang="zh-CN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可以勤远略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（外国势力）。</a:t>
            </a:r>
            <a:endParaRPr lang="zh-CN" alt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zh-CN" sz="2400" dirty="0">
                <a:solidFill>
                  <a:schemeClr val="bg1"/>
                </a:solidFill>
              </a:rPr>
              <a:t>曾国藩</a:t>
            </a:r>
            <a:r>
              <a:rPr lang="zh-CN" altLang="zh-CN" sz="2400" dirty="0" smtClean="0">
                <a:solidFill>
                  <a:schemeClr val="bg1"/>
                </a:solidFill>
              </a:rPr>
              <a:t>《复陈购买洋船炮折》</a:t>
            </a:r>
            <a:endParaRPr lang="en-US" altLang="zh-CN" sz="2400" dirty="0" smtClean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355080" y="3145062"/>
            <a:ext cx="523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bg1"/>
                </a:solidFill>
              </a:rPr>
              <a:t>依据材料，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概括</a:t>
            </a:r>
            <a:r>
              <a:rPr lang="zh-CN" altLang="en-US" sz="2400" dirty="0" smtClean="0">
                <a:solidFill>
                  <a:schemeClr val="bg1"/>
                </a:solidFill>
              </a:rPr>
              <a:t>清朝统治阶级“师夷长技”的直接目的是什么？</a:t>
            </a:r>
            <a:endParaRPr lang="en-US" altLang="zh-CN" sz="2400" dirty="0" smtClean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9" y="284382"/>
            <a:ext cx="4434009" cy="2736953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6930512" y="4099786"/>
            <a:ext cx="4385951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对内：镇压农民起义</a:t>
            </a:r>
            <a:endParaRPr lang="en-US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对外：抗击西方侵略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973578" y="5555733"/>
            <a:ext cx="6873998" cy="101566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0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根本目的：</a:t>
            </a:r>
            <a:r>
              <a:rPr lang="zh-CN" altLang="en-US" sz="40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维护清王朝的统治</a:t>
            </a:r>
            <a:endParaRPr lang="en-US" altLang="zh-CN" sz="4000" b="1" cap="none" spc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zh-CN" altLang="en-US" sz="2000" cap="none" spc="0" dirty="0" smtClean="0">
                <a:ln w="0"/>
              </a:rPr>
              <a:t>（课堂笔记）</a:t>
            </a:r>
            <a:endParaRPr lang="zh-CN" altLang="en-US" sz="2000" cap="none" spc="0" dirty="0">
              <a:ln w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43" y="403680"/>
            <a:ext cx="981807" cy="930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79" y="549908"/>
            <a:ext cx="638682" cy="637984"/>
          </a:xfrm>
          <a:prstGeom prst="rect">
            <a:avLst/>
          </a:prstGeom>
        </p:spPr>
      </p:pic>
      <p:sp>
        <p:nvSpPr>
          <p:cNvPr id="32" name="椭圆 6"/>
          <p:cNvSpPr/>
          <p:nvPr/>
        </p:nvSpPr>
        <p:spPr>
          <a:xfrm>
            <a:off x="5514847" y="1996695"/>
            <a:ext cx="1149597" cy="1200474"/>
          </a:xfrm>
          <a:custGeom>
            <a:avLst/>
            <a:gdLst>
              <a:gd name="connsiteX0" fmla="*/ 9 w 1149597"/>
              <a:gd name="connsiteY0" fmla="*/ 619275 h 1200474"/>
              <a:gd name="connsiteX1" fmla="*/ 593853 w 1149597"/>
              <a:gd name="connsiteY1" fmla="*/ 31 h 1200474"/>
              <a:gd name="connsiteX2" fmla="*/ 1149597 w 1149597"/>
              <a:gd name="connsiteY2" fmla="*/ 644675 h 1200474"/>
              <a:gd name="connsiteX3" fmla="*/ 581153 w 1149597"/>
              <a:gd name="connsiteY3" fmla="*/ 1200419 h 1200474"/>
              <a:gd name="connsiteX4" fmla="*/ 9 w 1149597"/>
              <a:gd name="connsiteY4" fmla="*/ 619275 h 120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597" h="1200474">
                <a:moveTo>
                  <a:pt x="9" y="619275"/>
                </a:moveTo>
                <a:cubicBezTo>
                  <a:pt x="2126" y="419210"/>
                  <a:pt x="402255" y="-4202"/>
                  <a:pt x="593853" y="31"/>
                </a:cubicBezTo>
                <a:cubicBezTo>
                  <a:pt x="785451" y="4264"/>
                  <a:pt x="1149597" y="323718"/>
                  <a:pt x="1149597" y="644675"/>
                </a:cubicBezTo>
                <a:cubicBezTo>
                  <a:pt x="1149597" y="965632"/>
                  <a:pt x="772751" y="1204652"/>
                  <a:pt x="581153" y="1200419"/>
                </a:cubicBezTo>
                <a:cubicBezTo>
                  <a:pt x="389555" y="1196186"/>
                  <a:pt x="-2108" y="819340"/>
                  <a:pt x="9" y="619275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19056" y="2072511"/>
            <a:ext cx="12246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smtClean="0">
                <a:ln w="28575">
                  <a:noFill/>
                </a:ln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02</a:t>
            </a:r>
            <a:endParaRPr lang="zh-CN" altLang="en-US" sz="6600" dirty="0">
              <a:ln w="28575">
                <a:noFill/>
              </a:ln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42944" y="3182119"/>
            <a:ext cx="30572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洋务运动的领导者</a:t>
            </a:r>
            <a:endParaRPr lang="en-US" altLang="zh-CN" sz="2800" dirty="0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-710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458" y="477795"/>
            <a:ext cx="677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二、洋务运动的代表人物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367871" y="485764"/>
            <a:ext cx="8326230" cy="5941043"/>
            <a:chOff x="251520" y="188640"/>
            <a:chExt cx="8486796" cy="663281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501008"/>
              <a:ext cx="1949860" cy="273630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3501008"/>
              <a:ext cx="1852529" cy="273630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685" y="3495453"/>
              <a:ext cx="1897531" cy="2667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702" y="3495452"/>
              <a:ext cx="1966614" cy="274185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188640"/>
              <a:ext cx="1844079" cy="2649327"/>
            </a:xfrm>
            <a:prstGeom prst="rect">
              <a:avLst/>
            </a:prstGeom>
          </p:spPr>
        </p:pic>
        <p:sp>
          <p:nvSpPr>
            <p:cNvPr id="16" name="左大括号 15"/>
            <p:cNvSpPr/>
            <p:nvPr/>
          </p:nvSpPr>
          <p:spPr>
            <a:xfrm rot="5400000">
              <a:off x="4173135" y="-147543"/>
              <a:ext cx="509700" cy="6480722"/>
            </a:xfrm>
            <a:prstGeom prst="leftBrac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1520" y="6237312"/>
              <a:ext cx="8486796" cy="584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曾国藩       李鸿章      左宗棠      张之洞</a:t>
              </a:r>
              <a:endPara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576424" y="620688"/>
              <a:ext cx="627424" cy="16561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奕䜣</a:t>
              </a:r>
              <a:endPara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18375" y="1293887"/>
            <a:ext cx="2680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solidFill>
                  <a:schemeClr val="bg1"/>
                </a:solidFill>
              </a:rPr>
              <a:t>通过图片可以判断，洋务运动是哪个阶级领导的？</a:t>
            </a:r>
            <a:endParaRPr lang="en-US" altLang="zh-CN" sz="2800" dirty="0" smtClean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6897" y="3718258"/>
            <a:ext cx="2772451" cy="138499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领导阶级：</a:t>
            </a:r>
            <a:endParaRPr lang="en-US" altLang="zh-CN" sz="3200" b="1" cap="none" spc="0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封建地主阶级</a:t>
            </a:r>
            <a:endParaRPr lang="en-US" altLang="zh-CN" sz="3200" b="1" cap="none" spc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zh-CN" altLang="en-US" sz="2000" cap="none" spc="0" dirty="0" smtClean="0">
                <a:ln w="0"/>
              </a:rPr>
              <a:t>（课堂笔记）</a:t>
            </a:r>
            <a:endParaRPr lang="zh-CN" altLang="en-US" sz="2000" cap="none" spc="0" dirty="0">
              <a:ln w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38698" y="540320"/>
            <a:ext cx="3157062" cy="17543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地主阶级洋务派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43" y="403680"/>
            <a:ext cx="981807" cy="930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79" y="549908"/>
            <a:ext cx="638682" cy="637984"/>
          </a:xfrm>
          <a:prstGeom prst="rect">
            <a:avLst/>
          </a:prstGeom>
        </p:spPr>
      </p:pic>
      <p:sp>
        <p:nvSpPr>
          <p:cNvPr id="32" name="椭圆 6"/>
          <p:cNvSpPr/>
          <p:nvPr/>
        </p:nvSpPr>
        <p:spPr>
          <a:xfrm>
            <a:off x="5514847" y="1996695"/>
            <a:ext cx="1149597" cy="1200474"/>
          </a:xfrm>
          <a:custGeom>
            <a:avLst/>
            <a:gdLst>
              <a:gd name="connsiteX0" fmla="*/ 9 w 1149597"/>
              <a:gd name="connsiteY0" fmla="*/ 619275 h 1200474"/>
              <a:gd name="connsiteX1" fmla="*/ 593853 w 1149597"/>
              <a:gd name="connsiteY1" fmla="*/ 31 h 1200474"/>
              <a:gd name="connsiteX2" fmla="*/ 1149597 w 1149597"/>
              <a:gd name="connsiteY2" fmla="*/ 644675 h 1200474"/>
              <a:gd name="connsiteX3" fmla="*/ 581153 w 1149597"/>
              <a:gd name="connsiteY3" fmla="*/ 1200419 h 1200474"/>
              <a:gd name="connsiteX4" fmla="*/ 9 w 1149597"/>
              <a:gd name="connsiteY4" fmla="*/ 619275 h 120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597" h="1200474">
                <a:moveTo>
                  <a:pt x="9" y="619275"/>
                </a:moveTo>
                <a:cubicBezTo>
                  <a:pt x="2126" y="419210"/>
                  <a:pt x="402255" y="-4202"/>
                  <a:pt x="593853" y="31"/>
                </a:cubicBezTo>
                <a:cubicBezTo>
                  <a:pt x="785451" y="4264"/>
                  <a:pt x="1149597" y="323718"/>
                  <a:pt x="1149597" y="644675"/>
                </a:cubicBezTo>
                <a:cubicBezTo>
                  <a:pt x="1149597" y="965632"/>
                  <a:pt x="772751" y="1204652"/>
                  <a:pt x="581153" y="1200419"/>
                </a:cubicBezTo>
                <a:cubicBezTo>
                  <a:pt x="389555" y="1196186"/>
                  <a:pt x="-2108" y="819340"/>
                  <a:pt x="9" y="619275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19056" y="2072511"/>
            <a:ext cx="12246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smtClean="0">
                <a:ln w="28575">
                  <a:noFill/>
                </a:ln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03</a:t>
            </a:r>
            <a:endParaRPr lang="zh-CN" altLang="en-US" sz="6600" dirty="0">
              <a:ln w="28575">
                <a:noFill/>
              </a:ln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22480" y="3182119"/>
            <a:ext cx="26981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洋务运动的内容</a:t>
            </a:r>
            <a:endParaRPr lang="en-US" altLang="zh-CN" sz="2800" dirty="0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 b="14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43" y="403680"/>
            <a:ext cx="981807" cy="930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979" y="549908"/>
            <a:ext cx="638682" cy="63798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50392" y="1919337"/>
            <a:ext cx="1065276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l"/>
            </a:pPr>
            <a:r>
              <a:rPr lang="zh-CN" alt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一个根本目的</a:t>
            </a:r>
            <a:r>
              <a:rPr lang="en-US" altLang="zh-CN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——</a:t>
            </a:r>
            <a:r>
              <a:rPr lang="zh-CN" alt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维护清王朝的统治</a:t>
            </a:r>
            <a:endParaRPr lang="en-US" altLang="zh-CN" sz="44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l"/>
            </a:pPr>
            <a:r>
              <a:rPr lang="zh-CN" alt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两个阶段</a:t>
            </a:r>
            <a:r>
              <a:rPr lang="en-US" altLang="zh-CN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——</a:t>
            </a:r>
            <a:r>
              <a:rPr lang="zh-CN" alt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“自强”、“求富”</a:t>
            </a:r>
            <a:endParaRPr lang="en-US" altLang="zh-CN" sz="44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l"/>
            </a:pPr>
            <a:r>
              <a:rPr lang="zh-CN" alt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两类企业</a:t>
            </a:r>
            <a:r>
              <a:rPr lang="en-US" altLang="zh-CN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——</a:t>
            </a:r>
            <a:r>
              <a:rPr lang="zh-CN" alt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军事工业、民用工业</a:t>
            </a:r>
            <a:endParaRPr lang="en-US" altLang="zh-CN" sz="44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l"/>
            </a:pPr>
            <a:r>
              <a:rPr lang="zh-CN" alt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新式人才培养</a:t>
            </a:r>
            <a:r>
              <a:rPr lang="en-US" altLang="zh-CN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——</a:t>
            </a:r>
            <a:r>
              <a:rPr lang="zh-CN" alt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近代教育起步</a:t>
            </a:r>
            <a:endParaRPr lang="en-US" altLang="zh-CN" sz="44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l"/>
            </a:pPr>
            <a:r>
              <a:rPr lang="zh-CN" alt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编练新式军队</a:t>
            </a:r>
            <a:r>
              <a:rPr lang="en-US" altLang="zh-CN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——</a:t>
            </a:r>
            <a:r>
              <a:rPr lang="zh-CN" alt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开始重视海防</a:t>
            </a:r>
            <a:endParaRPr lang="en-US" altLang="zh-CN" sz="44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3019</Words>
  <Application>WPS 演示</Application>
  <PresentationFormat>宽屏</PresentationFormat>
  <Paragraphs>428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萝莉体 第二版</vt:lpstr>
      <vt:lpstr>黑体</vt:lpstr>
      <vt:lpstr>楷体</vt:lpstr>
      <vt:lpstr>等线</vt:lpstr>
      <vt:lpstr>微软雅黑</vt:lpstr>
      <vt:lpstr>Arial Unicode MS</vt:lpstr>
      <vt:lpstr>等线 Light</vt:lpstr>
      <vt:lpstr>Calibri</vt:lpstr>
      <vt:lpstr>华文琥珀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上海剑姬网络科技有限公司</Company>
  <LinksUpToDate>false</LinksUpToDate>
  <SharedDoc>false</SharedDoc>
  <HyperlinksChanged>false</HyperlinksChanged>
  <AppVersion>14.0000</AppVersion>
  <Manager>彩虹办公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彩虹办公PPT模板</dc:title>
  <dc:creator>彩虹办公</dc:creator>
  <cp:keywords>彩虹办公</cp:keywords>
  <dc:description>彩虹办公 http://www.caihong8888.com</dc:description>
  <cp:lastModifiedBy>刘华明</cp:lastModifiedBy>
  <cp:revision>188</cp:revision>
  <dcterms:created xsi:type="dcterms:W3CDTF">2017-11-24T03:51:00Z</dcterms:created>
  <dcterms:modified xsi:type="dcterms:W3CDTF">2019-09-19T02:00:53Z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2052-11.8.2.8053</vt:lpwstr>
  </property>
</Properties>
</file>