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sldIdLst>
    <p:sldId id="325" r:id="rId4"/>
    <p:sldId id="349" r:id="rId5"/>
    <p:sldId id="329" r:id="rId6"/>
    <p:sldId id="350" r:id="rId7"/>
    <p:sldId id="330" r:id="rId8"/>
    <p:sldId id="351" r:id="rId9"/>
    <p:sldId id="331" r:id="rId10"/>
    <p:sldId id="352" r:id="rId11"/>
    <p:sldId id="332" r:id="rId12"/>
    <p:sldId id="333" r:id="rId13"/>
    <p:sldId id="334" r:id="rId14"/>
    <p:sldId id="335" r:id="rId15"/>
    <p:sldId id="336" r:id="rId16"/>
    <p:sldId id="341" r:id="rId17"/>
    <p:sldId id="353" r:id="rId18"/>
    <p:sldId id="305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06" r:id="rId2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CC66"/>
    <a:srgbClr val="FF0066"/>
    <a:srgbClr val="FF3300"/>
    <a:srgbClr val="00FFFF"/>
    <a:srgbClr val="00CC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3" d="100"/>
          <a:sy n="83" d="100"/>
        </p:scale>
        <p:origin x="1450" y="58"/>
      </p:cViewPr>
      <p:guideLst>
        <p:guide orient="horz" pos="196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EAAFD-F505-42E4-AAA6-FDBD79097F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9D9AE-0011-4E67-A5EA-1DF4099F1D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52930" cy="59372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75EE2-D30F-4AC9-8A2D-AB6CF1BC18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F01F-5921-425D-BAE7-D63B0C6318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A8960-982D-42FF-9CB2-9DB843EFE2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77BD9-7232-40A7-983B-E2167EB981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266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030"/>
            <a:ext cx="7772400" cy="149923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ED4D-E13F-44B2-8CCA-718F68BBAD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350646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9313" y="1350646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9791-2108-4AFB-9CD3-B805D04786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430"/>
            <a:ext cx="404018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511"/>
            <a:ext cx="4040188" cy="3950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430"/>
            <a:ext cx="4041775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5511"/>
            <a:ext cx="4041775" cy="3950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D81D8-0AE7-4E83-A0C8-F2E117257A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0F9D2-48A0-41C2-9ACC-C7BF297E1C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91CF6-24CB-4881-8EA9-FE3EFB5031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81DEC-A512-4627-87DD-D85A44CA2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241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416"/>
            <a:ext cx="5111750" cy="5854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4466"/>
            <a:ext cx="3008313" cy="46920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5849F-C2C0-4132-AA83-86D0FB45D3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41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291"/>
            <a:ext cx="5486400" cy="803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585D-B74E-4F4E-8867-1B011DB557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FB7E-120B-4EE8-89B2-07B4EA1170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1" y="116206"/>
            <a:ext cx="2074863" cy="5760720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5288" y="116206"/>
            <a:ext cx="6075362" cy="576072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6F57-FD70-482A-BBA0-26D1BB7815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6A8E0-5F3B-44C5-8A81-79872600B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03C33-B53C-44D2-A903-B95773E41C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3EFC3-C317-4761-8BCE-37ACFCC92F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42709-1D59-44B2-8885-BFCF09B55C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C413F-E6E5-4255-9F1E-03B8231874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7B6F-EA50-48AA-BCCC-35B117E024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6D0CF-24DC-499A-AE47-4866B9D12D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1E981-68C8-4D78-9283-C4A67D47D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8D7ED-E9D1-49B2-BDEE-6D39C2A5FC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FD12A-6D2F-4DED-971B-625F480EB9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3EE5-DE6D-49F8-9A7B-D20E2DD03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E7CF1-A866-495B-9A63-0C47116097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061A0-9137-4672-81AC-6923A17DE3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2504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174750"/>
            <a:ext cx="4032504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9E82A-471B-413C-85A9-B3B2817606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44201-9C85-4B21-8635-66CB8DC9C2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8B772-42DA-4BCC-AD3A-5388AE2200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5A28E-5150-4884-9FEE-C5C38EF18B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5BF85-76C8-48F8-A081-2E38078821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8CF0E-AA60-49EE-9E4E-2C62421FC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25" descr="20101051048389680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1" name="Rectangle 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buFont typeface="Arial" panose="020B0604020202020204" pitchFamily="34" charset="0"/>
              <a:buNone/>
              <a:defRPr sz="14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E11592-C3FD-460D-A62A-EA18D1A68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7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/>
          </p:cNvSpPr>
          <p:nvPr>
            <p:ph type="title"/>
          </p:nvPr>
        </p:nvSpPr>
        <p:spPr bwMode="auto">
          <a:xfrm>
            <a:off x="395288" y="115888"/>
            <a:ext cx="82296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4339" name="文本占位符 2"/>
          <p:cNvSpPr>
            <a:spLocks noGrp="1"/>
          </p:cNvSpPr>
          <p:nvPr>
            <p:ph type="body"/>
          </p:nvPr>
        </p:nvSpPr>
        <p:spPr bwMode="auto">
          <a:xfrm>
            <a:off x="468313" y="13509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Verdana" panose="020B0604030504040204" pitchFamily="34" charset="0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 noProof="1" dirty="0">
                <a:solidFill>
                  <a:srgbClr val="898989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89A3171D-F1F4-4DE7-AA06-E0B0B4589F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黑体" panose="02010609060101010101" pitchFamily="49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  <a:cs typeface="黑体" panose="02010609060101010101" pitchFamily="49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  <a:cs typeface="黑体" panose="0201060906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u"/>
        <a:defRPr kumimoji="1" sz="1600">
          <a:solidFill>
            <a:schemeClr val="tx1"/>
          </a:solidFill>
          <a:latin typeface="+mn-lt"/>
          <a:ea typeface="+mn-ea"/>
          <a:cs typeface="黑体" panose="0201060906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–"/>
        <a:defRPr kumimoji="1" sz="1400">
          <a:solidFill>
            <a:schemeClr val="tx1"/>
          </a:solidFill>
          <a:latin typeface="+mn-lt"/>
          <a:ea typeface="+mn-ea"/>
          <a:cs typeface="黑体" panose="0201060906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kumimoji="1" sz="1400">
          <a:solidFill>
            <a:schemeClr val="tx1"/>
          </a:solidFill>
          <a:latin typeface="+mn-lt"/>
          <a:ea typeface="+mn-ea"/>
          <a:cs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400" dirty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5B58BC9-C893-40C5-866B-A89E23FC2A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3"/>
          <p:cNvSpPr>
            <a:spLocks noTextEdit="1"/>
          </p:cNvSpPr>
          <p:nvPr/>
        </p:nvSpPr>
        <p:spPr>
          <a:xfrm>
            <a:off x="3348038" y="3141663"/>
            <a:ext cx="2592387" cy="79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44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Comic Sans MS" panose="030F0702030302020204" pitchFamily="2" charset="0"/>
                <a:ea typeface="Comic Sans MS" panose="030F0702030302020204" pitchFamily="2" charset="0"/>
              </a:rPr>
              <a:t>Reading (</a:t>
            </a:r>
            <a:r>
              <a:rPr lang="en-US" altLang="zh-CN" sz="44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Comic Sans MS" panose="030F0702030302020204" pitchFamily="2" charset="0"/>
                <a:ea typeface="Comic Sans MS" panose="030F0702030302020204" pitchFamily="2" charset="0"/>
              </a:rPr>
              <a:t>2</a:t>
            </a:r>
            <a:r>
              <a:rPr lang="zh-CN" altLang="en-US" sz="44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Comic Sans MS" panose="030F0702030302020204" pitchFamily="2" charset="0"/>
                <a:ea typeface="Comic Sans MS" panose="030F0702030302020204" pitchFamily="2" charset="0"/>
              </a:rPr>
              <a:t>)</a:t>
            </a:r>
          </a:p>
        </p:txBody>
      </p:sp>
      <p:sp>
        <p:nvSpPr>
          <p:cNvPr id="2051" name="WordArt 13"/>
          <p:cNvSpPr>
            <a:spLocks noChangeArrowheads="1" noChangeShapeType="1" noTextEdit="1"/>
          </p:cNvSpPr>
          <p:nvPr/>
        </p:nvSpPr>
        <p:spPr bwMode="auto">
          <a:xfrm>
            <a:off x="1763712" y="1484313"/>
            <a:ext cx="5616575" cy="93662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100000"/>
              </a:avLst>
            </a:prstTxWarp>
          </a:bodyPr>
          <a:lstStyle/>
          <a:p>
            <a:pPr algn="ctr">
              <a:defRPr/>
            </a:pPr>
            <a:r>
              <a:rPr lang="en-US" altLang="zh-CN" sz="3600" b="1" kern="10" dirty="0">
                <a:ln w="12700">
                  <a:solidFill>
                    <a:schemeClr val="tx1"/>
                  </a:solidFill>
                  <a:round/>
                </a:ln>
                <a:gradFill rotWithShape="1">
                  <a:gsLst>
                    <a:gs pos="0">
                      <a:srgbClr val="76E7F6">
                        <a:alpha val="50000"/>
                      </a:srgbClr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blurRad="63500" dist="46662" dir="2115817" algn="ctr" rotWithShape="0">
                    <a:srgbClr val="9999FF">
                      <a:alpha val="7499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</a:rPr>
              <a:t>Unit 1 Know</a:t>
            </a:r>
            <a:r>
              <a:rPr lang="zh-CN" altLang="en-US" sz="3600" b="1" kern="10" dirty="0">
                <a:ln w="12700">
                  <a:solidFill>
                    <a:schemeClr val="tx1"/>
                  </a:solidFill>
                  <a:round/>
                </a:ln>
                <a:gradFill rotWithShape="1">
                  <a:gsLst>
                    <a:gs pos="0">
                      <a:srgbClr val="76E7F6">
                        <a:alpha val="50000"/>
                      </a:srgbClr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blurRad="63500" dist="46662" dir="2115817" algn="ctr" rotWithShape="0">
                    <a:srgbClr val="9999FF">
                      <a:alpha val="7499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</a:rPr>
              <a:t>  </a:t>
            </a:r>
            <a:r>
              <a:rPr lang="en-US" altLang="zh-CN" sz="3600" b="1" kern="10" dirty="0">
                <a:ln w="12700">
                  <a:solidFill>
                    <a:schemeClr val="tx1"/>
                  </a:solidFill>
                  <a:round/>
                </a:ln>
                <a:gradFill rotWithShape="1">
                  <a:gsLst>
                    <a:gs pos="0">
                      <a:srgbClr val="76E7F6">
                        <a:alpha val="50000"/>
                      </a:srgbClr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blurRad="63500" dist="46662" dir="2115817" algn="ctr" rotWithShape="0">
                    <a:srgbClr val="9999FF">
                      <a:alpha val="7499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</a:rPr>
              <a:t>yourself</a:t>
            </a:r>
            <a:endParaRPr lang="zh-CN" altLang="en-US" sz="3600" b="1" kern="10" dirty="0">
              <a:ln w="12700">
                <a:solidFill>
                  <a:schemeClr val="tx1"/>
                </a:solidFill>
                <a:round/>
              </a:ln>
              <a:gradFill rotWithShape="1">
                <a:gsLst>
                  <a:gs pos="0">
                    <a:srgbClr val="76E7F6">
                      <a:alpha val="50000"/>
                    </a:srgbClr>
                  </a:gs>
                  <a:gs pos="100000">
                    <a:srgbClr val="0066FF"/>
                  </a:gs>
                </a:gsLst>
                <a:lin ang="5400000" scaled="1"/>
              </a:gradFill>
              <a:effectLst>
                <a:outerShdw blurRad="63500" dist="46662" dir="2115817" algn="ctr" rotWithShape="0">
                  <a:srgbClr val="9999FF">
                    <a:alpha val="74997"/>
                  </a:srgbClr>
                </a:outerShdw>
              </a:effectLst>
              <a:latin typeface="Comic Sans MS" panose="030F0702030302020204"/>
              <a:ea typeface="Comic Sans MS" panose="030F0702030302020204"/>
              <a:cs typeface="Comic Sans MS" panose="030F0702030302020204"/>
            </a:endParaRPr>
          </a:p>
        </p:txBody>
      </p:sp>
      <p:pic>
        <p:nvPicPr>
          <p:cNvPr id="39940" name="图片 4" descr="9125-11032610530248.jpg"/>
          <p:cNvPicPr>
            <a:picLocks noChangeAspect="1"/>
          </p:cNvPicPr>
          <p:nvPr/>
        </p:nvPicPr>
        <p:blipFill>
          <a:blip r:embed="rId3"/>
          <a:srcRect l="13011" t="17944" r="15524" b="8199"/>
          <a:stretch>
            <a:fillRect/>
          </a:stretch>
        </p:blipFill>
        <p:spPr bwMode="auto">
          <a:xfrm>
            <a:off x="6015038" y="4248150"/>
            <a:ext cx="3165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"/>
          <p:cNvSpPr>
            <a:spLocks noGrp="1"/>
          </p:cNvSpPr>
          <p:nvPr>
            <p:ph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>
                <a:solidFill>
                  <a:srgbClr val="FF0000"/>
                </a:solidFill>
              </a:rPr>
              <a:t> impress  sb. with sth.   </a:t>
            </a:r>
            <a:r>
              <a:rPr lang="zh-CN" altLang="en-US" b="1">
                <a:solidFill>
                  <a:srgbClr val="FF0000"/>
                </a:solidFill>
              </a:rPr>
              <a:t>给</a:t>
            </a:r>
            <a:r>
              <a:rPr lang="en-US" altLang="zh-CN" b="1">
                <a:solidFill>
                  <a:srgbClr val="FF0000"/>
                </a:solidFill>
              </a:rPr>
              <a:t>……</a:t>
            </a:r>
            <a:r>
              <a:rPr lang="zh-CN" altLang="en-US" b="1">
                <a:solidFill>
                  <a:srgbClr val="FF0000"/>
                </a:solidFill>
              </a:rPr>
              <a:t>留下深刻的印象</a:t>
            </a:r>
            <a:endParaRPr lang="en-US" altLang="zh-CN" b="1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b="1">
                <a:solidFill>
                  <a:srgbClr val="FF0000"/>
                </a:solidFill>
              </a:rPr>
              <a:t>   sth. impress sb</a:t>
            </a:r>
            <a:r>
              <a:rPr lang="en-US" altLang="zh-CN" b="1"/>
              <a:t>. </a:t>
            </a:r>
          </a:p>
          <a:p>
            <a:pPr eaLnBrk="1" hangingPunct="1">
              <a:buFontTx/>
              <a:buNone/>
            </a:pPr>
            <a:r>
              <a:rPr lang="en-US" altLang="zh-CN"/>
              <a:t>1.</a:t>
            </a:r>
            <a:r>
              <a:rPr lang="zh-CN" altLang="en-US"/>
              <a:t>他想通过他的努力学习给老师留下好印象。</a:t>
            </a:r>
          </a:p>
          <a:p>
            <a:pPr eaLnBrk="1" hangingPunct="1">
              <a:buFontTx/>
              <a:buNone/>
            </a:pPr>
            <a:r>
              <a:rPr lang="en-US" altLang="zh-CN"/>
              <a:t> He wants to ______ his teachers ____________.</a:t>
            </a:r>
          </a:p>
          <a:p>
            <a:pPr eaLnBrk="1" hangingPunct="1">
              <a:buFontTx/>
              <a:buNone/>
            </a:pPr>
            <a:r>
              <a:rPr lang="en-US" altLang="zh-CN"/>
              <a:t>2.</a:t>
            </a:r>
            <a:r>
              <a:rPr lang="zh-CN" altLang="en-US"/>
              <a:t>她的美貌给我留下了深刻的印象。</a:t>
            </a:r>
            <a:endParaRPr lang="en-US" altLang="zh-CN"/>
          </a:p>
          <a:p>
            <a:pPr eaLnBrk="1" hangingPunct="1">
              <a:buFontTx/>
              <a:buNone/>
            </a:pPr>
            <a:r>
              <a:rPr lang="en-US" altLang="zh-CN"/>
              <a:t>   Her __________________________ a lot.</a:t>
            </a:r>
          </a:p>
          <a:p>
            <a:pPr eaLnBrk="1" hangingPunct="1">
              <a:buFontTx/>
              <a:buNone/>
            </a:pPr>
            <a:r>
              <a:rPr lang="en-US" altLang="zh-CN"/>
              <a:t>3.</a:t>
            </a:r>
            <a:r>
              <a:rPr lang="zh-CN" altLang="en-US"/>
              <a:t>他创作性的作品给整个国家留下了深刻的印象。</a:t>
            </a:r>
            <a:endParaRPr lang="en-US" altLang="zh-CN"/>
          </a:p>
          <a:p>
            <a:pPr eaLnBrk="1" hangingPunct="1">
              <a:buFontTx/>
              <a:buNone/>
            </a:pPr>
            <a:r>
              <a:rPr lang="en-US" altLang="zh-CN"/>
              <a:t>He ____________________________ with ________________.</a:t>
            </a:r>
          </a:p>
          <a:p>
            <a:pPr eaLnBrk="1" hangingPunct="1">
              <a:buFontTx/>
              <a:buNone/>
            </a:pPr>
            <a:endParaRPr lang="en-US" altLang="zh-CN"/>
          </a:p>
          <a:p>
            <a:pPr eaLnBrk="1" hangingPunct="1">
              <a:buFontTx/>
              <a:buNone/>
            </a:pPr>
            <a:endParaRPr lang="zh-CN" altLang="en-US"/>
          </a:p>
          <a:p>
            <a:pPr eaLnBrk="1" hangingPunct="1">
              <a:buFontTx/>
              <a:buNone/>
            </a:pPr>
            <a:endParaRPr lang="en-US" altLang="zh-CN"/>
          </a:p>
          <a:p>
            <a:pPr eaLnBrk="1" hangingPunct="1"/>
            <a:endParaRPr lang="en-US" altLang="zh-CN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286000" y="2428875"/>
            <a:ext cx="7019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impress                  with hard work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428750" y="3571875"/>
            <a:ext cx="4643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beauty impressed me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2938" y="4786313"/>
            <a:ext cx="728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has impressed the whole country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28625" y="5357813"/>
            <a:ext cx="4643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his creative work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1071563" y="0"/>
            <a:ext cx="650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600" b="1">
                <a:solidFill>
                  <a:srgbClr val="FF0000"/>
                </a:solidFill>
              </a:rPr>
              <a:t>Learn some language points</a:t>
            </a:r>
            <a:r>
              <a:rPr lang="en-US" altLang="zh-CN" sz="3600" b="1">
                <a:solidFill>
                  <a:srgbClr val="0066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6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155575" y="236538"/>
            <a:ext cx="9144000" cy="6858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take the lead (in sth.)              leader </a:t>
            </a:r>
            <a:r>
              <a:rPr lang="zh-CN" altLang="en-US" sz="2800" b="1">
                <a:solidFill>
                  <a:srgbClr val="FF0000"/>
                </a:solidFill>
              </a:rPr>
              <a:t>领导人</a:t>
            </a:r>
            <a:endParaRPr lang="zh-CN" altLang="en-US" sz="2800"/>
          </a:p>
          <a:p>
            <a:pPr marL="609600" indent="-609600" eaLnBrk="1" hangingPunct="1">
              <a:buFontTx/>
              <a:buNone/>
            </a:pPr>
            <a:r>
              <a:rPr lang="en-US" altLang="zh-CN" sz="2800" b="1"/>
              <a:t>1. </a:t>
            </a:r>
            <a:r>
              <a:rPr lang="zh-CN" altLang="en-US" sz="2800" b="1"/>
              <a:t>日本已经在汽车生产方面占有领先地位。</a:t>
            </a:r>
            <a:endParaRPr lang="en-US" altLang="zh-CN" sz="2800" b="1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/>
              <a:t>____________________________ in car production.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take the lead to do sth.</a:t>
            </a:r>
            <a:r>
              <a:rPr lang="zh-CN" altLang="en-US" sz="2800" b="1">
                <a:solidFill>
                  <a:srgbClr val="FF0000"/>
                </a:solidFill>
              </a:rPr>
              <a:t>带头做某事</a:t>
            </a:r>
            <a:endParaRPr lang="en-US" altLang="zh-CN" sz="2800" b="1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/>
              <a:t>2. </a:t>
            </a:r>
            <a:r>
              <a:rPr lang="zh-CN" altLang="en-US" sz="2800" b="1"/>
              <a:t>他带头清扫街上的积雪。</a:t>
            </a:r>
            <a:endParaRPr lang="en-US" altLang="zh-CN" sz="2800" b="1"/>
          </a:p>
          <a:p>
            <a:pPr marL="609600" indent="-609600" eaLnBrk="1" hangingPunct="1">
              <a:buFontTx/>
              <a:buNone/>
            </a:pPr>
            <a:r>
              <a:rPr lang="en-US" altLang="zh-CN" sz="2800" b="1"/>
              <a:t>_______________________________ in the street.</a:t>
            </a:r>
          </a:p>
          <a:p>
            <a:pPr marL="609600" indent="-609600" eaLnBrk="1" hangingPunct="1">
              <a:buFontTx/>
              <a:buNone/>
            </a:pPr>
            <a:endParaRPr lang="en-US" altLang="zh-CN" sz="2800" b="1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 fall behind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800" b="1"/>
              <a:t>如果你不认真学习，你就会落后。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If you don’t work hard, you’ll fall behind</a:t>
            </a:r>
            <a:r>
              <a:rPr lang="en-US" altLang="zh-CN" sz="2800" b="1"/>
              <a:t>. </a:t>
            </a:r>
            <a:endParaRPr lang="zh-CN" altLang="en-US" sz="2800" b="1"/>
          </a:p>
          <a:p>
            <a:pPr marL="609600" indent="-609600" eaLnBrk="1" hangingPunct="1">
              <a:buFontTx/>
              <a:buNone/>
            </a:pPr>
            <a:endParaRPr lang="zh-CN" altLang="en-US" b="1"/>
          </a:p>
          <a:p>
            <a:pPr marL="609600" indent="-609600" eaLnBrk="1" hangingPunct="1">
              <a:buFontTx/>
              <a:buNone/>
            </a:pPr>
            <a:endParaRPr lang="zh-CN" altLang="en-US"/>
          </a:p>
          <a:p>
            <a:pPr marL="609600" indent="-609600" eaLnBrk="1" hangingPunct="1">
              <a:buFontTx/>
              <a:buNone/>
            </a:pPr>
            <a:endParaRPr lang="en-US" altLang="zh-CN"/>
          </a:p>
        </p:txBody>
      </p:sp>
      <p:pic>
        <p:nvPicPr>
          <p:cNvPr id="48130" name="Picture 5" descr="AA80B6~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846513" y="236538"/>
            <a:ext cx="898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</a:rPr>
              <a:t>领先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487613" y="38608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</a:rPr>
              <a:t>落后</a:t>
            </a: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155575" y="1628775"/>
            <a:ext cx="290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endParaRPr lang="zh-CN" altLang="en-US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03188" y="1049338"/>
            <a:ext cx="5905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Japan has taken the lead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0" y="2636838"/>
            <a:ext cx="7897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He took the lead to clear the snow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  <p:bldP spid="481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/>
          </p:cNvSpPr>
          <p:nvPr>
            <p:ph idx="1"/>
          </p:nvPr>
        </p:nvSpPr>
        <p:spPr>
          <a:xfrm>
            <a:off x="0" y="0"/>
            <a:ext cx="9358313" cy="5357813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pay attention to(doing) </a:t>
            </a:r>
            <a:r>
              <a:rPr lang="zh-CN" altLang="en-US"/>
              <a:t>注意，后接名词、代词或者动名词作宾语。</a:t>
            </a:r>
          </a:p>
          <a:p>
            <a:pPr eaLnBrk="1" hangingPunct="1">
              <a:buFontTx/>
              <a:buNone/>
            </a:pPr>
            <a:r>
              <a:rPr lang="en-US" altLang="zh-CN" b="1"/>
              <a:t>1.</a:t>
            </a:r>
            <a:r>
              <a:rPr lang="en-US" altLang="zh-CN" b="1">
                <a:sym typeface="+mn-ea"/>
              </a:rPr>
              <a:t>Please pay attention to what I am going to say.</a:t>
            </a:r>
          </a:p>
          <a:p>
            <a:pPr eaLnBrk="1" hangingPunct="1">
              <a:buFontTx/>
              <a:buNone/>
            </a:pPr>
            <a:r>
              <a:rPr lang="zh-CN" altLang="en-US" b="1"/>
              <a:t>请注意下面我要说的话</a:t>
            </a:r>
            <a:r>
              <a:rPr lang="en-US" altLang="zh-CN" b="1"/>
              <a:t>.</a:t>
            </a:r>
          </a:p>
          <a:p>
            <a:pPr eaLnBrk="1" hangingPunct="1">
              <a:buFontTx/>
              <a:buNone/>
            </a:pPr>
            <a:r>
              <a:rPr lang="en-US" altLang="zh-CN" b="1"/>
              <a:t>2. </a:t>
            </a:r>
            <a:r>
              <a:rPr lang="zh-CN" altLang="en-US" b="1"/>
              <a:t>当你读文章的时候请注意一下生词。</a:t>
            </a:r>
          </a:p>
          <a:p>
            <a:pPr eaLnBrk="1" hangingPunct="1">
              <a:buFontTx/>
              <a:buNone/>
            </a:pPr>
            <a:r>
              <a:rPr lang="en-US" altLang="zh-CN" b="1"/>
              <a:t>When you read the passage, please </a:t>
            </a:r>
          </a:p>
          <a:p>
            <a:pPr eaLnBrk="1" hangingPunct="1">
              <a:buFontTx/>
              <a:buNone/>
            </a:pPr>
            <a:r>
              <a:rPr lang="en-US" altLang="zh-CN" b="1"/>
              <a:t>_____________________________________</a:t>
            </a:r>
          </a:p>
          <a:p>
            <a:pPr eaLnBrk="1" hangingPunct="1">
              <a:buFontTx/>
              <a:buNone/>
            </a:pPr>
            <a:endParaRPr lang="en-US" altLang="zh-CN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3884613"/>
            <a:ext cx="6715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pay attention to the new words.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2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uiExpand="1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0" y="2043113"/>
            <a:ext cx="9144000" cy="4525962"/>
          </a:xfrm>
        </p:spPr>
        <p:txBody>
          <a:bodyPr/>
          <a:lstStyle/>
          <a:p>
            <a:pPr eaLnBrk="1" hangingPunct="1"/>
            <a:r>
              <a:rPr lang="zh-CN" altLang="en-US" sz="2800" b="1"/>
              <a:t>如：</a:t>
            </a:r>
            <a:r>
              <a:rPr lang="en-US" altLang="zh-CN" sz="2800" b="1"/>
              <a:t>I don’t think we should devote any more time to this question.</a:t>
            </a:r>
          </a:p>
          <a:p>
            <a:pPr eaLnBrk="1" hangingPunct="1"/>
            <a:r>
              <a:rPr lang="zh-CN" altLang="en-US" sz="2800" b="1"/>
              <a:t>我认为我们不应该在这个问题上花更多的时间。</a:t>
            </a:r>
          </a:p>
          <a:p>
            <a:pPr eaLnBrk="1" hangingPunct="1"/>
            <a:endParaRPr lang="zh-CN" altLang="en-US" sz="2800" b="1"/>
          </a:p>
          <a:p>
            <a:pPr eaLnBrk="1" hangingPunct="1">
              <a:buFontTx/>
              <a:buNone/>
            </a:pPr>
            <a:r>
              <a:rPr lang="zh-CN" altLang="en-US" sz="2800" b="1"/>
              <a:t>他把自己一生奉献给了音乐。</a:t>
            </a:r>
          </a:p>
          <a:p>
            <a:pPr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He devoted his lifetime to music.</a:t>
            </a:r>
          </a:p>
          <a:p>
            <a:pPr eaLnBrk="1" hangingPunct="1">
              <a:buFontTx/>
              <a:buNone/>
            </a:pPr>
            <a:r>
              <a:rPr lang="zh-CN" altLang="en-US" sz="2800" b="1"/>
              <a:t>他致力于照顾病人。</a:t>
            </a:r>
          </a:p>
          <a:p>
            <a:pPr eaLnBrk="1" hangingPunct="1"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He devoted (himself ) to taking care of patients.</a:t>
            </a:r>
          </a:p>
          <a:p>
            <a:pPr eaLnBrk="1" hangingPunct="1"/>
            <a:endParaRPr lang="zh-CN" altLang="en-US" sz="2800" b="1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/>
              <a:t>She has </a:t>
            </a:r>
            <a:r>
              <a:rPr lang="en-US" altLang="zh-CN" sz="3200" b="1">
                <a:solidFill>
                  <a:srgbClr val="FF0000"/>
                </a:solidFill>
              </a:rPr>
              <a:t>devoted</a:t>
            </a:r>
            <a:r>
              <a:rPr lang="en-US" altLang="zh-CN" sz="3200" b="1"/>
              <a:t> most of her time </a:t>
            </a:r>
            <a:r>
              <a:rPr lang="en-US" altLang="zh-CN" sz="3200" b="1">
                <a:solidFill>
                  <a:srgbClr val="FF0000"/>
                </a:solidFill>
              </a:rPr>
              <a:t>to</a:t>
            </a:r>
            <a:r>
              <a:rPr lang="en-US" altLang="zh-CN" sz="3200" b="1"/>
              <a:t> her work.</a:t>
            </a:r>
          </a:p>
          <a:p>
            <a:pPr>
              <a:spcBef>
                <a:spcPct val="50000"/>
              </a:spcBef>
            </a:pPr>
            <a:r>
              <a:rPr lang="en-US" altLang="zh-CN" sz="3200" b="1"/>
              <a:t>                              all of her time</a:t>
            </a:r>
          </a:p>
          <a:p>
            <a:pPr>
              <a:spcBef>
                <a:spcPct val="50000"/>
              </a:spcBef>
            </a:pPr>
            <a:r>
              <a:rPr lang="en-US" altLang="zh-CN" sz="3200" b="1"/>
              <a:t>                              herself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/>
          </p:cNvSpPr>
          <p:nvPr>
            <p:ph type="subTitle" idx="1"/>
          </p:nvPr>
        </p:nvSpPr>
        <p:spPr>
          <a:xfrm>
            <a:off x="539750" y="260350"/>
            <a:ext cx="7232650" cy="647700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extra, other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2133600"/>
            <a:ext cx="92852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/>
              <a:t> 1. There were so many students that</a:t>
            </a:r>
          </a:p>
          <a:p>
            <a:pPr>
              <a:buFont typeface="Arial" charset="0"/>
              <a:buNone/>
            </a:pPr>
            <a:r>
              <a:rPr lang="en-US" altLang="zh-CN" sz="3200" b="1"/>
              <a:t> the school had to put on______ school buses. 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79388" y="836613"/>
            <a:ext cx="896461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 dirty="0">
                <a:solidFill>
                  <a:srgbClr val="0066FF"/>
                </a:solidFill>
              </a:rPr>
              <a:t>extra</a:t>
            </a:r>
            <a:r>
              <a:rPr lang="zh-CN" altLang="en-US" sz="3200" b="1" dirty="0">
                <a:solidFill>
                  <a:srgbClr val="0066FF"/>
                </a:solidFill>
              </a:rPr>
              <a:t>指一定范围之外添加的；加可数和不可数。</a:t>
            </a:r>
            <a:endParaRPr lang="en-US" altLang="zh-CN" sz="3200" b="1" dirty="0">
              <a:solidFill>
                <a:srgbClr val="0066FF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 dirty="0">
                <a:solidFill>
                  <a:srgbClr val="0066FF"/>
                </a:solidFill>
              </a:rPr>
              <a:t>other</a:t>
            </a:r>
            <a:r>
              <a:rPr lang="zh-CN" altLang="en-US" sz="3200" b="1" dirty="0">
                <a:solidFill>
                  <a:srgbClr val="0066FF"/>
                </a:solidFill>
              </a:rPr>
              <a:t>所表达的属于该范围的一部分。加可数。</a:t>
            </a:r>
            <a:endParaRPr lang="en-US" altLang="zh-CN" sz="3200" b="1" dirty="0">
              <a:solidFill>
                <a:srgbClr val="0066FF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23850" y="3644900"/>
            <a:ext cx="8820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/>
              <a:t>2. We study Chinese, Chemistry, Physics and ________ subjects. </a:t>
            </a:r>
            <a:endParaRPr lang="zh-CN" altLang="en-US" sz="3200" b="1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23850" y="5013325"/>
            <a:ext cx="8820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/>
              <a:t>3. Why can he get __________ pay?  </a:t>
            </a:r>
            <a:endParaRPr lang="zh-CN" altLang="en-US" sz="3200" b="1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708400" y="2565400"/>
            <a:ext cx="3816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extra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179388" y="4005263"/>
            <a:ext cx="3816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other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4067175" y="5013325"/>
            <a:ext cx="1944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extra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3" grpId="1"/>
      <p:bldP spid="27656" grpId="0"/>
      <p:bldP spid="27658" grpId="0"/>
      <p:bldP spid="276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404813"/>
            <a:ext cx="88201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3200" b="1"/>
              <a:t>work </a:t>
            </a:r>
            <a:r>
              <a:rPr lang="en-US" altLang="zh-CN" sz="3200" b="1">
                <a:solidFill>
                  <a:srgbClr val="FF0000"/>
                </a:solidFill>
              </a:rPr>
              <a:t>for </a:t>
            </a:r>
            <a:r>
              <a:rPr lang="en-US" altLang="zh-CN" sz="3200" b="1"/>
              <a:t>the sales department</a:t>
            </a:r>
          </a:p>
          <a:p>
            <a:r>
              <a:rPr lang="en-US" altLang="zh-CN" sz="3200" b="1"/>
              <a:t>work </a:t>
            </a:r>
            <a:r>
              <a:rPr lang="en-US" altLang="zh-CN" sz="3200" b="1">
                <a:solidFill>
                  <a:srgbClr val="FF0000"/>
                </a:solidFill>
              </a:rPr>
              <a:t>with</a:t>
            </a:r>
            <a:r>
              <a:rPr lang="en-US" altLang="zh-CN" sz="3200" b="1"/>
              <a:t> numbers day after day</a:t>
            </a:r>
          </a:p>
          <a:p>
            <a:r>
              <a:rPr lang="en-US" altLang="zh-CN" sz="3200" b="1"/>
              <a:t>work </a:t>
            </a:r>
            <a:r>
              <a:rPr lang="en-US" altLang="zh-CN" sz="3200" b="1">
                <a:solidFill>
                  <a:srgbClr val="FF0000"/>
                </a:solidFill>
              </a:rPr>
              <a:t>to</a:t>
            </a:r>
            <a:r>
              <a:rPr lang="en-US" altLang="zh-CN" sz="3200" b="1"/>
              <a:t> high standards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zh-CN" altLang="en-US" sz="3200" b="1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2924175"/>
            <a:ext cx="9144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Neither</a:t>
            </a:r>
            <a:r>
              <a:rPr lang="en-US" altLang="zh-CN" sz="3200" b="1"/>
              <a:t> my parents </a:t>
            </a:r>
            <a:r>
              <a:rPr lang="en-US" altLang="zh-CN" sz="3200" b="1">
                <a:solidFill>
                  <a:srgbClr val="FF0000"/>
                </a:solidFill>
              </a:rPr>
              <a:t>nor</a:t>
            </a:r>
            <a:r>
              <a:rPr lang="en-US" altLang="zh-CN" sz="3200" b="1"/>
              <a:t> I think I can make a good account.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/>
              <a:t>You </a:t>
            </a:r>
            <a:r>
              <a:rPr lang="en-US" altLang="zh-CN" sz="3200" b="1">
                <a:solidFill>
                  <a:srgbClr val="FF0000"/>
                </a:solidFill>
              </a:rPr>
              <a:t>either</a:t>
            </a:r>
            <a:r>
              <a:rPr lang="en-US" altLang="zh-CN" sz="3200" b="1"/>
              <a:t> take the lead </a:t>
            </a:r>
            <a:r>
              <a:rPr lang="en-US" altLang="zh-CN" sz="3200" b="1">
                <a:solidFill>
                  <a:srgbClr val="FF0000"/>
                </a:solidFill>
              </a:rPr>
              <a:t>or</a:t>
            </a:r>
            <a:r>
              <a:rPr lang="en-US" altLang="zh-CN" sz="3200" b="1"/>
              <a:t> fall behind.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3200" b="1"/>
              <a:t>Carelessness will be a disaster </a:t>
            </a:r>
            <a:r>
              <a:rPr lang="en-US" altLang="zh-CN" sz="3200" b="1">
                <a:solidFill>
                  <a:srgbClr val="FF0000"/>
                </a:solidFill>
              </a:rPr>
              <a:t>not only</a:t>
            </a:r>
            <a:r>
              <a:rPr lang="en-US" altLang="zh-CN" sz="3200" b="1"/>
              <a:t> to ourselves </a:t>
            </a:r>
            <a:r>
              <a:rPr lang="en-US" altLang="zh-CN" sz="3200" b="1">
                <a:solidFill>
                  <a:srgbClr val="FF0000"/>
                </a:solidFill>
              </a:rPr>
              <a:t>but also</a:t>
            </a:r>
            <a:r>
              <a:rPr lang="en-US" altLang="zh-CN" sz="3200" b="1"/>
              <a:t> to patients.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文本占位符 133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Your personalities:</a:t>
            </a:r>
          </a:p>
          <a:p>
            <a:endParaRPr lang="zh-CN" altLang="en-US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What job do </a:t>
            </a:r>
            <a:r>
              <a:rPr lang="en-US" altLang="zh-CN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you want to do?</a:t>
            </a:r>
          </a:p>
          <a:p>
            <a:endParaRPr lang="zh-CN" altLang="en-US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Do you think your personalities is suitable（合适的 ）for the job?</a:t>
            </a:r>
          </a:p>
        </p:txBody>
      </p:sp>
      <p:sp>
        <p:nvSpPr>
          <p:cNvPr id="54274" name="矩形 13314"/>
          <p:cNvSpPr>
            <a:spLocks noChangeArrowheads="1" noChangeShapeType="1" noTextEdit="1"/>
          </p:cNvSpPr>
          <p:nvPr/>
        </p:nvSpPr>
        <p:spPr bwMode="auto">
          <a:xfrm>
            <a:off x="457200" y="190500"/>
            <a:ext cx="3773488" cy="738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1">
                    <a:srgbClr val="C0C0C0">
                      <a:alpha val="78998"/>
                    </a:srgbClr>
                  </a:prstShdw>
                </a:effectLst>
                <a:latin typeface="Bookman Old Style"/>
              </a:rPr>
              <a:t>Your personalities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1">
                  <a:srgbClr val="C0C0C0">
                    <a:alpha val="78998"/>
                  </a:srgbClr>
                </a:prstShdw>
              </a:effectLst>
              <a:latin typeface="Bookman Old Style"/>
            </a:endParaRPr>
          </a:p>
        </p:txBody>
      </p:sp>
      <p:pic>
        <p:nvPicPr>
          <p:cNvPr id="54275" name="图片 13315" descr="小图 (33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74750"/>
            <a:ext cx="585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图片 13316" descr="小图 (33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349500"/>
            <a:ext cx="585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图片 13317" descr="小图 (33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502025"/>
            <a:ext cx="585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213"/>
          </a:xfrm>
        </p:spPr>
        <p:txBody>
          <a:bodyPr/>
          <a:lstStyle/>
          <a:p>
            <a:pPr eaLnBrk="1" hangingPunct="1"/>
            <a:r>
              <a:rPr lang="en-US" altLang="zh-CN" sz="3200" b="1">
                <a:solidFill>
                  <a:srgbClr val="0066FF"/>
                </a:solidFill>
              </a:rPr>
              <a:t>Write about your own personality and see if your personality matches the job requirements. Say about the reasons.</a:t>
            </a:r>
            <a:r>
              <a:rPr lang="en-US" altLang="zh-CN" b="1">
                <a:solidFill>
                  <a:srgbClr val="0066FF"/>
                </a:solidFill>
              </a:rPr>
              <a:t> </a:t>
            </a:r>
            <a:endParaRPr lang="en-US" altLang="zh-CN" sz="4000"/>
          </a:p>
        </p:txBody>
      </p:sp>
      <p:sp>
        <p:nvSpPr>
          <p:cNvPr id="55298" name="Rectangle 3"/>
          <p:cNvSpPr>
            <a:spLocks noGrp="1"/>
          </p:cNvSpPr>
          <p:nvPr>
            <p:ph idx="1"/>
          </p:nvPr>
        </p:nvSpPr>
        <p:spPr>
          <a:xfrm>
            <a:off x="0" y="1844675"/>
            <a:ext cx="882015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/>
              <a:t>Tips: 1. Work in groups and talk about each   </a:t>
            </a:r>
          </a:p>
          <a:p>
            <a:pPr eaLnBrk="1" hangingPunct="1">
              <a:buFontTx/>
              <a:buNone/>
            </a:pPr>
            <a:r>
              <a:rPr lang="en-US" altLang="zh-CN" b="1"/>
              <a:t>              other’s personalities. </a:t>
            </a:r>
          </a:p>
          <a:p>
            <a:pPr eaLnBrk="1" hangingPunct="1">
              <a:buFontTx/>
              <a:buNone/>
            </a:pPr>
            <a:r>
              <a:rPr lang="en-US" altLang="zh-CN" b="1"/>
              <a:t>          2. Use some structures like this: </a:t>
            </a:r>
          </a:p>
          <a:p>
            <a:pPr eaLnBrk="1" hangingPunct="1">
              <a:buFontTx/>
              <a:buNone/>
            </a:pPr>
            <a:r>
              <a:rPr lang="en-US" altLang="zh-CN" b="1"/>
              <a:t>e.g. </a:t>
            </a:r>
          </a:p>
          <a:p>
            <a:pPr eaLnBrk="1" hangingPunct="1">
              <a:buFontTx/>
              <a:buNone/>
            </a:pPr>
            <a:r>
              <a:rPr lang="en-US" altLang="zh-CN" b="1"/>
              <a:t>1.  I’m ... so that I can be …</a:t>
            </a:r>
          </a:p>
          <a:p>
            <a:pPr eaLnBrk="1" hangingPunct="1">
              <a:buFontTx/>
              <a:buNone/>
            </a:pPr>
            <a:r>
              <a:rPr lang="en-US" altLang="zh-CN" b="1"/>
              <a:t> 2. I’m not … enough. But I really want to   </a:t>
            </a:r>
          </a:p>
          <a:p>
            <a:pPr eaLnBrk="1" hangingPunct="1">
              <a:buFontTx/>
              <a:buNone/>
            </a:pPr>
            <a:r>
              <a:rPr lang="en-US" altLang="zh-CN" b="1"/>
              <a:t>     be …. As a result, I need to …</a:t>
            </a:r>
          </a:p>
          <a:p>
            <a:pPr eaLnBrk="1" hangingPunct="1">
              <a:buFontTx/>
              <a:buNone/>
            </a:pPr>
            <a:r>
              <a:rPr lang="en-US" altLang="zh-CN" b="1"/>
              <a:t>     …….</a:t>
            </a:r>
          </a:p>
          <a:p>
            <a:pPr eaLnBrk="1" hangingPunct="1">
              <a:buFontTx/>
              <a:buNone/>
            </a:pPr>
            <a:endParaRPr lang="en-US" altLang="zh-CN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574675" y="1268413"/>
            <a:ext cx="8569325" cy="49688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3200" kern="1200" dirty="0">
                <a:latin typeface="Times New Roman" panose="02020603050405020304" charset="0"/>
                <a:cs typeface="Times New Roman" panose="02020603050405020304" charset="0"/>
              </a:rPr>
              <a:t>1. Amy</a:t>
            </a:r>
            <a:r>
              <a:rPr kumimoji="0" lang="zh-CN" altLang="en-US" sz="3200" kern="1200" dirty="0">
                <a:latin typeface="Times New Roman" panose="02020603050405020304" charset="0"/>
                <a:cs typeface="Times New Roman" panose="02020603050405020304" charset="0"/>
              </a:rPr>
              <a:t>的精彩演讲给我们留下了印象。</a:t>
            </a:r>
            <a:endParaRPr kumimoji="0" lang="en-US" altLang="zh-CN" sz="3200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1" kern="1200" dirty="0">
                <a:latin typeface="Times New Roman" panose="02020603050405020304" charset="0"/>
                <a:cs typeface="Times New Roman" panose="02020603050405020304" charset="0"/>
              </a:rPr>
              <a:t>Amy </a:t>
            </a:r>
            <a:r>
              <a:rPr kumimoji="0" lang="en-US" altLang="zh-CN" sz="32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impressed us with</a:t>
            </a:r>
            <a:r>
              <a:rPr kumimoji="0" lang="en-US" altLang="zh-CN" sz="3200" b="1" kern="1200" dirty="0">
                <a:latin typeface="Times New Roman" panose="02020603050405020304" charset="0"/>
                <a:cs typeface="Times New Roman" panose="02020603050405020304" charset="0"/>
              </a:rPr>
              <a:t> her wonderful speech.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zh-CN" sz="3200" b="1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3200" kern="12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kumimoji="0" lang="zh-CN" altLang="en-US" sz="3200" kern="1200" dirty="0">
                <a:latin typeface="Times New Roman" panose="02020603050405020304" charset="0"/>
                <a:cs typeface="Times New Roman" panose="02020603050405020304" charset="0"/>
              </a:rPr>
              <a:t>虽然他很粗心，但还是注意到了那个细节。</a:t>
            </a:r>
            <a:endParaRPr kumimoji="0" lang="en-US" altLang="zh-CN" sz="3200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Although/Though</a:t>
            </a:r>
            <a:r>
              <a:rPr kumimoji="0" lang="en-US" altLang="zh-CN" sz="3200" b="1" kern="1200" dirty="0">
                <a:latin typeface="Times New Roman" panose="02020603050405020304" charset="0"/>
                <a:cs typeface="Times New Roman" panose="02020603050405020304" charset="0"/>
              </a:rPr>
              <a:t> he is very careless, </a:t>
            </a:r>
            <a:r>
              <a:rPr kumimoji="0" lang="en-US" altLang="zh-CN" sz="32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he has paid attention to that detail</a:t>
            </a:r>
            <a:r>
              <a:rPr kumimoji="0" lang="en-US" altLang="zh-CN" sz="3200" b="1" kern="1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kumimoji="0" lang="en-US" altLang="zh-CN" sz="3200" b="1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3200" kern="1200" dirty="0">
                <a:latin typeface="Times New Roman" panose="02020603050405020304" charset="0"/>
                <a:cs typeface="Times New Roman" panose="02020603050405020304" charset="0"/>
              </a:rPr>
              <a:t>3.</a:t>
            </a:r>
            <a:r>
              <a:rPr kumimoji="0" lang="zh-CN" altLang="en-US" sz="3200" kern="1200" dirty="0">
                <a:latin typeface="Times New Roman" panose="02020603050405020304" charset="0"/>
                <a:cs typeface="Times New Roman" panose="02020603050405020304" charset="0"/>
              </a:rPr>
              <a:t>你要么接受这个挑战，要么保持沉默。</a:t>
            </a:r>
            <a:endParaRPr kumimoji="0" lang="en-US" altLang="zh-CN" sz="3200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1" kern="1200" dirty="0">
                <a:latin typeface="Times New Roman" panose="02020603050405020304" charset="0"/>
                <a:cs typeface="Times New Roman" panose="02020603050405020304" charset="0"/>
              </a:rPr>
              <a:t>You either </a:t>
            </a:r>
            <a:r>
              <a:rPr kumimoji="0" lang="en-US" altLang="zh-CN" sz="32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take on the challenge </a:t>
            </a:r>
            <a:r>
              <a:rPr kumimoji="0" lang="en-US" altLang="zh-CN" sz="3200" b="1" kern="1200" dirty="0">
                <a:latin typeface="Times New Roman" panose="02020603050405020304" charset="0"/>
                <a:cs typeface="Times New Roman" panose="02020603050405020304" charset="0"/>
              </a:rPr>
              <a:t>or keep silent.</a:t>
            </a:r>
            <a:endParaRPr kumimoji="0" lang="zh-CN" altLang="en-US" sz="3200" b="1" kern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251519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ea typeface="+mj-ea"/>
                <a:cs typeface="Times New Roman" panose="02020603050405020304" charset="0"/>
              </a:rPr>
              <a:t>Translation</a:t>
            </a:r>
            <a:endParaRPr lang="zh-CN" altLang="en-US" sz="4000" b="1" dirty="0"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476250"/>
            <a:ext cx="8229600" cy="59055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4000" kern="1200" dirty="0">
                <a:latin typeface="Times New Roman" panose="02020603050405020304" charset="0"/>
                <a:cs typeface="Times New Roman" panose="02020603050405020304" charset="0"/>
              </a:rPr>
              <a:t>4.</a:t>
            </a:r>
            <a:r>
              <a:rPr kumimoji="0" lang="zh-CN" altLang="en-US" sz="4000" kern="1200" dirty="0">
                <a:latin typeface="Times New Roman" panose="02020603050405020304" charset="0"/>
                <a:cs typeface="Times New Roman" panose="02020603050405020304" charset="0"/>
              </a:rPr>
              <a:t>作为带头人，他愿意把一生都献给教育事业。</a:t>
            </a:r>
            <a:endParaRPr kumimoji="0" lang="en-US" altLang="zh-CN" sz="4000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As a pioneer, he </a:t>
            </a:r>
            <a:r>
              <a:rPr kumimoji="0" lang="en-US" altLang="zh-CN" sz="40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is willing to devote all his life to education</a:t>
            </a: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US" altLang="zh-CN" sz="4000" b="1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4000" kern="1200" dirty="0">
                <a:latin typeface="Times New Roman" panose="02020603050405020304" charset="0"/>
                <a:cs typeface="Times New Roman" panose="02020603050405020304" charset="0"/>
              </a:rPr>
              <a:t>5.</a:t>
            </a:r>
            <a:r>
              <a:rPr kumimoji="0" lang="zh-CN" altLang="en-US" sz="4000" kern="1200" dirty="0">
                <a:latin typeface="Times New Roman" panose="02020603050405020304" charset="0"/>
                <a:cs typeface="Times New Roman" panose="02020603050405020304" charset="0"/>
              </a:rPr>
              <a:t>对一个会计来说，仔细和有耐心非常重要。</a:t>
            </a:r>
            <a:endParaRPr kumimoji="0" lang="en-US" altLang="zh-CN" sz="4000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40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It is </a:t>
            </a: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important </a:t>
            </a:r>
            <a:r>
              <a:rPr kumimoji="0" lang="en-US" altLang="zh-CN" sz="40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for</a:t>
            </a: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 an accountant to be careful and patient.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US" altLang="zh-CN" sz="4000" b="1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4000" kern="1200" dirty="0">
                <a:latin typeface="Times New Roman" panose="02020603050405020304" charset="0"/>
                <a:cs typeface="Times New Roman" panose="02020603050405020304" charset="0"/>
              </a:rPr>
              <a:t>6.</a:t>
            </a:r>
            <a:r>
              <a:rPr kumimoji="0" lang="zh-CN" altLang="en-US" sz="4000" kern="1200" dirty="0">
                <a:latin typeface="Times New Roman" panose="02020603050405020304" charset="0"/>
                <a:cs typeface="Times New Roman" panose="02020603050405020304" charset="0"/>
              </a:rPr>
              <a:t>你的性格既不适合当工程师，也不适合当外科医生。</a:t>
            </a:r>
            <a:endParaRPr kumimoji="0" lang="en-US" altLang="zh-CN" sz="4000" kern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Your </a:t>
            </a:r>
            <a:r>
              <a:rPr kumimoji="0" lang="en-US" altLang="zh-CN" sz="40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personality is suitable</a:t>
            </a: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 for </a:t>
            </a:r>
            <a:r>
              <a:rPr kumimoji="0" lang="en-US" altLang="zh-CN" sz="40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neither</a:t>
            </a: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 an engineer </a:t>
            </a:r>
            <a:r>
              <a:rPr kumimoji="0" lang="en-US" altLang="zh-CN" sz="4000" b="1" kern="12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nor </a:t>
            </a:r>
            <a:r>
              <a:rPr kumimoji="0" lang="en-US" altLang="zh-CN" sz="4000" b="1" kern="1200" dirty="0">
                <a:latin typeface="Times New Roman" panose="02020603050405020304" charset="0"/>
                <a:cs typeface="Times New Roman" panose="02020603050405020304" charset="0"/>
              </a:rPr>
              <a:t>a surgeon.</a:t>
            </a:r>
            <a:endParaRPr kumimoji="0" lang="zh-CN" altLang="en-US" sz="4000" b="1" kern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图片 4" descr="9125-11032610530248.jpg"/>
          <p:cNvPicPr>
            <a:picLocks noChangeAspect="1"/>
          </p:cNvPicPr>
          <p:nvPr/>
        </p:nvPicPr>
        <p:blipFill>
          <a:blip r:embed="rId2"/>
          <a:srcRect l="13011" t="17944" r="15524" b="8199"/>
          <a:stretch>
            <a:fillRect/>
          </a:stretch>
        </p:blipFill>
        <p:spPr bwMode="auto">
          <a:xfrm>
            <a:off x="6015038" y="4248150"/>
            <a:ext cx="3165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0513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0" y="981075"/>
            <a:ext cx="9144000" cy="244475"/>
          </a:xfrm>
        </p:spPr>
        <p:txBody>
          <a:bodyPr/>
          <a:lstStyle/>
          <a:p>
            <a:pPr algn="l" eaLnBrk="1" hangingPunct="1"/>
            <a:r>
              <a:rPr lang="en-US" altLang="zh-CN" sz="4000"/>
              <a:t>Retell : 1. </a:t>
            </a:r>
            <a:r>
              <a:rPr lang="en-US" altLang="zh-CN" sz="3600"/>
              <a:t>Use </a:t>
            </a:r>
            <a:r>
              <a:rPr lang="en-US" altLang="zh-CN" sz="3600">
                <a:solidFill>
                  <a:srgbClr val="FF0000"/>
                </a:solidFill>
              </a:rPr>
              <a:t>she/he</a:t>
            </a:r>
            <a:r>
              <a:rPr lang="en-US" altLang="zh-CN" sz="3600"/>
              <a:t> instead of </a:t>
            </a:r>
            <a:r>
              <a:rPr lang="en-US" altLang="zh-CN" sz="3600">
                <a:solidFill>
                  <a:srgbClr val="FF0000"/>
                </a:solidFill>
              </a:rPr>
              <a:t>I </a:t>
            </a:r>
            <a:br>
              <a:rPr lang="en-US" altLang="zh-CN" sz="3600"/>
            </a:br>
            <a:r>
              <a:rPr lang="en-US" altLang="zh-CN" sz="3600"/>
              <a:t>              2. Practise in groups </a:t>
            </a:r>
            <a:br>
              <a:rPr lang="en-US" altLang="zh-CN" sz="3600"/>
            </a:br>
            <a:r>
              <a:rPr lang="en-US" altLang="zh-CN" sz="3600"/>
              <a:t>              3. Use the key words if necessary.</a:t>
            </a:r>
            <a:br>
              <a:rPr lang="en-US" altLang="zh-CN" sz="3600"/>
            </a:br>
            <a:r>
              <a:rPr lang="en-US" altLang="zh-CN" sz="3600"/>
              <a:t>             </a:t>
            </a:r>
            <a:endParaRPr lang="zh-CN" altLang="en-US" sz="3600"/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611188" y="1773238"/>
            <a:ext cx="8229600" cy="5318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/>
              <a:t>                        </a:t>
            </a:r>
            <a:r>
              <a:rPr lang="en-US" altLang="zh-CN" sz="3600" b="1"/>
              <a:t>Wu Wei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a born artist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quiet - -not talk much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impressed…with..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won high praise from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share … with …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search for...</a:t>
            </a:r>
          </a:p>
          <a:p>
            <a:pPr eaLnBrk="1" hangingPunct="1"/>
            <a:endParaRPr lang="en-US" altLang="zh-CN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>
          <a:xfrm>
            <a:off x="1793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/>
              <a:t>Su  Ning</a:t>
            </a:r>
          </a:p>
        </p:txBody>
      </p:sp>
      <p:sp>
        <p:nvSpPr>
          <p:cNvPr id="3584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gave up… as … and …work for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active/energetic … love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in her last job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the general …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be like    either…or 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be ready to…</a:t>
            </a:r>
          </a:p>
          <a:p>
            <a:pPr eaLnBrk="1" hangingPunct="1"/>
            <a:endParaRPr lang="en-US" altLang="zh-CN" sz="3600" b="1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/>
              <a:t>Liu Hao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6041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the chief ..of      connect …to…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can’t afford to…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It’s necessary to…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be serious …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work to high standards   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be modest …easy to …</a:t>
            </a:r>
          </a:p>
          <a:p>
            <a:pPr eaLnBrk="1" hangingPunct="1"/>
            <a:endParaRPr lang="en-US" altLang="zh-CN" sz="3600" b="1">
              <a:solidFill>
                <a:srgbClr val="FF0000"/>
              </a:solidFill>
            </a:endParaRPr>
          </a:p>
          <a:p>
            <a:pPr eaLnBrk="1" hangingPunct="1"/>
            <a:endParaRPr lang="en-US" altLang="zh-CN" sz="3600" b="1">
              <a:solidFill>
                <a:srgbClr val="FF0000"/>
              </a:solidFill>
            </a:endParaRPr>
          </a:p>
          <a:p>
            <a:pPr eaLnBrk="1" hangingPunct="1"/>
            <a:endParaRPr lang="en-US" altLang="zh-CN" sz="3600" b="1">
              <a:solidFill>
                <a:srgbClr val="FF0000"/>
              </a:solidFill>
            </a:endParaRPr>
          </a:p>
          <a:p>
            <a:pPr eaLnBrk="1" hangingPunct="1"/>
            <a:endParaRPr lang="en-US" altLang="zh-CN" sz="36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>
          <a:xfrm>
            <a:off x="0" y="188913"/>
            <a:ext cx="8229600" cy="936625"/>
          </a:xfrm>
        </p:spPr>
        <p:txBody>
          <a:bodyPr/>
          <a:lstStyle/>
          <a:p>
            <a:pPr eaLnBrk="1" hangingPunct="1"/>
            <a:r>
              <a:rPr lang="en-US" altLang="zh-CN" b="1"/>
              <a:t>Fang Yuan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61442" name="Rectangle 3"/>
          <p:cNvSpPr>
            <a:spLocks noGrp="1"/>
          </p:cNvSpPr>
          <p:nvPr>
            <p:ph idx="1"/>
          </p:nvPr>
        </p:nvSpPr>
        <p:spPr>
          <a:xfrm>
            <a:off x="250825" y="1268413"/>
            <a:ext cx="8713788" cy="5399087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head of Sunshine Hospital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as a doctor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carelessness will be …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be willing to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do operations for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devote …to </a:t>
            </a:r>
          </a:p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respect sb. </a:t>
            </a:r>
          </a:p>
          <a:p>
            <a:pPr eaLnBrk="1" hangingPunct="1"/>
            <a:endParaRPr lang="en-US" altLang="zh-CN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标题 143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2466" name="文本占位符 14338"/>
          <p:cNvSpPr>
            <a:spLocks noGrp="1"/>
          </p:cNvSpPr>
          <p:nvPr>
            <p:ph type="body" idx="1"/>
          </p:nvPr>
        </p:nvSpPr>
        <p:spPr>
          <a:xfrm>
            <a:off x="457200" y="1701800"/>
            <a:ext cx="8229600" cy="4953000"/>
          </a:xfrm>
        </p:spPr>
        <p:txBody>
          <a:bodyPr/>
          <a:lstStyle/>
          <a:p>
            <a:r>
              <a:rPr lang="zh-CN" altLang="en-US" b="1">
                <a:solidFill>
                  <a:srgbClr val="0000FF"/>
                </a:solidFill>
              </a:rPr>
              <a:t>Write a short description of your partner’s personalities. Then discuss with your partner whether or not you agree with each other.</a:t>
            </a:r>
            <a:endParaRPr lang="zh-CN" altLang="en-US"/>
          </a:p>
          <a:p>
            <a:r>
              <a:rPr lang="zh-CN" altLang="en-US">
                <a:solidFill>
                  <a:srgbClr val="0000FF"/>
                </a:solidFill>
              </a:rPr>
              <a:t>________________________________________________________________________________________________________________________________________</a:t>
            </a:r>
          </a:p>
        </p:txBody>
      </p:sp>
      <p:sp>
        <p:nvSpPr>
          <p:cNvPr id="62467" name="矩形 14339"/>
          <p:cNvSpPr>
            <a:spLocks noChangeArrowheads="1" noChangeShapeType="1" noTextEdit="1"/>
          </p:cNvSpPr>
          <p:nvPr/>
        </p:nvSpPr>
        <p:spPr bwMode="auto">
          <a:xfrm>
            <a:off x="458788" y="333375"/>
            <a:ext cx="5915025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1">
                    <a:srgbClr val="C0C0C0">
                      <a:alpha val="78998"/>
                    </a:srgbClr>
                  </a:prstShdw>
                </a:effectLst>
                <a:latin typeface="Bookman Old Style"/>
              </a:rPr>
              <a:t>Your partner’s personalities</a:t>
            </a:r>
            <a:endParaRPr lang="zh-CN" altLang="en-US" sz="3600" b="1" kern="10">
              <a:ln w="127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1">
                  <a:srgbClr val="C0C0C0">
                    <a:alpha val="78998"/>
                  </a:srgbClr>
                </a:prstShdw>
              </a:effectLst>
              <a:latin typeface="Bookman Old Sty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3010" name="Rectangle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8228013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3200"/>
              <a:t>Wu Wei is a ____________. He is _______ and doesn't like ____________, but his work _________. So he ____________ the whole country. His _______________________________ have won high praise from ___________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3200"/>
              <a:t>   __________. He is always searching for ________________________________, because he wants to ________________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3200"/>
              <a:t>   ______________.</a:t>
            </a: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476250"/>
            <a:ext cx="17081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541338" y="260350"/>
            <a:ext cx="410368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12700">
                  <a:solidFill>
                    <a:srgbClr val="EAEAEA"/>
                  </a:solidFill>
                  <a:bevel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1">
                    <a:srgbClr val="C0C0C0">
                      <a:alpha val="78998"/>
                    </a:srgbClr>
                  </a:prstShdw>
                </a:effectLst>
                <a:latin typeface="Bookman Old Style"/>
              </a:rPr>
              <a:t>Read and fill in the blanks</a:t>
            </a:r>
            <a:endParaRPr lang="zh-CN" altLang="en-US" sz="3600" b="1" kern="10">
              <a:ln w="12700">
                <a:solidFill>
                  <a:srgbClr val="EAEAEA"/>
                </a:solidFill>
                <a:bevel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1">
                  <a:srgbClr val="C0C0C0">
                    <a:alpha val="78998"/>
                  </a:srgbClr>
                </a:prstShdw>
              </a:effectLst>
              <a:latin typeface="Bookman Old Style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292725" y="260350"/>
            <a:ext cx="159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3200">
                <a:solidFill>
                  <a:srgbClr val="0000FF"/>
                </a:solidFill>
              </a:rPr>
              <a:t>Wu Wei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916238" y="1412875"/>
            <a:ext cx="2900362" cy="585788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born artist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28675" y="1851025"/>
            <a:ext cx="2900363" cy="585788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quiet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292725" y="1851025"/>
            <a:ext cx="2900363" cy="585788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to talk much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194050" y="2271713"/>
            <a:ext cx="2901950" cy="585787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shouts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39750" y="2709863"/>
            <a:ext cx="3536950" cy="585787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has impressed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39750" y="3143250"/>
            <a:ext cx="8188325" cy="585788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sculptures for Sunshine Town Square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819775" y="3503613"/>
            <a:ext cx="3671888" cy="585787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the art 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9750" y="4016375"/>
            <a:ext cx="3671888" cy="585788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community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96925" y="4597400"/>
            <a:ext cx="7396163" cy="585788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something better or different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521200" y="4940300"/>
            <a:ext cx="3671888" cy="585788"/>
          </a:xfrm>
          <a:prstGeom prst="rect">
            <a:avLst/>
          </a:prstGeom>
          <a:noFill/>
          <a:ln w="9525" cap="flat" cmpd="sng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share the best art 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96925" y="5522913"/>
            <a:ext cx="3671888" cy="58578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 with people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4" descr="9125-11032610530248.jpg"/>
          <p:cNvPicPr>
            <a:picLocks noChangeAspect="1"/>
          </p:cNvPicPr>
          <p:nvPr/>
        </p:nvPicPr>
        <p:blipFill>
          <a:blip r:embed="rId2"/>
          <a:srcRect l="13011" t="17944" r="15524" b="8199"/>
          <a:stretch>
            <a:fillRect/>
          </a:stretch>
        </p:blipFill>
        <p:spPr bwMode="auto">
          <a:xfrm>
            <a:off x="6015038" y="4248150"/>
            <a:ext cx="3165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0513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/>
              <a:t>Su Ning </a:t>
            </a:r>
          </a:p>
        </p:txBody>
      </p:sp>
      <p:sp>
        <p:nvSpPr>
          <p:cNvPr id="44034" name="Rectangle 3"/>
          <p:cNvSpPr>
            <a:spLocks noGrp="1"/>
          </p:cNvSpPr>
          <p:nvPr>
            <p:ph idx="4294967295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3200"/>
              <a:t>  Five years ago she ____ ___ working as an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__________ because she could only worked with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____ day after day and that ______ her unhappy.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  Then she started to work for the  ______ _____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in a big company.  She is _______ and _______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and she loves _______ with people.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   She is now the _______ _________ of the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company.  Life is like a _______. People _____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take the lead ___ fall behind. She is ready to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dirty="0"/>
              <a:t>____ _____ ____ __________     any time. </a:t>
            </a:r>
          </a:p>
          <a:p>
            <a:pPr eaLnBrk="1" hangingPunct="1">
              <a:buFont typeface="Wingdings" pitchFamily="2" charset="2"/>
              <a:buNone/>
            </a:pPr>
            <a:endParaRPr lang="en-US" altLang="zh-CN" sz="3200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563938" y="620713"/>
            <a:ext cx="311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gave  up</a:t>
            </a:r>
            <a:r>
              <a:rPr lang="en-US" altLang="zh-CN"/>
              <a:t> 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1125538"/>
            <a:ext cx="311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accountant</a:t>
            </a:r>
            <a:endParaRPr lang="en-US" altLang="zh-CN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1628775"/>
            <a:ext cx="311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numbers</a:t>
            </a:r>
            <a:endParaRPr lang="en-US" altLang="zh-CN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866481" y="1763713"/>
            <a:ext cx="311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dirty="0">
                <a:solidFill>
                  <a:srgbClr val="FF0000"/>
                </a:solidFill>
              </a:rPr>
              <a:t>  </a:t>
            </a:r>
            <a:r>
              <a:rPr lang="en-US" altLang="zh-CN" sz="3200" b="1" dirty="0">
                <a:solidFill>
                  <a:srgbClr val="FF0000"/>
                </a:solidFill>
              </a:rPr>
              <a:t>made</a:t>
            </a:r>
            <a:endParaRPr lang="en-US" altLang="zh-CN" dirty="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795963" y="2349500"/>
            <a:ext cx="396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sales department</a:t>
            </a:r>
            <a:endParaRPr lang="en-US" altLang="zh-CN" sz="280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716463" y="2997200"/>
            <a:ext cx="4427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active              energetic </a:t>
            </a:r>
            <a:endParaRPr lang="en-US" altLang="zh-CN" sz="2800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2627313" y="3573463"/>
            <a:ext cx="4427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working </a:t>
            </a:r>
            <a:endParaRPr lang="en-US" altLang="zh-CN" sz="2800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132138" y="4149725"/>
            <a:ext cx="4427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general    manager</a:t>
            </a:r>
            <a:endParaRPr lang="en-US" altLang="zh-CN" sz="2800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211638" y="4724400"/>
            <a:ext cx="4427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race</a:t>
            </a:r>
            <a:endParaRPr lang="en-US" altLang="zh-CN" sz="2800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380288" y="4724400"/>
            <a:ext cx="4427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either</a:t>
            </a:r>
            <a:endParaRPr lang="en-US" altLang="zh-CN" sz="2800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2339975" y="5300663"/>
            <a:ext cx="4427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2800" b="1">
                <a:solidFill>
                  <a:srgbClr val="FF0000"/>
                </a:solidFill>
              </a:rPr>
              <a:t>or</a:t>
            </a:r>
            <a:endParaRPr lang="en-US" altLang="zh-CN" sz="2800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0" y="5876925"/>
            <a:ext cx="60118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take     on      new     challenges </a:t>
            </a:r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2" grpId="0"/>
      <p:bldP spid="19463" grpId="0"/>
      <p:bldP spid="19464" grpId="0"/>
      <p:bldP spid="19465" grpId="0"/>
      <p:bldP spid="19466" grpId="0"/>
      <p:bldP spid="19467" grpId="0"/>
      <p:bldP spid="19468" grpId="0"/>
      <p:bldP spid="19469" grpId="0"/>
      <p:bldP spid="19470" grpId="0"/>
      <p:bldP spid="194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4" descr="9125-11032610530248.jpg"/>
          <p:cNvPicPr>
            <a:picLocks noChangeAspect="1"/>
          </p:cNvPicPr>
          <p:nvPr/>
        </p:nvPicPr>
        <p:blipFill>
          <a:blip r:embed="rId2"/>
          <a:srcRect l="13011" t="17944" r="15524" b="8199"/>
          <a:stretch>
            <a:fillRect/>
          </a:stretch>
        </p:blipFill>
        <p:spPr bwMode="auto">
          <a:xfrm>
            <a:off x="6015038" y="4248150"/>
            <a:ext cx="3165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051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>
                <a:solidFill>
                  <a:srgbClr val="FF0000"/>
                </a:solidFill>
              </a:rPr>
              <a:t>Liu Hao</a:t>
            </a:r>
            <a:r>
              <a:rPr lang="en-US" altLang="zh-CN" sz="4000"/>
              <a:t> </a:t>
            </a:r>
          </a:p>
        </p:txBody>
      </p:sp>
      <p:sp>
        <p:nvSpPr>
          <p:cNvPr id="45058" name="Rectangle 3"/>
          <p:cNvSpPr>
            <a:spLocks noGrp="1"/>
          </p:cNvSpPr>
          <p:nvPr>
            <p:ph idx="4294967295"/>
          </p:nvPr>
        </p:nvSpPr>
        <p:spPr>
          <a:xfrm>
            <a:off x="76200" y="836613"/>
            <a:ext cx="9785350" cy="59499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He is the _____  ______ of the _________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railway ________   Sunshine Town to Tianjin.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He said they couldn’t ____ ____ make any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_________ because a ______ is as good as a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_________. we all know that it is ______ to pay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attention to every _______. His teammate said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he was _______ and well _______. He always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worked to _______ ____________ but he was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3200" b="1"/>
              <a:t>_________ and ________ to work ____.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547813" y="765175"/>
            <a:ext cx="4105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chief engineer </a:t>
            </a:r>
            <a:r>
              <a:rPr lang="en-US" altLang="zh-CN"/>
              <a:t> 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795963" y="836613"/>
            <a:ext cx="4105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high-speed</a:t>
            </a:r>
            <a:endParaRPr lang="en-US" altLang="zh-CN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331913" y="908050"/>
            <a:ext cx="25908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connecting </a:t>
            </a:r>
            <a:endParaRPr lang="en-US" altLang="zh-CN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851275" y="2060575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afford  to </a:t>
            </a:r>
            <a:endParaRPr lang="en-US" altLang="zh-CN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-180975" y="2636838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mistakes</a:t>
            </a:r>
            <a:endParaRPr lang="en-US" altLang="zh-CN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284663" y="2636838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miss</a:t>
            </a:r>
            <a:endParaRPr lang="en-US" altLang="zh-CN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9388" y="3141663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mile</a:t>
            </a:r>
            <a:endParaRPr lang="en-US" altLang="zh-CN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011863" y="3068638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necessary</a:t>
            </a:r>
            <a:endParaRPr lang="en-US" altLang="zh-CN"/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3348038" y="3789363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  detail</a:t>
            </a:r>
            <a:endParaRPr lang="en-US" altLang="zh-CN"/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042988" y="42926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  serious</a:t>
            </a:r>
            <a:endParaRPr lang="en-US" altLang="zh-CN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859338" y="3933825"/>
            <a:ext cx="25908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  organized</a:t>
            </a:r>
            <a:endParaRPr lang="en-US" altLang="zh-CN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835150" y="4941888"/>
            <a:ext cx="4752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  high      standards</a:t>
            </a:r>
            <a:endParaRPr lang="en-US" altLang="zh-CN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0" y="5516563"/>
            <a:ext cx="295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  modest</a:t>
            </a:r>
            <a:endParaRPr lang="en-US" altLang="zh-CN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132138" y="5516563"/>
            <a:ext cx="4824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 sz="3200" b="1">
                <a:solidFill>
                  <a:srgbClr val="FF0000"/>
                </a:solidFill>
              </a:rPr>
              <a:t>   easy                 with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20488" grpId="0"/>
      <p:bldP spid="20489" grpId="0"/>
      <p:bldP spid="20490" grpId="0"/>
      <p:bldP spid="20491" grpId="0"/>
      <p:bldP spid="20492" grpId="0"/>
      <p:bldP spid="20493" grpId="0"/>
      <p:bldP spid="20494" grpId="0"/>
      <p:bldP spid="20495" grpId="0"/>
      <p:bldP spid="20496" grpId="0"/>
      <p:bldP spid="204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4" descr="9125-11032610530248.jpg"/>
          <p:cNvPicPr>
            <a:picLocks noChangeAspect="1"/>
          </p:cNvPicPr>
          <p:nvPr/>
        </p:nvPicPr>
        <p:blipFill>
          <a:blip r:embed="rId2"/>
          <a:srcRect l="13011" t="17944" r="15524" b="8199"/>
          <a:stretch>
            <a:fillRect/>
          </a:stretch>
        </p:blipFill>
        <p:spPr bwMode="auto">
          <a:xfrm>
            <a:off x="6015038" y="4248150"/>
            <a:ext cx="3165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051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706438"/>
          </a:xfrm>
        </p:spPr>
        <p:txBody>
          <a:bodyPr/>
          <a:lstStyle/>
          <a:p>
            <a:pPr eaLnBrk="1" hangingPunct="1"/>
            <a:r>
              <a:rPr lang="en-US" altLang="zh-CN" sz="4000"/>
              <a:t>Fang Yuan </a:t>
            </a:r>
          </a:p>
        </p:txBody>
      </p:sp>
      <p:sp>
        <p:nvSpPr>
          <p:cNvPr id="46082" name="Rectangle 3"/>
          <p:cNvSpPr>
            <a:spLocks noGrp="1"/>
          </p:cNvSpPr>
          <p:nvPr>
            <p:ph idx="1"/>
          </p:nvPr>
        </p:nvSpPr>
        <p:spPr>
          <a:xfrm>
            <a:off x="0" y="692150"/>
            <a:ext cx="9880600" cy="5876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/>
              <a:t>Fang Yuan who is _____ and ________ is the </a:t>
            </a:r>
          </a:p>
          <a:p>
            <a:pPr eaLnBrk="1" hangingPunct="1">
              <a:buFontTx/>
              <a:buNone/>
            </a:pPr>
            <a:r>
              <a:rPr lang="en-US" altLang="zh-CN"/>
              <a:t>_______ of Sunshine Hospital and a __________</a:t>
            </a:r>
          </a:p>
          <a:p>
            <a:pPr eaLnBrk="1" hangingPunct="1">
              <a:buFontTx/>
              <a:buNone/>
            </a:pPr>
            <a:r>
              <a:rPr lang="en-US" altLang="zh-CN"/>
              <a:t>_________ _________. She said she can’t be too </a:t>
            </a:r>
          </a:p>
          <a:p>
            <a:pPr eaLnBrk="1" hangingPunct="1">
              <a:buFontTx/>
              <a:buNone/>
            </a:pPr>
            <a:r>
              <a:rPr lang="en-US" altLang="zh-CN"/>
              <a:t>_________ as a ______ because ________ </a:t>
            </a:r>
          </a:p>
          <a:p>
            <a:pPr eaLnBrk="1" hangingPunct="1">
              <a:buFontTx/>
              <a:buNone/>
            </a:pPr>
            <a:r>
              <a:rPr lang="en-US" altLang="zh-CN"/>
              <a:t>would be a __________ not only to ___________ </a:t>
            </a:r>
          </a:p>
          <a:p>
            <a:pPr eaLnBrk="1" hangingPunct="1">
              <a:buFontTx/>
              <a:buNone/>
            </a:pPr>
            <a:r>
              <a:rPr lang="en-US" altLang="zh-CN"/>
              <a:t>but also to _________. Her colleague said that </a:t>
            </a:r>
          </a:p>
          <a:p>
            <a:pPr eaLnBrk="1" hangingPunct="1">
              <a:buFontTx/>
              <a:buNone/>
            </a:pPr>
            <a:r>
              <a:rPr lang="en-US" altLang="zh-CN"/>
              <a:t>she was always ______ to work _______ hours.</a:t>
            </a:r>
          </a:p>
          <a:p>
            <a:pPr eaLnBrk="1" hangingPunct="1">
              <a:buFontTx/>
              <a:buNone/>
            </a:pPr>
            <a:r>
              <a:rPr lang="en-US" altLang="zh-CN"/>
              <a:t>___ ___,    she often does _________ for about </a:t>
            </a:r>
          </a:p>
          <a:p>
            <a:pPr eaLnBrk="1" hangingPunct="1">
              <a:buFontTx/>
              <a:buNone/>
            </a:pPr>
            <a:r>
              <a:rPr lang="en-US" altLang="zh-CN"/>
              <a:t>ten hours a day. She’s _______ most of her time </a:t>
            </a:r>
          </a:p>
          <a:p>
            <a:pPr eaLnBrk="1" hangingPunct="1">
              <a:buFontTx/>
              <a:buNone/>
            </a:pPr>
            <a:r>
              <a:rPr lang="en-US" altLang="zh-CN"/>
              <a:t>___ her work and people show ______ for her. </a:t>
            </a:r>
          </a:p>
          <a:p>
            <a:pPr eaLnBrk="1" hangingPunct="1">
              <a:buFontTx/>
              <a:buNone/>
            </a:pPr>
            <a:endParaRPr lang="en-US" altLang="zh-CN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348038" y="620713"/>
            <a:ext cx="10175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795963" y="692150"/>
            <a:ext cx="15128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patient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50825" y="1196975"/>
            <a:ext cx="1130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head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804025" y="1268413"/>
            <a:ext cx="16494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pioneer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95288" y="1844675"/>
            <a:ext cx="3744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heart        surgeon 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79388" y="2349500"/>
            <a:ext cx="1871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careful  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059113" y="2420938"/>
            <a:ext cx="1871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doctor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084888" y="2420938"/>
            <a:ext cx="28432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carelessness 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268538" y="2997200"/>
            <a:ext cx="2843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disaster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6588125" y="2997200"/>
            <a:ext cx="2843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themselves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979613" y="3573463"/>
            <a:ext cx="28432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patients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2987675" y="4149725"/>
            <a:ext cx="2843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willing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6011863" y="4149725"/>
            <a:ext cx="2843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extra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0" y="4724400"/>
            <a:ext cx="2843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In    fact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4787900" y="4724400"/>
            <a:ext cx="2843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operations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4140200" y="5300663"/>
            <a:ext cx="2843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devoting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179388" y="5876925"/>
            <a:ext cx="2843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5580063" y="5876925"/>
            <a:ext cx="2843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3200" b="1">
                <a:solidFill>
                  <a:srgbClr val="FF0000"/>
                </a:solidFill>
              </a:rPr>
              <a:t>respect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/>
      <p:bldP spid="21510" grpId="0"/>
      <p:bldP spid="21511" grpId="0"/>
      <p:bldP spid="21512" grpId="0"/>
      <p:bldP spid="21513" grpId="0"/>
      <p:bldP spid="21514" grpId="0"/>
      <p:bldP spid="21515" grpId="0"/>
      <p:bldP spid="21516" grpId="0"/>
      <p:bldP spid="21517" grpId="0"/>
      <p:bldP spid="21518" grpId="0"/>
      <p:bldP spid="21519" grpId="0"/>
      <p:bldP spid="21520" grpId="0"/>
      <p:bldP spid="21521" grpId="0"/>
      <p:bldP spid="21522" grpId="0"/>
      <p:bldP spid="21523" grpId="0"/>
      <p:bldP spid="21524" grpId="0"/>
      <p:bldP spid="21525" grpId="0"/>
    </p:bldLst>
  </p:timing>
</p:sld>
</file>

<file path=ppt/theme/theme1.xml><?xml version="1.0" encoding="utf-8"?>
<a:theme xmlns:a="http://schemas.openxmlformats.org/drawingml/2006/main" name="小黑板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34341A"/>
      </a:accent1>
      <a:accent2>
        <a:srgbClr val="666633"/>
      </a:accent2>
      <a:accent3>
        <a:srgbClr val="FFFFFF"/>
      </a:accent3>
      <a:accent4>
        <a:srgbClr val="000000"/>
      </a:accent4>
      <a:accent5>
        <a:srgbClr val="ADADAA"/>
      </a:accent5>
      <a:accent6>
        <a:srgbClr val="5B5B2D"/>
      </a:accent6>
      <a:hlink>
        <a:srgbClr val="CC0000"/>
      </a:hlink>
      <a:folHlink>
        <a:srgbClr val="FF99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小黑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小黑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小黑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小黑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小黑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小黑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小黑板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4341A"/>
        </a:accent1>
        <a:accent2>
          <a:srgbClr val="666633"/>
        </a:accent2>
        <a:accent3>
          <a:srgbClr val="FFFFFF"/>
        </a:accent3>
        <a:accent4>
          <a:srgbClr val="000000"/>
        </a:accent4>
        <a:accent5>
          <a:srgbClr val="AEAEAB"/>
        </a:accent5>
        <a:accent6>
          <a:srgbClr val="5C5C2D"/>
        </a:accent6>
        <a:hlink>
          <a:srgbClr val="CC00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播种绿苗模板">
  <a:themeElements>
    <a:clrScheme name="2_ruideppt 12">
      <a:dk1>
        <a:srgbClr val="000000"/>
      </a:dk1>
      <a:lt1>
        <a:srgbClr val="FFFFFF"/>
      </a:lt1>
      <a:dk2>
        <a:srgbClr val="C42500"/>
      </a:dk2>
      <a:lt2>
        <a:srgbClr val="DCDCDC"/>
      </a:lt2>
      <a:accent1>
        <a:srgbClr val="0066CC"/>
      </a:accent1>
      <a:accent2>
        <a:srgbClr val="003366"/>
      </a:accent2>
      <a:accent3>
        <a:srgbClr val="FFFFFF"/>
      </a:accent3>
      <a:accent4>
        <a:srgbClr val="000000"/>
      </a:accent4>
      <a:accent5>
        <a:srgbClr val="AAB8E2"/>
      </a:accent5>
      <a:accent6>
        <a:srgbClr val="002D5C"/>
      </a:accent6>
      <a:hlink>
        <a:srgbClr val="0099FF"/>
      </a:hlink>
      <a:folHlink>
        <a:srgbClr val="0066FF"/>
      </a:folHlink>
    </a:clrScheme>
    <a:fontScheme name="2_ruidepp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ruideppt 1">
        <a:dk1>
          <a:srgbClr val="000000"/>
        </a:dk1>
        <a:lt1>
          <a:srgbClr val="FFFFFF"/>
        </a:lt1>
        <a:dk2>
          <a:srgbClr val="E73B05"/>
        </a:dk2>
        <a:lt2>
          <a:srgbClr val="DCDCDC"/>
        </a:lt2>
        <a:accent1>
          <a:srgbClr val="B40000"/>
        </a:accent1>
        <a:accent2>
          <a:srgbClr val="1A63BC"/>
        </a:accent2>
        <a:accent3>
          <a:srgbClr val="FFFFFF"/>
        </a:accent3>
        <a:accent4>
          <a:srgbClr val="000000"/>
        </a:accent4>
        <a:accent5>
          <a:srgbClr val="D6AAAA"/>
        </a:accent5>
        <a:accent6>
          <a:srgbClr val="1659AA"/>
        </a:accent6>
        <a:hlink>
          <a:srgbClr val="47721C"/>
        </a:hlink>
        <a:folHlink>
          <a:srgbClr val="E283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2">
        <a:dk1>
          <a:srgbClr val="000000"/>
        </a:dk1>
        <a:lt1>
          <a:srgbClr val="FFFFFF"/>
        </a:lt1>
        <a:dk2>
          <a:srgbClr val="E8AC04"/>
        </a:dk2>
        <a:lt2>
          <a:srgbClr val="DCDCDC"/>
        </a:lt2>
        <a:accent1>
          <a:srgbClr val="053275"/>
        </a:accent1>
        <a:accent2>
          <a:srgbClr val="1759A9"/>
        </a:accent2>
        <a:accent3>
          <a:srgbClr val="FFFFFF"/>
        </a:accent3>
        <a:accent4>
          <a:srgbClr val="000000"/>
        </a:accent4>
        <a:accent5>
          <a:srgbClr val="AAADBD"/>
        </a:accent5>
        <a:accent6>
          <a:srgbClr val="145099"/>
        </a:accent6>
        <a:hlink>
          <a:srgbClr val="0077DA"/>
        </a:hlink>
        <a:folHlink>
          <a:srgbClr val="53A9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3">
        <a:dk1>
          <a:srgbClr val="000000"/>
        </a:dk1>
        <a:lt1>
          <a:srgbClr val="FFFFFF"/>
        </a:lt1>
        <a:dk2>
          <a:srgbClr val="E73B05"/>
        </a:dk2>
        <a:lt2>
          <a:srgbClr val="DCDCDC"/>
        </a:lt2>
        <a:accent1>
          <a:srgbClr val="B40000"/>
        </a:accent1>
        <a:accent2>
          <a:srgbClr val="1A63BC"/>
        </a:accent2>
        <a:accent3>
          <a:srgbClr val="FFFFFF"/>
        </a:accent3>
        <a:accent4>
          <a:srgbClr val="000000"/>
        </a:accent4>
        <a:accent5>
          <a:srgbClr val="D6AAAA"/>
        </a:accent5>
        <a:accent6>
          <a:srgbClr val="1659AA"/>
        </a:accent6>
        <a:hlink>
          <a:srgbClr val="47721C"/>
        </a:hlink>
        <a:folHlink>
          <a:srgbClr val="E283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4">
        <a:dk1>
          <a:srgbClr val="000000"/>
        </a:dk1>
        <a:lt1>
          <a:srgbClr val="FFFFFF"/>
        </a:lt1>
        <a:dk2>
          <a:srgbClr val="E8AC04"/>
        </a:dk2>
        <a:lt2>
          <a:srgbClr val="DCDCDC"/>
        </a:lt2>
        <a:accent1>
          <a:srgbClr val="053275"/>
        </a:accent1>
        <a:accent2>
          <a:srgbClr val="1759A9"/>
        </a:accent2>
        <a:accent3>
          <a:srgbClr val="FFFFFF"/>
        </a:accent3>
        <a:accent4>
          <a:srgbClr val="000000"/>
        </a:accent4>
        <a:accent5>
          <a:srgbClr val="AAADBD"/>
        </a:accent5>
        <a:accent6>
          <a:srgbClr val="145099"/>
        </a:accent6>
        <a:hlink>
          <a:srgbClr val="0077DA"/>
        </a:hlink>
        <a:folHlink>
          <a:srgbClr val="53A9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5">
        <a:dk1>
          <a:srgbClr val="000000"/>
        </a:dk1>
        <a:lt1>
          <a:srgbClr val="FFFFFF"/>
        </a:lt1>
        <a:dk2>
          <a:srgbClr val="ECE100"/>
        </a:dk2>
        <a:lt2>
          <a:srgbClr val="DCDCDC"/>
        </a:lt2>
        <a:accent1>
          <a:srgbClr val="FF66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00"/>
        </a:accent6>
        <a:hlink>
          <a:srgbClr val="FFCC99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6">
        <a:dk1>
          <a:srgbClr val="000000"/>
        </a:dk1>
        <a:lt1>
          <a:srgbClr val="FFFFFF"/>
        </a:lt1>
        <a:dk2>
          <a:srgbClr val="FF9933"/>
        </a:dk2>
        <a:lt2>
          <a:srgbClr val="DCDCDC"/>
        </a:lt2>
        <a:accent1>
          <a:srgbClr val="FF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90000"/>
        </a:accent6>
        <a:hlink>
          <a:srgbClr val="FF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7">
        <a:dk1>
          <a:srgbClr val="000000"/>
        </a:dk1>
        <a:lt1>
          <a:srgbClr val="FFFFFF"/>
        </a:lt1>
        <a:dk2>
          <a:srgbClr val="FF9933"/>
        </a:dk2>
        <a:lt2>
          <a:srgbClr val="DCDCDC"/>
        </a:lt2>
        <a:accent1>
          <a:srgbClr val="00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5C"/>
        </a:accent6>
        <a:hlink>
          <a:srgbClr val="0099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8">
        <a:dk1>
          <a:srgbClr val="000000"/>
        </a:dk1>
        <a:lt1>
          <a:srgbClr val="FFFFFF"/>
        </a:lt1>
        <a:dk2>
          <a:srgbClr val="FF0000"/>
        </a:dk2>
        <a:lt2>
          <a:srgbClr val="DCDCDC"/>
        </a:lt2>
        <a:accent1>
          <a:srgbClr val="333333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ADADAD"/>
        </a:accent5>
        <a:accent6>
          <a:srgbClr val="454545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9">
        <a:dk1>
          <a:srgbClr val="000000"/>
        </a:dk1>
        <a:lt1>
          <a:srgbClr val="FFFFFF"/>
        </a:lt1>
        <a:dk2>
          <a:srgbClr val="CC0000"/>
        </a:dk2>
        <a:lt2>
          <a:srgbClr val="DCDCDC"/>
        </a:lt2>
        <a:accent1>
          <a:srgbClr val="003300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AAADAA"/>
        </a:accent5>
        <a:accent6>
          <a:srgbClr val="005C00"/>
        </a:accent6>
        <a:hlink>
          <a:srgbClr val="0080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10">
        <a:dk1>
          <a:srgbClr val="000000"/>
        </a:dk1>
        <a:lt1>
          <a:srgbClr val="FFFFFF"/>
        </a:lt1>
        <a:dk2>
          <a:srgbClr val="006600"/>
        </a:dk2>
        <a:lt2>
          <a:srgbClr val="DCDCDC"/>
        </a:lt2>
        <a:accent1>
          <a:srgbClr val="660066"/>
        </a:accent1>
        <a:accent2>
          <a:srgbClr val="6600CC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5C00B9"/>
        </a:accent6>
        <a:hlink>
          <a:srgbClr val="CC00FF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11">
        <a:dk1>
          <a:srgbClr val="000000"/>
        </a:dk1>
        <a:lt1>
          <a:srgbClr val="FFFFFF"/>
        </a:lt1>
        <a:dk2>
          <a:srgbClr val="A50021"/>
        </a:dk2>
        <a:lt2>
          <a:srgbClr val="DCDCDC"/>
        </a:lt2>
        <a:accent1>
          <a:srgbClr val="663300"/>
        </a:accent1>
        <a:accent2>
          <a:srgbClr val="996600"/>
        </a:accent2>
        <a:accent3>
          <a:srgbClr val="FFFFFF"/>
        </a:accent3>
        <a:accent4>
          <a:srgbClr val="000000"/>
        </a:accent4>
        <a:accent5>
          <a:srgbClr val="B8ADAA"/>
        </a:accent5>
        <a:accent6>
          <a:srgbClr val="8A5C00"/>
        </a:accent6>
        <a:hlink>
          <a:srgbClr val="FF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ideppt 12">
        <a:dk1>
          <a:srgbClr val="000000"/>
        </a:dk1>
        <a:lt1>
          <a:srgbClr val="FFFFFF"/>
        </a:lt1>
        <a:dk2>
          <a:srgbClr val="C42500"/>
        </a:dk2>
        <a:lt2>
          <a:srgbClr val="DCDCDC"/>
        </a:lt2>
        <a:accent1>
          <a:srgbClr val="00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5C"/>
        </a:accent6>
        <a:hlink>
          <a:srgbClr val="0099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1328</Words>
  <Application>Microsoft Office PowerPoint</Application>
  <PresentationFormat>全屏显示(4:3)</PresentationFormat>
  <Paragraphs>224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Bookman Old Style</vt:lpstr>
      <vt:lpstr>Comic Sans MS</vt:lpstr>
      <vt:lpstr>Times New Roman</vt:lpstr>
      <vt:lpstr>Verdana</vt:lpstr>
      <vt:lpstr>Wingdings</vt:lpstr>
      <vt:lpstr>小黑板</vt:lpstr>
      <vt:lpstr>播种绿苗模板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Su Ning </vt:lpstr>
      <vt:lpstr>PowerPoint 演示文稿</vt:lpstr>
      <vt:lpstr>Liu Hao </vt:lpstr>
      <vt:lpstr>PowerPoint 演示文稿</vt:lpstr>
      <vt:lpstr>Fang Yuan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Write about your own personality and see if your personality matches the job requirements. Say about the reasons. </vt:lpstr>
      <vt:lpstr>PowerPoint 演示文稿</vt:lpstr>
      <vt:lpstr>PowerPoint 演示文稿</vt:lpstr>
      <vt:lpstr>Retell : 1. Use she/he instead of I                2. Practise in groups                3. Use the key words if necessary.              </vt:lpstr>
      <vt:lpstr>Su  Ning</vt:lpstr>
      <vt:lpstr>Liu Hao </vt:lpstr>
      <vt:lpstr>Fang Yuan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Polite Request</dc:title>
  <dc:creator>Administrator</dc:creator>
  <cp:lastModifiedBy> </cp:lastModifiedBy>
  <cp:revision>10</cp:revision>
  <dcterms:created xsi:type="dcterms:W3CDTF">2013-08-13T04:09:42Z</dcterms:created>
  <dcterms:modified xsi:type="dcterms:W3CDTF">2020-09-03T12:06:08Z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