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34" r:id="rId3"/>
    <p:sldId id="407" r:id="rId5"/>
    <p:sldId id="338" r:id="rId6"/>
    <p:sldId id="434" r:id="rId7"/>
    <p:sldId id="435" r:id="rId8"/>
    <p:sldId id="364" r:id="rId9"/>
    <p:sldId id="461" r:id="rId10"/>
    <p:sldId id="380" r:id="rId11"/>
    <p:sldId id="387" r:id="rId12"/>
    <p:sldId id="409" r:id="rId13"/>
    <p:sldId id="408" r:id="rId14"/>
    <p:sldId id="393" r:id="rId15"/>
    <p:sldId id="384" r:id="rId16"/>
    <p:sldId id="370" r:id="rId17"/>
    <p:sldId id="392" r:id="rId18"/>
    <p:sldId id="390" r:id="rId19"/>
    <p:sldId id="327" r:id="rId20"/>
    <p:sldId id="328" r:id="rId21"/>
    <p:sldId id="329" r:id="rId22"/>
    <p:sldId id="330" r:id="rId23"/>
    <p:sldId id="331" r:id="rId24"/>
    <p:sldId id="332" r:id="rId25"/>
    <p:sldId id="394" r:id="rId26"/>
    <p:sldId id="382" r:id="rId27"/>
    <p:sldId id="383" r:id="rId28"/>
    <p:sldId id="463" r:id="rId29"/>
    <p:sldId id="464" r:id="rId30"/>
    <p:sldId id="465" r:id="rId31"/>
    <p:sldId id="389" r:id="rId32"/>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FF00"/>
    <a:srgbClr val="FFFFFF"/>
    <a:srgbClr val="66FF33"/>
    <a:srgbClr val="FF3399"/>
    <a:srgbClr val="FFFF00"/>
    <a:srgbClr val="FF00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p:restoredTop sz="94619"/>
  </p:normalViewPr>
  <p:slideViewPr>
    <p:cSldViewPr showGuides="1">
      <p:cViewPr varScale="1">
        <p:scale>
          <a:sx n="66" d="100"/>
          <a:sy n="66" d="100"/>
        </p:scale>
        <p:origin x="-1506" y="-114"/>
      </p:cViewPr>
      <p:guideLst>
        <p:guide orient="horz" pos="2124"/>
        <p:guide pos="2880"/>
      </p:guideLst>
    </p:cSldViewPr>
  </p:slideViewPr>
  <p:outlineViewPr>
    <p:cViewPr>
      <p:scale>
        <a:sx n="33" d="100"/>
        <a:sy n="33" d="100"/>
      </p:scale>
      <p:origin x="0" y="1602"/>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幻灯片图像占位符 1"/>
          <p:cNvSpPr>
            <a:spLocks noGrp="1" noRot="1" noChangeAspect="1" noTextEdit="1"/>
          </p:cNvSpPr>
          <p:nvPr>
            <p:ph type="sldImg"/>
          </p:nvPr>
        </p:nvSpPr>
        <p:spPr>
          <a:ln>
            <a:solidFill>
              <a:srgbClr val="000000">
                <a:alpha val="100000"/>
              </a:srgbClr>
            </a:solidFill>
            <a:miter lim="800000"/>
          </a:ln>
        </p:spPr>
      </p:sp>
      <p:sp>
        <p:nvSpPr>
          <p:cNvPr id="35843" name="备注占位符 2"/>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
        <p:nvSpPr>
          <p:cNvPr id="35844" name="灯片编号占位符 3"/>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2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smtClean="0">
              <a:ln>
                <a:noFill/>
              </a:ln>
              <a:solidFill>
                <a:schemeClr val="bg1">
                  <a:lumMod val="50000"/>
                </a:scheme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2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bg1">
                  <a:lumMod val="50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lgn="r" eaLnBrk="1" hangingPunct="1">
              <a:lnSpc>
                <a:spcPct val="120000"/>
              </a:lnSpc>
            </a:pPr>
            <a:fld id="{9A0DB2DC-4C9A-4742-B13C-FB6460FD3503}" type="slidenum">
              <a:rPr lang="zh-CN" altLang="en-US" sz="1200" dirty="0">
                <a:solidFill>
                  <a:srgbClr val="7F7F7F"/>
                </a:solidFill>
              </a:rPr>
            </a:fld>
            <a:endParaRPr lang="zh-CN" altLang="en-US" sz="1200" dirty="0">
              <a:solidFill>
                <a:srgbClr val="7F7F7F"/>
              </a:solidFill>
            </a:endParaRPr>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random/>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4819" name="图片 7217" descr="莫顿亨特"/>
          <p:cNvPicPr>
            <a:picLocks noChangeAspect="1"/>
          </p:cNvPicPr>
          <p:nvPr/>
        </p:nvPicPr>
        <p:blipFill>
          <a:blip r:embed="rId1"/>
          <a:stretch>
            <a:fillRect/>
          </a:stretch>
        </p:blipFill>
        <p:spPr>
          <a:xfrm>
            <a:off x="-45085" y="-635"/>
            <a:ext cx="3076575" cy="6855460"/>
          </a:xfrm>
          <a:prstGeom prst="rect">
            <a:avLst/>
          </a:prstGeom>
          <a:noFill/>
          <a:ln w="9525">
            <a:noFill/>
          </a:ln>
        </p:spPr>
      </p:pic>
      <p:sp>
        <p:nvSpPr>
          <p:cNvPr id="14" name="矩形 13"/>
          <p:cNvSpPr/>
          <p:nvPr/>
        </p:nvSpPr>
        <p:spPr>
          <a:xfrm>
            <a:off x="3031490" y="-635"/>
            <a:ext cx="6055995" cy="6369685"/>
          </a:xfrm>
          <a:prstGeom prst="rect">
            <a:avLst/>
          </a:prstGeom>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0" lang="en-US" sz="2000" b="1" i="0" u="none" strike="noStrike" kern="1200" cap="none" spc="0" normalizeH="0" baseline="0" noProof="0" dirty="0">
                <a:ln>
                  <a:noFill/>
                </a:ln>
                <a:solidFill>
                  <a:schemeClr val="bg1">
                    <a:alpha val="50000"/>
                  </a:schemeClr>
                </a:solidFill>
                <a:effectLst/>
                <a:uLnTx/>
                <a:uFillTx/>
                <a:latin typeface="Arial" panose="020B0604020202020204" pitchFamily="34" charset="0"/>
                <a:ea typeface="宋体" panose="02010600030101010101" pitchFamily="2" charset="-122"/>
                <a:cs typeface="Arial" panose="020B0604020202020204" pitchFamily="34" charset="0"/>
              </a:rPr>
              <a:t>       </a:t>
            </a:r>
            <a:endParaRPr kumimoji="0" lang="en-US" sz="2000" b="1" i="0" u="none" strike="noStrike" kern="1200" cap="none" spc="0" normalizeH="0" baseline="0" noProof="0" dirty="0">
              <a:ln>
                <a:noFill/>
              </a:ln>
              <a:solidFill>
                <a:schemeClr val="bg1">
                  <a:alpha val="50000"/>
                </a:schemeClr>
              </a:solidFill>
              <a:effectLst/>
              <a:uLnTx/>
              <a:uFillTx/>
              <a:latin typeface="Arial" panose="020B0604020202020204" pitchFamily="34"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kumimoji="0" lang="en-US" sz="2000" b="1" i="0" u="none" strike="noStrike" kern="1200" cap="none" spc="0" normalizeH="0" baseline="0" noProof="0" dirty="0">
                <a:ln>
                  <a:noFill/>
                </a:ln>
                <a:solidFill>
                  <a:schemeClr val="bg1">
                    <a:alpha val="50000"/>
                  </a:schemeClr>
                </a:solidFill>
                <a:effectLst/>
                <a:uLnTx/>
                <a:uFillTx/>
                <a:latin typeface="Arial" panose="020B0604020202020204" pitchFamily="34" charset="0"/>
                <a:ea typeface="宋体" panose="02010600030101010101" pitchFamily="2" charset="-122"/>
                <a:cs typeface="Arial" panose="020B0604020202020204" pitchFamily="34" charset="0"/>
              </a:rPr>
              <a:t>       </a:t>
            </a: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1945年1月，在英格兰的沃顿空军基地。一个上尉飞行员接受了一项任务，驾驶没有任何武器装备和防护设施的飞机深入到德军本土执行侦察任务。他觉得几乎无法完成任务。总是想象着飞机座舱被炮弹集中，自己鲜血飞溅，连跳伞的力气都没有</a:t>
            </a:r>
            <a:r>
              <a:rPr kumimoji="0" lang="zh-CN"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a:t>
            </a:r>
            <a:endPar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       第二天，</a:t>
            </a:r>
            <a:r>
              <a:rPr kumimoji="0" lang="zh-CN"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这位飞行员驾驶飞</a:t>
            </a: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机滑行在跑道上</a:t>
            </a:r>
            <a:r>
              <a:rPr kumimoji="0" lang="zh-CN"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a:t>
            </a: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他告诫自己，现在，只是起飞，飞起来就行。升到两万五千米高空时，他又告诫自己，现在所要做的，是在地面无线电的指导下，保持这个航向20分钟，就可以到达荷兰，这个不难做到。就这样，他不断告诫自己，下面，只是飞越荷兰，这并不难；然后是飞临德国，这并不困难。</a:t>
            </a:r>
            <a:endPar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       就这样，一程又一程，这位上尉终于完成了侦察任务</a:t>
            </a:r>
            <a:r>
              <a:rPr kumimoji="0" lang="zh-CN"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a:t>
            </a:r>
            <a:r>
              <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rPr>
              <a:t>当他接受盟军的奖励时，他说，我之所以成为孤胆英雄，完全是因为我小时侯一段经历的启示。</a:t>
            </a:r>
            <a:endParaRPr kumimoji="0" sz="2000" b="1" i="0" u="none" strike="noStrike" kern="1200" cap="none" spc="0" normalizeH="0" baseline="0" noProof="0" dirty="0">
              <a:ln>
                <a:noFill/>
              </a:ln>
              <a:solidFill>
                <a:schemeClr val="tx1"/>
              </a:solidFill>
              <a:effectLst/>
              <a:uLnTx/>
              <a:uFillTx/>
              <a:latin typeface="+mn-ea"/>
              <a:ea typeface="+mn-ea"/>
              <a:cs typeface="Arial" panose="020B060402020202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kumimoji="0" sz="2000" b="1" i="0" u="none" strike="noStrike" kern="1200" cap="none" spc="0" normalizeH="0" baseline="0" noProof="0" dirty="0">
                <a:ln>
                  <a:noFill/>
                </a:ln>
                <a:solidFill>
                  <a:schemeClr val="tx1">
                    <a:lumMod val="60000"/>
                    <a:lumOff val="40000"/>
                  </a:schemeClr>
                </a:solidFill>
                <a:effectLst/>
                <a:uLnTx/>
                <a:uFillTx/>
                <a:latin typeface="+mn-ea"/>
                <a:ea typeface="+mn-ea"/>
                <a:cs typeface="Arial" panose="020B0604020202020204" pitchFamily="34" charset="0"/>
              </a:rPr>
              <a:t>        </a:t>
            </a:r>
            <a:endParaRPr kumimoji="0" sz="2000" b="1" i="0" u="none" strike="noStrike" kern="1200" cap="none" spc="0" normalizeH="0" baseline="0" noProof="0" dirty="0">
              <a:ln>
                <a:noFill/>
              </a:ln>
              <a:solidFill>
                <a:schemeClr val="tx1">
                  <a:lumMod val="60000"/>
                  <a:lumOff val="40000"/>
                </a:schemeClr>
              </a:solidFill>
              <a:effectLst/>
              <a:uLnTx/>
              <a:uFillTx/>
              <a:latin typeface="+mn-ea"/>
              <a:ea typeface="+mn-ea"/>
              <a:cs typeface="Arial" panose="020B0604020202020204" pitchFamily="34" charset="0"/>
            </a:endParaRPr>
          </a:p>
        </p:txBody>
      </p:sp>
    </p:spTree>
  </p:cSld>
  <p:clrMapOvr>
    <a:masterClrMapping/>
  </p:clrMapOvr>
  <p:transition spd="slow">
    <p:strip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文本框 10242"/>
          <p:cNvSpPr txBox="1"/>
          <p:nvPr/>
        </p:nvSpPr>
        <p:spPr>
          <a:xfrm>
            <a:off x="539750" y="620713"/>
            <a:ext cx="4679950" cy="521970"/>
          </a:xfrm>
          <a:prstGeom prst="rect">
            <a:avLst/>
          </a:prstGeom>
          <a:noFill/>
          <a:ln w="9525">
            <a:noFill/>
          </a:ln>
        </p:spPr>
        <p:txBody>
          <a:bodyPr>
            <a:spAutoFit/>
          </a:bodyPr>
          <a:p>
            <a:pPr>
              <a:spcBef>
                <a:spcPct val="50000"/>
              </a:spcBef>
            </a:pPr>
            <a:r>
              <a:rPr lang="en-US" altLang="zh-CN" sz="2800" b="1" dirty="0">
                <a:solidFill>
                  <a:srgbClr val="000000"/>
                </a:solidFill>
                <a:latin typeface="宋体" panose="02010600030101010101" pitchFamily="2" charset="-122"/>
                <a:ea typeface="宋体" panose="02010600030101010101" pitchFamily="2" charset="-122"/>
              </a:rPr>
              <a:t> </a:t>
            </a:r>
            <a:r>
              <a:rPr lang="zh-CN" altLang="en-US" sz="2800" b="1" dirty="0">
                <a:solidFill>
                  <a:srgbClr val="000000"/>
                </a:solidFill>
                <a:latin typeface="宋体" panose="02010600030101010101" pitchFamily="2" charset="-122"/>
                <a:ea typeface="宋体" panose="02010600030101010101" pitchFamily="2" charset="-122"/>
              </a:rPr>
              <a:t>说说“我”的脱险过程</a:t>
            </a:r>
            <a:endParaRPr lang="zh-CN" altLang="en-US" sz="2800" b="1" dirty="0">
              <a:solidFill>
                <a:srgbClr val="000000"/>
              </a:solidFill>
              <a:latin typeface="宋体" panose="02010600030101010101" pitchFamily="2" charset="-122"/>
              <a:ea typeface="宋体" panose="02010600030101010101" pitchFamily="2" charset="-122"/>
            </a:endParaRPr>
          </a:p>
        </p:txBody>
      </p:sp>
      <p:sp>
        <p:nvSpPr>
          <p:cNvPr id="12" name="矩形 11"/>
          <p:cNvSpPr/>
          <p:nvPr/>
        </p:nvSpPr>
        <p:spPr>
          <a:xfrm>
            <a:off x="2386013" y="1506538"/>
            <a:ext cx="3091180" cy="460375"/>
          </a:xfrm>
          <a:prstGeom prst="rect">
            <a:avLst/>
          </a:prstGeom>
          <a:noFill/>
          <a:ln w="9525">
            <a:noFill/>
          </a:ln>
        </p:spPr>
        <p:txBody>
          <a:bodyPr wrap="none">
            <a:spAutoFit/>
          </a:bodyPr>
          <a:p>
            <a:r>
              <a:rPr lang="en-US" altLang="zh-CN" sz="2400" b="1" dirty="0">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杰里带来了我父亲。</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3" name="下箭头 12"/>
          <p:cNvSpPr>
            <a:spLocks noChangeArrowheads="1"/>
          </p:cNvSpPr>
          <p:nvPr/>
        </p:nvSpPr>
        <p:spPr bwMode="auto">
          <a:xfrm>
            <a:off x="3825875" y="1939925"/>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4" name="矩形 13"/>
          <p:cNvSpPr/>
          <p:nvPr/>
        </p:nvSpPr>
        <p:spPr>
          <a:xfrm>
            <a:off x="1697673" y="2270125"/>
            <a:ext cx="4467860" cy="460375"/>
          </a:xfrm>
          <a:prstGeom prst="rect">
            <a:avLst/>
          </a:prstGeom>
          <a:noFill/>
          <a:ln w="9525">
            <a:noFill/>
          </a:ln>
        </p:spPr>
        <p:txBody>
          <a:bodyPr wrap="none">
            <a:spAutoFit/>
          </a:bodyPr>
          <a:p>
            <a:r>
              <a:rPr lang="zh-CN" altLang="en-US" sz="2400" b="1" dirty="0">
                <a:latin typeface="宋体" panose="02010600030101010101" pitchFamily="2" charset="-122"/>
                <a:ea typeface="宋体" panose="02010600030101010101" pitchFamily="2" charset="-122"/>
              </a:rPr>
              <a:t>父亲的手电光照着我，安慰我。</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5" name="矩形 14"/>
          <p:cNvSpPr/>
          <p:nvPr/>
        </p:nvSpPr>
        <p:spPr>
          <a:xfrm>
            <a:off x="1008380" y="3135630"/>
            <a:ext cx="8825230" cy="460375"/>
          </a:xfrm>
          <a:prstGeom prst="rect">
            <a:avLst/>
          </a:prstGeom>
          <a:noFill/>
          <a:ln w="9525">
            <a:noFill/>
          </a:ln>
        </p:spPr>
        <p:txBody>
          <a:bodyPr wrap="square">
            <a:spAutoFit/>
          </a:bodyPr>
          <a:p>
            <a:r>
              <a:rPr lang="zh-CN" altLang="en-US" sz="2400" b="1" dirty="0">
                <a:latin typeface="宋体" panose="02010600030101010101" pitchFamily="2" charset="-122"/>
                <a:ea typeface="宋体" panose="02010600030101010101" pitchFamily="2" charset="-122"/>
              </a:rPr>
              <a:t>父亲教我把左脚踩住岩脊下面突出的那块石头上。</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6" name="下箭头 15"/>
          <p:cNvSpPr>
            <a:spLocks noChangeArrowheads="1"/>
          </p:cNvSpPr>
          <p:nvPr/>
        </p:nvSpPr>
        <p:spPr bwMode="auto">
          <a:xfrm>
            <a:off x="3825875" y="2730500"/>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7" name="矩形 16"/>
          <p:cNvSpPr/>
          <p:nvPr/>
        </p:nvSpPr>
        <p:spPr>
          <a:xfrm>
            <a:off x="1138873" y="3890328"/>
            <a:ext cx="6304280" cy="497205"/>
          </a:xfrm>
          <a:prstGeom prst="rect">
            <a:avLst/>
          </a:prstGeom>
          <a:noFill/>
          <a:ln w="9525">
            <a:noFill/>
          </a:ln>
        </p:spPr>
        <p:txBody>
          <a:bodyPr wrap="none">
            <a:spAutoFit/>
          </a:bodyPr>
          <a:p>
            <a:pPr>
              <a:lnSpc>
                <a:spcPct val="110000"/>
              </a:lnSpc>
              <a:buClr>
                <a:schemeClr val="accent2"/>
              </a:buClr>
              <a:buFont typeface="Wingdings" panose="05000000000000000000" pitchFamily="2" charset="2"/>
            </a:pPr>
            <a:r>
              <a:rPr lang="zh-CN" altLang="en-US" sz="2400" b="1" dirty="0">
                <a:latin typeface="宋体" panose="02010600030101010101" pitchFamily="2" charset="-122"/>
                <a:ea typeface="宋体" panose="02010600030101010101" pitchFamily="2" charset="-122"/>
              </a:rPr>
              <a:t>父亲教我把右脚移动到右边稍低一点的地方。</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8" name="下箭头 17"/>
          <p:cNvSpPr>
            <a:spLocks noChangeArrowheads="1"/>
          </p:cNvSpPr>
          <p:nvPr/>
        </p:nvSpPr>
        <p:spPr bwMode="auto">
          <a:xfrm>
            <a:off x="3825875" y="3595688"/>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9" name="矩形 18"/>
          <p:cNvSpPr/>
          <p:nvPr/>
        </p:nvSpPr>
        <p:spPr>
          <a:xfrm>
            <a:off x="758508" y="4746308"/>
            <a:ext cx="8586787" cy="570865"/>
          </a:xfrm>
          <a:prstGeom prst="rect">
            <a:avLst/>
          </a:prstGeom>
          <a:noFill/>
          <a:ln w="9525">
            <a:noFill/>
          </a:ln>
        </p:spPr>
        <p:txBody>
          <a:bodyPr>
            <a:spAutoFit/>
          </a:bodyPr>
          <a:p>
            <a:pPr>
              <a:lnSpc>
                <a:spcPct val="130000"/>
              </a:lnSpc>
            </a:pPr>
            <a:r>
              <a:rPr lang="zh-CN" altLang="en-US" sz="2400" b="1" dirty="0">
                <a:latin typeface="宋体" panose="02010600030101010101" pitchFamily="2" charset="-122"/>
                <a:ea typeface="宋体" panose="02010600030101010101" pitchFamily="2" charset="-122"/>
              </a:rPr>
              <a:t>一次一步，慢慢爬下悬崖，扑进了父亲强壮的臂弯里。</a:t>
            </a:r>
            <a:endParaRPr lang="en-US" altLang="zh-CN" sz="2400" b="1" dirty="0">
              <a:solidFill>
                <a:srgbClr val="0000FF"/>
              </a:solidFill>
              <a:latin typeface="宋体" panose="02010600030101010101" pitchFamily="2" charset="-122"/>
              <a:ea typeface="宋体" panose="02010600030101010101" pitchFamily="2" charset="-122"/>
            </a:endParaRPr>
          </a:p>
        </p:txBody>
      </p:sp>
      <p:sp>
        <p:nvSpPr>
          <p:cNvPr id="20" name="下箭头 19"/>
          <p:cNvSpPr>
            <a:spLocks noChangeArrowheads="1"/>
          </p:cNvSpPr>
          <p:nvPr/>
        </p:nvSpPr>
        <p:spPr bwMode="auto">
          <a:xfrm>
            <a:off x="3825875" y="4387850"/>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2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20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1"/>
          <p:cNvSpPr/>
          <p:nvPr/>
        </p:nvSpPr>
        <p:spPr>
          <a:xfrm>
            <a:off x="-6350" y="-81915"/>
            <a:ext cx="9129395" cy="6739255"/>
          </a:xfrm>
          <a:prstGeom prst="rect">
            <a:avLst/>
          </a:prstGeom>
          <a:noFill/>
          <a:ln w="9525">
            <a:noFill/>
          </a:ln>
        </p:spPr>
        <p:txBody>
          <a:bodyPr wrap="square" anchor="ctr">
            <a:spAutoFit/>
          </a:bodyPr>
          <a:p>
            <a:pPr indent="355600" eaLnBrk="0" hangingPunct="0"/>
            <a:r>
              <a:rPr lang="zh-CN" altLang="en-US" sz="3200" b="1" dirty="0">
                <a:solidFill>
                  <a:srgbClr val="C00000"/>
                </a:solidFill>
                <a:latin typeface="Comic Sans MS" panose="030F0702030302020204" pitchFamily="66" charset="0"/>
              </a:rPr>
              <a:t>品味语言 </a:t>
            </a:r>
            <a:r>
              <a:rPr lang="zh-CN" altLang="en-US" sz="4800" dirty="0">
                <a:solidFill>
                  <a:srgbClr val="FF0000"/>
                </a:solidFill>
                <a:latin typeface="Times New Roman" panose="02020603050405020304" pitchFamily="18" charset="0"/>
                <a:cs typeface="Times New Roman" panose="02020603050405020304" pitchFamily="18" charset="0"/>
              </a:rPr>
              <a:t>字斟句酌品心理</a:t>
            </a:r>
            <a:endParaRPr lang="zh-CN" altLang="en-US" sz="4000" dirty="0">
              <a:solidFill>
                <a:srgbClr val="FF0000"/>
              </a:solidFill>
              <a:latin typeface="Arial" panose="020B0604020202020204" pitchFamily="34" charset="0"/>
            </a:endParaRPr>
          </a:p>
          <a:p>
            <a:pPr indent="355600" eaLnBrk="0" hangingPunct="0"/>
            <a:r>
              <a:rPr lang="en-US" altLang="zh-CN" sz="4800" dirty="0">
                <a:solidFill>
                  <a:srgbClr val="000000"/>
                </a:solidFill>
                <a:latin typeface="Times New Roman" panose="02020603050405020304" pitchFamily="18" charset="0"/>
                <a:cs typeface="Times New Roman" panose="02020603050405020304" pitchFamily="18" charset="0"/>
              </a:rPr>
              <a:t>     </a:t>
            </a:r>
            <a:r>
              <a:rPr lang="zh-CN" altLang="en-US" sz="4800" dirty="0">
                <a:solidFill>
                  <a:srgbClr val="000000"/>
                </a:solidFill>
                <a:latin typeface="Times New Roman" panose="02020603050405020304" pitchFamily="18" charset="0"/>
                <a:cs typeface="Times New Roman" panose="02020603050405020304" pitchFamily="18" charset="0"/>
              </a:rPr>
              <a:t>请同学们</a:t>
            </a:r>
            <a:r>
              <a:rPr lang="zh-CN" altLang="en-US" sz="4800" dirty="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分角色</a:t>
            </a:r>
            <a:r>
              <a:rPr lang="zh-CN" altLang="en-US" sz="4800" dirty="0">
                <a:solidFill>
                  <a:srgbClr val="000000"/>
                </a:solidFill>
                <a:latin typeface="Times New Roman" panose="02020603050405020304" pitchFamily="18" charset="0"/>
                <a:cs typeface="Times New Roman" panose="02020603050405020304" pitchFamily="18" charset="0"/>
              </a:rPr>
              <a:t>朗读课文，</a:t>
            </a:r>
            <a:r>
              <a:rPr lang="zh-CN" altLang="en-US" sz="4800" dirty="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小组交流</a:t>
            </a:r>
            <a:r>
              <a:rPr lang="zh-CN" altLang="en-US" sz="4800" dirty="0">
                <a:solidFill>
                  <a:srgbClr val="000000"/>
                </a:solidFill>
                <a:cs typeface="Times New Roman" panose="02020603050405020304" pitchFamily="18" charset="0"/>
              </a:rPr>
              <a:t>在脱险的过程中，我的心理发生了哪些变化？ 请画出能体现我心理活动的语句。</a:t>
            </a:r>
            <a:endParaRPr lang="zh-CN" altLang="en-US" sz="4800" dirty="0">
              <a:solidFill>
                <a:srgbClr val="000000"/>
              </a:solidFill>
              <a:cs typeface="Times New Roman" panose="02020603050405020304" pitchFamily="18" charset="0"/>
            </a:endParaRPr>
          </a:p>
          <a:p>
            <a:pPr indent="355600" eaLnBrk="0" hangingPunct="0"/>
            <a:r>
              <a:rPr lang="zh-CN" altLang="en-US" sz="4800" dirty="0">
                <a:solidFill>
                  <a:srgbClr val="000000"/>
                </a:solidFill>
                <a:latin typeface="Times New Roman" panose="02020603050405020304" pitchFamily="18" charset="0"/>
                <a:cs typeface="Times New Roman" panose="02020603050405020304" pitchFamily="18" charset="0"/>
              </a:rPr>
              <a:t>提示：我们小组选择的是第</a:t>
            </a:r>
            <a:r>
              <a:rPr lang="zh-CN" altLang="zh-CN" sz="4800" dirty="0">
                <a:solidFill>
                  <a:srgbClr val="000000"/>
                </a:solidFill>
                <a:latin typeface="Times New Roman" panose="02020603050405020304" pitchFamily="18" charset="0"/>
                <a:cs typeface="Times New Roman" panose="02020603050405020304" pitchFamily="18" charset="0"/>
              </a:rPr>
              <a:t>____</a:t>
            </a:r>
            <a:r>
              <a:rPr lang="zh-CN" altLang="en-US" sz="4800" dirty="0">
                <a:solidFill>
                  <a:srgbClr val="000000"/>
                </a:solidFill>
                <a:latin typeface="Times New Roman" panose="02020603050405020304" pitchFamily="18" charset="0"/>
                <a:cs typeface="Times New Roman" panose="02020603050405020304" pitchFamily="18" charset="0"/>
              </a:rPr>
              <a:t>段中的</a:t>
            </a:r>
            <a:r>
              <a:rPr lang="zh-CN" altLang="zh-CN" sz="4800" dirty="0">
                <a:solidFill>
                  <a:srgbClr val="000000"/>
                </a:solidFill>
                <a:latin typeface="Times New Roman" panose="02020603050405020304" pitchFamily="18" charset="0"/>
                <a:cs typeface="Times New Roman" panose="02020603050405020304" pitchFamily="18" charset="0"/>
              </a:rPr>
              <a:t>___________</a:t>
            </a:r>
            <a:r>
              <a:rPr lang="zh-CN" altLang="en-US" sz="4800" dirty="0">
                <a:solidFill>
                  <a:srgbClr val="000000"/>
                </a:solidFill>
                <a:latin typeface="Times New Roman" panose="02020603050405020304" pitchFamily="18" charset="0"/>
                <a:cs typeface="Times New Roman" panose="02020603050405020304" pitchFamily="18" charset="0"/>
              </a:rPr>
              <a:t>（词语或句子），从中读出了</a:t>
            </a:r>
            <a:r>
              <a:rPr lang="zh-CN" altLang="en-US" sz="4800" dirty="0">
                <a:solidFill>
                  <a:srgbClr val="000000"/>
                </a:solidFill>
                <a:latin typeface="Arial" panose="020B0604020202020204" pitchFamily="34" charset="0"/>
                <a:cs typeface="Times New Roman" panose="02020603050405020304" pitchFamily="18" charset="0"/>
              </a:rPr>
              <a:t>“我”</a:t>
            </a:r>
            <a:r>
              <a:rPr lang="zh-CN" altLang="zh-CN" sz="4800" dirty="0">
                <a:solidFill>
                  <a:srgbClr val="000000"/>
                </a:solidFill>
                <a:latin typeface="Times New Roman" panose="02020603050405020304" pitchFamily="18" charset="0"/>
                <a:cs typeface="Times New Roman" panose="02020603050405020304" pitchFamily="18" charset="0"/>
              </a:rPr>
              <a:t>___________</a:t>
            </a:r>
            <a:r>
              <a:rPr lang="zh-CN" altLang="zh-CN" sz="4800" u="sng" dirty="0">
                <a:solidFill>
                  <a:srgbClr val="000000"/>
                </a:solidFill>
                <a:latin typeface="Times New Roman" panose="02020603050405020304" pitchFamily="18" charset="0"/>
                <a:cs typeface="Times New Roman" panose="02020603050405020304" pitchFamily="18" charset="0"/>
              </a:rPr>
              <a:t>_              </a:t>
            </a:r>
            <a:r>
              <a:rPr lang="zh-CN" altLang="en-US" sz="4800" dirty="0">
                <a:solidFill>
                  <a:srgbClr val="000000"/>
                </a:solidFill>
                <a:latin typeface="Times New Roman" panose="02020603050405020304" pitchFamily="18" charset="0"/>
                <a:cs typeface="Times New Roman" panose="02020603050405020304" pitchFamily="18" charset="0"/>
              </a:rPr>
              <a:t>的心理。</a:t>
            </a:r>
            <a:endParaRPr lang="zh-CN" altLang="en-US" sz="8800" dirty="0">
              <a:latin typeface="Arial" panose="020B0604020202020204" pitchFamily="34" charset="0"/>
            </a:endParaRPr>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2"/>
          <p:cNvSpPr txBox="1"/>
          <p:nvPr/>
        </p:nvSpPr>
        <p:spPr>
          <a:xfrm>
            <a:off x="142875" y="0"/>
            <a:ext cx="8434388" cy="1014730"/>
          </a:xfrm>
          <a:prstGeom prst="rect">
            <a:avLst/>
          </a:prstGeom>
          <a:noFill/>
          <a:ln w="9525">
            <a:noFill/>
          </a:ln>
        </p:spPr>
        <p:txBody>
          <a:bodyPr>
            <a:spAutoFit/>
          </a:bodyPr>
          <a:p>
            <a:pPr>
              <a:lnSpc>
                <a:spcPct val="150000"/>
              </a:lnSpc>
            </a:pPr>
            <a:r>
              <a:rPr lang="zh-CN" altLang="en-US" sz="4000" b="1" dirty="0">
                <a:solidFill>
                  <a:srgbClr val="FF0000"/>
                </a:solidFill>
                <a:latin typeface="楷体_GB2312" charset="-122"/>
                <a:ea typeface="楷体_GB2312" charset="-122"/>
              </a:rPr>
              <a:t>探究主题：走一步，再走一步 </a:t>
            </a:r>
            <a:endParaRPr lang="zh-CN" altLang="en-US" sz="4000" b="1" dirty="0">
              <a:solidFill>
                <a:srgbClr val="FF0000"/>
              </a:solidFill>
              <a:latin typeface="楷体_GB2312" charset="-122"/>
              <a:ea typeface="楷体_GB2312" charset="-122"/>
            </a:endParaRPr>
          </a:p>
        </p:txBody>
      </p:sp>
      <p:sp>
        <p:nvSpPr>
          <p:cNvPr id="13" name="Text Box 2"/>
          <p:cNvSpPr txBox="1"/>
          <p:nvPr/>
        </p:nvSpPr>
        <p:spPr>
          <a:xfrm>
            <a:off x="142875" y="1325245"/>
            <a:ext cx="8976995" cy="4707890"/>
          </a:xfrm>
          <a:prstGeom prst="rect">
            <a:avLst/>
          </a:prstGeom>
          <a:noFill/>
          <a:ln w="9525">
            <a:noFill/>
          </a:ln>
        </p:spPr>
        <p:txBody>
          <a:bodyPr wrap="square">
            <a:spAutoFit/>
          </a:bodyPr>
          <a:p>
            <a:pPr>
              <a:lnSpc>
                <a:spcPct val="150000"/>
              </a:lnSpc>
            </a:pPr>
            <a:r>
              <a:rPr lang="en-US" altLang="zh-CN" sz="4000" b="1" dirty="0">
                <a:solidFill>
                  <a:schemeClr val="tx1"/>
                </a:solidFill>
                <a:latin typeface="楷体_GB2312" charset="-122"/>
                <a:ea typeface="楷体_GB2312" charset="-122"/>
              </a:rPr>
              <a:t>    </a:t>
            </a:r>
            <a:r>
              <a:rPr lang="zh-CN" altLang="en-US" sz="4000" b="1" dirty="0">
                <a:solidFill>
                  <a:schemeClr val="tx1"/>
                </a:solidFill>
                <a:latin typeface="楷体_GB2312" charset="-122"/>
                <a:ea typeface="楷体_GB2312" charset="-122"/>
              </a:rPr>
              <a:t>走一步，再走一步，就是说无论遇到怎样的危险和困难，都不要惧怕。只要把它分解开来，化整为零，分解为一个个小困难，然后再逐个解决，那么终将赢得最后的胜利。</a:t>
            </a:r>
            <a:endParaRPr lang="zh-CN" altLang="en-US" sz="4000" b="1" dirty="0">
              <a:solidFill>
                <a:schemeClr val="tx1"/>
              </a:solidFill>
              <a:latin typeface="楷体_GB2312" charset="-122"/>
              <a:ea typeface="楷体_GB2312"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charRg st="0" end="2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charRg st="0" end="7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1"/>
          <p:cNvSpPr/>
          <p:nvPr/>
        </p:nvSpPr>
        <p:spPr>
          <a:xfrm>
            <a:off x="0" y="978377"/>
            <a:ext cx="9144000" cy="4661535"/>
          </a:xfrm>
          <a:prstGeom prst="rect">
            <a:avLst/>
          </a:prstGeom>
          <a:noFill/>
          <a:ln w="9525">
            <a:noFill/>
          </a:ln>
        </p:spPr>
        <p:txBody>
          <a:bodyPr anchor="ctr">
            <a:spAutoFit/>
          </a:bodyPr>
          <a:p>
            <a:pPr indent="355600" eaLnBrk="0" hangingPunct="0">
              <a:lnSpc>
                <a:spcPct val="150000"/>
              </a:lnSpc>
            </a:pPr>
            <a:r>
              <a:rPr lang="zh-CN" altLang="en-US" sz="4000" dirty="0">
                <a:solidFill>
                  <a:srgbClr val="FF0000"/>
                </a:solidFill>
                <a:latin typeface="Arial" panose="020B0604020202020204" pitchFamily="34" charset="0"/>
                <a:cs typeface="Times New Roman" panose="02020603050405020304" pitchFamily="18" charset="0"/>
              </a:rPr>
              <a:t>再走一步</a:t>
            </a:r>
            <a:r>
              <a:rPr lang="en-US" altLang="zh-CN" sz="5400" dirty="0">
                <a:solidFill>
                  <a:srgbClr val="C00000"/>
                </a:solidFill>
                <a:latin typeface="Arial" panose="020B0604020202020204" pitchFamily="34" charset="0"/>
                <a:cs typeface="Times New Roman" panose="02020603050405020304" pitchFamily="18" charset="0"/>
              </a:rPr>
              <a:t>“</a:t>
            </a:r>
            <a:r>
              <a:rPr lang="zh-CN" altLang="en-US" sz="5400" dirty="0">
                <a:solidFill>
                  <a:srgbClr val="C00000"/>
                </a:solidFill>
                <a:latin typeface="Times New Roman" panose="02020603050405020304" pitchFamily="18" charset="0"/>
                <a:cs typeface="Times New Roman" panose="02020603050405020304" pitchFamily="18" charset="0"/>
              </a:rPr>
              <a:t>触摸心灵悟成长</a:t>
            </a:r>
            <a:r>
              <a:rPr lang="zh-CN" altLang="en-US" sz="5400" dirty="0">
                <a:solidFill>
                  <a:srgbClr val="C00000"/>
                </a:solidFill>
                <a:latin typeface="Arial" panose="020B0604020202020204" pitchFamily="34" charset="0"/>
                <a:cs typeface="Times New Roman" panose="02020603050405020304" pitchFamily="18" charset="0"/>
              </a:rPr>
              <a:t>”</a:t>
            </a:r>
            <a:endParaRPr lang="en-US" altLang="zh-CN" sz="2800" dirty="0">
              <a:solidFill>
                <a:srgbClr val="C00000"/>
              </a:solidFill>
              <a:latin typeface="Arial" panose="020B0604020202020204" pitchFamily="34" charset="0"/>
              <a:cs typeface="Times New Roman" panose="02020603050405020304" pitchFamily="18" charset="0"/>
            </a:endParaRPr>
          </a:p>
          <a:p>
            <a:pPr indent="355600" eaLnBrk="0" hangingPunct="0">
              <a:lnSpc>
                <a:spcPct val="150000"/>
              </a:lnSpc>
            </a:pPr>
            <a:r>
              <a:rPr lang="zh-CN" altLang="en-US" sz="3600" dirty="0">
                <a:solidFill>
                  <a:srgbClr val="000000"/>
                </a:solidFill>
                <a:latin typeface="Times New Roman" panose="02020603050405020304" pitchFamily="18" charset="0"/>
                <a:cs typeface="Times New Roman" panose="02020603050405020304" pitchFamily="18" charset="0"/>
              </a:rPr>
              <a:t>多角度畅谈收获：</a:t>
            </a:r>
            <a:endParaRPr lang="zh-CN" altLang="en-US" sz="3600" dirty="0">
              <a:latin typeface="Arial" panose="020B0604020202020204" pitchFamily="34" charset="0"/>
            </a:endParaRPr>
          </a:p>
          <a:p>
            <a:pPr indent="355600" eaLnBrk="0" hangingPunct="0">
              <a:lnSpc>
                <a:spcPct val="150000"/>
              </a:lnSpc>
            </a:pPr>
            <a:r>
              <a:rPr lang="zh-CN" altLang="zh-CN" sz="3600" dirty="0">
                <a:solidFill>
                  <a:srgbClr val="000000"/>
                </a:solidFill>
                <a:latin typeface="Times New Roman" panose="02020603050405020304" pitchFamily="18" charset="0"/>
                <a:cs typeface="Times New Roman" panose="02020603050405020304" pitchFamily="18" charset="0"/>
              </a:rPr>
              <a:t>1.作为父母</a:t>
            </a:r>
            <a:endParaRPr lang="zh-CN" altLang="en-US" sz="3600" dirty="0">
              <a:latin typeface="Arial" panose="020B0604020202020204" pitchFamily="34" charset="0"/>
            </a:endParaRPr>
          </a:p>
          <a:p>
            <a:pPr indent="355600" eaLnBrk="0" hangingPunct="0">
              <a:lnSpc>
                <a:spcPct val="150000"/>
              </a:lnSpc>
            </a:pPr>
            <a:r>
              <a:rPr lang="zh-CN" altLang="zh-CN" sz="3600" dirty="0">
                <a:solidFill>
                  <a:srgbClr val="000000"/>
                </a:solidFill>
                <a:latin typeface="Times New Roman" panose="02020603050405020304" pitchFamily="18" charset="0"/>
                <a:cs typeface="Times New Roman" panose="02020603050405020304" pitchFamily="18" charset="0"/>
              </a:rPr>
              <a:t>2.作为朋友</a:t>
            </a:r>
            <a:endParaRPr lang="zh-CN" altLang="zh-CN" sz="3600" dirty="0">
              <a:solidFill>
                <a:srgbClr val="000000"/>
              </a:solidFill>
              <a:latin typeface="Times New Roman" panose="02020603050405020304" pitchFamily="18" charset="0"/>
              <a:cs typeface="Times New Roman" panose="02020603050405020304" pitchFamily="18" charset="0"/>
            </a:endParaRPr>
          </a:p>
          <a:p>
            <a:pPr indent="355600" eaLnBrk="0" hangingPunct="0">
              <a:lnSpc>
                <a:spcPct val="150000"/>
              </a:lnSpc>
            </a:pPr>
            <a:r>
              <a:rPr lang="zh-CN" altLang="zh-CN" sz="3600" dirty="0">
                <a:solidFill>
                  <a:srgbClr val="000000"/>
                </a:solidFill>
                <a:latin typeface="Times New Roman" panose="02020603050405020304" pitchFamily="18" charset="0"/>
                <a:cs typeface="Times New Roman" panose="02020603050405020304" pitchFamily="18" charset="0"/>
              </a:rPr>
              <a:t>3.对我们自己来说</a:t>
            </a:r>
            <a:endParaRPr lang="zh-CN" altLang="en-US" sz="3600" dirty="0">
              <a:latin typeface="Arial" panose="020B0604020202020204" pitchFamily="34" charset="0"/>
            </a:endParaRPr>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1"/>
          <p:cNvSpPr/>
          <p:nvPr/>
        </p:nvSpPr>
        <p:spPr>
          <a:xfrm>
            <a:off x="0" y="33815"/>
            <a:ext cx="9144000" cy="6677660"/>
          </a:xfrm>
          <a:prstGeom prst="rect">
            <a:avLst/>
          </a:prstGeom>
          <a:noFill/>
          <a:ln w="9525">
            <a:noFill/>
          </a:ln>
        </p:spPr>
        <p:txBody>
          <a:bodyPr anchor="ctr">
            <a:spAutoFit/>
          </a:bodyPr>
          <a:p>
            <a:pPr indent="533400" eaLnBrk="0" hangingPunct="0"/>
            <a:r>
              <a:rPr lang="zh-CN" altLang="zh-CN" sz="3200" b="1" dirty="0">
                <a:solidFill>
                  <a:srgbClr val="FF0000"/>
                </a:solidFill>
                <a:latin typeface="Arial" panose="020B0604020202020204" pitchFamily="34" charset="0"/>
                <a:cs typeface="Times New Roman" panose="02020603050405020304" pitchFamily="18" charset="0"/>
              </a:rPr>
              <a:t>“</a:t>
            </a:r>
            <a:r>
              <a:rPr lang="zh-CN" altLang="en-US" sz="3200" b="1" dirty="0">
                <a:solidFill>
                  <a:srgbClr val="FF0000"/>
                </a:solidFill>
                <a:latin typeface="Times New Roman" panose="02020603050405020304" pitchFamily="18" charset="0"/>
                <a:cs typeface="Times New Roman" panose="02020603050405020304" pitchFamily="18" charset="0"/>
              </a:rPr>
              <a:t>回读文章悟人生</a:t>
            </a:r>
            <a:r>
              <a:rPr lang="zh-CN" altLang="en-US" sz="3200" b="1" dirty="0">
                <a:solidFill>
                  <a:srgbClr val="FF0000"/>
                </a:solidFill>
                <a:latin typeface="Arial" panose="020B0604020202020204" pitchFamily="34" charset="0"/>
                <a:cs typeface="Times New Roman" panose="02020603050405020304" pitchFamily="18" charset="0"/>
              </a:rPr>
              <a:t>”</a:t>
            </a:r>
            <a:endParaRPr lang="zh-CN" altLang="en-US" sz="1400" b="1" dirty="0">
              <a:solidFill>
                <a:srgbClr val="FF0000"/>
              </a:solidFill>
              <a:latin typeface="Arial" panose="020B0604020202020204" pitchFamily="34" charset="0"/>
            </a:endParaRPr>
          </a:p>
          <a:p>
            <a:pPr indent="533400" eaLnBrk="0" hangingPunct="0"/>
            <a:endParaRPr lang="zh-CN" altLang="en-US" sz="1400"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是谁成就了你 ，莫顿亨特？</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曾经以为，亨特</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一直有病的八岁的你，会成为被怜悯的对象，</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可是，你却成为了美国著名的励志作家；</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曾经以为，亨特</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蜷伏在悬崖上的你会成为被嘲笑的懦夫，</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可是，你却成为了二战中的孤胆英雄。</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是谁给了你信心？</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是什么改变了你的命运？</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那暮色中的手电，</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是父爱的别样表达</a:t>
            </a:r>
            <a:r>
              <a:rPr lang="zh-CN" altLang="zh-CN" b="1" dirty="0">
                <a:solidFill>
                  <a:srgbClr val="000000"/>
                </a:solidFill>
                <a:latin typeface="Arial" panose="020B0604020202020204" pitchFamily="34" charset="0"/>
                <a:ea typeface="Times New Roman" panose="02020603050405020304" pitchFamily="18" charset="0"/>
              </a:rPr>
              <a:t>……</a:t>
            </a:r>
            <a:endParaRPr lang="zh-CN" altLang="zh-CN"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黑暗惊恐中</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走一步，是一盏灯</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绝望迷茫时</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再走一步，是一双隐形的翅膀</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那灯光，</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注入的是自信的琼浆；</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熔铸的是腰杆的自强</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走一步，再走一步</a:t>
            </a:r>
            <a:endParaRPr lang="zh-CN" altLang="en-US" sz="1400" b="1" dirty="0">
              <a:latin typeface="Arial" panose="020B0604020202020204" pitchFamily="34" charset="0"/>
            </a:endParaRPr>
          </a:p>
          <a:p>
            <a:pPr indent="533400" eaLnBrk="0" hangingPunct="0"/>
            <a:r>
              <a:rPr lang="zh-CN" altLang="en-US" b="1" dirty="0">
                <a:solidFill>
                  <a:srgbClr val="000000"/>
                </a:solidFill>
                <a:latin typeface="Times New Roman" panose="02020603050405020304" pitchFamily="18" charset="0"/>
                <a:cs typeface="Times New Roman" panose="02020603050405020304" pitchFamily="18" charset="0"/>
              </a:rPr>
              <a:t>理性之光，永远指引你我人生的方向</a:t>
            </a:r>
            <a:endParaRPr lang="zh-CN" altLang="en-US" sz="4000" b="1" dirty="0">
              <a:latin typeface="Arial" panose="020B0604020202020204" pitchFamily="34" charset="0"/>
            </a:endParaRPr>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1"/>
          <p:cNvSpPr/>
          <p:nvPr/>
        </p:nvSpPr>
        <p:spPr>
          <a:xfrm>
            <a:off x="395288" y="-188912"/>
            <a:ext cx="7848600" cy="5632450"/>
          </a:xfrm>
          <a:prstGeom prst="rect">
            <a:avLst/>
          </a:prstGeom>
          <a:noFill/>
          <a:ln w="9525">
            <a:noFill/>
          </a:ln>
        </p:spPr>
        <p:txBody>
          <a:bodyPr anchor="ctr">
            <a:spAutoFit/>
          </a:bodyPr>
          <a:p>
            <a:pPr indent="355600" eaLnBrk="0" hangingPunct="0"/>
            <a:r>
              <a:rPr lang="zh-CN" altLang="en-US" sz="3600" dirty="0">
                <a:solidFill>
                  <a:srgbClr val="FF0000"/>
                </a:solidFill>
                <a:latin typeface="Times New Roman" panose="02020603050405020304" pitchFamily="18" charset="0"/>
                <a:cs typeface="Times New Roman" panose="02020603050405020304" pitchFamily="18" charset="0"/>
              </a:rPr>
              <a:t>回读文章悟人生</a:t>
            </a:r>
            <a:endParaRPr lang="zh-CN" altLang="en-US" sz="2800" dirty="0">
              <a:solidFill>
                <a:srgbClr val="FF0000"/>
              </a:solidFill>
              <a:latin typeface="Arial" panose="020B0604020202020204" pitchFamily="34" charset="0"/>
            </a:endParaRPr>
          </a:p>
          <a:p>
            <a:pPr indent="355600" eaLnBrk="0" hangingPunct="0"/>
            <a:r>
              <a:rPr lang="zh-CN" altLang="en-US" sz="3600" dirty="0">
                <a:solidFill>
                  <a:srgbClr val="000000"/>
                </a:solidFill>
                <a:latin typeface="Arial" panose="020B0604020202020204" pitchFamily="34" charset="0"/>
                <a:cs typeface="Times New Roman" panose="02020603050405020304" pitchFamily="18" charset="0"/>
              </a:rPr>
              <a:t>“</a:t>
            </a:r>
            <a:r>
              <a:rPr lang="zh-CN" altLang="en-US" sz="3600" dirty="0">
                <a:solidFill>
                  <a:srgbClr val="000000"/>
                </a:solidFill>
                <a:latin typeface="Times New Roman" panose="02020603050405020304" pitchFamily="18" charset="0"/>
                <a:cs typeface="Times New Roman" panose="02020603050405020304" pitchFamily="18" charset="0"/>
              </a:rPr>
              <a:t>我曾屡次发现，每当我感到前途茫茫而灰心丧气时，只要记起很久以前我在那座小悬崖上所学到的经验，我便能应付一切。我提醒自己，不要想着远在下面的岩石，而要着眼于那最初的一小步，走了这一步再走下一步，直到抵达我所要到的地方。这时，我便可以惊奇而自豪地回头看看，自己所走过的路程是多么漫长。</a:t>
            </a:r>
            <a:r>
              <a:rPr lang="zh-CN" altLang="en-US" sz="3600" dirty="0">
                <a:solidFill>
                  <a:srgbClr val="000000"/>
                </a:solidFill>
                <a:latin typeface="Arial" panose="020B0604020202020204" pitchFamily="34" charset="0"/>
                <a:cs typeface="Times New Roman" panose="02020603050405020304" pitchFamily="18" charset="0"/>
              </a:rPr>
              <a:t>”</a:t>
            </a:r>
            <a:endParaRPr lang="zh-CN" altLang="en-US" sz="6600" dirty="0">
              <a:latin typeface="Arial" panose="020B0604020202020204" pitchFamily="34" charset="0"/>
            </a:endParaRPr>
          </a:p>
        </p:txBody>
      </p:sp>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Text Box 7"/>
          <p:cNvSpPr txBox="1"/>
          <p:nvPr/>
        </p:nvSpPr>
        <p:spPr>
          <a:xfrm>
            <a:off x="0" y="1700213"/>
            <a:ext cx="8820150" cy="2124075"/>
          </a:xfrm>
          <a:prstGeom prst="rect">
            <a:avLst/>
          </a:prstGeom>
          <a:noFill/>
          <a:ln w="9525">
            <a:noFill/>
          </a:ln>
        </p:spPr>
        <p:txBody>
          <a:bodyPr>
            <a:spAutoFit/>
          </a:bodyPr>
          <a:p>
            <a:r>
              <a:rPr lang="zh-CN" altLang="en-US" sz="4400" dirty="0">
                <a:solidFill>
                  <a:schemeClr val="tx2"/>
                </a:solidFill>
                <a:latin typeface="Arial" panose="020B0604020202020204" pitchFamily="34" charset="0"/>
                <a:ea typeface="华文新魏" pitchFamily="2" charset="-122"/>
              </a:rPr>
              <a:t>       你在生活中遇到过困难吗？当时你是如何对待它的？如果你现在遇到这种情况，你会怎么办？</a:t>
            </a:r>
            <a:endParaRPr lang="zh-CN" altLang="en-US" sz="4400" dirty="0">
              <a:solidFill>
                <a:schemeClr val="tx2"/>
              </a:solidFill>
              <a:latin typeface="Arial" panose="020B0604020202020204" pitchFamily="34" charset="0"/>
              <a:ea typeface="华文新魏" pitchFamily="2" charset="-122"/>
            </a:endParaRPr>
          </a:p>
        </p:txBody>
      </p:sp>
      <p:sp>
        <p:nvSpPr>
          <p:cNvPr id="19462" name="Text Box 10"/>
          <p:cNvSpPr txBox="1">
            <a:spLocks noChangeArrowheads="1"/>
          </p:cNvSpPr>
          <p:nvPr/>
        </p:nvSpPr>
        <p:spPr bwMode="auto">
          <a:xfrm>
            <a:off x="250825" y="279400"/>
            <a:ext cx="7993063" cy="76993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x-none" altLang="zh-CN" sz="4400" b="0"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触摸心灵悟成长</a:t>
            </a:r>
            <a:r>
              <a:rPr kumimoji="0" lang="en-US" altLang="zh-CN" sz="4400" b="0"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    </a:t>
            </a:r>
            <a:r>
              <a:rPr kumimoji="0" lang="zh-CN" altLang="en-US" sz="4400" b="1" i="1" u="none" strike="noStrike" kern="1200" cap="none" spc="0" normalizeH="0" baseline="0" noProof="0" dirty="0" smtClean="0">
                <a:ln>
                  <a:noFill/>
                </a:ln>
                <a:solidFill>
                  <a:srgbClr val="0070C0"/>
                </a:solidFill>
                <a:effectLst/>
                <a:uLnTx/>
                <a:uFillTx/>
                <a:latin typeface="+mn-ea"/>
                <a:ea typeface="+mn-ea"/>
                <a:cs typeface="+mn-cs"/>
              </a:rPr>
              <a:t>悟一悟</a:t>
            </a:r>
            <a:endParaRPr kumimoji="0" lang="zh-CN" altLang="en-US" sz="4400" b="1" i="1" u="none" strike="noStrike" kern="1200" cap="none" spc="0" normalizeH="0" baseline="0" noProof="0" dirty="0" smtClean="0">
              <a:ln>
                <a:noFill/>
              </a:ln>
              <a:solidFill>
                <a:srgbClr val="0070C0"/>
              </a:solidFill>
              <a:effectLst/>
              <a:uLnTx/>
              <a:uFillTx/>
              <a:latin typeface="+mn-ea"/>
              <a:ea typeface="+mn-ea"/>
              <a:cs typeface="+mn-cs"/>
            </a:endParaRPr>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9" name="Text Box 3"/>
          <p:cNvSpPr txBox="1">
            <a:spLocks noChangeArrowheads="1"/>
          </p:cNvSpPr>
          <p:nvPr/>
        </p:nvSpPr>
        <p:spPr bwMode="auto">
          <a:xfrm>
            <a:off x="1403350" y="3141663"/>
            <a:ext cx="5943600" cy="1766888"/>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4400" b="1" kern="1200" cap="none" spc="0" normalizeH="0" baseline="0" noProof="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溪流走一步是江河</a:t>
            </a:r>
            <a:endParaRPr kumimoji="1" lang="zh-CN" altLang="en-US" sz="4400" b="1" kern="1200" cap="none" spc="0" normalizeH="0" baseline="0" noProof="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a:p>
            <a:pPr marR="0" defTabSz="914400">
              <a:spcBef>
                <a:spcPct val="50000"/>
              </a:spcBef>
              <a:buClrTx/>
              <a:buSzTx/>
              <a:buFontTx/>
              <a:buNone/>
              <a:defRPr/>
            </a:pPr>
            <a:r>
              <a:rPr kumimoji="1" lang="zh-CN" altLang="en-US" sz="4400" b="1" kern="1200" cap="none" spc="0" normalizeH="0" baseline="0" noProof="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rPr>
              <a:t>江河再走一步是海洋</a:t>
            </a:r>
            <a:endParaRPr kumimoji="1" lang="zh-CN" altLang="en-US" sz="4400" b="1" kern="1200" cap="none" spc="0" normalizeH="0" baseline="0" noProof="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27651" name="WordArt 5"/>
          <p:cNvSpPr>
            <a:spLocks noTextEdit="1"/>
          </p:cNvSpPr>
          <p:nvPr/>
        </p:nvSpPr>
        <p:spPr>
          <a:xfrm>
            <a:off x="1331913" y="908050"/>
            <a:ext cx="5562600" cy="1008063"/>
          </a:xfrm>
          <a:prstGeom prst="rect">
            <a:avLst/>
          </a:prstGeom>
        </p:spPr>
        <p:txBody>
          <a:bodyPr wrap="none" fromWordArt="1">
            <a:prstTxWarp prst="textPlain">
              <a:avLst>
                <a:gd name="adj" fmla="val 50000"/>
              </a:avLst>
            </a:prstTxWarp>
            <a:normAutofit/>
          </a:bodyPr>
          <a:p>
            <a:pPr algn="ctr" eaLnBrk="0" hangingPunct="0"/>
            <a:r>
              <a:rPr lang="zh-CN" altLang="en-US" sz="54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rPr>
              <a:t>走一步，再走一步</a:t>
            </a:r>
            <a:endParaRPr lang="zh-CN" altLang="en-US" sz="5400" b="1">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宋体" panose="02010600030101010101" pitchFamily="2" charset="-122"/>
              <a:ea typeface="宋体" panose="02010600030101010101" pitchFamily="2" charset="-122"/>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500"/>
                                  </p:stCondLst>
                                  <p:childTnLst>
                                    <p:set>
                                      <p:cBhvr>
                                        <p:cTn id="6" dur="1" fill="hold">
                                          <p:stCondLst>
                                            <p:cond delay="0"/>
                                          </p:stCondLst>
                                        </p:cTn>
                                        <p:tgtEl>
                                          <p:spTgt spid="106499"/>
                                        </p:tgtEl>
                                        <p:attrNameLst>
                                          <p:attrName>style.visibility</p:attrName>
                                        </p:attrNameLst>
                                      </p:cBhvr>
                                      <p:to>
                                        <p:strVal val="visible"/>
                                      </p:to>
                                    </p:set>
                                    <p:animEffect transition="in" filter="blinds(vertical)">
                                      <p:cBhvr>
                                        <p:cTn id="7" dur="2000"/>
                                        <p:tgtEl>
                                          <p:spTgt spid="106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2" name="Text Box 2"/>
          <p:cNvSpPr txBox="1">
            <a:spLocks noChangeArrowheads="1"/>
          </p:cNvSpPr>
          <p:nvPr/>
        </p:nvSpPr>
        <p:spPr bwMode="auto">
          <a:xfrm>
            <a:off x="457200" y="3657600"/>
            <a:ext cx="6019800" cy="1766888"/>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4400" b="1" kern="1200" cap="none" spc="0" normalizeH="0" baseline="0" noProof="0">
                <a:effectLst>
                  <a:outerShdw blurRad="38100" dist="38100" dir="2700000" algn="tl">
                    <a:srgbClr val="C0C0C0"/>
                  </a:outerShdw>
                </a:effectLst>
                <a:latin typeface="Times New Roman" panose="02020603050405020304" pitchFamily="18" charset="0"/>
                <a:ea typeface="隶书" pitchFamily="49" charset="-122"/>
                <a:cs typeface="+mn-cs"/>
              </a:rPr>
              <a:t>走一步，再走一步</a:t>
            </a:r>
            <a:endParaRPr kumimoji="1" lang="zh-CN" altLang="en-US" sz="4400" b="1" kern="1200" cap="none" spc="0" normalizeH="0" baseline="0" noProof="0">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4400" b="1" kern="1200" cap="none" spc="0" normalizeH="0" baseline="0" noProof="0">
                <a:effectLst>
                  <a:outerShdw blurRad="38100" dist="38100" dir="2700000" algn="tl">
                    <a:srgbClr val="C0C0C0"/>
                  </a:outerShdw>
                </a:effectLst>
                <a:latin typeface="Times New Roman" panose="02020603050405020304" pitchFamily="18" charset="0"/>
                <a:ea typeface="隶书" pitchFamily="49" charset="-122"/>
                <a:cs typeface="+mn-cs"/>
              </a:rPr>
              <a:t>天地就将不一样</a:t>
            </a:r>
            <a:endParaRPr kumimoji="1" lang="zh-CN" altLang="en-US" sz="4400" b="1" kern="1200" cap="none" spc="0" normalizeH="0" baseline="0" noProof="0">
              <a:effectLst>
                <a:outerShdw blurRad="38100" dist="38100" dir="2700000" algn="tl">
                  <a:srgbClr val="C0C0C0"/>
                </a:outerShdw>
              </a:effectLst>
              <a:latin typeface="Times New Roman" panose="02020603050405020304" pitchFamily="18" charset="0"/>
              <a:ea typeface="隶书" pitchFamily="49" charset="-122"/>
              <a:cs typeface="+mn-cs"/>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500"/>
                                  </p:stCondLst>
                                  <p:childTnLst>
                                    <p:set>
                                      <p:cBhvr>
                                        <p:cTn id="6" dur="1" fill="hold">
                                          <p:stCondLst>
                                            <p:cond delay="0"/>
                                          </p:stCondLst>
                                        </p:cTn>
                                        <p:tgtEl>
                                          <p:spTgt spid="107522"/>
                                        </p:tgtEl>
                                        <p:attrNameLst>
                                          <p:attrName>style.visibility</p:attrName>
                                        </p:attrNameLst>
                                      </p:cBhvr>
                                      <p:to>
                                        <p:strVal val="visible"/>
                                      </p:to>
                                    </p:set>
                                    <p:animEffect transition="in" filter="checkerboard(down)">
                                      <p:cBhvr>
                                        <p:cTn id="7" dur="2000"/>
                                        <p:tgtEl>
                                          <p:spTgt spid="107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6" name="Text Box 2"/>
          <p:cNvSpPr txBox="1">
            <a:spLocks noChangeArrowheads="1"/>
          </p:cNvSpPr>
          <p:nvPr/>
        </p:nvSpPr>
        <p:spPr bwMode="auto">
          <a:xfrm>
            <a:off x="5957888" y="404813"/>
            <a:ext cx="2014538" cy="5689600"/>
          </a:xfrm>
          <a:prstGeom prst="rect">
            <a:avLst/>
          </a:prstGeom>
          <a:solidFill>
            <a:srgbClr val="FFFF99"/>
          </a:solidFill>
          <a:ln w="9525">
            <a:noFill/>
            <a:miter lim="800000"/>
          </a:ln>
          <a:effectLst/>
        </p:spPr>
        <p:txBody>
          <a:bodyPr vert="eaVert">
            <a:spAutoFit/>
          </a:bodyPr>
          <a:lstStyle/>
          <a:p>
            <a:pPr marR="0" defTabSz="914400">
              <a:spcBef>
                <a:spcPct val="50000"/>
              </a:spcBef>
              <a:buClrTx/>
              <a:buSzTx/>
              <a:buFontTx/>
              <a:buNone/>
              <a:defRPr/>
            </a:pPr>
            <a:r>
              <a:rPr kumimoji="1" lang="zh-CN" altLang="en-US" sz="4800" b="1" kern="1200" cap="none" spc="0" normalizeH="0" baseline="0" noProof="0">
                <a:solidFill>
                  <a:srgbClr val="3333CC"/>
                </a:solidFill>
                <a:effectLst>
                  <a:outerShdw blurRad="38100" dist="38100" dir="2700000" algn="tl">
                    <a:srgbClr val="000000"/>
                  </a:outerShdw>
                </a:effectLst>
                <a:latin typeface="Times New Roman" panose="02020603050405020304" pitchFamily="18" charset="0"/>
                <a:ea typeface="宋体" panose="02010600030101010101" pitchFamily="2" charset="-122"/>
                <a:cs typeface="+mn-cs"/>
              </a:rPr>
              <a:t>深秋走一步是寒冬</a:t>
            </a:r>
            <a:endParaRPr kumimoji="1" lang="zh-CN" altLang="en-US" sz="4800" b="1" kern="1200" cap="none" spc="0" normalizeH="0" baseline="0" noProof="0">
              <a:solidFill>
                <a:srgbClr val="3333CC"/>
              </a:solidFill>
              <a:effectLst>
                <a:outerShdw blurRad="38100" dist="38100" dir="2700000" algn="tl">
                  <a:srgbClr val="000000"/>
                </a:outerShdw>
              </a:effectLst>
              <a:latin typeface="Times New Roman" panose="02020603050405020304" pitchFamily="18" charset="0"/>
              <a:ea typeface="宋体" panose="02010600030101010101" pitchFamily="2" charset="-122"/>
              <a:cs typeface="+mn-cs"/>
            </a:endParaRPr>
          </a:p>
          <a:p>
            <a:pPr marR="0" defTabSz="914400">
              <a:spcBef>
                <a:spcPct val="50000"/>
              </a:spcBef>
              <a:buClrTx/>
              <a:buSzTx/>
              <a:buFontTx/>
              <a:buNone/>
              <a:defRPr/>
            </a:pPr>
            <a:r>
              <a:rPr kumimoji="1" lang="zh-CN" altLang="en-US" sz="4800" b="1" kern="1200" cap="none" spc="0" normalizeH="0" baseline="0" noProof="0">
                <a:solidFill>
                  <a:srgbClr val="3333CC"/>
                </a:solidFill>
                <a:effectLst>
                  <a:outerShdw blurRad="38100" dist="38100" dir="2700000" algn="tl">
                    <a:srgbClr val="000000"/>
                  </a:outerShdw>
                </a:effectLst>
                <a:latin typeface="Times New Roman" panose="02020603050405020304" pitchFamily="18" charset="0"/>
                <a:ea typeface="宋体" panose="02010600030101010101" pitchFamily="2" charset="-122"/>
                <a:cs typeface="+mn-cs"/>
              </a:rPr>
              <a:t>寒冬再走一步便是春</a:t>
            </a:r>
            <a:endParaRPr kumimoji="1" lang="zh-CN" altLang="en-US" sz="4800" b="1" kern="1200" cap="none" spc="0" normalizeH="0" baseline="0" noProof="0">
              <a:solidFill>
                <a:srgbClr val="3333CC"/>
              </a:solidFill>
              <a:effectLst>
                <a:outerShdw blurRad="38100" dist="38100" dir="2700000" algn="tl">
                  <a:srgbClr val="000000"/>
                </a:outerShdw>
              </a:effectLst>
              <a:latin typeface="Times New Roman" panose="02020603050405020304" pitchFamily="18" charset="0"/>
              <a:ea typeface="隶书" pitchFamily="49" charset="-122"/>
              <a:cs typeface="+mn-cs"/>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500"/>
                                  </p:stCondLst>
                                  <p:childTnLst>
                                    <p:set>
                                      <p:cBhvr>
                                        <p:cTn id="6" dur="1" fill="hold">
                                          <p:stCondLst>
                                            <p:cond delay="0"/>
                                          </p:stCondLst>
                                        </p:cTn>
                                        <p:tgtEl>
                                          <p:spTgt spid="108546"/>
                                        </p:tgtEl>
                                        <p:attrNameLst>
                                          <p:attrName>style.visibility</p:attrName>
                                        </p:attrNameLst>
                                      </p:cBhvr>
                                      <p:to>
                                        <p:strVal val="visible"/>
                                      </p:to>
                                    </p:set>
                                    <p:animEffect transition="in" filter="checkerboard(down)">
                                      <p:cBhvr>
                                        <p:cTn id="7" dur="2000"/>
                                        <p:tgtEl>
                                          <p:spTgt spid="108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 name="矩形 35"/>
          <p:cNvSpPr/>
          <p:nvPr/>
        </p:nvSpPr>
        <p:spPr>
          <a:xfrm>
            <a:off x="27940" y="4358640"/>
            <a:ext cx="9144000" cy="16557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1747" name="文本框 4130"/>
          <p:cNvSpPr txBox="1"/>
          <p:nvPr/>
        </p:nvSpPr>
        <p:spPr>
          <a:xfrm>
            <a:off x="1763713" y="4510088"/>
            <a:ext cx="6048375" cy="829945"/>
          </a:xfrm>
          <a:prstGeom prst="rect">
            <a:avLst/>
          </a:prstGeom>
          <a:noFill/>
          <a:ln w="9525">
            <a:noFill/>
          </a:ln>
        </p:spPr>
        <p:txBody>
          <a:bodyPr>
            <a:spAutoFit/>
          </a:bodyPr>
          <a:p>
            <a:pPr algn="ctr">
              <a:spcBef>
                <a:spcPct val="50000"/>
              </a:spcBef>
            </a:pPr>
            <a:r>
              <a:rPr lang="en-US" altLang="zh-CN" sz="4800" b="1" dirty="0">
                <a:latin typeface="楷体" panose="02010609060101010101" pitchFamily="49" charset="-122"/>
                <a:ea typeface="楷体" panose="02010609060101010101" pitchFamily="49" charset="-122"/>
              </a:rPr>
              <a:t> </a:t>
            </a:r>
            <a:r>
              <a:rPr lang="zh-CN" altLang="en-US" sz="4800" b="1" dirty="0">
                <a:latin typeface="楷体" panose="02010609060101010101" pitchFamily="49" charset="-122"/>
                <a:ea typeface="楷体" panose="02010609060101010101" pitchFamily="49" charset="-122"/>
              </a:rPr>
              <a:t>走一步，再走一步</a:t>
            </a:r>
            <a:endParaRPr lang="zh-CN" altLang="en-US" sz="4800" b="1" dirty="0">
              <a:latin typeface="楷体" panose="02010609060101010101" pitchFamily="49" charset="-122"/>
              <a:ea typeface="楷体" panose="02010609060101010101" pitchFamily="49" charset="-122"/>
            </a:endParaRPr>
          </a:p>
        </p:txBody>
      </p:sp>
      <p:pic>
        <p:nvPicPr>
          <p:cNvPr id="3080" name="Picture 8"/>
          <p:cNvPicPr>
            <a:picLocks noChangeAspect="1" noChangeArrowheads="1"/>
          </p:cNvPicPr>
          <p:nvPr/>
        </p:nvPicPr>
        <p:blipFill>
          <a:blip r:embed="rId1" cstate="print"/>
          <a:srcRect/>
          <a:stretch>
            <a:fillRect/>
          </a:stretch>
        </p:blipFill>
        <p:spPr bwMode="auto">
          <a:xfrm>
            <a:off x="1575657" y="332653"/>
            <a:ext cx="6048672" cy="4025728"/>
          </a:xfrm>
          <a:prstGeom prst="rect">
            <a:avLst/>
          </a:prstGeom>
          <a:noFill/>
          <a:effectLst>
            <a:softEdge rad="63500"/>
          </a:effectLst>
        </p:spPr>
      </p:pic>
      <p:sp>
        <p:nvSpPr>
          <p:cNvPr id="2" name="文本框 1"/>
          <p:cNvSpPr txBox="1"/>
          <p:nvPr/>
        </p:nvSpPr>
        <p:spPr>
          <a:xfrm>
            <a:off x="5932805" y="5504815"/>
            <a:ext cx="2293620" cy="583565"/>
          </a:xfrm>
          <a:prstGeom prst="rect">
            <a:avLst/>
          </a:prstGeom>
          <a:noFill/>
        </p:spPr>
        <p:txBody>
          <a:bodyPr wrap="square" rtlCol="0">
            <a:spAutoFit/>
          </a:bodyPr>
          <a:p>
            <a:r>
              <a:rPr lang="zh-CN" altLang="en-US" sz="3200" b="1">
                <a:latin typeface="+mn-ea"/>
                <a:ea typeface="+mn-ea"/>
              </a:rPr>
              <a:t>莫顿•亨特</a:t>
            </a:r>
            <a:endParaRPr lang="zh-CN" altLang="en-US" sz="3200" b="1">
              <a:latin typeface="+mn-ea"/>
              <a:ea typeface="+mn-ea"/>
            </a:endParaRPr>
          </a:p>
        </p:txBody>
      </p:sp>
    </p:spTree>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Text Box 2"/>
          <p:cNvSpPr txBox="1">
            <a:spLocks noChangeArrowheads="1"/>
          </p:cNvSpPr>
          <p:nvPr/>
        </p:nvSpPr>
        <p:spPr bwMode="auto">
          <a:xfrm>
            <a:off x="1797050" y="228600"/>
            <a:ext cx="1708150" cy="6324600"/>
          </a:xfrm>
          <a:prstGeom prst="rect">
            <a:avLst/>
          </a:prstGeom>
          <a:noFill/>
          <a:ln w="9525">
            <a:noFill/>
            <a:miter lim="800000"/>
          </a:ln>
          <a:effectLst/>
        </p:spPr>
        <p:txBody>
          <a:bodyPr vert="eaVert">
            <a:spAutoFit/>
          </a:bodyPr>
          <a:lstStyle/>
          <a:p>
            <a:pPr marR="0" defTabSz="914400">
              <a:spcBef>
                <a:spcPct val="50000"/>
              </a:spcBef>
              <a:buClrTx/>
              <a:buSzTx/>
              <a:buFontTx/>
              <a:buNone/>
              <a:defRPr/>
            </a:pPr>
            <a:r>
              <a:rPr kumimoji="1" lang="zh-CN" altLang="en-US" sz="40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挫折走一步或许还是失败</a:t>
            </a:r>
            <a:endParaRPr kumimoji="1" lang="zh-CN" altLang="en-US" sz="40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40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失败再走一步可能就是成功</a:t>
            </a:r>
            <a:endParaRPr kumimoji="1" lang="zh-CN" altLang="en-US" sz="40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500"/>
                                  </p:stCondLst>
                                  <p:childTnLst>
                                    <p:set>
                                      <p:cBhvr>
                                        <p:cTn id="6" dur="1" fill="hold">
                                          <p:stCondLst>
                                            <p:cond delay="0"/>
                                          </p:stCondLst>
                                        </p:cTn>
                                        <p:tgtEl>
                                          <p:spTgt spid="109570"/>
                                        </p:tgtEl>
                                        <p:attrNameLst>
                                          <p:attrName>style.visibility</p:attrName>
                                        </p:attrNameLst>
                                      </p:cBhvr>
                                      <p:to>
                                        <p:strVal val="visible"/>
                                      </p:to>
                                    </p:set>
                                    <p:animEffect transition="in" filter="checkerboard(down)">
                                      <p:cBhvr>
                                        <p:cTn id="7" dur="2000"/>
                                        <p:tgtEl>
                                          <p:spTgt spid="109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Text Box 2"/>
          <p:cNvSpPr txBox="1">
            <a:spLocks noChangeArrowheads="1"/>
          </p:cNvSpPr>
          <p:nvPr/>
        </p:nvSpPr>
        <p:spPr bwMode="auto">
          <a:xfrm>
            <a:off x="304800" y="304800"/>
            <a:ext cx="5334000" cy="1465263"/>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咫尺天涯路</a:t>
            </a:r>
            <a:endPar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第一步往往很难迈出</a:t>
            </a:r>
            <a:endPar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p:txBody>
      </p:sp>
      <p:sp>
        <p:nvSpPr>
          <p:cNvPr id="110595" name="Text Box 3"/>
          <p:cNvSpPr txBox="1">
            <a:spLocks noChangeArrowheads="1"/>
          </p:cNvSpPr>
          <p:nvPr/>
        </p:nvSpPr>
        <p:spPr bwMode="auto">
          <a:xfrm>
            <a:off x="1447800" y="4495800"/>
            <a:ext cx="4495800" cy="1465263"/>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于是就没有了下一步</a:t>
            </a:r>
            <a:endPar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rPr>
              <a:t>于是就没有了路</a:t>
            </a:r>
            <a:endParaRPr kumimoji="1" lang="zh-CN" altLang="en-US" sz="3600" b="1" kern="1200" cap="none" spc="0" normalizeH="0" baseline="0" noProof="0">
              <a:solidFill>
                <a:srgbClr val="FF3300"/>
              </a:solidFill>
              <a:effectLst>
                <a:outerShdw blurRad="38100" dist="38100" dir="2700000" algn="tl">
                  <a:srgbClr val="C0C0C0"/>
                </a:outerShdw>
              </a:effectLst>
              <a:latin typeface="Times New Roman" panose="02020603050405020304" pitchFamily="18" charset="0"/>
              <a:ea typeface="隶书" pitchFamily="49" charset="-122"/>
              <a:cs typeface="+mn-cs"/>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500"/>
                                  </p:stCondLst>
                                  <p:childTnLst>
                                    <p:set>
                                      <p:cBhvr>
                                        <p:cTn id="6" dur="1" fill="hold">
                                          <p:stCondLst>
                                            <p:cond delay="0"/>
                                          </p:stCondLst>
                                        </p:cTn>
                                        <p:tgtEl>
                                          <p:spTgt spid="110594"/>
                                        </p:tgtEl>
                                        <p:attrNameLst>
                                          <p:attrName>style.visibility</p:attrName>
                                        </p:attrNameLst>
                                      </p:cBhvr>
                                      <p:to>
                                        <p:strVal val="visible"/>
                                      </p:to>
                                    </p:set>
                                    <p:animEffect transition="in" filter="box(out)">
                                      <p:cBhvr>
                                        <p:cTn id="7" dur="2000"/>
                                        <p:tgtEl>
                                          <p:spTgt spid="110594"/>
                                        </p:tgtEl>
                                      </p:cBhvr>
                                    </p:animEffect>
                                  </p:childTnLst>
                                </p:cTn>
                              </p:par>
                            </p:childTnLst>
                          </p:cTn>
                        </p:par>
                        <p:par>
                          <p:cTn id="8" fill="hold">
                            <p:stCondLst>
                              <p:cond delay="2500"/>
                            </p:stCondLst>
                            <p:childTnLst>
                              <p:par>
                                <p:cTn id="9" presetID="4" presetClass="entr" presetSubtype="32" fill="hold" grpId="0" nodeType="afterEffect">
                                  <p:stCondLst>
                                    <p:cond delay="500"/>
                                  </p:stCondLst>
                                  <p:childTnLst>
                                    <p:set>
                                      <p:cBhvr>
                                        <p:cTn id="10" dur="1" fill="hold">
                                          <p:stCondLst>
                                            <p:cond delay="0"/>
                                          </p:stCondLst>
                                        </p:cTn>
                                        <p:tgtEl>
                                          <p:spTgt spid="110595"/>
                                        </p:tgtEl>
                                        <p:attrNameLst>
                                          <p:attrName>style.visibility</p:attrName>
                                        </p:attrNameLst>
                                      </p:cBhvr>
                                      <p:to>
                                        <p:strVal val="visible"/>
                                      </p:to>
                                    </p:set>
                                    <p:animEffect transition="in" filter="box(out)">
                                      <p:cBhvr>
                                        <p:cTn id="11" dur="2000"/>
                                        <p:tgtEl>
                                          <p:spTgt spid="110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Text Box 2"/>
          <p:cNvSpPr txBox="1">
            <a:spLocks noChangeArrowheads="1"/>
          </p:cNvSpPr>
          <p:nvPr/>
        </p:nvSpPr>
        <p:spPr bwMode="auto">
          <a:xfrm>
            <a:off x="914400" y="685800"/>
            <a:ext cx="5105400" cy="1465263"/>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rPr>
              <a:t>路尽天绝处</a:t>
            </a:r>
            <a:endPar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rPr>
              <a:t>不妨尝试着再走一步</a:t>
            </a:r>
            <a:endParaRPr kumimoji="1" lang="zh-CN" altLang="en-US" sz="28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宋体" panose="02010600030101010101" pitchFamily="2" charset="-122"/>
              <a:cs typeface="+mn-cs"/>
            </a:endParaRPr>
          </a:p>
        </p:txBody>
      </p:sp>
      <p:sp>
        <p:nvSpPr>
          <p:cNvPr id="111620" name="Text Box 4"/>
          <p:cNvSpPr txBox="1">
            <a:spLocks noChangeArrowheads="1"/>
          </p:cNvSpPr>
          <p:nvPr/>
        </p:nvSpPr>
        <p:spPr bwMode="auto">
          <a:xfrm>
            <a:off x="3348038" y="3124200"/>
            <a:ext cx="5110163" cy="1465263"/>
          </a:xfrm>
          <a:prstGeom prst="rect">
            <a:avLst/>
          </a:prstGeom>
          <a:noFill/>
          <a:ln w="9525">
            <a:noFill/>
            <a:miter lim="800000"/>
          </a:ln>
          <a:effectLst/>
        </p:spPr>
        <p:txBody>
          <a:bodyPr>
            <a:spAutoFit/>
          </a:bodyPr>
          <a:lstStyle/>
          <a:p>
            <a:pPr marR="0" defTabSz="914400">
              <a:spcBef>
                <a:spcPct val="50000"/>
              </a:spcBef>
              <a:buClrTx/>
              <a:buSzTx/>
              <a:buFontTx/>
              <a:buNone/>
              <a:defRPr/>
            </a:pPr>
            <a:r>
              <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rPr>
              <a:t>万水千山</a:t>
            </a:r>
            <a:endPar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endParaRPr>
          </a:p>
          <a:p>
            <a:pPr marR="0" defTabSz="914400">
              <a:spcBef>
                <a:spcPct val="50000"/>
              </a:spcBef>
              <a:buClrTx/>
              <a:buSzTx/>
              <a:buFontTx/>
              <a:buNone/>
              <a:defRPr/>
            </a:pPr>
            <a:r>
              <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rPr>
              <a:t>只源于最初的那一步</a:t>
            </a:r>
            <a:endParaRPr kumimoji="1" lang="zh-CN" altLang="en-US" sz="3600" b="1" kern="1200" cap="none" spc="0" normalizeH="0" baseline="0" noProof="0" dirty="0">
              <a:solidFill>
                <a:srgbClr val="FF0000"/>
              </a:solidFill>
              <a:effectLst>
                <a:outerShdw blurRad="38100" dist="38100" dir="2700000" algn="tl">
                  <a:srgbClr val="C0C0C0"/>
                </a:outerShdw>
              </a:effectLst>
              <a:latin typeface="Times New Roman" panose="02020603050405020304" pitchFamily="18" charset="0"/>
              <a:ea typeface="隶书" pitchFamily="49" charset="-122"/>
              <a:cs typeface="+mn-cs"/>
            </a:endParaRPr>
          </a:p>
        </p:txBody>
      </p:sp>
    </p:spTree>
  </p:cSld>
  <p:clrMapOvr>
    <a:masterClrMapping/>
  </p:clrMapOvr>
  <p:transition spd="med" advTm="10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500"/>
                                  </p:stCondLst>
                                  <p:childTnLst>
                                    <p:set>
                                      <p:cBhvr>
                                        <p:cTn id="6" dur="1" fill="hold">
                                          <p:stCondLst>
                                            <p:cond delay="0"/>
                                          </p:stCondLst>
                                        </p:cTn>
                                        <p:tgtEl>
                                          <p:spTgt spid="111618"/>
                                        </p:tgtEl>
                                        <p:attrNameLst>
                                          <p:attrName>style.visibility</p:attrName>
                                        </p:attrNameLst>
                                      </p:cBhvr>
                                      <p:to>
                                        <p:strVal val="visible"/>
                                      </p:to>
                                    </p:set>
                                    <p:animEffect transition="in" filter="box(in)">
                                      <p:cBhvr>
                                        <p:cTn id="7" dur="2000"/>
                                        <p:tgtEl>
                                          <p:spTgt spid="111618"/>
                                        </p:tgtEl>
                                      </p:cBhvr>
                                    </p:animEffect>
                                  </p:childTnLst>
                                </p:cTn>
                              </p:par>
                            </p:childTnLst>
                          </p:cTn>
                        </p:par>
                        <p:par>
                          <p:cTn id="8" fill="hold">
                            <p:stCondLst>
                              <p:cond delay="2500"/>
                            </p:stCondLst>
                            <p:childTnLst>
                              <p:par>
                                <p:cTn id="9" presetID="12" presetClass="entr" presetSubtype="2" fill="hold" grpId="0" nodeType="afterEffect">
                                  <p:stCondLst>
                                    <p:cond delay="500"/>
                                  </p:stCondLst>
                                  <p:childTnLst>
                                    <p:set>
                                      <p:cBhvr>
                                        <p:cTn id="10" dur="1" fill="hold">
                                          <p:stCondLst>
                                            <p:cond delay="0"/>
                                          </p:stCondLst>
                                        </p:cTn>
                                        <p:tgtEl>
                                          <p:spTgt spid="111620"/>
                                        </p:tgtEl>
                                        <p:attrNameLst>
                                          <p:attrName>style.visibility</p:attrName>
                                        </p:attrNameLst>
                                      </p:cBhvr>
                                      <p:to>
                                        <p:strVal val="visible"/>
                                      </p:to>
                                    </p:set>
                                    <p:animEffect transition="in" filter="slide(fromRight)">
                                      <p:cBhvr>
                                        <p:cTn id="11" dur="2000"/>
                                        <p:tgtEl>
                                          <p:spTgt spid="111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P spid="1116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1"/>
          <p:cNvSpPr/>
          <p:nvPr/>
        </p:nvSpPr>
        <p:spPr>
          <a:xfrm>
            <a:off x="0" y="360363"/>
            <a:ext cx="9144000" cy="5140325"/>
          </a:xfrm>
          <a:prstGeom prst="rect">
            <a:avLst/>
          </a:prstGeom>
          <a:noFill/>
          <a:ln w="9525">
            <a:noFill/>
          </a:ln>
        </p:spPr>
        <p:txBody>
          <a:bodyPr anchor="ctr">
            <a:spAutoFit/>
          </a:bodyPr>
          <a:p>
            <a:pPr indent="444500" eaLnBrk="0" hangingPunct="0"/>
            <a:r>
              <a:rPr lang="en-US" altLang="zh-CN" sz="4000" dirty="0">
                <a:solidFill>
                  <a:srgbClr val="FF0000"/>
                </a:solidFill>
                <a:latin typeface="Times New Roman" panose="02020603050405020304" pitchFamily="18" charset="0"/>
                <a:cs typeface="Times New Roman" panose="02020603050405020304" pitchFamily="18" charset="0"/>
              </a:rPr>
              <a:t>  </a:t>
            </a:r>
            <a:r>
              <a:rPr lang="zh-CN" altLang="en-US" sz="4000" dirty="0">
                <a:solidFill>
                  <a:srgbClr val="FF0000"/>
                </a:solidFill>
                <a:latin typeface="Times New Roman" panose="02020603050405020304" pitchFamily="18" charset="0"/>
                <a:cs typeface="Times New Roman" panose="02020603050405020304" pitchFamily="18" charset="0"/>
              </a:rPr>
              <a:t>拓展阅读</a:t>
            </a:r>
            <a:r>
              <a:rPr lang="zh-CN" altLang="en-US" sz="4000" dirty="0">
                <a:solidFill>
                  <a:srgbClr val="FF0000"/>
                </a:solidFill>
                <a:latin typeface="Arial" panose="020B0604020202020204" pitchFamily="34" charset="0"/>
                <a:cs typeface="Times New Roman" panose="02020603050405020304" pitchFamily="18" charset="0"/>
              </a:rPr>
              <a:t>“</a:t>
            </a:r>
            <a:r>
              <a:rPr lang="zh-CN" altLang="en-US" sz="4000" dirty="0">
                <a:solidFill>
                  <a:srgbClr val="FF0000"/>
                </a:solidFill>
                <a:latin typeface="Times New Roman" panose="02020603050405020304" pitchFamily="18" charset="0"/>
                <a:cs typeface="Times New Roman" panose="02020603050405020304" pitchFamily="18" charset="0"/>
              </a:rPr>
              <a:t>举一反三得写法</a:t>
            </a:r>
            <a:r>
              <a:rPr lang="zh-CN" altLang="en-US" sz="4000" dirty="0">
                <a:solidFill>
                  <a:srgbClr val="FF0000"/>
                </a:solidFill>
                <a:latin typeface="Arial" panose="020B0604020202020204" pitchFamily="34" charset="0"/>
                <a:cs typeface="Times New Roman" panose="02020603050405020304" pitchFamily="18" charset="0"/>
              </a:rPr>
              <a:t>”</a:t>
            </a:r>
            <a:endParaRPr lang="zh-CN" altLang="en-US" sz="4000" dirty="0">
              <a:solidFill>
                <a:srgbClr val="FF0000"/>
              </a:solidFill>
              <a:latin typeface="Arial" panose="020B0604020202020204" pitchFamily="34" charset="0"/>
            </a:endParaRPr>
          </a:p>
          <a:p>
            <a:pPr indent="444500" eaLnBrk="0" hangingPunct="0"/>
            <a:r>
              <a:rPr lang="en-US" altLang="zh-CN" sz="2400" dirty="0">
                <a:solidFill>
                  <a:srgbClr val="000000"/>
                </a:solidFill>
                <a:latin typeface="Times New Roman" panose="02020603050405020304" pitchFamily="18" charset="0"/>
                <a:cs typeface="Times New Roman" panose="02020603050405020304" pitchFamily="18" charset="0"/>
              </a:rPr>
              <a:t>   </a:t>
            </a:r>
            <a:r>
              <a:rPr lang="zh-CN" altLang="en-US" sz="2400" dirty="0">
                <a:solidFill>
                  <a:srgbClr val="000000"/>
                </a:solidFill>
                <a:latin typeface="Times New Roman" panose="02020603050405020304" pitchFamily="18" charset="0"/>
                <a:cs typeface="Times New Roman" panose="02020603050405020304" pitchFamily="18" charset="0"/>
              </a:rPr>
              <a:t>请同学们阅读七年级</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语文主题丛书</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中</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顶碗少年</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我不是懦夫</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两篇文章，以小组合作的方式，任选其中一篇进行精读，另一篇可以略读。根据提示问题，将自己的想法、感悟说给同伴听，小组成员间互相提出修改补充的意见。</a:t>
            </a:r>
            <a:endParaRPr lang="zh-CN" altLang="en-US" sz="2400" dirty="0">
              <a:latin typeface="Arial" panose="020B0604020202020204" pitchFamily="34" charset="0"/>
            </a:endParaRPr>
          </a:p>
          <a:p>
            <a:pPr indent="444500" eaLnBrk="0" hangingPunct="0"/>
            <a:r>
              <a:rPr lang="zh-CN" altLang="en-US" sz="2400" dirty="0">
                <a:solidFill>
                  <a:srgbClr val="000000"/>
                </a:solidFill>
                <a:latin typeface="Times New Roman" panose="02020603050405020304" pitchFamily="18" charset="0"/>
                <a:cs typeface="Times New Roman" panose="02020603050405020304" pitchFamily="18" charset="0"/>
              </a:rPr>
              <a:t>阅读</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顶碗少年</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，合作探究：圈点勾画，品读描写顶碗少年的语句，体味少年内心活动的变化过程。</a:t>
            </a:r>
            <a:endParaRPr lang="zh-CN" altLang="en-US" sz="2400" dirty="0">
              <a:latin typeface="Arial" panose="020B0604020202020204" pitchFamily="34" charset="0"/>
            </a:endParaRPr>
          </a:p>
          <a:p>
            <a:pPr indent="444500" eaLnBrk="0" hangingPunct="0"/>
            <a:r>
              <a:rPr lang="zh-CN" altLang="en-US" sz="2400" dirty="0">
                <a:solidFill>
                  <a:srgbClr val="000000"/>
                </a:solidFill>
                <a:latin typeface="Times New Roman" panose="02020603050405020304" pitchFamily="18" charset="0"/>
                <a:cs typeface="Times New Roman" panose="02020603050405020304" pitchFamily="18" charset="0"/>
              </a:rPr>
              <a:t>提示：我们小组选择的是第</a:t>
            </a:r>
            <a:r>
              <a:rPr lang="zh-CN" altLang="zh-CN" sz="2400" dirty="0">
                <a:solidFill>
                  <a:srgbClr val="000000"/>
                </a:solidFill>
                <a:latin typeface="Times New Roman" panose="02020603050405020304" pitchFamily="18" charset="0"/>
                <a:cs typeface="Times New Roman" panose="02020603050405020304" pitchFamily="18" charset="0"/>
              </a:rPr>
              <a:t>____</a:t>
            </a:r>
            <a:r>
              <a:rPr lang="zh-CN" altLang="en-US" sz="2400" dirty="0">
                <a:solidFill>
                  <a:srgbClr val="000000"/>
                </a:solidFill>
                <a:latin typeface="Times New Roman" panose="02020603050405020304" pitchFamily="18" charset="0"/>
                <a:cs typeface="Times New Roman" panose="02020603050405020304" pitchFamily="18" charset="0"/>
              </a:rPr>
              <a:t>段中的</a:t>
            </a:r>
            <a:r>
              <a:rPr lang="zh-CN" altLang="zh-CN" sz="2400" dirty="0">
                <a:solidFill>
                  <a:srgbClr val="000000"/>
                </a:solidFill>
                <a:latin typeface="Times New Roman" panose="02020603050405020304" pitchFamily="18" charset="0"/>
                <a:cs typeface="Times New Roman" panose="02020603050405020304" pitchFamily="18" charset="0"/>
              </a:rPr>
              <a:t>____</a:t>
            </a:r>
            <a:r>
              <a:rPr lang="zh-CN" altLang="en-US" sz="2400" dirty="0">
                <a:solidFill>
                  <a:srgbClr val="000000"/>
                </a:solidFill>
                <a:latin typeface="Times New Roman" panose="02020603050405020304" pitchFamily="18" charset="0"/>
                <a:cs typeface="Times New Roman" panose="02020603050405020304" pitchFamily="18" charset="0"/>
              </a:rPr>
              <a:t>（词语或句子）中，读出了顶碗少年</a:t>
            </a:r>
            <a:r>
              <a:rPr lang="zh-CN" altLang="zh-CN" sz="2400" dirty="0">
                <a:solidFill>
                  <a:srgbClr val="000000"/>
                </a:solidFill>
                <a:latin typeface="Times New Roman" panose="02020603050405020304" pitchFamily="18" charset="0"/>
                <a:cs typeface="Times New Roman" panose="02020603050405020304" pitchFamily="18" charset="0"/>
              </a:rPr>
              <a:t>___________</a:t>
            </a:r>
            <a:r>
              <a:rPr lang="zh-CN" altLang="en-US" sz="2400" dirty="0">
                <a:solidFill>
                  <a:srgbClr val="000000"/>
                </a:solidFill>
                <a:latin typeface="Times New Roman" panose="02020603050405020304" pitchFamily="18" charset="0"/>
                <a:cs typeface="Times New Roman" panose="02020603050405020304" pitchFamily="18" charset="0"/>
              </a:rPr>
              <a:t>的心理。</a:t>
            </a:r>
            <a:endParaRPr lang="zh-CN" altLang="en-US" sz="2400" dirty="0">
              <a:latin typeface="Arial" panose="020B0604020202020204" pitchFamily="34" charset="0"/>
            </a:endParaRPr>
          </a:p>
          <a:p>
            <a:pPr indent="444500" eaLnBrk="0" hangingPunct="0"/>
            <a:r>
              <a:rPr lang="zh-CN" altLang="en-US" sz="2400" dirty="0">
                <a:solidFill>
                  <a:srgbClr val="000000"/>
                </a:solidFill>
                <a:latin typeface="Times New Roman" panose="02020603050405020304" pitchFamily="18" charset="0"/>
                <a:cs typeface="Times New Roman" panose="02020603050405020304" pitchFamily="18" charset="0"/>
              </a:rPr>
              <a:t>阅读</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我不是懦夫</a:t>
            </a:r>
            <a:r>
              <a:rPr lang="zh-CN" altLang="zh-CN" sz="2400" dirty="0">
                <a:solidFill>
                  <a:srgbClr val="000000"/>
                </a:solidFill>
                <a:latin typeface="Times New Roman" panose="02020603050405020304" pitchFamily="18"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，合作探究：圈点勾画，品读描写</a:t>
            </a:r>
            <a:r>
              <a:rPr lang="zh-CN" altLang="en-US" sz="2400" dirty="0">
                <a:solidFill>
                  <a:srgbClr val="000000"/>
                </a:solidFill>
                <a:latin typeface="Arial" panose="020B0604020202020204" pitchFamily="34"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我</a:t>
            </a:r>
            <a:r>
              <a:rPr lang="zh-CN" altLang="en-US" sz="2400" dirty="0">
                <a:solidFill>
                  <a:srgbClr val="000000"/>
                </a:solidFill>
                <a:latin typeface="Arial" panose="020B0604020202020204" pitchFamily="34"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的相关语句，梳理</a:t>
            </a:r>
            <a:r>
              <a:rPr lang="zh-CN" altLang="en-US" sz="2400" dirty="0">
                <a:solidFill>
                  <a:srgbClr val="000000"/>
                </a:solidFill>
                <a:latin typeface="Arial" panose="020B0604020202020204" pitchFamily="34"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我</a:t>
            </a:r>
            <a:r>
              <a:rPr lang="zh-CN" altLang="en-US" sz="2400" dirty="0">
                <a:solidFill>
                  <a:srgbClr val="000000"/>
                </a:solidFill>
                <a:latin typeface="Arial" panose="020B0604020202020204" pitchFamily="34"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心理变化的过程。</a:t>
            </a:r>
            <a:endParaRPr lang="zh-CN" altLang="en-US" sz="2400" dirty="0">
              <a:latin typeface="Arial" panose="020B0604020202020204" pitchFamily="34" charset="0"/>
            </a:endParaRPr>
          </a:p>
          <a:p>
            <a:pPr indent="444500" eaLnBrk="0" hangingPunct="0"/>
            <a:r>
              <a:rPr lang="zh-CN" altLang="en-US" sz="2400" dirty="0">
                <a:solidFill>
                  <a:srgbClr val="000000"/>
                </a:solidFill>
                <a:latin typeface="Times New Roman" panose="02020603050405020304" pitchFamily="18" charset="0"/>
                <a:cs typeface="Times New Roman" panose="02020603050405020304" pitchFamily="18" charset="0"/>
              </a:rPr>
              <a:t>提示：我们小组选择的是第</a:t>
            </a:r>
            <a:r>
              <a:rPr lang="zh-CN" altLang="zh-CN" sz="2400" dirty="0">
                <a:solidFill>
                  <a:srgbClr val="000000"/>
                </a:solidFill>
                <a:latin typeface="Times New Roman" panose="02020603050405020304" pitchFamily="18" charset="0"/>
                <a:cs typeface="Times New Roman" panose="02020603050405020304" pitchFamily="18" charset="0"/>
              </a:rPr>
              <a:t>____</a:t>
            </a:r>
            <a:r>
              <a:rPr lang="zh-CN" altLang="en-US" sz="2400" dirty="0">
                <a:solidFill>
                  <a:srgbClr val="000000"/>
                </a:solidFill>
                <a:latin typeface="Times New Roman" panose="02020603050405020304" pitchFamily="18" charset="0"/>
                <a:cs typeface="Times New Roman" panose="02020603050405020304" pitchFamily="18" charset="0"/>
              </a:rPr>
              <a:t>段中的</a:t>
            </a:r>
            <a:r>
              <a:rPr lang="zh-CN" altLang="zh-CN" sz="2400" dirty="0">
                <a:solidFill>
                  <a:srgbClr val="000000"/>
                </a:solidFill>
                <a:latin typeface="Times New Roman" panose="02020603050405020304" pitchFamily="18" charset="0"/>
                <a:cs typeface="Times New Roman" panose="02020603050405020304" pitchFamily="18" charset="0"/>
              </a:rPr>
              <a:t>____</a:t>
            </a:r>
            <a:r>
              <a:rPr lang="zh-CN" altLang="en-US" sz="2400" dirty="0">
                <a:solidFill>
                  <a:srgbClr val="000000"/>
                </a:solidFill>
                <a:latin typeface="Times New Roman" panose="02020603050405020304" pitchFamily="18" charset="0"/>
                <a:cs typeface="Times New Roman" panose="02020603050405020304" pitchFamily="18" charset="0"/>
              </a:rPr>
              <a:t>（词语或句子），读出了</a:t>
            </a:r>
            <a:r>
              <a:rPr lang="zh-CN" altLang="en-US" sz="2400" dirty="0">
                <a:solidFill>
                  <a:srgbClr val="000000"/>
                </a:solidFill>
                <a:latin typeface="Arial" panose="020B0604020202020204" pitchFamily="34" charset="0"/>
                <a:cs typeface="Times New Roman" panose="02020603050405020304" pitchFamily="18" charset="0"/>
              </a:rPr>
              <a:t>“</a:t>
            </a:r>
            <a:r>
              <a:rPr lang="zh-CN" altLang="en-US" sz="2400" dirty="0">
                <a:solidFill>
                  <a:srgbClr val="000000"/>
                </a:solidFill>
                <a:latin typeface="Times New Roman" panose="02020603050405020304" pitchFamily="18" charset="0"/>
                <a:cs typeface="Times New Roman" panose="02020603050405020304" pitchFamily="18" charset="0"/>
              </a:rPr>
              <a:t>我</a:t>
            </a:r>
            <a:r>
              <a:rPr lang="zh-CN" altLang="en-US" sz="2400" dirty="0">
                <a:solidFill>
                  <a:srgbClr val="000000"/>
                </a:solidFill>
                <a:latin typeface="Arial" panose="020B0604020202020204" pitchFamily="34" charset="0"/>
                <a:cs typeface="Times New Roman" panose="02020603050405020304" pitchFamily="18" charset="0"/>
              </a:rPr>
              <a:t>”</a:t>
            </a:r>
            <a:r>
              <a:rPr lang="zh-CN" altLang="zh-CN" sz="2400" dirty="0">
                <a:solidFill>
                  <a:srgbClr val="000000"/>
                </a:solidFill>
                <a:latin typeface="Times New Roman" panose="02020603050405020304" pitchFamily="18" charset="0"/>
                <a:cs typeface="Times New Roman" panose="02020603050405020304" pitchFamily="18" charset="0"/>
              </a:rPr>
              <a:t>______</a:t>
            </a:r>
            <a:r>
              <a:rPr lang="zh-CN" altLang="en-US" sz="2400" dirty="0">
                <a:solidFill>
                  <a:srgbClr val="000000"/>
                </a:solidFill>
                <a:latin typeface="Times New Roman" panose="02020603050405020304" pitchFamily="18" charset="0"/>
                <a:cs typeface="Times New Roman" panose="02020603050405020304" pitchFamily="18" charset="0"/>
              </a:rPr>
              <a:t>的心理。</a:t>
            </a:r>
            <a:endParaRPr lang="zh-CN" altLang="en-US" sz="2400" dirty="0">
              <a:latin typeface="Arial" panose="020B0604020202020204" pitchFamily="34" charset="0"/>
            </a:endParaRPr>
          </a:p>
        </p:txBody>
      </p:sp>
    </p:spTree>
  </p:cSld>
  <p:clrMapOvr>
    <a:masterClrMapping/>
  </p:clrMapOvr>
  <p:transition spd="med">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1"/>
          <p:cNvSpPr/>
          <p:nvPr/>
        </p:nvSpPr>
        <p:spPr>
          <a:xfrm>
            <a:off x="179388" y="1127602"/>
            <a:ext cx="8713787" cy="3969385"/>
          </a:xfrm>
          <a:prstGeom prst="rect">
            <a:avLst/>
          </a:prstGeom>
          <a:noFill/>
          <a:ln w="9525">
            <a:noFill/>
          </a:ln>
        </p:spPr>
        <p:txBody>
          <a:bodyPr anchor="ctr">
            <a:spAutoFit/>
          </a:bodyPr>
          <a:p>
            <a:pPr indent="355600" eaLnBrk="0" hangingPunct="0"/>
            <a:r>
              <a:rPr lang="zh-CN" altLang="zh-CN" sz="3600" dirty="0">
                <a:solidFill>
                  <a:srgbClr val="000000"/>
                </a:solidFill>
                <a:latin typeface="Arial" panose="020B0604020202020204" pitchFamily="34" charset="0"/>
                <a:cs typeface="Times New Roman" panose="02020603050405020304" pitchFamily="18" charset="0"/>
              </a:rPr>
              <a:t>“</a:t>
            </a:r>
            <a:r>
              <a:rPr lang="zh-CN" altLang="en-US" sz="3600" dirty="0">
                <a:solidFill>
                  <a:srgbClr val="000000"/>
                </a:solidFill>
                <a:latin typeface="Times New Roman" panose="02020603050405020304" pitchFamily="18" charset="0"/>
                <a:cs typeface="Times New Roman" panose="02020603050405020304" pitchFamily="18" charset="0"/>
              </a:rPr>
              <a:t>遇险</a:t>
            </a:r>
            <a:r>
              <a:rPr lang="zh-CN" altLang="en-US" sz="3600" dirty="0">
                <a:solidFill>
                  <a:srgbClr val="000000"/>
                </a:solidFill>
                <a:latin typeface="Arial" panose="020B0604020202020204" pitchFamily="34" charset="0"/>
                <a:cs typeface="Times New Roman" panose="02020603050405020304" pitchFamily="18" charset="0"/>
              </a:rPr>
              <a:t>”</a:t>
            </a:r>
            <a:r>
              <a:rPr lang="zh-CN" altLang="en-US" sz="3600" dirty="0">
                <a:solidFill>
                  <a:srgbClr val="000000"/>
                </a:solidFill>
                <a:latin typeface="Times New Roman" panose="02020603050405020304" pitchFamily="18" charset="0"/>
                <a:cs typeface="Times New Roman" panose="02020603050405020304" pitchFamily="18" charset="0"/>
              </a:rPr>
              <a:t>分为三个阶段，即：</a:t>
            </a:r>
            <a:endParaRPr lang="zh-CN" altLang="en-US" sz="2800" dirty="0">
              <a:latin typeface="Arial" panose="020B0604020202020204" pitchFamily="34" charset="0"/>
            </a:endParaRPr>
          </a:p>
          <a:p>
            <a:pPr indent="355600" eaLnBrk="0" hangingPunct="0"/>
            <a:r>
              <a:rPr lang="zh-CN" altLang="en-US" sz="3600" dirty="0">
                <a:solidFill>
                  <a:srgbClr val="000000"/>
                </a:solidFill>
                <a:latin typeface="Times New Roman" panose="02020603050405020304" pitchFamily="18" charset="0"/>
                <a:cs typeface="Times New Roman" panose="02020603050405020304" pitchFamily="18" charset="0"/>
              </a:rPr>
              <a:t>第一阶段：爬 全身颤抖 冷害直冒 心咚咚直跳</a:t>
            </a:r>
            <a:endParaRPr lang="zh-CN" altLang="en-US" sz="2800" dirty="0">
              <a:latin typeface="Arial" panose="020B0604020202020204" pitchFamily="34" charset="0"/>
            </a:endParaRPr>
          </a:p>
          <a:p>
            <a:pPr indent="355600" eaLnBrk="0" hangingPunct="0"/>
            <a:r>
              <a:rPr lang="zh-CN" altLang="en-US" sz="3600" dirty="0">
                <a:solidFill>
                  <a:srgbClr val="000000"/>
                </a:solidFill>
                <a:latin typeface="Times New Roman" panose="02020603050405020304" pitchFamily="18" charset="0"/>
                <a:cs typeface="Times New Roman" panose="02020603050405020304" pitchFamily="18" charset="0"/>
              </a:rPr>
              <a:t>第二阶段：蹲 心惊肉跳 哀求啜泣 头晕目眩</a:t>
            </a:r>
            <a:endParaRPr lang="zh-CN" altLang="en-US" sz="2800" dirty="0">
              <a:latin typeface="Arial" panose="020B0604020202020204" pitchFamily="34" charset="0"/>
            </a:endParaRPr>
          </a:p>
          <a:p>
            <a:pPr indent="355600" eaLnBrk="0" hangingPunct="0"/>
            <a:r>
              <a:rPr lang="zh-CN" altLang="en-US" sz="3600" dirty="0">
                <a:solidFill>
                  <a:srgbClr val="000000"/>
                </a:solidFill>
                <a:latin typeface="Times New Roman" panose="02020603050405020304" pitchFamily="18" charset="0"/>
                <a:cs typeface="Times New Roman" panose="02020603050405020304" pitchFamily="18" charset="0"/>
              </a:rPr>
              <a:t>第三阶段：趴 恐惧疲乏 全身麻木 不能动弹</a:t>
            </a:r>
            <a:endParaRPr lang="zh-CN" altLang="en-US" sz="6600" dirty="0">
              <a:latin typeface="Arial" panose="020B0604020202020204" pitchFamily="34" charset="0"/>
            </a:endParaRPr>
          </a:p>
        </p:txBody>
      </p:sp>
    </p:spTree>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1"/>
          <p:cNvSpPr/>
          <p:nvPr/>
        </p:nvSpPr>
        <p:spPr>
          <a:xfrm>
            <a:off x="323850" y="249238"/>
            <a:ext cx="8280400" cy="4402137"/>
          </a:xfrm>
          <a:prstGeom prst="rect">
            <a:avLst/>
          </a:prstGeom>
          <a:noFill/>
          <a:ln w="9525">
            <a:noFill/>
          </a:ln>
        </p:spPr>
        <p:txBody>
          <a:bodyPr anchor="ctr">
            <a:spAutoFit/>
          </a:bodyPr>
          <a:p>
            <a:pPr indent="355600" eaLnBrk="0" hangingPunct="0"/>
            <a:r>
              <a:rPr lang="zh-CN" altLang="zh-CN" sz="4000" dirty="0">
                <a:solidFill>
                  <a:srgbClr val="000000"/>
                </a:solidFill>
                <a:latin typeface="Arial" panose="020B0604020202020204" pitchFamily="34" charset="0"/>
                <a:cs typeface="Times New Roman" panose="02020603050405020304" pitchFamily="18" charset="0"/>
              </a:rPr>
              <a:t>“</a:t>
            </a:r>
            <a:r>
              <a:rPr lang="zh-CN" altLang="en-US" sz="4000" dirty="0">
                <a:solidFill>
                  <a:srgbClr val="000000"/>
                </a:solidFill>
                <a:latin typeface="Times New Roman" panose="02020603050405020304" pitchFamily="18" charset="0"/>
                <a:cs typeface="Times New Roman" panose="02020603050405020304" pitchFamily="18" charset="0"/>
              </a:rPr>
              <a:t>脱险</a:t>
            </a:r>
            <a:r>
              <a:rPr lang="zh-CN" altLang="en-US" sz="4000" dirty="0">
                <a:solidFill>
                  <a:srgbClr val="000000"/>
                </a:solidFill>
                <a:latin typeface="Arial" panose="020B0604020202020204" pitchFamily="34" charset="0"/>
                <a:cs typeface="Times New Roman" panose="02020603050405020304" pitchFamily="18" charset="0"/>
              </a:rPr>
              <a:t>”</a:t>
            </a:r>
            <a:r>
              <a:rPr lang="zh-CN" altLang="en-US" sz="4000" dirty="0">
                <a:solidFill>
                  <a:srgbClr val="000000"/>
                </a:solidFill>
                <a:latin typeface="Times New Roman" panose="02020603050405020304" pitchFamily="18" charset="0"/>
                <a:cs typeface="Times New Roman" panose="02020603050405020304" pitchFamily="18" charset="0"/>
              </a:rPr>
              <a:t>是三步走的结果，即：</a:t>
            </a:r>
            <a:endParaRPr lang="zh-CN" altLang="en-US" sz="3200" dirty="0">
              <a:latin typeface="Arial" panose="020B0604020202020204" pitchFamily="34" charset="0"/>
            </a:endParaRPr>
          </a:p>
          <a:p>
            <a:pPr indent="355600" eaLnBrk="0" hangingPunct="0"/>
            <a:r>
              <a:rPr lang="zh-CN" altLang="en-US" sz="4000" dirty="0">
                <a:solidFill>
                  <a:srgbClr val="000000"/>
                </a:solidFill>
                <a:latin typeface="Times New Roman" panose="02020603050405020304" pitchFamily="18" charset="0"/>
                <a:cs typeface="Times New Roman" panose="02020603050405020304" pitchFamily="18" charset="0"/>
              </a:rPr>
              <a:t>走一步： 毫无信心 害怕会摔死</a:t>
            </a:r>
            <a:r>
              <a:rPr lang="zh-CN" altLang="zh-CN" sz="4000" dirty="0">
                <a:solidFill>
                  <a:srgbClr val="000000"/>
                </a:solidFill>
                <a:latin typeface="Arial" panose="020B0604020202020204" pitchFamily="34" charset="0"/>
                <a:ea typeface="Times New Roman" panose="02020603050405020304" pitchFamily="18" charset="0"/>
              </a:rPr>
              <a:t>——</a:t>
            </a:r>
            <a:r>
              <a:rPr lang="zh-CN" altLang="en-US" sz="4000" dirty="0">
                <a:solidFill>
                  <a:srgbClr val="000000"/>
                </a:solidFill>
                <a:latin typeface="Times New Roman" panose="02020603050405020304" pitchFamily="18" charset="0"/>
                <a:cs typeface="Times New Roman" panose="02020603050405020304" pitchFamily="18" charset="0"/>
              </a:rPr>
              <a:t>啼哭</a:t>
            </a:r>
            <a:endParaRPr lang="zh-CN" altLang="en-US" sz="3200" dirty="0">
              <a:latin typeface="Arial" panose="020B0604020202020204" pitchFamily="34" charset="0"/>
            </a:endParaRPr>
          </a:p>
          <a:p>
            <a:pPr indent="355600" eaLnBrk="0" hangingPunct="0"/>
            <a:r>
              <a:rPr lang="zh-CN" altLang="en-US" sz="4000" dirty="0">
                <a:solidFill>
                  <a:srgbClr val="000000"/>
                </a:solidFill>
                <a:latin typeface="Times New Roman" panose="02020603050405020304" pitchFamily="18" charset="0"/>
                <a:cs typeface="Times New Roman" panose="02020603050405020304" pitchFamily="18" charset="0"/>
              </a:rPr>
              <a:t>再走一步： 萌发信心 似乎能办到</a:t>
            </a:r>
            <a:r>
              <a:rPr lang="zh-CN" altLang="zh-CN" sz="4000" dirty="0">
                <a:solidFill>
                  <a:srgbClr val="000000"/>
                </a:solidFill>
                <a:latin typeface="Arial" panose="020B0604020202020204" pitchFamily="34" charset="0"/>
                <a:ea typeface="Times New Roman" panose="02020603050405020304" pitchFamily="18" charset="0"/>
              </a:rPr>
              <a:t>——</a:t>
            </a:r>
            <a:r>
              <a:rPr lang="zh-CN" altLang="en-US" sz="4000" dirty="0">
                <a:solidFill>
                  <a:srgbClr val="000000"/>
                </a:solidFill>
                <a:latin typeface="Times New Roman" panose="02020603050405020304" pitchFamily="18" charset="0"/>
                <a:cs typeface="Times New Roman" panose="02020603050405020304" pitchFamily="18" charset="0"/>
              </a:rPr>
              <a:t>探、移</a:t>
            </a:r>
            <a:endParaRPr lang="zh-CN" altLang="en-US" sz="3200" dirty="0">
              <a:latin typeface="Arial" panose="020B0604020202020204" pitchFamily="34" charset="0"/>
            </a:endParaRPr>
          </a:p>
          <a:p>
            <a:pPr indent="355600" eaLnBrk="0" hangingPunct="0"/>
            <a:r>
              <a:rPr lang="zh-CN" altLang="en-US" sz="4000" dirty="0">
                <a:solidFill>
                  <a:srgbClr val="000000"/>
                </a:solidFill>
                <a:latin typeface="Times New Roman" panose="02020603050405020304" pitchFamily="18" charset="0"/>
                <a:cs typeface="Times New Roman" panose="02020603050405020304" pitchFamily="18" charset="0"/>
              </a:rPr>
              <a:t>一步一步走下去： 信心大增 是能办到的</a:t>
            </a:r>
            <a:r>
              <a:rPr lang="zh-CN" altLang="zh-CN" sz="4000" dirty="0">
                <a:solidFill>
                  <a:srgbClr val="000000"/>
                </a:solidFill>
                <a:latin typeface="Arial" panose="020B0604020202020204" pitchFamily="34" charset="0"/>
                <a:ea typeface="Times New Roman" panose="02020603050405020304" pitchFamily="18" charset="0"/>
              </a:rPr>
              <a:t>——</a:t>
            </a:r>
            <a:r>
              <a:rPr lang="zh-CN" altLang="en-US" sz="4000" dirty="0">
                <a:solidFill>
                  <a:srgbClr val="000000"/>
                </a:solidFill>
                <a:latin typeface="Times New Roman" panose="02020603050405020304" pitchFamily="18" charset="0"/>
                <a:cs typeface="Times New Roman" panose="02020603050405020304" pitchFamily="18" charset="0"/>
              </a:rPr>
              <a:t>啜泣</a:t>
            </a:r>
            <a:endParaRPr lang="zh-CN" altLang="en-US" sz="7200" dirty="0">
              <a:latin typeface="Arial" panose="020B0604020202020204" pitchFamily="34" charset="0"/>
            </a:endParaRPr>
          </a:p>
        </p:txBody>
      </p:sp>
    </p:spTree>
  </p:cSld>
  <p:clrMapOvr>
    <a:masterClrMapping/>
  </p:clrMapOvr>
  <p:transition spd="med">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文本框 10242"/>
          <p:cNvSpPr txBox="1"/>
          <p:nvPr/>
        </p:nvSpPr>
        <p:spPr>
          <a:xfrm>
            <a:off x="539750" y="620713"/>
            <a:ext cx="4679950" cy="521970"/>
          </a:xfrm>
          <a:prstGeom prst="rect">
            <a:avLst/>
          </a:prstGeom>
          <a:noFill/>
          <a:ln w="9525">
            <a:noFill/>
          </a:ln>
        </p:spPr>
        <p:txBody>
          <a:bodyPr>
            <a:spAutoFit/>
          </a:bodyPr>
          <a:p>
            <a:pPr>
              <a:spcBef>
                <a:spcPct val="50000"/>
              </a:spcBef>
            </a:pPr>
            <a:r>
              <a:rPr lang="en-US" altLang="zh-CN" sz="2800" b="1" dirty="0">
                <a:solidFill>
                  <a:srgbClr val="000000"/>
                </a:solidFill>
                <a:latin typeface="宋体" panose="02010600030101010101" pitchFamily="2" charset="-122"/>
                <a:ea typeface="宋体" panose="02010600030101010101" pitchFamily="2" charset="-122"/>
              </a:rPr>
              <a:t> </a:t>
            </a:r>
            <a:r>
              <a:rPr lang="zh-CN" altLang="en-US" sz="2800" b="1" dirty="0">
                <a:solidFill>
                  <a:srgbClr val="000000"/>
                </a:solidFill>
                <a:latin typeface="宋体" panose="02010600030101010101" pitchFamily="2" charset="-122"/>
                <a:ea typeface="宋体" panose="02010600030101010101" pitchFamily="2" charset="-122"/>
              </a:rPr>
              <a:t>说说“我”的脱险过程。</a:t>
            </a:r>
            <a:endParaRPr lang="zh-CN" altLang="en-US" sz="2800" b="1" dirty="0">
              <a:solidFill>
                <a:srgbClr val="000000"/>
              </a:solidFill>
              <a:latin typeface="宋体" panose="02010600030101010101" pitchFamily="2" charset="-122"/>
              <a:ea typeface="宋体" panose="02010600030101010101" pitchFamily="2" charset="-122"/>
            </a:endParaRPr>
          </a:p>
        </p:txBody>
      </p:sp>
      <p:sp>
        <p:nvSpPr>
          <p:cNvPr id="12" name="矩形 11"/>
          <p:cNvSpPr/>
          <p:nvPr/>
        </p:nvSpPr>
        <p:spPr>
          <a:xfrm>
            <a:off x="2386013" y="1506538"/>
            <a:ext cx="4362450" cy="461962"/>
          </a:xfrm>
          <a:prstGeom prst="rect">
            <a:avLst/>
          </a:prstGeom>
          <a:noFill/>
          <a:ln w="9525">
            <a:noFill/>
          </a:ln>
        </p:spPr>
        <p:txBody>
          <a:bodyPr wrap="none">
            <a:spAutoFit/>
          </a:bodyPr>
          <a:p>
            <a:r>
              <a:rPr lang="en-US" altLang="zh-CN" sz="2400" b="1" dirty="0">
                <a:latin typeface="宋体" panose="02010600030101010101" pitchFamily="2" charset="-122"/>
                <a:ea typeface="宋体" panose="02010600030101010101" pitchFamily="2" charset="-122"/>
              </a:rPr>
              <a:t> </a:t>
            </a:r>
            <a:r>
              <a:rPr lang="zh-CN" altLang="en-US" sz="2400" b="1" dirty="0">
                <a:latin typeface="宋体" panose="02010600030101010101" pitchFamily="2" charset="-122"/>
                <a:ea typeface="宋体" panose="02010600030101010101" pitchFamily="2" charset="-122"/>
              </a:rPr>
              <a:t>杰里带来了我父亲。</a:t>
            </a:r>
            <a:r>
              <a:rPr lang="zh-CN" altLang="en-US" sz="2400" b="1" dirty="0">
                <a:solidFill>
                  <a:srgbClr val="0000FF"/>
                </a:solidFill>
                <a:latin typeface="宋体" panose="02010600030101010101" pitchFamily="2" charset="-122"/>
                <a:ea typeface="宋体" panose="02010600030101010101" pitchFamily="2" charset="-122"/>
              </a:rPr>
              <a:t>（听见）</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3" name="下箭头 12"/>
          <p:cNvSpPr>
            <a:spLocks noChangeArrowheads="1"/>
          </p:cNvSpPr>
          <p:nvPr/>
        </p:nvSpPr>
        <p:spPr bwMode="auto">
          <a:xfrm>
            <a:off x="3825875" y="1939925"/>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4" name="矩形 13"/>
          <p:cNvSpPr/>
          <p:nvPr/>
        </p:nvSpPr>
        <p:spPr>
          <a:xfrm>
            <a:off x="1449388" y="2247900"/>
            <a:ext cx="6916420" cy="460375"/>
          </a:xfrm>
          <a:prstGeom prst="rect">
            <a:avLst/>
          </a:prstGeom>
          <a:noFill/>
          <a:ln w="9525">
            <a:noFill/>
          </a:ln>
        </p:spPr>
        <p:txBody>
          <a:bodyPr wrap="none">
            <a:spAutoFit/>
          </a:bodyPr>
          <a:p>
            <a:r>
              <a:rPr lang="zh-CN" altLang="en-US" sz="2400" b="1" dirty="0">
                <a:latin typeface="宋体" panose="02010600030101010101" pitchFamily="2" charset="-122"/>
                <a:ea typeface="宋体" panose="02010600030101010101" pitchFamily="2" charset="-122"/>
              </a:rPr>
              <a:t>父亲的手电光照着我，安慰我。</a:t>
            </a:r>
            <a:r>
              <a:rPr lang="zh-CN" altLang="en-US" sz="2400" b="1" dirty="0">
                <a:solidFill>
                  <a:srgbClr val="0000FF"/>
                </a:solidFill>
                <a:latin typeface="宋体" panose="02010600030101010101" pitchFamily="2" charset="-122"/>
                <a:ea typeface="宋体" panose="02010600030101010101" pitchFamily="2" charset="-122"/>
              </a:rPr>
              <a:t>（我大哭、怒吼）</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5" name="矩形 14"/>
          <p:cNvSpPr/>
          <p:nvPr/>
        </p:nvSpPr>
        <p:spPr>
          <a:xfrm>
            <a:off x="259080" y="2991485"/>
            <a:ext cx="8825230" cy="829945"/>
          </a:xfrm>
          <a:prstGeom prst="rect">
            <a:avLst/>
          </a:prstGeom>
          <a:noFill/>
          <a:ln w="9525">
            <a:noFill/>
          </a:ln>
        </p:spPr>
        <p:txBody>
          <a:bodyPr wrap="square">
            <a:spAutoFit/>
          </a:bodyPr>
          <a:p>
            <a:r>
              <a:rPr lang="zh-CN" altLang="en-US" sz="2400" b="1" dirty="0">
                <a:latin typeface="宋体" panose="02010600030101010101" pitchFamily="2" charset="-122"/>
                <a:ea typeface="宋体" panose="02010600030101010101" pitchFamily="2" charset="-122"/>
              </a:rPr>
              <a:t>父亲教我把左脚踩住岩脊下面突出的那块石头。</a:t>
            </a:r>
            <a:r>
              <a:rPr lang="zh-CN" altLang="en-US" sz="2400" b="1" dirty="0">
                <a:solidFill>
                  <a:srgbClr val="0000FF"/>
                </a:solidFill>
                <a:latin typeface="宋体" panose="02010600030101010101" pitchFamily="2" charset="-122"/>
                <a:ea typeface="宋体" panose="02010600030101010101" pitchFamily="2" charset="-122"/>
              </a:rPr>
              <a:t>（这看起来我能做到）</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6" name="下箭头 15"/>
          <p:cNvSpPr>
            <a:spLocks noChangeArrowheads="1"/>
          </p:cNvSpPr>
          <p:nvPr/>
        </p:nvSpPr>
        <p:spPr bwMode="auto">
          <a:xfrm>
            <a:off x="3825875" y="2730500"/>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7" name="矩形 16"/>
          <p:cNvSpPr/>
          <p:nvPr/>
        </p:nvSpPr>
        <p:spPr>
          <a:xfrm>
            <a:off x="236538" y="3821113"/>
            <a:ext cx="8140700" cy="497205"/>
          </a:xfrm>
          <a:prstGeom prst="rect">
            <a:avLst/>
          </a:prstGeom>
          <a:noFill/>
          <a:ln w="9525">
            <a:noFill/>
          </a:ln>
        </p:spPr>
        <p:txBody>
          <a:bodyPr wrap="none">
            <a:spAutoFit/>
          </a:bodyPr>
          <a:p>
            <a:pPr>
              <a:lnSpc>
                <a:spcPct val="110000"/>
              </a:lnSpc>
              <a:buClr>
                <a:schemeClr val="accent2"/>
              </a:buClr>
              <a:buFont typeface="Wingdings" panose="05000000000000000000" pitchFamily="2" charset="2"/>
            </a:pPr>
            <a:r>
              <a:rPr lang="zh-CN" altLang="en-US" sz="2400" b="1" dirty="0">
                <a:latin typeface="宋体" panose="02010600030101010101" pitchFamily="2" charset="-122"/>
                <a:ea typeface="宋体" panose="02010600030101010101" pitchFamily="2" charset="-122"/>
              </a:rPr>
              <a:t>父亲教我把右脚移动到右边稍低一点的地方。</a:t>
            </a:r>
            <a:r>
              <a:rPr lang="zh-CN" altLang="en-US" sz="2400" b="1" dirty="0">
                <a:solidFill>
                  <a:srgbClr val="0000FF"/>
                </a:solidFill>
                <a:latin typeface="宋体" panose="02010600030101010101" pitchFamily="2" charset="-122"/>
                <a:ea typeface="宋体" panose="02010600030101010101" pitchFamily="2" charset="-122"/>
              </a:rPr>
              <a:t>（我做到了）</a:t>
            </a:r>
            <a:endParaRPr lang="zh-CN" altLang="en-US" sz="2400" b="1" dirty="0">
              <a:solidFill>
                <a:srgbClr val="0000FF"/>
              </a:solidFill>
              <a:latin typeface="宋体" panose="02010600030101010101" pitchFamily="2" charset="-122"/>
              <a:ea typeface="宋体" panose="02010600030101010101" pitchFamily="2" charset="-122"/>
            </a:endParaRPr>
          </a:p>
        </p:txBody>
      </p:sp>
      <p:sp>
        <p:nvSpPr>
          <p:cNvPr id="18" name="下箭头 17"/>
          <p:cNvSpPr>
            <a:spLocks noChangeArrowheads="1"/>
          </p:cNvSpPr>
          <p:nvPr/>
        </p:nvSpPr>
        <p:spPr bwMode="auto">
          <a:xfrm>
            <a:off x="3825875" y="3595688"/>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
        <p:nvSpPr>
          <p:cNvPr id="19" name="矩形 18"/>
          <p:cNvSpPr/>
          <p:nvPr/>
        </p:nvSpPr>
        <p:spPr>
          <a:xfrm>
            <a:off x="258763" y="4748213"/>
            <a:ext cx="8586787" cy="1050290"/>
          </a:xfrm>
          <a:prstGeom prst="rect">
            <a:avLst/>
          </a:prstGeom>
          <a:noFill/>
          <a:ln w="9525">
            <a:noFill/>
          </a:ln>
        </p:spPr>
        <p:txBody>
          <a:bodyPr>
            <a:spAutoFit/>
          </a:bodyPr>
          <a:p>
            <a:pPr>
              <a:lnSpc>
                <a:spcPct val="130000"/>
              </a:lnSpc>
            </a:pPr>
            <a:r>
              <a:rPr lang="zh-CN" altLang="en-US" sz="2400" b="1" dirty="0">
                <a:latin typeface="宋体" panose="02010600030101010101" pitchFamily="2" charset="-122"/>
                <a:ea typeface="宋体" panose="02010600030101010101" pitchFamily="2" charset="-122"/>
              </a:rPr>
              <a:t>我每次只移动小步，慢慢爬下悬崖，投入了父亲强壮的手臂中。</a:t>
            </a:r>
            <a:r>
              <a:rPr lang="zh-CN" altLang="en-US" sz="2400" b="1" dirty="0">
                <a:solidFill>
                  <a:srgbClr val="0000FF"/>
                </a:solidFill>
                <a:latin typeface="宋体" panose="02010600030101010101" pitchFamily="2" charset="-122"/>
                <a:ea typeface="宋体" panose="02010600030101010101" pitchFamily="2" charset="-122"/>
              </a:rPr>
              <a:t>（抽噎了一下，产生了一种巨大的成就感）</a:t>
            </a:r>
            <a:endParaRPr lang="en-US" altLang="zh-CN" sz="2400" b="1" dirty="0">
              <a:solidFill>
                <a:srgbClr val="0000FF"/>
              </a:solidFill>
              <a:latin typeface="宋体" panose="02010600030101010101" pitchFamily="2" charset="-122"/>
              <a:ea typeface="宋体" panose="02010600030101010101" pitchFamily="2" charset="-122"/>
            </a:endParaRPr>
          </a:p>
        </p:txBody>
      </p:sp>
      <p:sp>
        <p:nvSpPr>
          <p:cNvPr id="20" name="下箭头 19"/>
          <p:cNvSpPr>
            <a:spLocks noChangeArrowheads="1"/>
          </p:cNvSpPr>
          <p:nvPr/>
        </p:nvSpPr>
        <p:spPr bwMode="auto">
          <a:xfrm>
            <a:off x="3825875" y="4387850"/>
            <a:ext cx="144463" cy="358775"/>
          </a:xfrm>
          <a:prstGeom prst="downArrow">
            <a:avLst>
              <a:gd name="adj1" fmla="val 50000"/>
              <a:gd name="adj2" fmla="val 62065"/>
            </a:avLst>
          </a:prstGeom>
          <a:solidFill>
            <a:srgbClr val="FF0000"/>
          </a:solidFill>
          <a:ln w="9525">
            <a:solidFill>
              <a:srgbClr val="000000"/>
            </a:solidFill>
            <a:miter lim="800000"/>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ysClr val="windowText" lastClr="000000"/>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2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2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20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7"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Rectangle 1"/>
          <p:cNvSpPr>
            <a:spLocks noChangeArrowheads="1"/>
          </p:cNvSpPr>
          <p:nvPr/>
        </p:nvSpPr>
        <p:spPr bwMode="auto">
          <a:xfrm>
            <a:off x="0" y="-583565"/>
            <a:ext cx="9144000" cy="5969635"/>
          </a:xfrm>
          <a:prstGeom prst="rect">
            <a:avLst/>
          </a:prstGeom>
          <a:noFill/>
          <a:ln w="9525" cap="flat" cmpd="sng">
            <a:noFill/>
            <a:prstDash val="solid"/>
            <a:miter lim="800000"/>
          </a:ln>
          <a:effectLst/>
        </p:spPr>
        <p:txBody>
          <a:bodyPr wrap="squar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3200" b="0"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sz="44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zh-CN" sz="5400" b="1" i="0" u="none" strike="noStrike" kern="1200" cap="none" spc="0" normalizeH="0" baseline="0" noProof="0" dirty="0" smtClean="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三</a:t>
            </a:r>
            <a:r>
              <a:rPr kumimoji="0" lang="zh-CN" sz="5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言两语说故事</a:t>
            </a:r>
            <a:r>
              <a:rPr kumimoji="0" lang="zh-CN" altLang="zh-CN" sz="54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 </a:t>
            </a:r>
            <a:endParaRPr kumimoji="0" lang="zh-CN" altLang="zh-CN" sz="44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x-none" sz="4000" b="1"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   抓住记叙的要素，用一句话概括文章的主要内容。</a:t>
            </a:r>
            <a:endParaRPr kumimoji="0" lang="zh-CN" altLang="x-none" sz="40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x-none" sz="40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x-none" sz="40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   </a:t>
            </a:r>
            <a:r>
              <a:rPr kumimoji="0" lang="zh-CN" altLang="x-none" sz="44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本文记叙了在一个闷热的下午，“我”和5个小伙伴去爬悬崖冒险，接着“我”因胆怯</a:t>
            </a:r>
            <a:r>
              <a:rPr kumimoji="0" lang="zh-CN" altLang="x-none" sz="4400" b="1" i="0" u="sng"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    </a:t>
            </a:r>
            <a:r>
              <a:rPr kumimoji="0" lang="zh-CN" altLang="x-none" sz="44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险，最后在父亲的帮助下</a:t>
            </a:r>
            <a:r>
              <a:rPr kumimoji="0" lang="zh-CN" altLang="x-none" sz="4400" b="1" i="0" u="sng"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    </a:t>
            </a:r>
            <a:r>
              <a:rPr kumimoji="0" lang="zh-CN" altLang="x-none" sz="44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险的全过程。</a:t>
            </a:r>
            <a:endParaRPr kumimoji="0" lang="zh-CN" altLang="x-none" sz="44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p:txBody>
      </p:sp>
      <p:sp>
        <p:nvSpPr>
          <p:cNvPr id="3" name="文本框 2"/>
          <p:cNvSpPr txBox="1"/>
          <p:nvPr/>
        </p:nvSpPr>
        <p:spPr>
          <a:xfrm>
            <a:off x="4766945" y="3876040"/>
            <a:ext cx="517525" cy="706755"/>
          </a:xfrm>
          <a:prstGeom prst="rect">
            <a:avLst/>
          </a:prstGeom>
          <a:noFill/>
        </p:spPr>
        <p:txBody>
          <a:bodyPr wrap="square" rtlCol="0">
            <a:spAutoFit/>
          </a:bodyPr>
          <a:p>
            <a:r>
              <a:rPr lang="zh-CN" altLang="en-US" sz="4000" b="1">
                <a:solidFill>
                  <a:srgbClr val="FF0000"/>
                </a:solidFill>
                <a:latin typeface="楷体" panose="02010609060101010101" pitchFamily="49" charset="-122"/>
                <a:ea typeface="楷体" panose="02010609060101010101" pitchFamily="49" charset="-122"/>
              </a:rPr>
              <a:t>遇</a:t>
            </a:r>
            <a:endParaRPr lang="zh-CN" altLang="en-US" sz="4000" b="1">
              <a:solidFill>
                <a:srgbClr val="FF0000"/>
              </a:solidFill>
              <a:latin typeface="楷体" panose="02010609060101010101" pitchFamily="49" charset="-122"/>
              <a:ea typeface="楷体" panose="02010609060101010101" pitchFamily="49" charset="-122"/>
            </a:endParaRPr>
          </a:p>
        </p:txBody>
      </p:sp>
      <p:sp>
        <p:nvSpPr>
          <p:cNvPr id="4" name="文本框 3"/>
          <p:cNvSpPr txBox="1"/>
          <p:nvPr/>
        </p:nvSpPr>
        <p:spPr>
          <a:xfrm>
            <a:off x="3766185" y="4582795"/>
            <a:ext cx="517525" cy="706755"/>
          </a:xfrm>
          <a:prstGeom prst="rect">
            <a:avLst/>
          </a:prstGeom>
          <a:noFill/>
        </p:spPr>
        <p:txBody>
          <a:bodyPr wrap="square" rtlCol="0">
            <a:spAutoFit/>
          </a:bodyPr>
          <a:p>
            <a:r>
              <a:rPr lang="zh-CN" altLang="en-US" sz="4000" b="1">
                <a:solidFill>
                  <a:srgbClr val="FF0000"/>
                </a:solidFill>
                <a:latin typeface="楷体" panose="02010609060101010101" pitchFamily="49" charset="-122"/>
                <a:ea typeface="楷体" panose="02010609060101010101" pitchFamily="49" charset="-122"/>
              </a:rPr>
              <a:t>脱</a:t>
            </a:r>
            <a:endParaRPr lang="zh-CN" altLang="en-US" sz="4000" b="1">
              <a:solidFill>
                <a:srgbClr val="FF0000"/>
              </a:solidFill>
              <a:latin typeface="楷体" panose="02010609060101010101" pitchFamily="49" charset="-122"/>
              <a:ea typeface="楷体" panose="02010609060101010101" pitchFamily="49"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5473">
                                            <p:txEl>
                                              <p:pRg st="1" end="1"/>
                                            </p:txEl>
                                          </p:spTgt>
                                        </p:tgtEl>
                                        <p:attrNameLst>
                                          <p:attrName>style.visibility</p:attrName>
                                        </p:attrNameLst>
                                      </p:cBhvr>
                                      <p:to>
                                        <p:strVal val="visible"/>
                                      </p:to>
                                    </p:set>
                                    <p:anim calcmode="lin" valueType="num">
                                      <p:cBhvr additive="base">
                                        <p:cTn id="7" dur="500" fill="hold"/>
                                        <p:tgtEl>
                                          <p:spTgt spid="10547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54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5473">
                                            <p:txEl>
                                              <p:pRg st="2" end="2"/>
                                            </p:txEl>
                                          </p:spTgt>
                                        </p:tgtEl>
                                        <p:attrNameLst>
                                          <p:attrName>style.visibility</p:attrName>
                                        </p:attrNameLst>
                                      </p:cBhvr>
                                      <p:to>
                                        <p:strVal val="visible"/>
                                      </p:to>
                                    </p:set>
                                    <p:anim calcmode="lin" valueType="num">
                                      <p:cBhvr additive="base">
                                        <p:cTn id="13" dur="500" fill="hold"/>
                                        <p:tgtEl>
                                          <p:spTgt spid="10547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54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5473">
                                            <p:txEl>
                                              <p:pRg st="4" end="4"/>
                                            </p:txEl>
                                          </p:spTgt>
                                        </p:tgtEl>
                                        <p:attrNameLst>
                                          <p:attrName>style.visibility</p:attrName>
                                        </p:attrNameLst>
                                      </p:cBhvr>
                                      <p:to>
                                        <p:strVal val="visible"/>
                                      </p:to>
                                    </p:set>
                                    <p:anim calcmode="lin" valueType="num">
                                      <p:cBhvr additive="base">
                                        <p:cTn id="19" dur="500" fill="hold"/>
                                        <p:tgtEl>
                                          <p:spTgt spid="10547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547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447800" y="609600"/>
            <a:ext cx="6553200" cy="4572000"/>
          </a:xfrm>
        </p:spPr>
        <p:txBody>
          <a:bodyPr wrap="square" lIns="91440" tIns="45720" rIns="91440" bIns="45720" anchor="t"/>
          <a:p>
            <a:pPr eaLnBrk="1" hangingPunct="1">
              <a:buNone/>
            </a:pPr>
            <a:endParaRPr lang="en-US" altLang="zh-CN" sz="4000" b="1" dirty="0">
              <a:ea typeface="宋体" panose="02010600030101010101" pitchFamily="2" charset="-122"/>
            </a:endParaRPr>
          </a:p>
          <a:p>
            <a:pPr eaLnBrk="1" hangingPunct="1">
              <a:buNone/>
            </a:pPr>
            <a:r>
              <a:rPr lang="zh-CN" altLang="zh-CN" sz="4000" b="1" dirty="0">
                <a:ea typeface="宋体" panose="02010600030101010101" pitchFamily="2" charset="-122"/>
              </a:rPr>
              <a:t>心理描写的表现方式：</a:t>
            </a:r>
            <a:endParaRPr lang="en-US" altLang="zh-CN" sz="4000" b="1" dirty="0">
              <a:ea typeface="宋体" panose="02010600030101010101" pitchFamily="2" charset="-122"/>
            </a:endParaRPr>
          </a:p>
          <a:p>
            <a:pPr eaLnBrk="1" hangingPunct="1">
              <a:buNone/>
            </a:pPr>
            <a:endParaRPr lang="en-US" altLang="zh-CN" sz="4000" dirty="0">
              <a:ea typeface="宋体" panose="02010600030101010101" pitchFamily="2" charset="-122"/>
            </a:endParaRPr>
          </a:p>
          <a:p>
            <a:pPr eaLnBrk="1" hangingPunct="1">
              <a:buNone/>
            </a:pPr>
            <a:r>
              <a:rPr lang="en-US" altLang="zh-CN" sz="4000" dirty="0">
                <a:ea typeface="宋体" panose="02010600030101010101" pitchFamily="2" charset="-122"/>
              </a:rPr>
              <a:t>1</a:t>
            </a:r>
            <a:r>
              <a:rPr lang="zh-CN" altLang="en-US" sz="4000" dirty="0">
                <a:ea typeface="宋体" panose="02010600030101010101" pitchFamily="2" charset="-122"/>
              </a:rPr>
              <a:t>、</a:t>
            </a:r>
            <a:r>
              <a:rPr lang="zh-CN" altLang="zh-CN" sz="4000" dirty="0">
                <a:ea typeface="宋体" panose="02010600030101010101" pitchFamily="2" charset="-122"/>
              </a:rPr>
              <a:t>内心独白</a:t>
            </a:r>
            <a:endParaRPr lang="en-US" altLang="zh-CN" sz="4000" dirty="0">
              <a:ea typeface="宋体" panose="02010600030101010101" pitchFamily="2" charset="-122"/>
            </a:endParaRPr>
          </a:p>
          <a:p>
            <a:pPr eaLnBrk="1" hangingPunct="1">
              <a:buNone/>
            </a:pPr>
            <a:r>
              <a:rPr lang="en-US" altLang="zh-CN" sz="4000" dirty="0">
                <a:ea typeface="宋体" panose="02010600030101010101" pitchFamily="2" charset="-122"/>
              </a:rPr>
              <a:t>2</a:t>
            </a:r>
            <a:r>
              <a:rPr lang="zh-CN" altLang="en-US" sz="4000" dirty="0">
                <a:ea typeface="宋体" panose="02010600030101010101" pitchFamily="2" charset="-122"/>
              </a:rPr>
              <a:t>、</a:t>
            </a:r>
            <a:r>
              <a:rPr lang="zh-CN" altLang="zh-CN" sz="4000" dirty="0">
                <a:ea typeface="宋体" panose="02010600030101010101" pitchFamily="2" charset="-122"/>
              </a:rPr>
              <a:t>行为表现</a:t>
            </a:r>
            <a:endParaRPr lang="en-US" altLang="zh-CN" sz="4000" dirty="0">
              <a:ea typeface="宋体" panose="02010600030101010101" pitchFamily="2" charset="-122"/>
            </a:endParaRPr>
          </a:p>
          <a:p>
            <a:pPr eaLnBrk="1" hangingPunct="1">
              <a:buNone/>
            </a:pPr>
            <a:r>
              <a:rPr lang="en-US" altLang="zh-CN" sz="4000" dirty="0">
                <a:ea typeface="宋体" panose="02010600030101010101" pitchFamily="2" charset="-122"/>
              </a:rPr>
              <a:t>3</a:t>
            </a:r>
            <a:r>
              <a:rPr lang="zh-CN" altLang="en-US" sz="4000" dirty="0">
                <a:ea typeface="宋体" panose="02010600030101010101" pitchFamily="2" charset="-122"/>
              </a:rPr>
              <a:t>、</a:t>
            </a:r>
            <a:r>
              <a:rPr lang="zh-CN" altLang="zh-CN" sz="4000" dirty="0">
                <a:ea typeface="宋体" panose="02010600030101010101" pitchFamily="2" charset="-122"/>
              </a:rPr>
              <a:t>景物烘托</a:t>
            </a:r>
            <a:endParaRPr lang="zh-CN" altLang="zh-CN" sz="4000" dirty="0">
              <a:ea typeface="宋体" panose="02010600030101010101" pitchFamily="2" charset="-122"/>
            </a:endParaRPr>
          </a:p>
          <a:p>
            <a:pPr eaLnBrk="1" hangingPunct="1"/>
            <a:endParaRPr lang="zh-CN" altLang="en-US" dirty="0">
              <a:ea typeface="宋体" panose="02010600030101010101" pitchFamily="2"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charRg st="1" end="12"/>
                                            </p:txEl>
                                          </p:spTgt>
                                        </p:tgtEl>
                                        <p:attrNameLst>
                                          <p:attrName>style.visibility</p:attrName>
                                        </p:attrNameLst>
                                      </p:cBhvr>
                                      <p:to>
                                        <p:strVal val="visible"/>
                                      </p:to>
                                    </p:set>
                                    <p:animEffect transition="in" filter="blinds(horizontal)">
                                      <p:cBhvr>
                                        <p:cTn id="7" dur="500"/>
                                        <p:tgtEl>
                                          <p:spTgt spid="3">
                                            <p:txEl>
                                              <p:charRg st="1" end="1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charRg st="13" end="20"/>
                                            </p:txEl>
                                          </p:spTgt>
                                        </p:tgtEl>
                                        <p:attrNameLst>
                                          <p:attrName>style.visibility</p:attrName>
                                        </p:attrNameLst>
                                      </p:cBhvr>
                                      <p:to>
                                        <p:strVal val="visible"/>
                                      </p:to>
                                    </p:set>
                                    <p:animEffect transition="in" filter="blinds(horizontal)">
                                      <p:cBhvr>
                                        <p:cTn id="12" dur="500"/>
                                        <p:tgtEl>
                                          <p:spTgt spid="3">
                                            <p:txEl>
                                              <p:charRg st="13" end="2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charRg st="20" end="27"/>
                                            </p:txEl>
                                          </p:spTgt>
                                        </p:tgtEl>
                                        <p:attrNameLst>
                                          <p:attrName>style.visibility</p:attrName>
                                        </p:attrNameLst>
                                      </p:cBhvr>
                                      <p:to>
                                        <p:strVal val="visible"/>
                                      </p:to>
                                    </p:set>
                                    <p:animEffect transition="in" filter="blinds(horizontal)">
                                      <p:cBhvr>
                                        <p:cTn id="17" dur="500"/>
                                        <p:tgtEl>
                                          <p:spTgt spid="3">
                                            <p:txEl>
                                              <p:charRg st="20" end="2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charRg st="27" end="34"/>
                                            </p:txEl>
                                          </p:spTgt>
                                        </p:tgtEl>
                                        <p:attrNameLst>
                                          <p:attrName>style.visibility</p:attrName>
                                        </p:attrNameLst>
                                      </p:cBhvr>
                                      <p:to>
                                        <p:strVal val="visible"/>
                                      </p:to>
                                    </p:set>
                                    <p:animEffect transition="in" filter="blinds(horizontal)">
                                      <p:cBhvr>
                                        <p:cTn id="22" dur="500"/>
                                        <p:tgtEl>
                                          <p:spTgt spid="3">
                                            <p:txEl>
                                              <p:charRg st="27" end="3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QQ图片20181016165927"/>
          <p:cNvPicPr>
            <a:picLocks noChangeAspect="1"/>
          </p:cNvPicPr>
          <p:nvPr/>
        </p:nvPicPr>
        <p:blipFill>
          <a:blip r:embed="rId1"/>
          <a:stretch>
            <a:fillRect/>
          </a:stretch>
        </p:blipFill>
        <p:spPr>
          <a:xfrm>
            <a:off x="-20320" y="13335"/>
            <a:ext cx="9167495" cy="6817360"/>
          </a:xfrm>
          <a:prstGeom prst="rect">
            <a:avLst/>
          </a:prstGeom>
        </p:spPr>
      </p:pic>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TextBox 11"/>
          <p:cNvSpPr txBox="1"/>
          <p:nvPr/>
        </p:nvSpPr>
        <p:spPr>
          <a:xfrm>
            <a:off x="8072438" y="500063"/>
            <a:ext cx="2643187" cy="369887"/>
          </a:xfrm>
          <a:prstGeom prst="rect">
            <a:avLst/>
          </a:prstGeom>
          <a:noFill/>
          <a:ln w="9525">
            <a:noFill/>
          </a:ln>
        </p:spPr>
        <p:txBody>
          <a:bodyPr>
            <a:spAutoFit/>
          </a:bodyPr>
          <a:p>
            <a:endParaRPr lang="zh-CN" altLang="en-US" dirty="0">
              <a:latin typeface="Arial" panose="020B0604020202020204" pitchFamily="34" charset="0"/>
            </a:endParaRPr>
          </a:p>
        </p:txBody>
      </p:sp>
      <p:sp>
        <p:nvSpPr>
          <p:cNvPr id="4100" name="TextBox 9"/>
          <p:cNvSpPr txBox="1"/>
          <p:nvPr/>
        </p:nvSpPr>
        <p:spPr>
          <a:xfrm>
            <a:off x="214630" y="214630"/>
            <a:ext cx="5226685" cy="645160"/>
          </a:xfrm>
          <a:prstGeom prst="rect">
            <a:avLst/>
          </a:prstGeom>
          <a:noFill/>
          <a:ln w="9525">
            <a:noFill/>
          </a:ln>
        </p:spPr>
        <p:txBody>
          <a:bodyPr wrap="square">
            <a:spAutoFit/>
          </a:bodyPr>
          <a:p>
            <a:r>
              <a:rPr lang="zh-CN" altLang="en-US" sz="3600" b="1" dirty="0">
                <a:solidFill>
                  <a:srgbClr val="FF0000"/>
                </a:solidFill>
                <a:latin typeface="微软雅黑" panose="020B0503020204020204" charset="-122"/>
                <a:ea typeface="微软雅黑" panose="020B0503020204020204" charset="-122"/>
              </a:rPr>
              <a:t>课前热身，抢答环节：</a:t>
            </a:r>
            <a:endParaRPr lang="zh-CN" altLang="en-US" sz="3600" b="1" dirty="0">
              <a:solidFill>
                <a:srgbClr val="FF0000"/>
              </a:solidFill>
              <a:latin typeface="微软雅黑" panose="020B0503020204020204" charset="-122"/>
              <a:ea typeface="微软雅黑" panose="020B0503020204020204" charset="-122"/>
            </a:endParaRPr>
          </a:p>
        </p:txBody>
      </p:sp>
      <p:sp>
        <p:nvSpPr>
          <p:cNvPr id="4101" name="TextBox 10"/>
          <p:cNvSpPr txBox="1"/>
          <p:nvPr/>
        </p:nvSpPr>
        <p:spPr>
          <a:xfrm>
            <a:off x="517208" y="1143000"/>
            <a:ext cx="246380" cy="368300"/>
          </a:xfrm>
          <a:prstGeom prst="rect">
            <a:avLst/>
          </a:prstGeom>
          <a:noFill/>
          <a:ln w="9525">
            <a:noFill/>
          </a:ln>
        </p:spPr>
        <p:txBody>
          <a:bodyPr wrap="none">
            <a:spAutoFit/>
          </a:bodyPr>
          <a:p>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100" name="文本框 99"/>
          <p:cNvSpPr txBox="1"/>
          <p:nvPr/>
        </p:nvSpPr>
        <p:spPr>
          <a:xfrm>
            <a:off x="-635" y="1143000"/>
            <a:ext cx="9067800" cy="645160"/>
          </a:xfrm>
          <a:prstGeom prst="rect">
            <a:avLst/>
          </a:prstGeom>
          <a:noFill/>
          <a:ln w="9525">
            <a:noFill/>
          </a:ln>
        </p:spPr>
        <p:txBody>
          <a:bodyPr wrap="square">
            <a:spAutoFit/>
          </a:bodyPr>
          <a:p>
            <a:r>
              <a:rPr lang="en-US" altLang="zh-CN" sz="3600" b="1">
                <a:latin typeface="宋体" panose="02010600030101010101" pitchFamily="2" charset="-122"/>
                <a:ea typeface="宋体" panose="02010600030101010101" pitchFamily="2" charset="-122"/>
                <a:cs typeface="宋体" panose="02010600030101010101" pitchFamily="2" charset="-122"/>
              </a:rPr>
              <a:t>1.</a:t>
            </a:r>
            <a:r>
              <a:rPr lang="zh-CN" altLang="en-US" sz="3600" b="1">
                <a:latin typeface="宋体" panose="02010600030101010101" pitchFamily="2" charset="-122"/>
                <a:ea typeface="宋体" panose="02010600030101010101" pitchFamily="2" charset="-122"/>
                <a:cs typeface="宋体" panose="02010600030101010101" pitchFamily="2" charset="-122"/>
              </a:rPr>
              <a:t>下边加粗字读音</a:t>
            </a:r>
            <a:r>
              <a:rPr lang="zh-CN" altLang="en-US" sz="3600" b="1">
                <a:solidFill>
                  <a:srgbClr val="FF0000"/>
                </a:solidFill>
                <a:latin typeface="宋体" panose="02010600030101010101" pitchFamily="2" charset="-122"/>
                <a:ea typeface="宋体" panose="02010600030101010101" pitchFamily="2" charset="-122"/>
                <a:cs typeface="宋体" panose="02010600030101010101" pitchFamily="2" charset="-122"/>
              </a:rPr>
              <a:t>无误</a:t>
            </a:r>
            <a:r>
              <a:rPr lang="zh-CN" altLang="en-US" sz="3600" b="1">
                <a:latin typeface="宋体" panose="02010600030101010101" pitchFamily="2" charset="-122"/>
                <a:ea typeface="宋体" panose="02010600030101010101" pitchFamily="2" charset="-122"/>
                <a:cs typeface="宋体" panose="02010600030101010101" pitchFamily="2" charset="-122"/>
              </a:rPr>
              <a:t>的一项是</a:t>
            </a:r>
            <a:r>
              <a:rPr lang="en-US" altLang="zh-CN" sz="3600" b="1">
                <a:latin typeface="宋体" panose="02010600030101010101" pitchFamily="2" charset="-122"/>
                <a:ea typeface="宋体" panose="02010600030101010101" pitchFamily="2" charset="-122"/>
                <a:cs typeface="宋体" panose="02010600030101010101" pitchFamily="2" charset="-122"/>
              </a:rPr>
              <a:t>(       )</a:t>
            </a:r>
            <a:endParaRPr lang="zh-CN" altLang="en-US" sz="3600" b="1"/>
          </a:p>
        </p:txBody>
      </p:sp>
      <p:sp>
        <p:nvSpPr>
          <p:cNvPr id="2" name="文本框 1"/>
          <p:cNvSpPr txBox="1"/>
          <p:nvPr/>
        </p:nvSpPr>
        <p:spPr>
          <a:xfrm>
            <a:off x="308610" y="1788160"/>
            <a:ext cx="8526145" cy="4523105"/>
          </a:xfrm>
          <a:prstGeom prst="rect">
            <a:avLst/>
          </a:prstGeom>
          <a:noFill/>
          <a:ln w="9525">
            <a:noFill/>
          </a:ln>
        </p:spPr>
        <p:txBody>
          <a:bodyPr wrap="square">
            <a:spAutoFit/>
          </a:bodyPr>
          <a:p>
            <a:r>
              <a:rPr lang="en-US" altLang="zh-CN" sz="3600" b="1">
                <a:latin typeface="宋体" panose="02010600030101010101" pitchFamily="2" charset="-122"/>
                <a:ea typeface="宋体" panose="02010600030101010101" pitchFamily="2" charset="-122"/>
                <a:cs typeface="宋体" panose="02010600030101010101" pitchFamily="2" charset="-122"/>
              </a:rPr>
              <a:t>A.</a:t>
            </a:r>
            <a:r>
              <a:rPr lang="zh-CN" altLang="en-US" sz="3600" b="1">
                <a:latin typeface="宋体" panose="02010600030101010101" pitchFamily="2" charset="-122"/>
                <a:ea typeface="宋体" panose="02010600030101010101" pitchFamily="2" charset="-122"/>
                <a:cs typeface="宋体" panose="02010600030101010101" pitchFamily="2" charset="-122"/>
              </a:rPr>
              <a:t>突兀</a:t>
            </a:r>
            <a:r>
              <a:rPr lang="en-US" altLang="zh-CN" sz="3600" b="1">
                <a:latin typeface="宋体" panose="02010600030101010101" pitchFamily="2" charset="-122"/>
                <a:ea typeface="宋体" panose="02010600030101010101" pitchFamily="2" charset="-122"/>
                <a:cs typeface="宋体" panose="02010600030101010101" pitchFamily="2" charset="-122"/>
              </a:rPr>
              <a:t>(wù)               </a:t>
            </a:r>
            <a:r>
              <a:rPr lang="zh-CN" altLang="en-US" sz="3600" b="1">
                <a:latin typeface="宋体" panose="02010600030101010101" pitchFamily="2" charset="-122"/>
                <a:ea typeface="宋体" panose="02010600030101010101" pitchFamily="2" charset="-122"/>
                <a:cs typeface="宋体" panose="02010600030101010101" pitchFamily="2" charset="-122"/>
              </a:rPr>
              <a:t>附和</a:t>
            </a:r>
            <a:r>
              <a:rPr lang="en-US" altLang="zh-CN" sz="3600" b="1">
                <a:latin typeface="宋体" panose="02010600030101010101" pitchFamily="2" charset="-122"/>
                <a:ea typeface="宋体" panose="02010600030101010101" pitchFamily="2" charset="-122"/>
                <a:cs typeface="宋体" panose="02010600030101010101" pitchFamily="2" charset="-122"/>
              </a:rPr>
              <a:t>(hè)     </a:t>
            </a:r>
            <a:r>
              <a:rPr lang="zh-CN" altLang="en-US" sz="3600" b="1">
                <a:latin typeface="宋体" panose="02010600030101010101" pitchFamily="2" charset="-122"/>
                <a:ea typeface="宋体" panose="02010600030101010101" pitchFamily="2" charset="-122"/>
                <a:cs typeface="宋体" panose="02010600030101010101" pitchFamily="2" charset="-122"/>
              </a:rPr>
              <a:t>峭壁</a:t>
            </a:r>
            <a:r>
              <a:rPr lang="en-US" altLang="zh-CN" sz="3600" b="1">
                <a:latin typeface="宋体" panose="02010600030101010101" pitchFamily="2" charset="-122"/>
                <a:ea typeface="宋体" panose="02010600030101010101" pitchFamily="2" charset="-122"/>
                <a:cs typeface="宋体" panose="02010600030101010101" pitchFamily="2" charset="-122"/>
              </a:rPr>
              <a:t>(qiào)           </a:t>
            </a:r>
            <a:r>
              <a:rPr lang="zh-CN" altLang="en-US" sz="3600" b="1">
                <a:latin typeface="宋体" panose="02010600030101010101" pitchFamily="2" charset="-122"/>
                <a:ea typeface="宋体" panose="02010600030101010101" pitchFamily="2" charset="-122"/>
                <a:cs typeface="宋体" panose="02010600030101010101" pitchFamily="2" charset="-122"/>
              </a:rPr>
              <a:t>参差</a:t>
            </a:r>
            <a:r>
              <a:rPr lang="en-US" altLang="zh-CN" sz="3600" b="1">
                <a:latin typeface="宋体" panose="02010600030101010101" pitchFamily="2" charset="-122"/>
                <a:ea typeface="宋体" panose="02010600030101010101" pitchFamily="2" charset="-122"/>
                <a:cs typeface="宋体" panose="02010600030101010101" pitchFamily="2" charset="-122"/>
              </a:rPr>
              <a:t>(cēn cī) B.</a:t>
            </a:r>
            <a:r>
              <a:rPr lang="zh-CN" altLang="en-US" sz="3600" b="1">
                <a:latin typeface="宋体" panose="02010600030101010101" pitchFamily="2" charset="-122"/>
                <a:ea typeface="宋体" panose="02010600030101010101" pitchFamily="2" charset="-122"/>
                <a:cs typeface="宋体" panose="02010600030101010101" pitchFamily="2" charset="-122"/>
              </a:rPr>
              <a:t>灼热</a:t>
            </a:r>
            <a:r>
              <a:rPr lang="en-US" altLang="zh-CN" sz="3600" b="1">
                <a:latin typeface="宋体" panose="02010600030101010101" pitchFamily="2" charset="-122"/>
                <a:ea typeface="宋体" panose="02010600030101010101" pitchFamily="2" charset="-122"/>
                <a:cs typeface="宋体" panose="02010600030101010101" pitchFamily="2" charset="-122"/>
              </a:rPr>
              <a:t>(zhuó)            </a:t>
            </a:r>
            <a:r>
              <a:rPr lang="zh-CN" altLang="en-US" sz="3600" b="1">
                <a:latin typeface="宋体" panose="02010600030101010101" pitchFamily="2" charset="-122"/>
                <a:ea typeface="宋体" panose="02010600030101010101" pitchFamily="2" charset="-122"/>
                <a:cs typeface="宋体" panose="02010600030101010101" pitchFamily="2" charset="-122"/>
              </a:rPr>
              <a:t>扒开</a:t>
            </a:r>
            <a:r>
              <a:rPr lang="en-US" altLang="zh-CN" sz="3600" b="1">
                <a:latin typeface="宋体" panose="02010600030101010101" pitchFamily="2" charset="-122"/>
                <a:ea typeface="宋体" panose="02010600030101010101" pitchFamily="2" charset="-122"/>
                <a:cs typeface="宋体" panose="02010600030101010101" pitchFamily="2" charset="-122"/>
              </a:rPr>
              <a:t>(pá)           </a:t>
            </a:r>
            <a:r>
              <a:rPr lang="zh-CN" altLang="en-US" sz="3600" b="1">
                <a:latin typeface="宋体" panose="02010600030101010101" pitchFamily="2" charset="-122"/>
                <a:ea typeface="宋体" panose="02010600030101010101" pitchFamily="2" charset="-122"/>
                <a:cs typeface="宋体" panose="02010600030101010101" pitchFamily="2" charset="-122"/>
              </a:rPr>
              <a:t>颤抖</a:t>
            </a:r>
            <a:r>
              <a:rPr lang="en-US" altLang="zh-CN" sz="3600" b="1">
                <a:latin typeface="宋体" panose="02010600030101010101" pitchFamily="2" charset="-122"/>
                <a:ea typeface="宋体" panose="02010600030101010101" pitchFamily="2" charset="-122"/>
                <a:cs typeface="宋体" panose="02010600030101010101" pitchFamily="2" charset="-122"/>
              </a:rPr>
              <a:t>(zhàn)         </a:t>
            </a:r>
            <a:r>
              <a:rPr lang="zh-CN" altLang="en-US" sz="3600" b="1">
                <a:latin typeface="宋体" panose="02010600030101010101" pitchFamily="2" charset="-122"/>
                <a:ea typeface="宋体" panose="02010600030101010101" pitchFamily="2" charset="-122"/>
                <a:cs typeface="宋体" panose="02010600030101010101" pitchFamily="2" charset="-122"/>
              </a:rPr>
              <a:t>哄</a:t>
            </a:r>
            <a:r>
              <a:rPr lang="en-US" altLang="zh-CN" sz="3600" b="1">
                <a:latin typeface="宋体" panose="02010600030101010101" pitchFamily="2" charset="-122"/>
                <a:ea typeface="宋体" panose="02010600030101010101" pitchFamily="2" charset="-122"/>
                <a:cs typeface="宋体" panose="02010600030101010101" pitchFamily="2" charset="-122"/>
              </a:rPr>
              <a:t>(hōng</a:t>
            </a:r>
            <a:r>
              <a:rPr lang="zh-CN" altLang="en-US" sz="3600" b="1">
                <a:latin typeface="宋体" panose="02010600030101010101" pitchFamily="2" charset="-122"/>
                <a:ea typeface="宋体" panose="02010600030101010101" pitchFamily="2" charset="-122"/>
                <a:cs typeface="宋体" panose="02010600030101010101" pitchFamily="2" charset="-122"/>
              </a:rPr>
              <a:t>）堂大笑</a:t>
            </a:r>
            <a:endParaRPr lang="zh-CN" altLang="en-US" sz="3600" b="1">
              <a:latin typeface="宋体" panose="02010600030101010101" pitchFamily="2" charset="-122"/>
              <a:ea typeface="宋体" panose="02010600030101010101" pitchFamily="2" charset="-122"/>
              <a:cs typeface="宋体" panose="02010600030101010101" pitchFamily="2" charset="-122"/>
            </a:endParaRPr>
          </a:p>
          <a:p>
            <a:r>
              <a:rPr lang="en-US" altLang="zh-CN" sz="3600" b="1">
                <a:latin typeface="宋体" panose="02010600030101010101" pitchFamily="2" charset="-122"/>
                <a:ea typeface="宋体" panose="02010600030101010101" pitchFamily="2" charset="-122"/>
                <a:cs typeface="宋体" panose="02010600030101010101" pitchFamily="2" charset="-122"/>
              </a:rPr>
              <a:t>C.</a:t>
            </a:r>
            <a:r>
              <a:rPr lang="zh-CN" altLang="en-US" sz="3600" b="1">
                <a:latin typeface="宋体" panose="02010600030101010101" pitchFamily="2" charset="-122"/>
                <a:ea typeface="宋体" panose="02010600030101010101" pitchFamily="2" charset="-122"/>
                <a:cs typeface="宋体" panose="02010600030101010101" pitchFamily="2" charset="-122"/>
              </a:rPr>
              <a:t>暮 色</a:t>
            </a:r>
            <a:r>
              <a:rPr lang="en-US" altLang="zh-CN" sz="3600" b="1">
                <a:latin typeface="宋体" panose="02010600030101010101" pitchFamily="2" charset="-122"/>
                <a:ea typeface="宋体" panose="02010600030101010101" pitchFamily="2" charset="-122"/>
                <a:cs typeface="宋体" panose="02010600030101010101" pitchFamily="2" charset="-122"/>
              </a:rPr>
              <a:t>(mù)       </a:t>
            </a:r>
            <a:r>
              <a:rPr lang="zh-CN" altLang="en-US" sz="3600" b="1">
                <a:latin typeface="宋体" panose="02010600030101010101" pitchFamily="2" charset="-122"/>
                <a:ea typeface="宋体" panose="02010600030101010101" pitchFamily="2" charset="-122"/>
                <a:cs typeface="宋体" panose="02010600030101010101" pitchFamily="2" charset="-122"/>
              </a:rPr>
              <a:t>呻吟</a:t>
            </a:r>
            <a:r>
              <a:rPr lang="en-US" altLang="zh-CN" sz="3600" b="1">
                <a:latin typeface="宋体" panose="02010600030101010101" pitchFamily="2" charset="-122"/>
                <a:ea typeface="宋体" panose="02010600030101010101" pitchFamily="2" charset="-122"/>
                <a:cs typeface="宋体" panose="02010600030101010101" pitchFamily="2" charset="-122"/>
              </a:rPr>
              <a:t>(shēng yín)     </a:t>
            </a:r>
            <a:r>
              <a:rPr lang="zh-CN" altLang="en-US" sz="3600" b="1">
                <a:latin typeface="宋体" panose="02010600030101010101" pitchFamily="2" charset="-122"/>
                <a:ea typeface="宋体" panose="02010600030101010101" pitchFamily="2" charset="-122"/>
                <a:cs typeface="宋体" panose="02010600030101010101" pitchFamily="2" charset="-122"/>
              </a:rPr>
              <a:t>趴</a:t>
            </a:r>
            <a:r>
              <a:rPr lang="en-US" altLang="zh-CN" sz="3600" b="1">
                <a:latin typeface="宋体" panose="02010600030101010101" pitchFamily="2" charset="-122"/>
                <a:ea typeface="宋体" panose="02010600030101010101" pitchFamily="2" charset="-122"/>
                <a:cs typeface="宋体" panose="02010600030101010101" pitchFamily="2" charset="-122"/>
              </a:rPr>
              <a:t>(bā)               </a:t>
            </a:r>
            <a:r>
              <a:rPr lang="zh-CN" altLang="en-US" sz="3600" b="1">
                <a:latin typeface="宋体" panose="02010600030101010101" pitchFamily="2" charset="-122"/>
                <a:ea typeface="宋体" panose="02010600030101010101" pitchFamily="2" charset="-122"/>
                <a:cs typeface="宋体" panose="02010600030101010101" pitchFamily="2" charset="-122"/>
              </a:rPr>
              <a:t>怦怦</a:t>
            </a:r>
            <a:r>
              <a:rPr lang="en-US" altLang="zh-CN" sz="3600" b="1">
                <a:latin typeface="宋体" panose="02010600030101010101" pitchFamily="2" charset="-122"/>
                <a:ea typeface="宋体" panose="02010600030101010101" pitchFamily="2" charset="-122"/>
                <a:cs typeface="宋体" panose="02010600030101010101" pitchFamily="2" charset="-122"/>
              </a:rPr>
              <a:t>(pēng)D.</a:t>
            </a:r>
            <a:r>
              <a:rPr lang="zh-CN" altLang="en-US" sz="3600" b="1">
                <a:latin typeface="宋体" panose="02010600030101010101" pitchFamily="2" charset="-122"/>
                <a:ea typeface="宋体" panose="02010600030101010101" pitchFamily="2" charset="-122"/>
                <a:cs typeface="宋体" panose="02010600030101010101" pitchFamily="2" charset="-122"/>
              </a:rPr>
              <a:t>挪</a:t>
            </a:r>
            <a:r>
              <a:rPr lang="en-US" altLang="zh-CN" sz="3600" b="1">
                <a:latin typeface="宋体" panose="02010600030101010101" pitchFamily="2" charset="-122"/>
                <a:ea typeface="宋体" panose="02010600030101010101" pitchFamily="2" charset="-122"/>
                <a:cs typeface="宋体" panose="02010600030101010101" pitchFamily="2" charset="-122"/>
              </a:rPr>
              <a:t>(nuó) </a:t>
            </a:r>
            <a:r>
              <a:rPr lang="zh-CN" altLang="en-US" sz="3600" b="1">
                <a:latin typeface="宋体" panose="02010600030101010101" pitchFamily="2" charset="-122"/>
                <a:ea typeface="宋体" panose="02010600030101010101" pitchFamily="2" charset="-122"/>
                <a:cs typeface="宋体" panose="02010600030101010101" pitchFamily="2" charset="-122"/>
              </a:rPr>
              <a:t>动       惊慌失措（</a:t>
            </a:r>
            <a:r>
              <a:rPr lang="en-US" altLang="zh-CN" sz="3600" b="1">
                <a:latin typeface="宋体" panose="02010600030101010101" pitchFamily="2" charset="-122"/>
                <a:ea typeface="宋体" panose="02010600030101010101" pitchFamily="2" charset="-122"/>
                <a:cs typeface="宋体" panose="02010600030101010101" pitchFamily="2" charset="-122"/>
              </a:rPr>
              <a:t>cuò</a:t>
            </a:r>
            <a:r>
              <a:rPr lang="zh-CN" altLang="en-US" sz="3600" b="1">
                <a:latin typeface="宋体" panose="02010600030101010101" pitchFamily="2" charset="-122"/>
                <a:ea typeface="宋体" panose="02010600030101010101" pitchFamily="2" charset="-122"/>
                <a:cs typeface="宋体" panose="02010600030101010101" pitchFamily="2" charset="-122"/>
              </a:rPr>
              <a:t>）    抽噎</a:t>
            </a:r>
            <a:r>
              <a:rPr lang="en-US" altLang="zh-CN" sz="3600" b="1">
                <a:latin typeface="宋体" panose="02010600030101010101" pitchFamily="2" charset="-122"/>
                <a:ea typeface="宋体" panose="02010600030101010101" pitchFamily="2" charset="-122"/>
                <a:cs typeface="宋体" panose="02010600030101010101" pitchFamily="2" charset="-122"/>
              </a:rPr>
              <a:t>(yè)               </a:t>
            </a:r>
            <a:r>
              <a:rPr lang="zh-CN" altLang="en-US" sz="3600" b="1">
                <a:latin typeface="宋体" panose="02010600030101010101" pitchFamily="2" charset="-122"/>
                <a:ea typeface="宋体" panose="02010600030101010101" pitchFamily="2" charset="-122"/>
                <a:cs typeface="宋体" panose="02010600030101010101" pitchFamily="2" charset="-122"/>
              </a:rPr>
              <a:t>凌乱</a:t>
            </a:r>
            <a:r>
              <a:rPr lang="en-US" altLang="zh-CN" sz="3600" b="1">
                <a:latin typeface="宋体" panose="02010600030101010101" pitchFamily="2" charset="-122"/>
                <a:ea typeface="宋体" panose="02010600030101010101" pitchFamily="2" charset="-122"/>
                <a:cs typeface="宋体" panose="02010600030101010101" pitchFamily="2" charset="-122"/>
              </a:rPr>
              <a:t>(lín)</a:t>
            </a:r>
            <a:endParaRPr lang="zh-CN" altLang="en-US" sz="3600" b="1"/>
          </a:p>
        </p:txBody>
      </p:sp>
      <p:sp>
        <p:nvSpPr>
          <p:cNvPr id="3" name="文本框 2"/>
          <p:cNvSpPr txBox="1"/>
          <p:nvPr/>
        </p:nvSpPr>
        <p:spPr>
          <a:xfrm>
            <a:off x="7162800" y="1019810"/>
            <a:ext cx="909955" cy="768350"/>
          </a:xfrm>
          <a:prstGeom prst="rect">
            <a:avLst/>
          </a:prstGeom>
          <a:noFill/>
        </p:spPr>
        <p:txBody>
          <a:bodyPr wrap="square" rtlCol="0">
            <a:spAutoFit/>
          </a:bodyPr>
          <a:p>
            <a:r>
              <a:rPr lang="en-US" altLang="zh-CN" sz="4400"/>
              <a:t>A</a:t>
            </a:r>
            <a:endParaRPr lang="en-US" altLang="zh-CN" sz="4400"/>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0">
                                            <p:txEl>
                                              <p:pRg st="0" end="0"/>
                                            </p:txEl>
                                          </p:spTgt>
                                        </p:tgtEl>
                                        <p:attrNameLst>
                                          <p:attrName>style.visibility</p:attrName>
                                        </p:attrNameLst>
                                      </p:cBhvr>
                                      <p:to>
                                        <p:strVal val="visible"/>
                                      </p:to>
                                    </p:set>
                                    <p:anim calcmode="lin" valueType="num">
                                      <p:cBhvr additive="base">
                                        <p:cTn id="13" dur="500" fill="hold"/>
                                        <p:tgtEl>
                                          <p:spTgt spid="10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TextBox 11"/>
          <p:cNvSpPr txBox="1"/>
          <p:nvPr/>
        </p:nvSpPr>
        <p:spPr>
          <a:xfrm>
            <a:off x="8072438" y="500063"/>
            <a:ext cx="2643187" cy="369887"/>
          </a:xfrm>
          <a:prstGeom prst="rect">
            <a:avLst/>
          </a:prstGeom>
          <a:noFill/>
          <a:ln w="9525">
            <a:noFill/>
          </a:ln>
        </p:spPr>
        <p:txBody>
          <a:bodyPr>
            <a:spAutoFit/>
          </a:bodyPr>
          <a:p>
            <a:endParaRPr lang="zh-CN" altLang="en-US" dirty="0">
              <a:latin typeface="Arial" panose="020B0604020202020204" pitchFamily="34" charset="0"/>
            </a:endParaRPr>
          </a:p>
        </p:txBody>
      </p:sp>
      <p:sp>
        <p:nvSpPr>
          <p:cNvPr id="4100" name="TextBox 9"/>
          <p:cNvSpPr txBox="1"/>
          <p:nvPr/>
        </p:nvSpPr>
        <p:spPr>
          <a:xfrm>
            <a:off x="214630" y="214630"/>
            <a:ext cx="5226685" cy="645160"/>
          </a:xfrm>
          <a:prstGeom prst="rect">
            <a:avLst/>
          </a:prstGeom>
          <a:noFill/>
          <a:ln w="9525">
            <a:noFill/>
          </a:ln>
        </p:spPr>
        <p:txBody>
          <a:bodyPr wrap="square">
            <a:spAutoFit/>
          </a:bodyPr>
          <a:p>
            <a:r>
              <a:rPr lang="zh-CN" altLang="en-US" sz="3600" b="1" dirty="0">
                <a:solidFill>
                  <a:srgbClr val="FF0000"/>
                </a:solidFill>
                <a:latin typeface="微软雅黑" panose="020B0503020204020204" charset="-122"/>
                <a:ea typeface="微软雅黑" panose="020B0503020204020204" charset="-122"/>
              </a:rPr>
              <a:t>课前热身，</a:t>
            </a:r>
            <a:r>
              <a:rPr lang="zh-CN" altLang="en-US" sz="3600" b="1" dirty="0">
                <a:solidFill>
                  <a:srgbClr val="FF0000"/>
                </a:solidFill>
                <a:latin typeface="微软雅黑" panose="020B0503020204020204" charset="-122"/>
                <a:ea typeface="微软雅黑" panose="020B0503020204020204" charset="-122"/>
                <a:sym typeface="+mn-ea"/>
              </a:rPr>
              <a:t>抢答环节：</a:t>
            </a:r>
            <a:endParaRPr lang="zh-CN" altLang="en-US" sz="3600" b="1" dirty="0">
              <a:solidFill>
                <a:srgbClr val="FF0000"/>
              </a:solidFill>
              <a:latin typeface="微软雅黑" panose="020B0503020204020204" charset="-122"/>
              <a:ea typeface="微软雅黑" panose="020B0503020204020204" charset="-122"/>
            </a:endParaRPr>
          </a:p>
        </p:txBody>
      </p:sp>
      <p:sp>
        <p:nvSpPr>
          <p:cNvPr id="4101" name="TextBox 10"/>
          <p:cNvSpPr txBox="1"/>
          <p:nvPr/>
        </p:nvSpPr>
        <p:spPr>
          <a:xfrm>
            <a:off x="517208" y="1143000"/>
            <a:ext cx="246380" cy="368300"/>
          </a:xfrm>
          <a:prstGeom prst="rect">
            <a:avLst/>
          </a:prstGeom>
          <a:noFill/>
          <a:ln w="9525">
            <a:noFill/>
          </a:ln>
        </p:spPr>
        <p:txBody>
          <a:bodyPr wrap="none">
            <a:spAutoFit/>
          </a:bodyPr>
          <a:p>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100" name="文本框 99"/>
          <p:cNvSpPr txBox="1"/>
          <p:nvPr/>
        </p:nvSpPr>
        <p:spPr>
          <a:xfrm>
            <a:off x="-635" y="1143000"/>
            <a:ext cx="9067800" cy="645160"/>
          </a:xfrm>
          <a:prstGeom prst="rect">
            <a:avLst/>
          </a:prstGeom>
          <a:noFill/>
          <a:ln w="9525">
            <a:noFill/>
          </a:ln>
        </p:spPr>
        <p:txBody>
          <a:bodyPr wrap="square">
            <a:spAutoFit/>
          </a:bodyPr>
          <a:p>
            <a:r>
              <a:rPr lang="en-US" altLang="zh-CN" sz="3600" b="1">
                <a:latin typeface="宋体" panose="02010600030101010101" pitchFamily="2" charset="-122"/>
                <a:ea typeface="宋体" panose="02010600030101010101" pitchFamily="2" charset="-122"/>
                <a:cs typeface="宋体" panose="02010600030101010101" pitchFamily="2" charset="-122"/>
              </a:rPr>
              <a:t>2.</a:t>
            </a:r>
            <a:endParaRPr lang="zh-CN" altLang="en-US" sz="3600" b="1"/>
          </a:p>
        </p:txBody>
      </p:sp>
      <p:sp>
        <p:nvSpPr>
          <p:cNvPr id="2" name="文本框 1"/>
          <p:cNvSpPr txBox="1"/>
          <p:nvPr/>
        </p:nvSpPr>
        <p:spPr>
          <a:xfrm>
            <a:off x="517525" y="1143000"/>
            <a:ext cx="8526145" cy="3969385"/>
          </a:xfrm>
          <a:prstGeom prst="rect">
            <a:avLst/>
          </a:prstGeom>
          <a:noFill/>
          <a:ln w="9525">
            <a:noFill/>
          </a:ln>
        </p:spPr>
        <p:txBody>
          <a:bodyPr wrap="square">
            <a:spAutoFit/>
          </a:bodyPr>
          <a:p>
            <a:r>
              <a:rPr lang="zh-CN" altLang="en-US" sz="3200" b="1"/>
              <a:t>关于课文内容下列说法有误的两项</a:t>
            </a:r>
            <a:r>
              <a:rPr lang="zh-CN" altLang="en-US" sz="3600" b="1"/>
              <a:t> </a:t>
            </a:r>
            <a:r>
              <a:rPr lang="en-US" altLang="zh-CN" sz="3600" b="1">
                <a:latin typeface="宋体" panose="02010600030101010101" pitchFamily="2" charset="-122"/>
                <a:cs typeface="宋体" panose="02010600030101010101" pitchFamily="2" charset="-122"/>
                <a:sym typeface="+mn-ea"/>
              </a:rPr>
              <a:t>(        )</a:t>
            </a:r>
            <a:endParaRPr lang="zh-CN" altLang="en-US" sz="3600" b="1"/>
          </a:p>
          <a:p>
            <a:endParaRPr lang="zh-CN" altLang="en-US" sz="3600" b="1"/>
          </a:p>
          <a:p>
            <a:r>
              <a:rPr lang="zh-CN" altLang="en-US" sz="3600" b="1"/>
              <a:t>A.莫顿·亨特是法国作家。</a:t>
            </a:r>
            <a:endParaRPr lang="zh-CN" altLang="en-US" sz="3600" b="1"/>
          </a:p>
          <a:p>
            <a:r>
              <a:rPr lang="zh-CN" altLang="en-US" sz="3600" b="1"/>
              <a:t>B.“我”在伙伴的怂恿下爬悬崖。</a:t>
            </a:r>
            <a:endParaRPr lang="zh-CN" altLang="en-US" sz="3600" b="1"/>
          </a:p>
          <a:p>
            <a:r>
              <a:rPr lang="zh-CN" altLang="en-US" sz="3600" b="1"/>
              <a:t>C.父亲帮助我一步一步爬下了悬崖。</a:t>
            </a:r>
            <a:endParaRPr lang="zh-CN" altLang="en-US" sz="3600" b="1"/>
          </a:p>
          <a:p>
            <a:r>
              <a:rPr lang="zh-CN" altLang="en-US" sz="3600" b="1"/>
              <a:t>D.我终于爬了上去并跟他们一块艰难地下来了。</a:t>
            </a:r>
            <a:endParaRPr lang="zh-CN" altLang="en-US" sz="3600" b="1"/>
          </a:p>
        </p:txBody>
      </p:sp>
      <p:sp>
        <p:nvSpPr>
          <p:cNvPr id="3" name="文本框 2"/>
          <p:cNvSpPr txBox="1"/>
          <p:nvPr/>
        </p:nvSpPr>
        <p:spPr>
          <a:xfrm>
            <a:off x="7273290" y="1081405"/>
            <a:ext cx="1770380" cy="768350"/>
          </a:xfrm>
          <a:prstGeom prst="rect">
            <a:avLst/>
          </a:prstGeom>
          <a:noFill/>
        </p:spPr>
        <p:txBody>
          <a:bodyPr wrap="square" rtlCol="0">
            <a:spAutoFit/>
          </a:bodyPr>
          <a:p>
            <a:r>
              <a:rPr lang="en-US" altLang="zh-CN" sz="4400"/>
              <a:t>A</a:t>
            </a:r>
            <a:r>
              <a:rPr lang="zh-CN" altLang="en-US" sz="4400">
                <a:sym typeface="+mn-ea"/>
              </a:rPr>
              <a:t>、</a:t>
            </a:r>
            <a:r>
              <a:rPr lang="en-US" altLang="zh-CN" sz="4400">
                <a:sym typeface="+mn-ea"/>
              </a:rPr>
              <a:t>D</a:t>
            </a:r>
            <a:endParaRPr lang="en-US" altLang="zh-CN" sz="4400">
              <a:sym typeface="+mn-ea"/>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 calcmode="lin" valueType="num">
                                      <p:cBhvr additive="base">
                                        <p:cTn id="7" dur="500" fill="hold"/>
                                        <p:tgtEl>
                                          <p:spTgt spid="41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0">
                                            <p:txEl>
                                              <p:pRg st="0" end="0"/>
                                            </p:txEl>
                                          </p:spTgt>
                                        </p:tgtEl>
                                        <p:attrNameLst>
                                          <p:attrName>style.visibility</p:attrName>
                                        </p:attrNameLst>
                                      </p:cBhvr>
                                      <p:to>
                                        <p:strVal val="visible"/>
                                      </p:to>
                                    </p:set>
                                    <p:anim calcmode="lin" valueType="num">
                                      <p:cBhvr additive="base">
                                        <p:cTn id="13" dur="500" fill="hold"/>
                                        <p:tgtEl>
                                          <p:spTgt spid="10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TextBox 11"/>
          <p:cNvSpPr txBox="1"/>
          <p:nvPr/>
        </p:nvSpPr>
        <p:spPr>
          <a:xfrm>
            <a:off x="8072438" y="500063"/>
            <a:ext cx="2643187" cy="369887"/>
          </a:xfrm>
          <a:prstGeom prst="rect">
            <a:avLst/>
          </a:prstGeom>
          <a:noFill/>
          <a:ln w="9525">
            <a:noFill/>
          </a:ln>
        </p:spPr>
        <p:txBody>
          <a:bodyPr>
            <a:spAutoFit/>
          </a:bodyPr>
          <a:p>
            <a:endParaRPr lang="zh-CN" altLang="en-US" dirty="0">
              <a:latin typeface="Arial" panose="020B0604020202020204" pitchFamily="34" charset="0"/>
            </a:endParaRPr>
          </a:p>
        </p:txBody>
      </p:sp>
      <p:sp>
        <p:nvSpPr>
          <p:cNvPr id="4100" name="TextBox 9"/>
          <p:cNvSpPr txBox="1"/>
          <p:nvPr/>
        </p:nvSpPr>
        <p:spPr>
          <a:xfrm>
            <a:off x="214630" y="214630"/>
            <a:ext cx="5226685" cy="645160"/>
          </a:xfrm>
          <a:prstGeom prst="rect">
            <a:avLst/>
          </a:prstGeom>
          <a:noFill/>
          <a:ln w="9525">
            <a:noFill/>
          </a:ln>
        </p:spPr>
        <p:txBody>
          <a:bodyPr wrap="square">
            <a:spAutoFit/>
          </a:bodyPr>
          <a:p>
            <a:r>
              <a:rPr lang="zh-CN" altLang="en-US" sz="3600" b="1" dirty="0">
                <a:solidFill>
                  <a:srgbClr val="FF0000"/>
                </a:solidFill>
                <a:latin typeface="微软雅黑" panose="020B0503020204020204" charset="-122"/>
                <a:ea typeface="微软雅黑" panose="020B0503020204020204" charset="-122"/>
              </a:rPr>
              <a:t>课前热身，</a:t>
            </a:r>
            <a:r>
              <a:rPr lang="zh-CN" altLang="en-US" sz="3600" b="1" dirty="0">
                <a:solidFill>
                  <a:srgbClr val="FF0000"/>
                </a:solidFill>
                <a:latin typeface="微软雅黑" panose="020B0503020204020204" charset="-122"/>
                <a:ea typeface="微软雅黑" panose="020B0503020204020204" charset="-122"/>
                <a:sym typeface="+mn-ea"/>
              </a:rPr>
              <a:t>抢答环节：</a:t>
            </a:r>
            <a:endParaRPr lang="zh-CN" altLang="en-US" sz="3600" b="1" dirty="0">
              <a:solidFill>
                <a:srgbClr val="FF0000"/>
              </a:solidFill>
              <a:latin typeface="微软雅黑" panose="020B0503020204020204" charset="-122"/>
              <a:ea typeface="微软雅黑" panose="020B0503020204020204" charset="-122"/>
            </a:endParaRPr>
          </a:p>
        </p:txBody>
      </p:sp>
      <p:sp>
        <p:nvSpPr>
          <p:cNvPr id="4101" name="TextBox 10"/>
          <p:cNvSpPr txBox="1"/>
          <p:nvPr/>
        </p:nvSpPr>
        <p:spPr>
          <a:xfrm>
            <a:off x="517208" y="1143000"/>
            <a:ext cx="246380" cy="368300"/>
          </a:xfrm>
          <a:prstGeom prst="rect">
            <a:avLst/>
          </a:prstGeom>
          <a:noFill/>
          <a:ln w="9525">
            <a:noFill/>
          </a:ln>
        </p:spPr>
        <p:txBody>
          <a:bodyPr wrap="none">
            <a:spAutoFit/>
          </a:bodyPr>
          <a:p>
            <a:r>
              <a:rPr lang="zh-CN" altLang="en-US" dirty="0">
                <a:latin typeface="Arial" panose="020B0604020202020204" pitchFamily="34" charset="0"/>
              </a:rPr>
              <a:t> </a:t>
            </a:r>
            <a:endParaRPr lang="zh-CN" altLang="en-US" dirty="0">
              <a:latin typeface="Arial" panose="020B0604020202020204" pitchFamily="34" charset="0"/>
            </a:endParaRPr>
          </a:p>
        </p:txBody>
      </p:sp>
      <p:sp>
        <p:nvSpPr>
          <p:cNvPr id="100" name="文本框 99"/>
          <p:cNvSpPr txBox="1"/>
          <p:nvPr/>
        </p:nvSpPr>
        <p:spPr>
          <a:xfrm>
            <a:off x="38100" y="1511300"/>
            <a:ext cx="9067800" cy="645160"/>
          </a:xfrm>
          <a:prstGeom prst="rect">
            <a:avLst/>
          </a:prstGeom>
          <a:noFill/>
          <a:ln w="9525">
            <a:noFill/>
          </a:ln>
        </p:spPr>
        <p:txBody>
          <a:bodyPr wrap="square">
            <a:spAutoFit/>
          </a:bodyPr>
          <a:p>
            <a:r>
              <a:rPr lang="en-US" altLang="zh-CN" sz="3600" b="1">
                <a:latin typeface="宋体" panose="02010600030101010101" pitchFamily="2" charset="-122"/>
                <a:ea typeface="宋体" panose="02010600030101010101" pitchFamily="2" charset="-122"/>
                <a:cs typeface="宋体" panose="02010600030101010101" pitchFamily="2" charset="-122"/>
              </a:rPr>
              <a:t>3.</a:t>
            </a:r>
            <a:endParaRPr lang="zh-CN" altLang="en-US" sz="3600" b="1"/>
          </a:p>
        </p:txBody>
      </p:sp>
      <p:sp>
        <p:nvSpPr>
          <p:cNvPr id="2" name="文本框 1"/>
          <p:cNvSpPr txBox="1"/>
          <p:nvPr/>
        </p:nvSpPr>
        <p:spPr>
          <a:xfrm>
            <a:off x="443865" y="1511300"/>
            <a:ext cx="8526145" cy="2306955"/>
          </a:xfrm>
          <a:prstGeom prst="rect">
            <a:avLst/>
          </a:prstGeom>
          <a:noFill/>
          <a:ln w="9525">
            <a:noFill/>
          </a:ln>
        </p:spPr>
        <p:txBody>
          <a:bodyPr wrap="square">
            <a:spAutoFit/>
          </a:bodyPr>
          <a:p>
            <a:r>
              <a:rPr lang="zh-CN" altLang="en-US" sz="3600" b="1">
                <a:latin typeface="宋体" panose="02010600030101010101" pitchFamily="2" charset="-122"/>
                <a:cs typeface="宋体" panose="02010600030101010101" pitchFamily="2" charset="-122"/>
                <a:sym typeface="+mn-ea"/>
              </a:rPr>
              <a:t>记叙文的六要素包括：</a:t>
            </a:r>
            <a:r>
              <a:rPr lang="en-US" altLang="zh-CN" sz="3600" b="1">
                <a:latin typeface="宋体" panose="02010600030101010101" pitchFamily="2" charset="-122"/>
                <a:cs typeface="宋体" panose="02010600030101010101" pitchFamily="2" charset="-122"/>
                <a:sym typeface="+mn-ea"/>
              </a:rPr>
              <a:t>           </a:t>
            </a:r>
            <a:endParaRPr lang="en-US" altLang="zh-CN" sz="3600" b="1">
              <a:latin typeface="宋体" panose="02010600030101010101" pitchFamily="2" charset="-122"/>
              <a:cs typeface="宋体" panose="02010600030101010101" pitchFamily="2" charset="-122"/>
              <a:sym typeface="+mn-ea"/>
            </a:endParaRPr>
          </a:p>
          <a:p>
            <a:r>
              <a:rPr lang="en-US" altLang="zh-CN" sz="3600" b="1">
                <a:latin typeface="宋体" panose="02010600030101010101" pitchFamily="2" charset="-122"/>
                <a:cs typeface="宋体" panose="02010600030101010101" pitchFamily="2" charset="-122"/>
                <a:sym typeface="+mn-ea"/>
              </a:rPr>
              <a:t>                           </a:t>
            </a:r>
            <a:endParaRPr lang="zh-CN" altLang="en-US" sz="3600" b="1"/>
          </a:p>
          <a:p>
            <a:endParaRPr lang="zh-CN" altLang="en-US" sz="3600" b="1"/>
          </a:p>
          <a:p>
            <a:endParaRPr lang="zh-CN" altLang="en-US" sz="3600" b="1"/>
          </a:p>
        </p:txBody>
      </p:sp>
      <p:sp>
        <p:nvSpPr>
          <p:cNvPr id="4" name="文本框 3"/>
          <p:cNvSpPr txBox="1"/>
          <p:nvPr/>
        </p:nvSpPr>
        <p:spPr>
          <a:xfrm>
            <a:off x="382270" y="2676525"/>
            <a:ext cx="8378825" cy="645160"/>
          </a:xfrm>
          <a:prstGeom prst="rect">
            <a:avLst/>
          </a:prstGeom>
          <a:noFill/>
        </p:spPr>
        <p:txBody>
          <a:bodyPr wrap="square" rtlCol="0">
            <a:spAutoFit/>
          </a:bodyPr>
          <a:p>
            <a:r>
              <a:rPr lang="zh-CN" altLang="en-US" sz="3600" b="1">
                <a:sym typeface="+mn-ea"/>
              </a:rPr>
              <a:t>时间、地点、人物、起因、经过、结果</a:t>
            </a:r>
            <a:endParaRPr lang="zh-CN" altLang="en-US" sz="3600" b="1">
              <a:sym typeface="+mn-ea"/>
            </a:endParaRPr>
          </a:p>
        </p:txBody>
      </p:sp>
      <p:sp>
        <p:nvSpPr>
          <p:cNvPr id="3" name="文本框 2"/>
          <p:cNvSpPr txBox="1"/>
          <p:nvPr/>
        </p:nvSpPr>
        <p:spPr>
          <a:xfrm>
            <a:off x="214630" y="3596005"/>
            <a:ext cx="8378825" cy="645160"/>
          </a:xfrm>
          <a:prstGeom prst="rect">
            <a:avLst/>
          </a:prstGeom>
          <a:noFill/>
        </p:spPr>
        <p:txBody>
          <a:bodyPr wrap="square" rtlCol="0">
            <a:spAutoFit/>
          </a:bodyPr>
          <a:p>
            <a:r>
              <a:rPr lang="en-US" altLang="zh-CN" sz="3600">
                <a:sym typeface="+mn-ea"/>
              </a:rPr>
              <a:t>4</a:t>
            </a:r>
            <a:r>
              <a:rPr lang="zh-CN" altLang="en-US" sz="3600">
                <a:sym typeface="+mn-ea"/>
              </a:rPr>
              <a:t>、</a:t>
            </a:r>
            <a:r>
              <a:rPr lang="zh-CN" altLang="en-US" sz="3600" b="1">
                <a:sym typeface="+mn-ea"/>
              </a:rPr>
              <a:t>人物描写的方法：</a:t>
            </a:r>
            <a:endParaRPr lang="zh-CN" altLang="en-US" sz="3600" b="1">
              <a:sym typeface="+mn-ea"/>
            </a:endParaRPr>
          </a:p>
        </p:txBody>
      </p:sp>
      <p:sp>
        <p:nvSpPr>
          <p:cNvPr id="5" name="文本框 4"/>
          <p:cNvSpPr txBox="1"/>
          <p:nvPr/>
        </p:nvSpPr>
        <p:spPr>
          <a:xfrm>
            <a:off x="382270" y="4455795"/>
            <a:ext cx="8378825" cy="1198880"/>
          </a:xfrm>
          <a:prstGeom prst="rect">
            <a:avLst/>
          </a:prstGeom>
          <a:noFill/>
        </p:spPr>
        <p:txBody>
          <a:bodyPr wrap="square" rtlCol="0">
            <a:spAutoFit/>
          </a:bodyPr>
          <a:p>
            <a:r>
              <a:rPr lang="zh-CN" altLang="en-US" sz="3600" b="1">
                <a:sym typeface="+mn-ea"/>
              </a:rPr>
              <a:t>外貌描写、动作描写、心理描写、神态描写</a:t>
            </a:r>
            <a:endParaRPr lang="zh-CN" altLang="en-US" sz="3600" b="1">
              <a:sym typeface="+mn-ea"/>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 calcmode="lin" valueType="num">
                                      <p:cBhvr additive="base">
                                        <p:cTn id="7" dur="500" fill="hold"/>
                                        <p:tgtEl>
                                          <p:spTgt spid="41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0">
                                            <p:txEl>
                                              <p:pRg st="0" end="0"/>
                                            </p:txEl>
                                          </p:spTgt>
                                        </p:tgtEl>
                                        <p:attrNameLst>
                                          <p:attrName>style.visibility</p:attrName>
                                        </p:attrNameLst>
                                      </p:cBhvr>
                                      <p:to>
                                        <p:strVal val="visible"/>
                                      </p:to>
                                    </p:set>
                                    <p:anim calcmode="lin" valueType="num">
                                      <p:cBhvr additive="base">
                                        <p:cTn id="13" dur="500" fill="hold"/>
                                        <p:tgtEl>
                                          <p:spTgt spid="10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Rectangle 1"/>
          <p:cNvSpPr>
            <a:spLocks noChangeArrowheads="1"/>
          </p:cNvSpPr>
          <p:nvPr/>
        </p:nvSpPr>
        <p:spPr bwMode="auto">
          <a:xfrm>
            <a:off x="0" y="27305"/>
            <a:ext cx="9144000" cy="7108825"/>
          </a:xfrm>
          <a:prstGeom prst="rect">
            <a:avLst/>
          </a:prstGeom>
          <a:noFill/>
          <a:ln w="9525" cap="flat" cmpd="sng">
            <a:noFill/>
            <a:prstDash val="solid"/>
            <a:miter lim="800000"/>
          </a:ln>
          <a:effectLst/>
        </p:spPr>
        <p:txBody>
          <a:bodyPr wrap="squar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zh-CN" sz="4000" b="1" i="0" u="none" strike="noStrike" kern="1200" cap="none" spc="0" normalizeH="0" baseline="0" noProof="0" dirty="0" smtClean="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三</a:t>
            </a:r>
            <a:r>
              <a:rPr kumimoji="0" lang="zh-CN" sz="40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言两语说故事</a:t>
            </a:r>
            <a:r>
              <a:rPr kumimoji="0" lang="zh-CN" altLang="zh-CN" sz="32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 </a:t>
            </a:r>
            <a:endParaRPr kumimoji="0" lang="zh-CN" altLang="zh-CN" sz="32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3200" b="1" i="0" u="none" strike="noStrike" kern="1200" cap="none" spc="0" normalizeH="0" baseline="0" noProof="0" dirty="0" smtClean="0">
                <a:ln>
                  <a:noFill/>
                </a:ln>
                <a:solidFill>
                  <a:schemeClr val="tx1"/>
                </a:solidFill>
                <a:effectLst/>
                <a:uLnTx/>
                <a:uFillTx/>
                <a:latin typeface="Arial" panose="020B0604020202020204" pitchFamily="34" charset="0"/>
                <a:ea typeface="宋体" panose="02010600030101010101" pitchFamily="2" charset="-122"/>
                <a:cs typeface="+mn-cs"/>
              </a:rPr>
              <a:t>请同学们</a:t>
            </a:r>
            <a:r>
              <a:rPr kumimoji="0" lang="zh-CN" altLang="en-US"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默读课文</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r>
              <a:rPr lang="zh-CN" altLang="en-US" sz="3200" b="1" noProof="0" dirty="0">
                <a:ln>
                  <a:noFill/>
                </a:ln>
                <a:effectLst/>
                <a:uLnTx/>
                <a:uFillTx/>
                <a:sym typeface="+mn-ea"/>
              </a:rPr>
              <a:t>找出与“记叙文六要素”相应的内容</a:t>
            </a:r>
            <a:r>
              <a:rPr kumimoji="0" lang="zh-CN" altLang="en-US"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endParaRPr kumimoji="0" lang="zh-CN" altLang="en-US"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1.</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故事发生在什么时间？</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2.</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故事发生在美国哪个城市？</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3.</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文中出现了哪些人物？</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4.</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我们去爬山的原因是什么？</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5.“</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我</a:t>
            </a: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在爬山中遇到了什么困难？</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6.“</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我</a:t>
            </a:r>
            <a:r>
              <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r>
              <a:rPr kumimoji="0" lang="x-none"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的怎样脱险的？</a:t>
            </a:r>
            <a:endParaRPr kumimoji="0" lang="zh-CN" altLang="zh-CN" sz="32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要求：</a:t>
            </a: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1、眼到、心到、快速</a:t>
            </a: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2、不动笔墨不读书(圈点勾画)</a:t>
            </a: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3" name="Rectangle 1"/>
          <p:cNvSpPr>
            <a:spLocks noChangeArrowheads="1"/>
          </p:cNvSpPr>
          <p:nvPr/>
        </p:nvSpPr>
        <p:spPr bwMode="auto">
          <a:xfrm>
            <a:off x="0" y="-256222"/>
            <a:ext cx="9144000" cy="6954520"/>
          </a:xfrm>
          <a:prstGeom prst="rect">
            <a:avLst/>
          </a:prstGeom>
          <a:noFill/>
          <a:ln w="9525" cap="flat" cmpd="sng">
            <a:noFill/>
            <a:prstDash val="solid"/>
            <a:miter lim="800000"/>
          </a:ln>
          <a:effectLst/>
        </p:spPr>
        <p:txBody>
          <a:bodyPr wrap="squar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sz="3200" b="0"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sz="4400" b="1" i="0" u="none" strike="noStrike" kern="12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zh-CN" sz="5400" b="1" i="0" u="none" strike="noStrike" kern="1200" cap="none" spc="0" normalizeH="0" baseline="0" noProof="0" dirty="0" smtClean="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三</a:t>
            </a:r>
            <a:r>
              <a:rPr kumimoji="0" lang="zh-CN" sz="5400" b="1" i="0" u="none" strike="noStrike" kern="1200" cap="none" spc="0" normalizeH="0" baseline="0" noProof="0" dirty="0">
                <a:ln>
                  <a:noFill/>
                </a:ln>
                <a:solidFill>
                  <a:srgbClr val="FF0000"/>
                </a:solidFill>
                <a:effectLst/>
                <a:uLnTx/>
                <a:uFillTx/>
                <a:latin typeface="黑体" panose="02010609060101010101" pitchFamily="49" charset="-122"/>
                <a:ea typeface="黑体" panose="02010609060101010101" pitchFamily="49" charset="-122"/>
                <a:cs typeface="Times New Roman" panose="02020603050405020304" pitchFamily="18" charset="0"/>
              </a:rPr>
              <a:t>言两语说故事</a:t>
            </a:r>
            <a:r>
              <a:rPr kumimoji="0" lang="zh-CN" altLang="zh-CN" sz="54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rPr>
              <a:t> </a:t>
            </a:r>
            <a:endParaRPr kumimoji="0" lang="zh-CN" altLang="zh-CN" sz="440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默读完课文</a:t>
            </a:r>
            <a:r>
              <a:rPr kumimoji="0" lang="x-none" altLang="zh-CN"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a:t>
            </a:r>
            <a:r>
              <a:rPr kumimoji="0" lang="zh-CN" altLang="x-none"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交流</a:t>
            </a:r>
            <a:r>
              <a:rPr kumimoji="0" lang="x-none" altLang="zh-CN"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回答：</a:t>
            </a:r>
            <a:endParaRPr kumimoji="0" lang="zh-CN" altLang="zh-CN"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40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rPr>
              <a:t> </a:t>
            </a:r>
            <a:r>
              <a:rPr kumimoji="0" lang="zh-CN" altLang="zh-CN" sz="4000" b="1" i="0" u="none" strike="noStrike" kern="1200" cap="none" spc="0" normalizeH="0" baseline="0" noProof="0" dirty="0">
                <a:ln>
                  <a:noFill/>
                </a:ln>
                <a:solidFill>
                  <a:schemeClr val="tx1"/>
                </a:solidFill>
                <a:effectLst/>
                <a:uLnTx/>
                <a:uFillTx/>
                <a:latin typeface="+mj-ea"/>
                <a:ea typeface="+mj-ea"/>
                <a:cs typeface="+mn-cs"/>
              </a:rPr>
              <a:t>（1）时间：七月里的一个闷热下午</a:t>
            </a:r>
            <a:endParaRPr kumimoji="0" lang="zh-CN" altLang="zh-CN" sz="40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chemeClr val="tx1"/>
                </a:solidFill>
                <a:effectLst/>
                <a:uLnTx/>
                <a:uFillTx/>
                <a:latin typeface="+mj-ea"/>
                <a:ea typeface="+mj-ea"/>
                <a:cs typeface="+mn-cs"/>
              </a:rPr>
              <a:t> (2) 地点：美国费城</a:t>
            </a:r>
            <a:endParaRPr kumimoji="0" lang="x-none" altLang="zh-CN" sz="40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chemeClr val="tx1"/>
                </a:solidFill>
                <a:effectLst/>
                <a:uLnTx/>
                <a:uFillTx/>
                <a:latin typeface="+mj-ea"/>
                <a:ea typeface="+mj-ea"/>
                <a:cs typeface="+mn-cs"/>
              </a:rPr>
              <a:t>（3）人物：“我”、父亲、内德、杰利等5个小伙伴</a:t>
            </a:r>
            <a:endParaRPr kumimoji="0" lang="x-none" altLang="zh-CN" sz="40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chemeClr val="tx1"/>
                </a:solidFill>
                <a:effectLst/>
                <a:uLnTx/>
                <a:uFillTx/>
                <a:latin typeface="+mj-ea"/>
                <a:ea typeface="+mj-ea"/>
                <a:cs typeface="+mn-cs"/>
              </a:rPr>
              <a:t>（4）起因：游戏玩厌，去爬悬崖</a:t>
            </a:r>
            <a:endParaRPr kumimoji="0" lang="x-none" altLang="zh-CN" sz="40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chemeClr val="tx1"/>
                </a:solidFill>
                <a:effectLst/>
                <a:uLnTx/>
                <a:uFillTx/>
                <a:latin typeface="+mj-ea"/>
                <a:ea typeface="+mj-ea"/>
                <a:cs typeface="+mn-cs"/>
              </a:rPr>
              <a:t>（5）经过：被困悬崖，进退两难</a:t>
            </a:r>
            <a:endParaRPr kumimoji="0" lang="x-none" altLang="zh-CN" sz="4000" b="1" i="0" u="none" strike="noStrike" kern="1200" cap="none" spc="0" normalizeH="0" baseline="0" noProof="0" dirty="0">
              <a:ln>
                <a:noFill/>
              </a:ln>
              <a:solidFill>
                <a:schemeClr val="tx1"/>
              </a:solidFill>
              <a:effectLst/>
              <a:uLnTx/>
              <a:uFillTx/>
              <a:latin typeface="+mj-ea"/>
              <a:ea typeface="+mj-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4000" b="1" i="0" u="none" strike="noStrike" kern="1200" cap="none" spc="0" normalizeH="0" baseline="0" noProof="0" dirty="0">
                <a:ln>
                  <a:noFill/>
                </a:ln>
                <a:solidFill>
                  <a:schemeClr val="tx1"/>
                </a:solidFill>
                <a:effectLst/>
                <a:uLnTx/>
                <a:uFillTx/>
                <a:latin typeface="+mj-ea"/>
                <a:ea typeface="+mj-ea"/>
                <a:cs typeface="+mn-cs"/>
              </a:rPr>
              <a:t>（6）结果：父亲指引，爬下悬崖</a:t>
            </a: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x-none" altLang="zh-CN" sz="40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5473">
                                            <p:txEl>
                                              <p:pRg st="0" end="0"/>
                                            </p:txEl>
                                          </p:spTgt>
                                        </p:tgtEl>
                                        <p:attrNameLst>
                                          <p:attrName>style.visibility</p:attrName>
                                        </p:attrNameLst>
                                      </p:cBhvr>
                                      <p:to>
                                        <p:strVal val="visible"/>
                                      </p:to>
                                    </p:set>
                                    <p:anim calcmode="lin" valueType="num">
                                      <p:cBhvr additive="base">
                                        <p:cTn id="7" dur="500" fill="hold"/>
                                        <p:tgtEl>
                                          <p:spTgt spid="10547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54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5473">
                                            <p:txEl>
                                              <p:pRg st="1" end="1"/>
                                            </p:txEl>
                                          </p:spTgt>
                                        </p:tgtEl>
                                        <p:attrNameLst>
                                          <p:attrName>style.visibility</p:attrName>
                                        </p:attrNameLst>
                                      </p:cBhvr>
                                      <p:to>
                                        <p:strVal val="visible"/>
                                      </p:to>
                                    </p:set>
                                    <p:anim calcmode="lin" valueType="num">
                                      <p:cBhvr additive="base">
                                        <p:cTn id="13" dur="500" fill="hold"/>
                                        <p:tgtEl>
                                          <p:spTgt spid="10547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54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5473">
                                            <p:txEl>
                                              <p:pRg st="2" end="2"/>
                                            </p:txEl>
                                          </p:spTgt>
                                        </p:tgtEl>
                                        <p:attrNameLst>
                                          <p:attrName>style.visibility</p:attrName>
                                        </p:attrNameLst>
                                      </p:cBhvr>
                                      <p:to>
                                        <p:strVal val="visible"/>
                                      </p:to>
                                    </p:set>
                                    <p:anim calcmode="lin" valueType="num">
                                      <p:cBhvr additive="base">
                                        <p:cTn id="19" dur="500" fill="hold"/>
                                        <p:tgtEl>
                                          <p:spTgt spid="10547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54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5473">
                                            <p:txEl>
                                              <p:pRg st="3" end="3"/>
                                            </p:txEl>
                                          </p:spTgt>
                                        </p:tgtEl>
                                        <p:attrNameLst>
                                          <p:attrName>style.visibility</p:attrName>
                                        </p:attrNameLst>
                                      </p:cBhvr>
                                      <p:to>
                                        <p:strVal val="visible"/>
                                      </p:to>
                                    </p:set>
                                    <p:anim calcmode="lin" valueType="num">
                                      <p:cBhvr additive="base">
                                        <p:cTn id="25" dur="500" fill="hold"/>
                                        <p:tgtEl>
                                          <p:spTgt spid="10547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547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5473">
                                            <p:txEl>
                                              <p:pRg st="4" end="4"/>
                                            </p:txEl>
                                          </p:spTgt>
                                        </p:tgtEl>
                                        <p:attrNameLst>
                                          <p:attrName>style.visibility</p:attrName>
                                        </p:attrNameLst>
                                      </p:cBhvr>
                                      <p:to>
                                        <p:strVal val="visible"/>
                                      </p:to>
                                    </p:set>
                                    <p:anim calcmode="lin" valueType="num">
                                      <p:cBhvr additive="base">
                                        <p:cTn id="31" dur="500" fill="hold"/>
                                        <p:tgtEl>
                                          <p:spTgt spid="10547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547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5473">
                                            <p:txEl>
                                              <p:pRg st="5" end="5"/>
                                            </p:txEl>
                                          </p:spTgt>
                                        </p:tgtEl>
                                        <p:attrNameLst>
                                          <p:attrName>style.visibility</p:attrName>
                                        </p:attrNameLst>
                                      </p:cBhvr>
                                      <p:to>
                                        <p:strVal val="visible"/>
                                      </p:to>
                                    </p:set>
                                    <p:anim calcmode="lin" valueType="num">
                                      <p:cBhvr additive="base">
                                        <p:cTn id="37" dur="500" fill="hold"/>
                                        <p:tgtEl>
                                          <p:spTgt spid="10547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547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5473">
                                            <p:txEl>
                                              <p:pRg st="6" end="6"/>
                                            </p:txEl>
                                          </p:spTgt>
                                        </p:tgtEl>
                                        <p:attrNameLst>
                                          <p:attrName>style.visibility</p:attrName>
                                        </p:attrNameLst>
                                      </p:cBhvr>
                                      <p:to>
                                        <p:strVal val="visible"/>
                                      </p:to>
                                    </p:set>
                                    <p:anim calcmode="lin" valueType="num">
                                      <p:cBhvr additive="base">
                                        <p:cTn id="43" dur="500" fill="hold"/>
                                        <p:tgtEl>
                                          <p:spTgt spid="10547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547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5473">
                                            <p:txEl>
                                              <p:pRg st="7" end="7"/>
                                            </p:txEl>
                                          </p:spTgt>
                                        </p:tgtEl>
                                        <p:attrNameLst>
                                          <p:attrName>style.visibility</p:attrName>
                                        </p:attrNameLst>
                                      </p:cBhvr>
                                      <p:to>
                                        <p:strVal val="visible"/>
                                      </p:to>
                                    </p:set>
                                    <p:anim calcmode="lin" valueType="num">
                                      <p:cBhvr additive="base">
                                        <p:cTn id="49" dur="500" fill="hold"/>
                                        <p:tgtEl>
                                          <p:spTgt spid="10547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547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5473">
                                            <p:txEl>
                                              <p:pRg st="8" end="8"/>
                                            </p:txEl>
                                          </p:spTgt>
                                        </p:tgtEl>
                                        <p:attrNameLst>
                                          <p:attrName>style.visibility</p:attrName>
                                        </p:attrNameLst>
                                      </p:cBhvr>
                                      <p:to>
                                        <p:strVal val="visible"/>
                                      </p:to>
                                    </p:set>
                                    <p:anim calcmode="lin" valueType="num">
                                      <p:cBhvr additive="base">
                                        <p:cTn id="55" dur="500" fill="hold"/>
                                        <p:tgtEl>
                                          <p:spTgt spid="10547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547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4" name="WordArt 9"/>
          <p:cNvSpPr>
            <a:spLocks noChangeArrowheads="1" noChangeShapeType="1" noTextEdit="1"/>
          </p:cNvSpPr>
          <p:nvPr/>
        </p:nvSpPr>
        <p:spPr bwMode="auto">
          <a:xfrm>
            <a:off x="111125" y="222250"/>
            <a:ext cx="9144000" cy="1340768"/>
          </a:xfrm>
          <a:prstGeom prst="rect">
            <a:avLst/>
          </a:prstGeom>
        </p:spPr>
        <p:txBody>
          <a:bodyPr wrap="none" numCol="1" fromWordArt="1">
            <a:prstTxWarp prst="textPlain">
              <a:avLst>
                <a:gd name="adj" fmla="val 50000"/>
              </a:avLst>
            </a:prstTxWarp>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13800" b="0" i="0" u="none" strike="noStrike" kern="1200" cap="none" spc="0" normalizeH="0" baseline="0" noProof="0" dirty="0" smtClean="0">
                <a:ln>
                  <a:noFill/>
                </a:ln>
                <a:solidFill>
                  <a:srgbClr val="FF0000"/>
                </a:solidFill>
                <a:effectLst/>
                <a:uLnTx/>
                <a:uFillTx/>
                <a:latin typeface="Arial" panose="020B0604020202020204" pitchFamily="34" charset="0"/>
                <a:ea typeface="宋体" panose="02010600030101010101" pitchFamily="2" charset="-122"/>
                <a:cs typeface="+mn-cs"/>
              </a:rPr>
              <a:t>走一步</a:t>
            </a:r>
            <a:endParaRPr kumimoji="0" lang="zh-CN" altLang="zh-CN" sz="8000" b="0" i="0" u="none" strike="noStrike" kern="120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x-none" altLang="zh-CN" sz="8000" b="0" i="0" u="none" strike="noStrike" kern="1200" cap="none" spc="0" normalizeH="0" baseline="0" noProof="0" dirty="0" smtClean="0">
                <a:ln>
                  <a:noFill/>
                </a:ln>
                <a:solidFill>
                  <a:schemeClr val="tx1"/>
                </a:solidFill>
                <a:effectLst/>
                <a:uLnTx/>
                <a:uFillTx/>
                <a:latin typeface="+mn-ea"/>
                <a:ea typeface="+mn-ea"/>
                <a:cs typeface="+mn-cs"/>
              </a:rPr>
              <a:t>三言两语讲故事</a:t>
            </a:r>
            <a:endParaRPr kumimoji="0" lang="zh-CN" altLang="en-US" sz="5400" b="1" i="0" u="none" strike="noStrike" kern="10" cap="none" spc="0" normalizeH="0" baseline="0" noProof="0" dirty="0">
              <a:ln w="12700">
                <a:solidFill>
                  <a:srgbClr val="0000FF"/>
                </a:solidFill>
                <a:round/>
              </a:ln>
              <a:solidFill>
                <a:schemeClr val="tx1"/>
              </a:solidFill>
              <a:effectLst>
                <a:outerShdw dist="35921" dir="2700000" sy="50000" kx="2115830" algn="bl" rotWithShape="0">
                  <a:srgbClr val="C0C0C0">
                    <a:alpha val="79999"/>
                  </a:srgbClr>
                </a:outerShdw>
              </a:effectLst>
              <a:uLnTx/>
              <a:uFillTx/>
              <a:latin typeface="+mn-ea"/>
              <a:ea typeface="+mn-ea"/>
              <a:cs typeface="+mn-cs"/>
            </a:endParaRPr>
          </a:p>
        </p:txBody>
      </p:sp>
      <p:sp>
        <p:nvSpPr>
          <p:cNvPr id="31755" name="Text Box 11"/>
          <p:cNvSpPr txBox="1">
            <a:spLocks noChangeArrowheads="1"/>
          </p:cNvSpPr>
          <p:nvPr/>
        </p:nvSpPr>
        <p:spPr bwMode="auto">
          <a:xfrm>
            <a:off x="2997200" y="2093278"/>
            <a:ext cx="2449513" cy="1014730"/>
          </a:xfrm>
          <a:prstGeom prst="rect">
            <a:avLst/>
          </a:prstGeom>
          <a:noFill/>
          <a:ln w="7938">
            <a:noFill/>
            <a:miter lim="800000"/>
          </a:ln>
          <a:effectLst/>
        </p:spPr>
        <p:txBody>
          <a:bodyPr wrap="square">
            <a:spAutoFit/>
          </a:bodyPr>
          <a:lstStyle/>
          <a:p>
            <a:pPr marR="0" defTabSz="914400">
              <a:spcBef>
                <a:spcPct val="50000"/>
              </a:spcBef>
              <a:buClrTx/>
              <a:buSzTx/>
              <a:buFontTx/>
              <a:buNone/>
              <a:defRPr/>
            </a:pPr>
            <a:r>
              <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遇险</a:t>
            </a:r>
            <a:endPar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
        <p:nvSpPr>
          <p:cNvPr id="2" name="Text Box 11"/>
          <p:cNvSpPr txBox="1">
            <a:spLocks noChangeArrowheads="1"/>
          </p:cNvSpPr>
          <p:nvPr/>
        </p:nvSpPr>
        <p:spPr bwMode="auto">
          <a:xfrm>
            <a:off x="2997200" y="3339783"/>
            <a:ext cx="2449513" cy="1014730"/>
          </a:xfrm>
          <a:prstGeom prst="rect">
            <a:avLst/>
          </a:prstGeom>
          <a:noFill/>
          <a:ln w="7938">
            <a:noFill/>
            <a:miter lim="800000"/>
          </a:ln>
          <a:effectLst/>
        </p:spPr>
        <p:txBody>
          <a:bodyPr wrap="square">
            <a:spAutoFit/>
          </a:bodyPr>
          <a:p>
            <a:pPr marR="0" defTabSz="914400">
              <a:spcBef>
                <a:spcPct val="50000"/>
              </a:spcBef>
              <a:buClrTx/>
              <a:buSzTx/>
              <a:buFontTx/>
              <a:buNone/>
              <a:defRPr/>
            </a:pPr>
            <a:r>
              <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脱险</a:t>
            </a:r>
            <a:endPar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
        <p:nvSpPr>
          <p:cNvPr id="3" name="Text Box 11"/>
          <p:cNvSpPr txBox="1">
            <a:spLocks noChangeArrowheads="1"/>
          </p:cNvSpPr>
          <p:nvPr/>
        </p:nvSpPr>
        <p:spPr bwMode="auto">
          <a:xfrm>
            <a:off x="2997200" y="4618038"/>
            <a:ext cx="2449513" cy="1014730"/>
          </a:xfrm>
          <a:prstGeom prst="rect">
            <a:avLst/>
          </a:prstGeom>
          <a:noFill/>
          <a:ln w="7938">
            <a:noFill/>
            <a:miter lim="800000"/>
          </a:ln>
          <a:effectLst/>
        </p:spPr>
        <p:txBody>
          <a:bodyPr wrap="square">
            <a:spAutoFit/>
          </a:bodyPr>
          <a:p>
            <a:pPr marR="0" defTabSz="914400">
              <a:spcBef>
                <a:spcPct val="50000"/>
              </a:spcBef>
              <a:buClrTx/>
              <a:buSzTx/>
              <a:buFontTx/>
              <a:buNone/>
              <a:defRPr/>
            </a:pPr>
            <a:r>
              <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感悟</a:t>
            </a:r>
            <a:endParaRPr kumimoji="0" lang="zh-CN" altLang="en-US" sz="6000" b="1" kern="1200" cap="none" spc="0" normalizeH="0" baseline="0" noProof="0" dirty="0">
              <a:solidFill>
                <a:srgbClr val="FF3300"/>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Tree>
  </p:cSld>
  <p:clrMapOvr>
    <a:masterClrMapping/>
  </p:clrMapOvr>
  <p:transition spd="slow">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1"/>
          <p:cNvSpPr/>
          <p:nvPr/>
        </p:nvSpPr>
        <p:spPr>
          <a:xfrm>
            <a:off x="-6350" y="-81915"/>
            <a:ext cx="9129395" cy="6739255"/>
          </a:xfrm>
          <a:prstGeom prst="rect">
            <a:avLst/>
          </a:prstGeom>
          <a:noFill/>
          <a:ln w="9525">
            <a:noFill/>
          </a:ln>
        </p:spPr>
        <p:txBody>
          <a:bodyPr wrap="square" anchor="ctr">
            <a:spAutoFit/>
          </a:bodyPr>
          <a:p>
            <a:pPr indent="355600" eaLnBrk="0" hangingPunct="0"/>
            <a:r>
              <a:rPr lang="zh-CN" altLang="en-US" sz="3200" b="1" dirty="0">
                <a:solidFill>
                  <a:srgbClr val="C00000"/>
                </a:solidFill>
                <a:latin typeface="Comic Sans MS" panose="030F0702030302020204" pitchFamily="66" charset="0"/>
              </a:rPr>
              <a:t>品味语言 </a:t>
            </a:r>
            <a:r>
              <a:rPr lang="zh-CN" altLang="en-US" sz="4800" b="1" dirty="0">
                <a:solidFill>
                  <a:srgbClr val="FF0000"/>
                </a:solidFill>
                <a:latin typeface="Times New Roman" panose="02020603050405020304" pitchFamily="18" charset="0"/>
                <a:cs typeface="Times New Roman" panose="02020603050405020304" pitchFamily="18" charset="0"/>
              </a:rPr>
              <a:t>字斟句酌品心理</a:t>
            </a:r>
            <a:endParaRPr lang="zh-CN" altLang="en-US" sz="4000" b="1" dirty="0">
              <a:solidFill>
                <a:srgbClr val="FF0000"/>
              </a:solidFill>
              <a:latin typeface="Arial" panose="020B0604020202020204" pitchFamily="34" charset="0"/>
            </a:endParaRPr>
          </a:p>
          <a:p>
            <a:pPr indent="355600" eaLnBrk="0" hangingPunct="0"/>
            <a:r>
              <a:rPr lang="en-US" altLang="zh-CN" sz="4800" dirty="0">
                <a:solidFill>
                  <a:srgbClr val="000000"/>
                </a:solidFill>
                <a:latin typeface="Times New Roman" panose="02020603050405020304" pitchFamily="18" charset="0"/>
                <a:cs typeface="Times New Roman" panose="02020603050405020304" pitchFamily="18" charset="0"/>
              </a:rPr>
              <a:t>      </a:t>
            </a:r>
            <a:r>
              <a:rPr lang="zh-CN" altLang="en-US" sz="4800" dirty="0">
                <a:solidFill>
                  <a:srgbClr val="000000"/>
                </a:solidFill>
                <a:latin typeface="Times New Roman" panose="02020603050405020304" pitchFamily="18" charset="0"/>
                <a:cs typeface="Times New Roman" panose="02020603050405020304" pitchFamily="18" charset="0"/>
              </a:rPr>
              <a:t>请同学们快速朗读课文</a:t>
            </a:r>
            <a:r>
              <a:rPr lang="en-US" altLang="zh-CN" sz="4800" dirty="0">
                <a:solidFill>
                  <a:srgbClr val="000000"/>
                </a:solidFill>
                <a:latin typeface="Times New Roman" panose="02020603050405020304" pitchFamily="18" charset="0"/>
                <a:cs typeface="Times New Roman" panose="02020603050405020304" pitchFamily="18" charset="0"/>
              </a:rPr>
              <a:t>7-17</a:t>
            </a:r>
            <a:r>
              <a:rPr lang="zh-CN" altLang="en-US" sz="4800" dirty="0">
                <a:solidFill>
                  <a:srgbClr val="000000"/>
                </a:solidFill>
                <a:latin typeface="Times New Roman" panose="02020603050405020304" pitchFamily="18" charset="0"/>
                <a:cs typeface="Times New Roman" panose="02020603050405020304" pitchFamily="18" charset="0"/>
              </a:rPr>
              <a:t>段，圈点勾画，</a:t>
            </a:r>
            <a:r>
              <a:rPr lang="zh-CN" altLang="en-US" sz="4800" dirty="0">
                <a:solidFill>
                  <a:srgbClr val="000000"/>
                </a:solidFill>
                <a:cs typeface="Times New Roman" panose="02020603050405020304" pitchFamily="18" charset="0"/>
              </a:rPr>
              <a:t>找出当“我”陷入险境时的言行、神态、心理的句子，体会“我”的心理。</a:t>
            </a:r>
            <a:endParaRPr lang="zh-CN" altLang="en-US" sz="4000" dirty="0">
              <a:latin typeface="Arial" panose="020B0604020202020204" pitchFamily="34" charset="0"/>
            </a:endParaRPr>
          </a:p>
          <a:p>
            <a:pPr indent="355600" eaLnBrk="0" hangingPunct="0"/>
            <a:r>
              <a:rPr lang="zh-CN" altLang="en-US" sz="4800" dirty="0">
                <a:solidFill>
                  <a:srgbClr val="000000"/>
                </a:solidFill>
                <a:latin typeface="Times New Roman" panose="02020603050405020304" pitchFamily="18" charset="0"/>
                <a:cs typeface="Times New Roman" panose="02020603050405020304" pitchFamily="18" charset="0"/>
              </a:rPr>
              <a:t>提示：我选择的是第</a:t>
            </a:r>
            <a:r>
              <a:rPr lang="zh-CN" altLang="zh-CN" sz="4800" dirty="0">
                <a:solidFill>
                  <a:srgbClr val="000000"/>
                </a:solidFill>
                <a:latin typeface="Times New Roman" panose="02020603050405020304" pitchFamily="18" charset="0"/>
                <a:cs typeface="Times New Roman" panose="02020603050405020304" pitchFamily="18" charset="0"/>
              </a:rPr>
              <a:t>____</a:t>
            </a:r>
            <a:r>
              <a:rPr lang="zh-CN" altLang="en-US" sz="4800" dirty="0">
                <a:solidFill>
                  <a:srgbClr val="000000"/>
                </a:solidFill>
                <a:latin typeface="Times New Roman" panose="02020603050405020304" pitchFamily="18" charset="0"/>
                <a:cs typeface="Times New Roman" panose="02020603050405020304" pitchFamily="18" charset="0"/>
              </a:rPr>
              <a:t>段中的</a:t>
            </a:r>
            <a:r>
              <a:rPr lang="zh-CN" altLang="zh-CN" sz="4800" dirty="0">
                <a:solidFill>
                  <a:srgbClr val="000000"/>
                </a:solidFill>
                <a:latin typeface="Times New Roman" panose="02020603050405020304" pitchFamily="18" charset="0"/>
                <a:cs typeface="Times New Roman" panose="02020603050405020304" pitchFamily="18" charset="0"/>
              </a:rPr>
              <a:t>___________</a:t>
            </a:r>
            <a:r>
              <a:rPr lang="zh-CN" altLang="en-US" sz="4800" dirty="0">
                <a:solidFill>
                  <a:srgbClr val="000000"/>
                </a:solidFill>
                <a:latin typeface="Times New Roman" panose="02020603050405020304" pitchFamily="18" charset="0"/>
                <a:cs typeface="Times New Roman" panose="02020603050405020304" pitchFamily="18" charset="0"/>
              </a:rPr>
              <a:t>（表明我言行、神态心理的词语或句子），从中读出了</a:t>
            </a:r>
            <a:r>
              <a:rPr lang="zh-CN" altLang="en-US" sz="4800" dirty="0">
                <a:solidFill>
                  <a:srgbClr val="000000"/>
                </a:solidFill>
                <a:latin typeface="Arial" panose="020B0604020202020204" pitchFamily="34" charset="0"/>
                <a:cs typeface="Times New Roman" panose="02020603050405020304" pitchFamily="18" charset="0"/>
              </a:rPr>
              <a:t>“我</a:t>
            </a:r>
            <a:r>
              <a:rPr lang="zh-CN" altLang="zh-CN" sz="4800" dirty="0">
                <a:solidFill>
                  <a:srgbClr val="000000"/>
                </a:solidFill>
                <a:latin typeface="Times New Roman" panose="02020603050405020304" pitchFamily="18" charset="0"/>
                <a:cs typeface="Times New Roman" panose="02020603050405020304" pitchFamily="18" charset="0"/>
              </a:rPr>
              <a:t>_________</a:t>
            </a:r>
            <a:r>
              <a:rPr lang="zh-CN" altLang="en-US" sz="4800" dirty="0">
                <a:solidFill>
                  <a:srgbClr val="000000"/>
                </a:solidFill>
                <a:latin typeface="Times New Roman" panose="02020603050405020304" pitchFamily="18" charset="0"/>
                <a:cs typeface="Times New Roman" panose="02020603050405020304" pitchFamily="18" charset="0"/>
                <a:sym typeface="+mn-ea"/>
              </a:rPr>
              <a:t>的心理。</a:t>
            </a:r>
            <a:r>
              <a:rPr lang="zh-CN" altLang="zh-CN" sz="4800" u="sng" dirty="0">
                <a:solidFill>
                  <a:srgbClr val="000000"/>
                </a:solidFill>
                <a:latin typeface="Times New Roman" panose="02020603050405020304" pitchFamily="18" charset="0"/>
                <a:cs typeface="Times New Roman" panose="02020603050405020304" pitchFamily="18" charset="0"/>
              </a:rPr>
              <a:t>                  </a:t>
            </a:r>
            <a:endParaRPr lang="zh-CN" altLang="en-US" sz="8800" dirty="0">
              <a:latin typeface="Arial" panose="020B0604020202020204" pitchFamily="34" charset="0"/>
            </a:endParaRPr>
          </a:p>
        </p:txBody>
      </p:sp>
    </p:spTree>
  </p:cSld>
  <p:clrMapOvr>
    <a:masterClrMapping/>
  </p:clrMapOvr>
  <p:transition spd="med">
    <p:random/>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3142</Words>
  <Application>WPS 演示</Application>
  <PresentationFormat>全屏显示(4:3)</PresentationFormat>
  <Paragraphs>220</Paragraphs>
  <Slides>29</Slides>
  <Notes>3</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29</vt:i4>
      </vt:variant>
    </vt:vector>
  </HeadingPairs>
  <TitlesOfParts>
    <vt:vector size="44" baseType="lpstr">
      <vt:lpstr>Arial</vt:lpstr>
      <vt:lpstr>宋体</vt:lpstr>
      <vt:lpstr>Wingdings</vt:lpstr>
      <vt:lpstr>Calibri</vt:lpstr>
      <vt:lpstr>楷体</vt:lpstr>
      <vt:lpstr>微软雅黑</vt:lpstr>
      <vt:lpstr>Times New Roman</vt:lpstr>
      <vt:lpstr>黑体</vt:lpstr>
      <vt:lpstr>Comic Sans MS</vt:lpstr>
      <vt:lpstr>Arial Unicode MS</vt:lpstr>
      <vt:lpstr>楷体_GB2312</vt:lpstr>
      <vt:lpstr>华文新魏</vt:lpstr>
      <vt:lpstr>隶书</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莲山课件http://www.5ykj.com/</Company>
  <LinksUpToDate>false</LinksUpToDate>
  <SharedDoc>false</SharedDoc>
  <HyperlinksChanged>false</HyperlinksChanged>
  <AppVersion>14.0000</AppVersion>
  <Manager>莲山课件http://www.5ykj.com/</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莲山课件http://www.5ykj.com/</dc:title>
  <dc:creator>莲山课件http://www.5ykj.com/</dc:creator>
  <cp:keywords>莲山课件http:/www.5ykj.com</cp:keywords>
  <dc:description>莲山课件http://www.5ykj.com/</dc:description>
  <dc:subject>莲山课件http://www.5ykj.com/</dc:subject>
  <cp:category>莲山课件http://www.5ykj.com/</cp:category>
  <cp:lastModifiedBy>Administrator</cp:lastModifiedBy>
  <cp:revision>82</cp:revision>
  <dcterms:created xsi:type="dcterms:W3CDTF">2003-04-09T12:11:00Z</dcterms:created>
  <dcterms:modified xsi:type="dcterms:W3CDTF">2018-10-21T10:46:18Z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000800ec11000000000001024140</vt:lpwstr>
  </property>
  <property fmtid="{D5CDD505-2E9C-101B-9397-08002B2CF9AE}" pid="3" name="KSOProductBuildVer">
    <vt:lpwstr>2052-10.8.0.6206</vt:lpwstr>
  </property>
</Properties>
</file>