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31"/>
  </p:handoutMasterIdLst>
  <p:sldIdLst>
    <p:sldId id="353" r:id="rId3"/>
    <p:sldId id="383" r:id="rId4"/>
    <p:sldId id="389" r:id="rId5"/>
    <p:sldId id="384" r:id="rId6"/>
    <p:sldId id="390" r:id="rId7"/>
    <p:sldId id="391" r:id="rId8"/>
    <p:sldId id="361" r:id="rId9"/>
    <p:sldId id="392" r:id="rId10"/>
    <p:sldId id="362" r:id="rId11"/>
    <p:sldId id="393" r:id="rId12"/>
    <p:sldId id="363" r:id="rId13"/>
    <p:sldId id="364" r:id="rId14"/>
    <p:sldId id="394" r:id="rId15"/>
    <p:sldId id="396" r:id="rId17"/>
    <p:sldId id="368" r:id="rId18"/>
    <p:sldId id="410" r:id="rId19"/>
    <p:sldId id="370" r:id="rId20"/>
    <p:sldId id="426" r:id="rId21"/>
    <p:sldId id="377" r:id="rId22"/>
    <p:sldId id="411" r:id="rId23"/>
    <p:sldId id="422" r:id="rId24"/>
    <p:sldId id="421" r:id="rId25"/>
    <p:sldId id="418" r:id="rId26"/>
    <p:sldId id="423" r:id="rId27"/>
    <p:sldId id="424" r:id="rId28"/>
    <p:sldId id="425" r:id="rId29"/>
    <p:sldId id="463" r:id="rId3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FtpDown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16E8"/>
    <a:srgbClr val="FF7124"/>
    <a:srgbClr val="EF7509"/>
    <a:srgbClr val="8CC5B1"/>
    <a:srgbClr val="202E4A"/>
    <a:srgbClr val="68BC9E"/>
    <a:srgbClr val="FEFEFE"/>
    <a:srgbClr val="009459"/>
    <a:srgbClr val="008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>
        <p:guide orient="horz" pos="2176"/>
        <p:guide pos="37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0994DCD-7407-4DE3-B014-A7106A62EBD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C248F8C-DA8B-4B0C-92B7-11E2B039528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1C1DCAE-C254-4B43-9F11-504D16F8AB0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9458" name="幻灯片图像占位符 136193"/>
          <p:cNvSpPr>
            <a:spLocks noGrp="1" noRot="1" noTextEdit="1"/>
          </p:cNvSpPr>
          <p:nvPr>
            <p:ph type="sldImg"/>
          </p:nvPr>
        </p:nvSpPr>
        <p:spPr>
          <a:xfrm>
            <a:off x="1141413" y="684213"/>
            <a:ext cx="4572000" cy="3429000"/>
          </a:xfrm>
        </p:spPr>
      </p:sp>
      <p:sp>
        <p:nvSpPr>
          <p:cNvPr id="19459" name="文本占位符 136194"/>
          <p:cNvSpPr>
            <a:spLocks noGrp="1" noRot="1"/>
          </p:cNvSpPr>
          <p:nvPr>
            <p:ph type="body"/>
          </p:nvPr>
        </p:nvSpPr>
        <p:spPr>
          <a:xfrm>
            <a:off x="912813" y="4341813"/>
            <a:ext cx="5029200" cy="4114800"/>
          </a:xfrm>
        </p:spPr>
        <p:txBody>
          <a:bodyPr anchor="ctr"/>
          <a:p>
            <a:pPr lvl="0"/>
            <a:r>
              <a:rPr lang="zh-CN" altLang="en-US"/>
              <a:t>与现代建筑的对比。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198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4213"/>
            <a:ext cx="6096000" cy="3429000"/>
          </a:xfrm>
        </p:spPr>
      </p:sp>
      <p:sp>
        <p:nvSpPr>
          <p:cNvPr id="119811" name="文本占位符 119810"/>
          <p:cNvSpPr>
            <a:spLocks noGrp="1" noRot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 anchor="ctr"/>
          <a:lstStyle/>
          <a:p>
            <a:pPr lvl="0"/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8" name="备注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48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5BBE057-F3F9-49BB-B6D6-047EB1DA09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0" y="74083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6500284"/>
            <a:ext cx="12192000" cy="35771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7" name="组合 10"/>
          <p:cNvGrpSpPr/>
          <p:nvPr userDrawn="1"/>
        </p:nvGrpSpPr>
        <p:grpSpPr>
          <a:xfrm>
            <a:off x="0" y="-23283"/>
            <a:ext cx="3092451" cy="863600"/>
            <a:chOff x="2339752" y="1678909"/>
            <a:chExt cx="2319946" cy="648072"/>
          </a:xfrm>
        </p:grpSpPr>
        <p:sp>
          <p:nvSpPr>
            <p:cNvPr id="11" name="文本框 11"/>
            <p:cNvSpPr txBox="1">
              <a:spLocks noChangeArrowheads="1"/>
            </p:cNvSpPr>
            <p:nvPr/>
          </p:nvSpPr>
          <p:spPr bwMode="auto">
            <a:xfrm>
              <a:off x="3060666" y="1783745"/>
              <a:ext cx="936871" cy="4998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华文新魏" panose="02010800040101010101" pitchFamily="2" charset="-122"/>
                  <a:ea typeface="华文新魏" panose="02010800040101010101" pitchFamily="2" charset="-122"/>
                  <a:cs typeface="+mn-cs"/>
                </a:rPr>
                <a:t>导入</a:t>
              </a:r>
              <a:endParaRPr kumimoji="0" lang="zh-CN" altLang="en-US" sz="373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endParaRPr>
            </a:p>
          </p:txBody>
        </p:sp>
        <p:pic>
          <p:nvPicPr>
            <p:cNvPr id="3081" name="图片 12"/>
            <p:cNvPicPr>
              <a:picLocks noChangeAspect="1"/>
            </p:cNvPicPr>
            <p:nvPr/>
          </p:nvPicPr>
          <p:blipFill>
            <a:blip r:embed="rId3"/>
            <a:srcRect l="60213" t="10036" r="6337" b="59859"/>
            <a:stretch>
              <a:fillRect/>
            </a:stretch>
          </p:blipFill>
          <p:spPr>
            <a:xfrm>
              <a:off x="3939618" y="1678909"/>
              <a:ext cx="720080" cy="6480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图片 13"/>
            <p:cNvPicPr>
              <a:picLocks noChangeAspect="1"/>
            </p:cNvPicPr>
            <p:nvPr/>
          </p:nvPicPr>
          <p:blipFill>
            <a:blip r:embed="rId3"/>
            <a:srcRect l="6514" t="56514" r="60036" b="16725"/>
            <a:stretch>
              <a:fillRect/>
            </a:stretch>
          </p:blipFill>
          <p:spPr>
            <a:xfrm>
              <a:off x="2339752" y="1688490"/>
              <a:ext cx="720080" cy="57606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4"/>
          </a:xfrm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A9750C-D090-42A4-BF15-24635841E10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4"/>
          </a:xfrm>
        </p:spPr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4"/>
          </a:xfr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200"/>
            <a:ext cx="9144000" cy="1655763"/>
          </a:xfrm>
        </p:spPr>
        <p:txBody>
          <a:bodyPr anchor="b">
            <a:normAutofit/>
          </a:bodyPr>
          <a:lstStyle>
            <a:lvl1pPr algn="ctr">
              <a:defRPr sz="96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609600" indent="0" algn="ctr">
              <a:buNone/>
              <a:defRPr sz="2665"/>
            </a:lvl2pPr>
            <a:lvl3pPr marL="1219200" indent="0" algn="ctr">
              <a:buNone/>
              <a:defRPr sz="2400"/>
            </a:lvl3pPr>
            <a:lvl4pPr marL="1828800" indent="0" algn="ctr">
              <a:buNone/>
              <a:defRPr sz="2135"/>
            </a:lvl4pPr>
            <a:lvl5pPr marL="2438400" indent="0" algn="ctr">
              <a:buNone/>
              <a:defRPr sz="2135"/>
            </a:lvl5pPr>
            <a:lvl6pPr marL="3048000" indent="0" algn="ctr">
              <a:buNone/>
              <a:defRPr sz="2135"/>
            </a:lvl6pPr>
            <a:lvl7pPr marL="3657600" indent="0" algn="ctr">
              <a:buNone/>
              <a:defRPr sz="2135"/>
            </a:lvl7pPr>
            <a:lvl8pPr marL="4267200" indent="0" algn="ctr">
              <a:buNone/>
              <a:defRPr sz="2135"/>
            </a:lvl8pPr>
            <a:lvl9pPr marL="4876800" indent="0" algn="ctr">
              <a:buNone/>
              <a:defRPr sz="213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E9FA-D2C0-4219-BF77-BF777ADA81E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fld id="{6701E0AA-6DDF-4B24-9CAA-1678500BE509}" type="slidenum">
              <a:rPr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BFC29-681E-477D-8024-A3BB052903DB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fld id="{EDB074A6-F920-4D26-B8FD-90CB4CA96720}" type="slidenum">
              <a:rPr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CBFA-7716-4A91-8357-B03EB94BD96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fld id="{54806D27-66A7-47EA-91DE-DFA535193F74}" type="slidenum">
              <a:rPr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A82D3-3083-4BEA-B683-2D361257A7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</p:spPr>
        <p:txBody>
          <a:bodyPr/>
          <a:lstStyle>
            <a:lvl1pPr>
              <a:defRPr/>
            </a:lvl1pPr>
          </a:lstStyle>
          <a:p>
            <a:fld id="{11925737-6761-4CF2-90CB-C1A82B14CCEA}" type="slidenum">
              <a:rPr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N:\人文学院PPT\模版\书法水墨画卷图片副本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</p:spPr>
      </p:pic>
      <p:sp>
        <p:nvSpPr>
          <p:cNvPr id="9" name="矩形 8"/>
          <p:cNvSpPr/>
          <p:nvPr userDrawn="1"/>
        </p:nvSpPr>
        <p:spPr>
          <a:xfrm>
            <a:off x="0" y="-9596"/>
            <a:ext cx="12192001" cy="6878264"/>
          </a:xfrm>
          <a:prstGeom prst="rect">
            <a:avLst/>
          </a:prstGeom>
          <a:blipFill dpi="0" rotWithShape="1">
            <a:blip r:embed="rId3" cstate="email">
              <a:alphaModFix amt="4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拓普教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85780" y="130175"/>
            <a:ext cx="1382395" cy="26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hyperlink" Target="&#32599;&#39532;&#24314;&#31569;.rmvb" TargetMode="Externa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hyperlink" Target="http://sx.vip.qikan.com/Article.aspx?TitleId=wenj20060703" TargetMode="Externa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hyperlink" Target="&#21746;&#23398;.rmvb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wmf"/><Relationship Id="rId1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&#25991;&#23398;&#19982;&#38613;&#22609;.rmvb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imgsa.baidu.com/timg?image&amp;quality=80&amp;size=b9999_10000&amp;sec=1534091472035&amp;di=65af0d7636e963052a5c3fea785a30e5&amp;imgtype=0&amp;src=http%3A%2F%2Fp.ananas.chaoxing.com%2Fstar%2F1024_0%2F1384306081736cmlpz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90010" y="2647315"/>
            <a:ext cx="4686300" cy="2974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1387475" y="86360"/>
            <a:ext cx="9204325" cy="2336165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zh-CN" altLang="en-US" sz="7200" b="1" spc="67" dirty="0">
                <a:ln w="11430"/>
                <a:solidFill>
                  <a:srgbClr val="2E16E8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第</a:t>
            </a:r>
            <a:r>
              <a:rPr lang="en-US" altLang="zh-CN" sz="7200" b="1" spc="67" dirty="0">
                <a:ln w="11430"/>
                <a:solidFill>
                  <a:srgbClr val="2E16E8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7200" b="1" spc="67" dirty="0">
                <a:ln w="11430"/>
                <a:solidFill>
                  <a:srgbClr val="2E16E8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 </a:t>
            </a:r>
            <a:endParaRPr lang="en-US" altLang="zh-CN" sz="7200" b="1" spc="67" dirty="0">
              <a:ln w="11430"/>
              <a:solidFill>
                <a:srgbClr val="2E16E8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 eaLnBrk="0" hangingPunct="0">
              <a:defRPr/>
            </a:pPr>
            <a:r>
              <a:rPr lang="zh-CN" altLang="en-US" sz="7200" b="1" spc="67" dirty="0">
                <a:ln w="11430"/>
                <a:solidFill>
                  <a:srgbClr val="2E16E8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希腊罗马古典文化</a:t>
            </a:r>
            <a:endParaRPr lang="zh-CN" altLang="en-US" sz="7200" b="1" spc="67" dirty="0">
              <a:ln w="11430"/>
              <a:solidFill>
                <a:srgbClr val="2E16E8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2"/>
          <p:cNvSpPr txBox="1">
            <a:spLocks noChangeArrowheads="1"/>
          </p:cNvSpPr>
          <p:nvPr/>
        </p:nvSpPr>
        <p:spPr bwMode="auto">
          <a:xfrm>
            <a:off x="450850" y="1069340"/>
            <a:ext cx="1150874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比较下列图片，你能判断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出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这些建筑分别是古代哪个地区的建筑风格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吗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请</a:t>
            </a:r>
            <a:r>
              <a:rPr lang="zh-CN" altLang="zh-CN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简述理由。</a:t>
            </a:r>
            <a:endParaRPr lang="zh-CN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50850" y="5409565"/>
            <a:ext cx="11590655" cy="117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希腊：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神庙四周以廊柱环绕，柱身有粗有细；</a:t>
            </a:r>
            <a:endParaRPr lang="en-US" altLang="zh-CN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罗马：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吸收了希腊建筑特点并有所创新，如石拱门、穹顶等。</a:t>
            </a: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88745" y="4660265"/>
            <a:ext cx="32658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希腊的帕特农神庙 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6629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3" y="2277533"/>
            <a:ext cx="3024717" cy="230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838229" y="4650317"/>
            <a:ext cx="26854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罗马万神庙穹顶</a:t>
            </a:r>
            <a:endParaRPr lang="zh-CN" altLang="en-US" sz="2800" b="1">
              <a:solidFill>
                <a:srgbClr val="33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31" name="图片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00817"/>
            <a:ext cx="2808817" cy="230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828541" y="4628727"/>
            <a:ext cx="26854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罗马的大竞技场</a:t>
            </a:r>
            <a:endParaRPr lang="zh-CN" altLang="en-US" sz="2800" b="1">
              <a:solidFill>
                <a:srgbClr val="33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6633" name="Picture 4" descr="a0052-00057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417" y="2345267"/>
            <a:ext cx="2914649" cy="2305051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34" name="组合 5"/>
          <p:cNvGrpSpPr/>
          <p:nvPr/>
        </p:nvGrpSpPr>
        <p:grpSpPr bwMode="auto">
          <a:xfrm>
            <a:off x="224367" y="214842"/>
            <a:ext cx="3037417" cy="721783"/>
            <a:chOff x="2718981" y="2108198"/>
            <a:chExt cx="3805817" cy="831413"/>
          </a:xfrm>
        </p:grpSpPr>
        <p:sp>
          <p:nvSpPr>
            <p:cNvPr id="3" name="MH_SubTitle_1"/>
            <p:cNvSpPr/>
            <p:nvPr>
              <p:custDataLst>
                <p:tags r:id="rId5"/>
              </p:custDataLst>
            </p:nvPr>
          </p:nvSpPr>
          <p:spPr>
            <a:xfrm>
              <a:off x="3429754" y="2115512"/>
              <a:ext cx="3095044" cy="824099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2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建筑</a:t>
              </a:r>
              <a:endParaRPr lang="zh-CN" altLang="en-US" sz="4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6" name="MH_Other_1"/>
            <p:cNvSpPr/>
            <p:nvPr>
              <p:custDataLst>
                <p:tags r:id="rId6"/>
              </p:custDataLst>
            </p:nvPr>
          </p:nvSpPr>
          <p:spPr>
            <a:xfrm>
              <a:off x="2718981" y="2108198"/>
              <a:ext cx="938856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3</a:t>
              </a:r>
              <a:endParaRPr lang="en-US" altLang="zh-CN" sz="4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131"/>
          <p:cNvPicPr>
            <a:picLocks noChangeAspect="1" noChangeArrowheads="1"/>
          </p:cNvPicPr>
          <p:nvPr/>
        </p:nvPicPr>
        <p:blipFill>
          <a:blip r:embed="rId1"/>
          <a:srcRect l="25285" r="5194"/>
          <a:stretch>
            <a:fillRect/>
          </a:stretch>
        </p:blipFill>
        <p:spPr bwMode="auto">
          <a:xfrm>
            <a:off x="350838" y="666750"/>
            <a:ext cx="5457825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554798" y="4749801"/>
            <a:ext cx="269240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希腊雅典卫城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3555" name="Picture 4" descr="1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84200"/>
            <a:ext cx="44577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440613" y="3049588"/>
            <a:ext cx="393700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雅典卫城帕特农神庙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557" name="Picture 6" descr="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6438" y="3695700"/>
            <a:ext cx="46355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7859078" y="5943601"/>
            <a:ext cx="3100705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古希腊露天剧场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3559" name="WordArt 8"/>
          <p:cNvSpPr>
            <a:spLocks noChangeArrowheads="1" noChangeShapeType="1" noTextEdit="1"/>
          </p:cNvSpPr>
          <p:nvPr/>
        </p:nvSpPr>
        <p:spPr bwMode="auto">
          <a:xfrm rot="5400000">
            <a:off x="4595019" y="2793207"/>
            <a:ext cx="3532187" cy="9144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4800" b="1" kern="10">
                <a:ln w="9525">
                  <a:solidFill>
                    <a:srgbClr val="8000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古希腊建筑</a:t>
            </a:r>
            <a:endParaRPr lang="zh-CN" altLang="en-US" sz="4800" b="1" kern="10">
              <a:ln w="9525">
                <a:solidFill>
                  <a:srgbClr val="8000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1555115" y="5634038"/>
            <a:ext cx="34559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800" kern="1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多使用柱子</a:t>
            </a:r>
            <a:endParaRPr lang="zh-CN" altLang="en-US" sz="4800" kern="10">
              <a:ln w="9525">
                <a:noFill/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1677988" y="3679826"/>
            <a:ext cx="269240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古罗马万神殿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7771765" y="2644458"/>
            <a:ext cx="419100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古罗马竞技场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912100" y="6028055"/>
            <a:ext cx="2992755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 anchor="ctr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古罗马凯旋门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80" name="WordArt 5"/>
          <p:cNvSpPr>
            <a:spLocks noChangeArrowheads="1" noChangeShapeType="1" noTextEdit="1"/>
          </p:cNvSpPr>
          <p:nvPr/>
        </p:nvSpPr>
        <p:spPr bwMode="auto">
          <a:xfrm rot="5400000">
            <a:off x="4765675" y="2647950"/>
            <a:ext cx="3384550" cy="91440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4800" b="1" kern="10">
                <a:ln w="9525">
                  <a:solidFill>
                    <a:srgbClr val="008000"/>
                  </a:solidFill>
                  <a:rou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古罗马建筑</a:t>
            </a:r>
            <a:endParaRPr lang="zh-CN" altLang="en-US" sz="4800" b="1" kern="10">
              <a:ln w="9525">
                <a:solidFill>
                  <a:srgbClr val="008000"/>
                </a:solidFill>
                <a:round/>
              </a:ln>
              <a:solidFill>
                <a:srgbClr val="008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581" name="Picture 6" descr="40c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6438" y="592138"/>
            <a:ext cx="3851275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罗马万神殿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713" y="620713"/>
            <a:ext cx="55689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8" descr="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1688" y="3429000"/>
            <a:ext cx="4513262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313113" y="4292600"/>
            <a:ext cx="240030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endParaRPr lang="zh-CN" altLang="en-US" sz="3200" b="1"/>
          </a:p>
          <a:p>
            <a:pPr eaLnBrk="0" hangingPunct="0">
              <a:buFont typeface="Arial" panose="020B0604020202020204" pitchFamily="34" charset="0"/>
              <a:buNone/>
            </a:pPr>
            <a:endParaRPr lang="zh-CN" altLang="en-US" sz="3200" b="1"/>
          </a:p>
        </p:txBody>
      </p:sp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334963" y="4941888"/>
            <a:ext cx="6434137" cy="12239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zh-CN" altLang="en-US" sz="4800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使用柱子和拱形结构，庄严厚重</a:t>
            </a:r>
            <a:endParaRPr lang="zh-CN" altLang="en-US" sz="4800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35169" descr="美国议会大厦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438" y="260350"/>
            <a:ext cx="4176712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135171"/>
          <p:cNvSpPr txBox="1"/>
          <p:nvPr/>
        </p:nvSpPr>
        <p:spPr>
          <a:xfrm>
            <a:off x="1998980" y="4037965"/>
            <a:ext cx="31483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罗马万神殿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436" name="矩形 135172"/>
          <p:cNvSpPr/>
          <p:nvPr/>
        </p:nvSpPr>
        <p:spPr>
          <a:xfrm>
            <a:off x="7317105" y="2780030"/>
            <a:ext cx="16986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美国白宫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37" name="文本框 135173"/>
          <p:cNvSpPr txBox="1"/>
          <p:nvPr/>
        </p:nvSpPr>
        <p:spPr>
          <a:xfrm>
            <a:off x="158115" y="147320"/>
            <a:ext cx="6009640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比较左右图片，看看今天的建筑与古希腊、古罗马建筑有什么相似之处</a:t>
            </a:r>
            <a:endParaRPr lang="zh-CN" altLang="en-US" sz="32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438" name="图片 135174" descr="比利时议会大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100" y="3573463"/>
            <a:ext cx="45720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矩形 135175"/>
          <p:cNvSpPr/>
          <p:nvPr/>
        </p:nvSpPr>
        <p:spPr>
          <a:xfrm>
            <a:off x="6903085" y="6271260"/>
            <a:ext cx="268541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比利时议会大厦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5177" name="矩形 135176"/>
          <p:cNvSpPr/>
          <p:nvPr/>
        </p:nvSpPr>
        <p:spPr>
          <a:xfrm>
            <a:off x="1255713" y="4736624"/>
            <a:ext cx="3396615" cy="175323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algn="ctr"/>
            <a:r>
              <a:rPr lang="zh-CN" altLang="en-US" sz="36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顶部三角形</a:t>
            </a:r>
            <a:endParaRPr lang="zh-CN" altLang="en-US" sz="36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sz="36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长方形主体建筑</a:t>
            </a:r>
            <a:endParaRPr lang="zh-CN" altLang="en-US" sz="36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zh-CN" altLang="en-US" sz="36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前面有圆柱 </a:t>
            </a:r>
            <a:endParaRPr lang="zh-CN" altLang="en-US" sz="36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8434" name="图片 135170" descr="罗马万神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033" y="1383348"/>
            <a:ext cx="38100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783" y="474134"/>
            <a:ext cx="6011333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8127" r="11963"/>
          <a:stretch>
            <a:fillRect/>
          </a:stretch>
        </p:blipFill>
        <p:spPr>
          <a:xfrm>
            <a:off x="6261101" y="467783"/>
            <a:ext cx="5664200" cy="407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34210" y="3989070"/>
            <a:ext cx="2260600" cy="582536"/>
          </a:xfrm>
          <a:prstGeom prst="roundRect">
            <a:avLst/>
          </a:prstGeom>
          <a:solidFill>
            <a:srgbClr val="F3EFE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</a:rPr>
              <a:t>罗马竞技场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881620" y="3959861"/>
            <a:ext cx="1970617" cy="640039"/>
          </a:xfrm>
          <a:prstGeom prst="roundRect">
            <a:avLst/>
          </a:prstGeom>
          <a:solidFill>
            <a:srgbClr val="F3EFE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</a:rPr>
              <a:t>鸟巢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70417" y="5122333"/>
            <a:ext cx="11523133" cy="12725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影响：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古罗马的建筑结构和建筑风格至今仍被人所采用，尤其是其拱券式及柱廊的建筑结构均得到了现代人的继承和发扬。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328" y="5232400"/>
            <a:ext cx="11522075" cy="12280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哲学，古希腊语原意为热爱智慧，主要探讨世界万物的起源及其运动变化规律。</a:t>
            </a:r>
            <a:endParaRPr lang="zh-CN" altLang="en-US" sz="36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9698" name="组合 1"/>
          <p:cNvGrpSpPr/>
          <p:nvPr/>
        </p:nvGrpSpPr>
        <p:grpSpPr bwMode="auto">
          <a:xfrm>
            <a:off x="3173730" y="526415"/>
            <a:ext cx="6397625" cy="4128770"/>
            <a:chOff x="457200" y="366712"/>
            <a:chExt cx="8153400" cy="4129088"/>
          </a:xfrm>
        </p:grpSpPr>
        <p:pic>
          <p:nvPicPr>
            <p:cNvPr id="29700" name="Picture 4" descr="wenj20060703-01-l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752600"/>
              <a:ext cx="81534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Picture 5" descr="r7b40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53250" y="366712"/>
              <a:ext cx="1657350" cy="1385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0" name="组合 5"/>
          <p:cNvGrpSpPr/>
          <p:nvPr/>
        </p:nvGrpSpPr>
        <p:grpSpPr bwMode="auto">
          <a:xfrm>
            <a:off x="334963" y="420688"/>
            <a:ext cx="2838450" cy="541337"/>
            <a:chOff x="2718981" y="2108198"/>
            <a:chExt cx="4742089" cy="831413"/>
          </a:xfrm>
        </p:grpSpPr>
        <p:sp>
          <p:nvSpPr>
            <p:cNvPr id="3" name="MH_SubTitle_1"/>
            <p:cNvSpPr/>
            <p:nvPr>
              <p:custDataLst>
                <p:tags r:id="rId4"/>
              </p:custDataLst>
            </p:nvPr>
          </p:nvSpPr>
          <p:spPr>
            <a:xfrm>
              <a:off x="3429764" y="2115512"/>
              <a:ext cx="4031306" cy="824099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哲学和法学</a:t>
              </a:r>
              <a:endParaRPr lang="zh-CN" altLang="en-US" sz="2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2" name="MH_Other_1"/>
            <p:cNvSpPr/>
            <p:nvPr>
              <p:custDataLst>
                <p:tags r:id="rId5"/>
              </p:custDataLst>
            </p:nvPr>
          </p:nvSpPr>
          <p:spPr>
            <a:xfrm>
              <a:off x="2718981" y="2108198"/>
              <a:ext cx="938870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sym typeface="+mn-ea"/>
                </a:rPr>
                <a:t>4</a:t>
              </a:r>
              <a:endParaRPr lang="en-US" altLang="zh-CN" sz="3200" b="1" dirty="0">
                <a:solidFill>
                  <a:srgbClr val="FFFFFF"/>
                </a:solidFill>
                <a:sym typeface="+mn-ea"/>
              </a:endParaRP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组合 5"/>
          <p:cNvGrpSpPr/>
          <p:nvPr/>
        </p:nvGrpSpPr>
        <p:grpSpPr bwMode="auto">
          <a:xfrm>
            <a:off x="136102" y="366819"/>
            <a:ext cx="3784600" cy="721783"/>
            <a:chOff x="2718981" y="2108198"/>
            <a:chExt cx="4742089" cy="831413"/>
          </a:xfrm>
        </p:grpSpPr>
        <p:sp>
          <p:nvSpPr>
            <p:cNvPr id="3" name="MH_SubTitle_1"/>
            <p:cNvSpPr/>
            <p:nvPr>
              <p:custDataLst>
                <p:tags r:id="rId1"/>
              </p:custDataLst>
            </p:nvPr>
          </p:nvSpPr>
          <p:spPr>
            <a:xfrm>
              <a:off x="3429764" y="2115512"/>
              <a:ext cx="4031306" cy="824099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2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735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哲学和法学</a:t>
              </a:r>
              <a:endParaRPr lang="zh-CN" altLang="en-US" sz="3735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4" name="MH_Other_1"/>
            <p:cNvSpPr/>
            <p:nvPr>
              <p:custDataLst>
                <p:tags r:id="rId2"/>
              </p:custDataLst>
            </p:nvPr>
          </p:nvSpPr>
          <p:spPr>
            <a:xfrm>
              <a:off x="2718981" y="2108198"/>
              <a:ext cx="938870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65" b="1" dirty="0">
                  <a:solidFill>
                    <a:srgbClr val="FFFFFF"/>
                  </a:solidFill>
                  <a:sym typeface="+mn-ea"/>
                </a:rPr>
                <a:t>4</a:t>
              </a:r>
              <a:endParaRPr lang="en-US" altLang="zh-CN" sz="4265" b="1" dirty="0">
                <a:solidFill>
                  <a:srgbClr val="FFFFFF"/>
                </a:solidFill>
                <a:sym typeface="+mn-ea"/>
              </a:endParaRPr>
            </a:p>
          </p:txBody>
        </p:sp>
      </p:grpSp>
      <p:sp>
        <p:nvSpPr>
          <p:cNvPr id="28675" name="矩形 4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4264025" y="259080"/>
            <a:ext cx="610806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说一说下列哲学家的成就</a:t>
            </a:r>
            <a:endParaRPr lang="zh-CN" altLang="en-US" sz="40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055" y="1827530"/>
            <a:ext cx="2353310" cy="235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295" y="1798955"/>
            <a:ext cx="2190750" cy="241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105" y="1798955"/>
            <a:ext cx="1981200" cy="235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217295" y="3930015"/>
            <a:ext cx="1897380" cy="510217"/>
          </a:xfrm>
          <a:prstGeom prst="roundRect">
            <a:avLst/>
          </a:prstGeom>
          <a:solidFill>
            <a:srgbClr val="F3EFE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  <a:sym typeface="+mn-ea"/>
              </a:rPr>
              <a:t>德谟克利特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95253" y="3930015"/>
            <a:ext cx="1477962" cy="510117"/>
          </a:xfrm>
          <a:prstGeom prst="roundRect">
            <a:avLst/>
          </a:prstGeom>
          <a:solidFill>
            <a:srgbClr val="F3EFE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  <a:sym typeface="+mn-ea"/>
              </a:rPr>
              <a:t>苏格拉底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733155" y="4055110"/>
            <a:ext cx="1962150" cy="510223"/>
          </a:xfrm>
          <a:prstGeom prst="roundRect">
            <a:avLst/>
          </a:prstGeom>
          <a:solidFill>
            <a:srgbClr val="F3EFE6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  <a:sym typeface="+mn-ea"/>
              </a:rPr>
              <a:t>亚里士多德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94548" y="4783296"/>
            <a:ext cx="3143250" cy="95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 anchor="ctr"/>
          <a:p>
            <a:pPr algn="ctr" eaLnBrk="0" hangingPunct="0"/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“原子论”</a:t>
            </a:r>
            <a:endParaRPr lang="zh-CN" altLang="en-US" sz="32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017645" y="4783455"/>
            <a:ext cx="4157345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p>
            <a:pPr eaLnBrk="0" hangingPunct="0"/>
            <a:r>
              <a:rPr lang="zh-CN" altLang="en-US" sz="28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探讨人的灵魂、美德和幸福；主张“人应该认识你自己”</a:t>
            </a:r>
            <a:endParaRPr lang="zh-CN" altLang="en-US" sz="28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302625" y="4783455"/>
            <a:ext cx="3418205" cy="1412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p>
            <a:pPr eaLnBrk="0" hangingPunct="0"/>
            <a:r>
              <a:rPr lang="zh-CN" altLang="en-US" sz="28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百科全书式的学者；创立了逻辑学等新的学科</a:t>
            </a:r>
            <a:endParaRPr lang="zh-CN" altLang="en-US" sz="28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 autoUpdateAnimBg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91000"/>
            <a:ext cx="10363200" cy="1066800"/>
          </a:xfrm>
          <a:prstGeom prst="rect">
            <a:avLst/>
          </a:prstGeom>
        </p:spPr>
        <p:txBody>
          <a:bodyPr lIns="121917" tIns="60958" rIns="121917" bIns="60958">
            <a:normAutofit fontScale="90000"/>
          </a:bodyPr>
          <a:lstStyle/>
          <a:p>
            <a:pPr>
              <a:defRPr/>
            </a:pPr>
            <a:br>
              <a:rPr lang="zh-CN" altLang="en-US" sz="4800" dirty="0">
                <a:solidFill>
                  <a:srgbClr val="CC00CC"/>
                </a:solidFill>
              </a:rPr>
            </a:br>
            <a:endParaRPr lang="zh-CN" altLang="en-US" sz="4800" dirty="0">
              <a:solidFill>
                <a:srgbClr val="CC00CC"/>
              </a:solidFill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89255" y="4798695"/>
            <a:ext cx="11412538" cy="17824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整个画面充满浓厚的学术探讨和争鸣的气氛，赞美了人类对智慧的热爱和对理想的追求，以及古希腊哲学的繁荣。</a:t>
            </a:r>
            <a:endParaRPr lang="zh-CN" altLang="en-US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31750" name="组合 3"/>
          <p:cNvGrpSpPr/>
          <p:nvPr/>
        </p:nvGrpSpPr>
        <p:grpSpPr bwMode="auto">
          <a:xfrm>
            <a:off x="2080260" y="-232410"/>
            <a:ext cx="7988300" cy="4772024"/>
            <a:chOff x="2025621" y="-530313"/>
            <a:chExt cx="6022900" cy="4017857"/>
          </a:xfrm>
        </p:grpSpPr>
        <p:pic>
          <p:nvPicPr>
            <p:cNvPr id="31751" name="Picture 7" descr="雅典学院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058761" y="-86588"/>
              <a:ext cx="5989760" cy="357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2" name="矩形 2"/>
            <p:cNvSpPr>
              <a:spLocks noChangeArrowheads="1"/>
            </p:cNvSpPr>
            <p:nvPr/>
          </p:nvSpPr>
          <p:spPr bwMode="auto">
            <a:xfrm>
              <a:off x="2025621" y="-530313"/>
              <a:ext cx="2273370" cy="5560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hangingPunct="0">
                <a:buFont typeface="Arial" panose="020B0604020202020204" pitchFamily="34" charset="0"/>
                <a:buNone/>
              </a:pPr>
              <a:endParaRPr lang="zh-CN" altLang="en-US" sz="37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Text Box 3"/>
          <p:cNvSpPr txBox="1"/>
          <p:nvPr/>
        </p:nvSpPr>
        <p:spPr>
          <a:xfrm>
            <a:off x="443230" y="4569884"/>
            <a:ext cx="11501967" cy="1612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5000"/>
              </a:lnSpc>
              <a:buFont typeface="Arial" panose="020B0604020202020204" pitchFamily="34" charset="0"/>
            </a:pPr>
            <a:r>
              <a:rPr lang="en-US" altLang="zh-CN" sz="3465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3465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公元前</a:t>
            </a:r>
            <a:r>
              <a:rPr lang="en-US" altLang="zh-CN" sz="3465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450</a:t>
            </a:r>
            <a:r>
              <a:rPr lang="zh-CN" altLang="en-US" sz="3465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年，罗马颁布了第一部成文法典，因其刻在十二块铜板上，被称之为</a:t>
            </a:r>
            <a:r>
              <a:rPr lang="en-US" altLang="zh-CN" sz="3465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3465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十二铜表法</a:t>
            </a:r>
            <a:r>
              <a:rPr lang="en-US" altLang="zh-CN" sz="3465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3465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。它主要的法律精神在于保护私有财产和奴隶主阶级的利益。</a:t>
            </a:r>
            <a:endParaRPr lang="zh-CN" altLang="en-US" sz="3465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1988" name="矩形 2"/>
          <p:cNvSpPr/>
          <p:nvPr/>
        </p:nvSpPr>
        <p:spPr>
          <a:xfrm>
            <a:off x="3832013" y="394547"/>
            <a:ext cx="3855720" cy="8299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4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古罗马的法学</a:t>
            </a:r>
            <a:endParaRPr lang="zh-CN" altLang="en-US" sz="4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95" y="1521778"/>
            <a:ext cx="276066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文本框 118786"/>
          <p:cNvSpPr txBox="1"/>
          <p:nvPr/>
        </p:nvSpPr>
        <p:spPr>
          <a:xfrm>
            <a:off x="1992313" y="333375"/>
            <a:ext cx="56165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3200" b="1" dirty="0">
              <a:latin typeface="Arial" panose="020B0604020202020204" pitchFamily="34" charset="0"/>
              <a:ea typeface="楷体_GB2312" panose="02010609030101010101" charset="-122"/>
            </a:endParaRPr>
          </a:p>
        </p:txBody>
      </p:sp>
      <p:grpSp>
        <p:nvGrpSpPr>
          <p:cNvPr id="31746" name="组合 5"/>
          <p:cNvGrpSpPr/>
          <p:nvPr/>
        </p:nvGrpSpPr>
        <p:grpSpPr bwMode="auto">
          <a:xfrm>
            <a:off x="255588" y="352108"/>
            <a:ext cx="2838450" cy="541337"/>
            <a:chOff x="2718981" y="2108198"/>
            <a:chExt cx="4742089" cy="831413"/>
          </a:xfrm>
        </p:grpSpPr>
        <p:sp>
          <p:nvSpPr>
            <p:cNvPr id="4" name="MH_SubTitle_1"/>
            <p:cNvSpPr/>
            <p:nvPr>
              <p:custDataLst>
                <p:tags r:id="rId1"/>
              </p:custDataLst>
            </p:nvPr>
          </p:nvSpPr>
          <p:spPr>
            <a:xfrm>
              <a:off x="3429764" y="2115512"/>
              <a:ext cx="4031306" cy="824099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罗马法</a:t>
              </a:r>
              <a:endParaRPr lang="zh-CN" altLang="en-US" sz="36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2"/>
              </p:custDataLst>
            </p:nvPr>
          </p:nvSpPr>
          <p:spPr>
            <a:xfrm>
              <a:off x="2718981" y="2108198"/>
              <a:ext cx="938870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5</a:t>
              </a:r>
              <a:endParaRPr lang="en-US" altLang="zh-CN" sz="4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1319530" y="1629410"/>
            <a:ext cx="3522345" cy="837548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十二铜表法</a:t>
            </a:r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endParaRPr lang="en-US" altLang="zh-CN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1235075" y="3051810"/>
            <a:ext cx="3691890" cy="1644688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万民法、经济法、其他法学概念</a:t>
            </a:r>
            <a:endParaRPr lang="zh-CN" altLang="en-US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6571615" y="2740660"/>
            <a:ext cx="5039995" cy="926705"/>
          </a:xfrm>
          <a:prstGeom prst="roundRect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40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完整的罗马法学系统</a:t>
            </a:r>
            <a:endParaRPr lang="zh-CN" altLang="en-US" sz="40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3" name="右大括号 32"/>
          <p:cNvSpPr/>
          <p:nvPr/>
        </p:nvSpPr>
        <p:spPr>
          <a:xfrm>
            <a:off x="5150485" y="2101850"/>
            <a:ext cx="765810" cy="2141220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7" name="Picture 6" descr="mouses"/>
          <p:cNvPicPr>
            <a:picLocks noChangeAspect="1"/>
          </p:cNvPicPr>
          <p:nvPr/>
        </p:nvPicPr>
        <p:blipFill>
          <a:blip r:embed="rId3"/>
          <a:srcRect l="2344" r="1758" b="9091"/>
          <a:stretch>
            <a:fillRect/>
          </a:stretch>
        </p:blipFill>
        <p:spPr>
          <a:xfrm>
            <a:off x="2329815" y="5162550"/>
            <a:ext cx="8027670" cy="1471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27" grpId="0" bldLvl="0" animBg="1"/>
      <p:bldP spid="3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WordArt 2"/>
          <p:cNvSpPr>
            <a:spLocks noTextEdit="1"/>
          </p:cNvSpPr>
          <p:nvPr/>
        </p:nvSpPr>
        <p:spPr>
          <a:xfrm>
            <a:off x="907415" y="280670"/>
            <a:ext cx="10377805" cy="1151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FFFF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7124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光荣属于希腊，伟大属于罗马</a:t>
            </a:r>
            <a:endParaRPr lang="zh-CN" altLang="en-US" sz="3600" b="1">
              <a:ln w="9525" cap="flat" cmpd="sng">
                <a:solidFill>
                  <a:srgbClr val="FFFF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7124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644265" y="1949450"/>
            <a:ext cx="4605655" cy="4526915"/>
            <a:chOff x="5739" y="3355"/>
            <a:chExt cx="7253" cy="7129"/>
          </a:xfrm>
        </p:grpSpPr>
        <p:sp>
          <p:nvSpPr>
            <p:cNvPr id="4" name="流程图: 过程 3"/>
            <p:cNvSpPr/>
            <p:nvPr/>
          </p:nvSpPr>
          <p:spPr>
            <a:xfrm>
              <a:off x="5739" y="3480"/>
              <a:ext cx="1466" cy="632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E16E8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希腊罗马古典文化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7" name="直接连接符 6"/>
            <p:cNvCxnSpPr>
              <a:endCxn id="13" idx="1"/>
            </p:cNvCxnSpPr>
            <p:nvPr/>
          </p:nvCxnSpPr>
          <p:spPr>
            <a:xfrm>
              <a:off x="7205" y="6061"/>
              <a:ext cx="177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8264" y="3895"/>
              <a:ext cx="21" cy="614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285" y="3895"/>
              <a:ext cx="69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流程图: 过程 10"/>
            <p:cNvSpPr/>
            <p:nvPr/>
          </p:nvSpPr>
          <p:spPr>
            <a:xfrm>
              <a:off x="8945" y="3355"/>
              <a:ext cx="4047" cy="106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E16E8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文学和雕塑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sp>
          <p:nvSpPr>
            <p:cNvPr id="12" name="流程图: 过程 11"/>
            <p:cNvSpPr/>
            <p:nvPr/>
          </p:nvSpPr>
          <p:spPr>
            <a:xfrm>
              <a:off x="8945" y="9542"/>
              <a:ext cx="4017" cy="94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E16E8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公历的缘起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V="1">
              <a:off x="8264" y="10013"/>
              <a:ext cx="681" cy="2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流程图: 过程 12"/>
            <p:cNvSpPr/>
            <p:nvPr/>
          </p:nvSpPr>
          <p:spPr>
            <a:xfrm>
              <a:off x="8975" y="5480"/>
              <a:ext cx="4016" cy="1162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E16E8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建筑艺术学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8263" y="8128"/>
              <a:ext cx="683" cy="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流程图: 过程 9"/>
            <p:cNvSpPr/>
            <p:nvPr/>
          </p:nvSpPr>
          <p:spPr>
            <a:xfrm>
              <a:off x="8946" y="7635"/>
              <a:ext cx="4047" cy="1044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E16E8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哲学和法学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286174" y="946362"/>
            <a:ext cx="11618384" cy="5012472"/>
          </a:xfrm>
          <a:prstGeom prst="flowChartAlternateProcess">
            <a:avLst/>
          </a:prstGeom>
          <a:solidFill>
            <a:schemeClr val="tx2">
              <a:lumMod val="10000"/>
              <a:lumOff val="90000"/>
              <a:alpha val="48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材料一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法国是接受罗马法最早的国家之一。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1804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法国民法典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接受了罗马法学关于人和物划分的体系，沿袭了罗马法学。这部法典经过修改，至今认为法兰西共和国民法典。而且成为其他许多欧洲国家制定法典的基础。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材料二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德国历届皇帝都宣布罗马法的效力遍及全国，视罗马法为其帝国法。德国大学普遍设置罗马法教程，广输人才学习罗马法。精通罗马法的人才在具体的行政机构中任职。罗马法在德国司法中得以确认。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8255" y="5990590"/>
            <a:ext cx="12143105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罗马法影响广泛而深远，成为近代很多西方国家法律的基础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12" name="矩形 6"/>
          <p:cNvSpPr/>
          <p:nvPr/>
        </p:nvSpPr>
        <p:spPr>
          <a:xfrm>
            <a:off x="142240" y="190500"/>
            <a:ext cx="8852535" cy="755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阅读下列材料，思考罗马法对世界的影响。</a:t>
            </a:r>
            <a:endParaRPr lang="zh-CN" altLang="en-US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5" name="组合 5"/>
          <p:cNvGrpSpPr/>
          <p:nvPr/>
        </p:nvGrpSpPr>
        <p:grpSpPr>
          <a:xfrm>
            <a:off x="71332" y="340149"/>
            <a:ext cx="3784600" cy="721783"/>
            <a:chOff x="2718981" y="2108198"/>
            <a:chExt cx="4742089" cy="831413"/>
          </a:xfrm>
        </p:grpSpPr>
        <p:sp>
          <p:nvSpPr>
            <p:cNvPr id="7" name="MH_SubTitle_1"/>
            <p:cNvSpPr/>
            <p:nvPr>
              <p:custDataLst>
                <p:tags r:id="rId1"/>
              </p:custDataLst>
            </p:nvPr>
          </p:nvSpPr>
          <p:spPr>
            <a:xfrm>
              <a:off x="3429764" y="2115512"/>
              <a:ext cx="4031306" cy="824099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200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公历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8" name="MH_Other_1"/>
            <p:cNvSpPr/>
            <p:nvPr>
              <p:custDataLst>
                <p:tags r:id="rId2"/>
              </p:custDataLst>
            </p:nvPr>
          </p:nvSpPr>
          <p:spPr>
            <a:xfrm>
              <a:off x="2718981" y="2108198"/>
              <a:ext cx="938870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6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46086" name="矩形 8"/>
          <p:cNvSpPr/>
          <p:nvPr/>
        </p:nvSpPr>
        <p:spPr>
          <a:xfrm>
            <a:off x="216535" y="1351280"/>
            <a:ext cx="92151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阅读教材，说出公历的基础是什么历法？</a:t>
            </a: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2780" y="2599690"/>
            <a:ext cx="7901940" cy="4079875"/>
            <a:chOff x="3028" y="4094"/>
            <a:chExt cx="12444" cy="6425"/>
          </a:xfrm>
        </p:grpSpPr>
        <p:pic>
          <p:nvPicPr>
            <p:cNvPr id="46082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" y="4096"/>
              <a:ext cx="3346" cy="47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3028" y="8927"/>
              <a:ext cx="5367" cy="1592"/>
            </a:xfrm>
            <a:prstGeom prst="roundRect">
              <a:avLst/>
            </a:prstGeom>
            <a:solidFill>
              <a:srgbClr val="F3EFE6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2665" b="1" kern="1200" cap="none" spc="0" normalizeH="0" baseline="0" noProof="0" dirty="0">
                  <a:solidFill>
                    <a:srgbClr val="2E16E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尤里乌斯</a:t>
              </a:r>
              <a:r>
                <a:rPr kumimoji="0" lang="en-US" altLang="zh-CN" sz="2665" b="1" kern="1200" cap="none" spc="0" normalizeH="0" baseline="0" noProof="0" dirty="0">
                  <a:solidFill>
                    <a:srgbClr val="2E16E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·</a:t>
              </a:r>
              <a:r>
                <a:rPr kumimoji="0" lang="zh-CN" altLang="en-US" sz="2665" b="1" kern="1200" cap="none" spc="0" normalizeH="0" baseline="0" noProof="0" dirty="0">
                  <a:solidFill>
                    <a:srgbClr val="2E16E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凯撒</a:t>
              </a:r>
              <a:endParaRPr kumimoji="0" lang="en-US" altLang="zh-CN" sz="2665" b="1" kern="1200" cap="none" spc="0" normalizeH="0" baseline="0" noProof="0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zh-CN" altLang="en-US" sz="2665" b="1" kern="1200" cap="none" spc="0" normalizeH="0" baseline="0" noProof="0" dirty="0">
                  <a:solidFill>
                    <a:srgbClr val="2E16E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（</a:t>
              </a:r>
              <a:r>
                <a:rPr kumimoji="0" lang="en-US" altLang="zh-CN" sz="2665" b="1" kern="1200" cap="none" spc="0" normalizeH="0" baseline="0" noProof="0" dirty="0">
                  <a:solidFill>
                    <a:srgbClr val="2E16E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Julius Caesar</a:t>
              </a:r>
              <a:r>
                <a:rPr kumimoji="0" lang="zh-CN" altLang="en-US" sz="2665" b="1" kern="1200" cap="none" spc="0" normalizeH="0" baseline="0" noProof="0" dirty="0">
                  <a:solidFill>
                    <a:srgbClr val="2E16E8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）</a:t>
              </a:r>
              <a:endParaRPr kumimoji="0" lang="zh-CN" altLang="en-US" sz="2665" b="1" kern="1200" cap="none" spc="0" normalizeH="0" baseline="0" noProof="0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pic>
          <p:nvPicPr>
            <p:cNvPr id="46084" name="图片 4"/>
            <p:cNvPicPr>
              <a:picLocks noChangeAspect="1"/>
            </p:cNvPicPr>
            <p:nvPr/>
          </p:nvPicPr>
          <p:blipFill>
            <a:blip r:embed="rId4"/>
            <a:srcRect l="3741" r="3059"/>
            <a:stretch>
              <a:fillRect/>
            </a:stretch>
          </p:blipFill>
          <p:spPr>
            <a:xfrm>
              <a:off x="11068" y="4094"/>
              <a:ext cx="4404" cy="47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圆角矩形 9"/>
            <p:cNvSpPr/>
            <p:nvPr/>
          </p:nvSpPr>
          <p:spPr>
            <a:xfrm>
              <a:off x="12117" y="9219"/>
              <a:ext cx="2306" cy="1008"/>
            </a:xfrm>
            <a:prstGeom prst="roundRect">
              <a:avLst/>
            </a:prstGeom>
            <a:solidFill>
              <a:srgbClr val="F3EFE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E16E8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儒略历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2" name="矩形 104451"/>
          <p:cNvSpPr/>
          <p:nvPr/>
        </p:nvSpPr>
        <p:spPr>
          <a:xfrm>
            <a:off x="4387850" y="72073"/>
            <a:ext cx="2989580" cy="768350"/>
          </a:xfrm>
          <a:prstGeom prst="rect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公历的缘起</a:t>
            </a:r>
            <a:endParaRPr lang="zh-CN" altLang="en-US" sz="44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453" name="文本框 104452"/>
          <p:cNvSpPr txBox="1"/>
          <p:nvPr/>
        </p:nvSpPr>
        <p:spPr>
          <a:xfrm>
            <a:off x="544513" y="963295"/>
            <a:ext cx="1714500" cy="56311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来源：</a:t>
            </a: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基础：</a:t>
            </a: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内容：</a:t>
            </a: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影响：</a:t>
            </a: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454" name="矩形 104453"/>
          <p:cNvSpPr/>
          <p:nvPr/>
        </p:nvSpPr>
        <p:spPr>
          <a:xfrm>
            <a:off x="1908175" y="1297623"/>
            <a:ext cx="339661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埃及人的太阳历</a:t>
            </a:r>
            <a:endParaRPr lang="zh-CN" altLang="en-US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455" name="矩形 104454"/>
          <p:cNvSpPr/>
          <p:nvPr/>
        </p:nvSpPr>
        <p:spPr>
          <a:xfrm>
            <a:off x="1908175" y="2006600"/>
            <a:ext cx="101688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凯撒命人以太阳历为蓝本编制新的历法，称“儒略历”。</a:t>
            </a:r>
            <a:endParaRPr lang="zh-CN" altLang="en-US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4456" name="矩形 104455"/>
          <p:cNvSpPr/>
          <p:nvPr/>
        </p:nvSpPr>
        <p:spPr>
          <a:xfrm>
            <a:off x="1908175" y="3604895"/>
            <a:ext cx="1016889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纠正每年将近</a:t>
            </a:r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小时的误差，采取每</a:t>
            </a:r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年增加</a:t>
            </a:r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天的办法进行调整，逢被</a:t>
            </a:r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整除的那一年为闰年，在</a:t>
            </a:r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月份增加</a:t>
            </a:r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天。</a:t>
            </a:r>
            <a:endParaRPr lang="zh-CN" altLang="en-US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04457" name="矩形 104456"/>
          <p:cNvSpPr/>
          <p:nvPr/>
        </p:nvSpPr>
        <p:spPr>
          <a:xfrm>
            <a:off x="1930400" y="5567680"/>
            <a:ext cx="101682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世纪，罗马皇帝以此作为基督教历法。</a:t>
            </a:r>
            <a:endParaRPr lang="zh-CN" altLang="en-US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6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儒略历后来成为今天人们使用的公历的基础。</a:t>
            </a:r>
            <a:endParaRPr lang="zh-CN" altLang="en-US" sz="36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6084" name="图片 4"/>
          <p:cNvPicPr>
            <a:picLocks noChangeAspect="1"/>
          </p:cNvPicPr>
          <p:nvPr/>
        </p:nvPicPr>
        <p:blipFill>
          <a:blip r:embed="rId1"/>
          <a:srcRect l="3741" r="3059"/>
          <a:stretch>
            <a:fillRect/>
          </a:stretch>
        </p:blipFill>
        <p:spPr>
          <a:xfrm>
            <a:off x="10572750" y="72390"/>
            <a:ext cx="1504315" cy="1637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/>
      <p:bldP spid="104455" grpId="0"/>
      <p:bldP spid="104456" grpId="0"/>
      <p:bldP spid="1044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8" name="直接连接符​​ 14"/>
          <p:cNvCxnSpPr/>
          <p:nvPr/>
        </p:nvCxnSpPr>
        <p:spPr>
          <a:xfrm>
            <a:off x="7265988" y="373063"/>
            <a:ext cx="3059113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​​ 14"/>
          <p:cNvCxnSpPr/>
          <p:nvPr/>
        </p:nvCxnSpPr>
        <p:spPr>
          <a:xfrm>
            <a:off x="1806575" y="373063"/>
            <a:ext cx="3057525" cy="0"/>
          </a:xfrm>
          <a:prstGeom prst="line">
            <a:avLst/>
          </a:prstGeom>
          <a:ln w="952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5669915" y="1202690"/>
            <a:ext cx="670560" cy="850265"/>
            <a:chOff x="7903" y="2178"/>
            <a:chExt cx="1056" cy="1339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7903" y="2823"/>
              <a:ext cx="505" cy="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445" y="2178"/>
              <a:ext cx="10" cy="133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445" y="2183"/>
              <a:ext cx="493" cy="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8455" y="3513"/>
              <a:ext cx="505" cy="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流程图: 过程 47"/>
          <p:cNvSpPr/>
          <p:nvPr/>
        </p:nvSpPr>
        <p:spPr>
          <a:xfrm>
            <a:off x="6341110" y="949325"/>
            <a:ext cx="2696845" cy="51498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荷马史诗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9" name="流程图: 过程 48"/>
          <p:cNvSpPr/>
          <p:nvPr/>
        </p:nvSpPr>
        <p:spPr>
          <a:xfrm>
            <a:off x="6339205" y="1782445"/>
            <a:ext cx="4165600" cy="65087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宙斯像、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掷铁饼者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52" name="流程图: 过程 51"/>
          <p:cNvSpPr/>
          <p:nvPr/>
        </p:nvSpPr>
        <p:spPr>
          <a:xfrm>
            <a:off x="6341110" y="2639060"/>
            <a:ext cx="2312670" cy="62484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帕特农神庙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53" name="流程图: 过程 52"/>
          <p:cNvSpPr/>
          <p:nvPr/>
        </p:nvSpPr>
        <p:spPr>
          <a:xfrm>
            <a:off x="6327140" y="3519170"/>
            <a:ext cx="5420995" cy="58991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大竞技场、万神庙、凯旋门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2180" y="50800"/>
            <a:ext cx="2428875" cy="706755"/>
          </a:xfrm>
          <a:prstGeom prst="rect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00AF90"/>
                </a:solidFill>
                <a:effectLst>
                  <a:innerShdw blurRad="38100">
                    <a:prstClr val="black">
                      <a:alpha val="48000"/>
                    </a:prstClr>
                  </a:inn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innerShdw blurRad="38100">
                    <a:prstClr val="black">
                      <a:alpha val="48000"/>
                    </a:prstClr>
                  </a:inn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课堂小结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38100">
                  <a:prstClr val="black">
                    <a:alpha val="48000"/>
                  </a:prstClr>
                </a:inn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流程图: 过程 24"/>
          <p:cNvSpPr/>
          <p:nvPr/>
        </p:nvSpPr>
        <p:spPr>
          <a:xfrm>
            <a:off x="6341110" y="4383405"/>
            <a:ext cx="4380230" cy="59880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苏格拉底、亚里士多德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26" name="流程图: 过程 25"/>
          <p:cNvSpPr/>
          <p:nvPr/>
        </p:nvSpPr>
        <p:spPr>
          <a:xfrm>
            <a:off x="6314440" y="5271135"/>
            <a:ext cx="3064510" cy="49466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《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十二铜表法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》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7" name="流程图: 过程 16"/>
          <p:cNvSpPr/>
          <p:nvPr/>
        </p:nvSpPr>
        <p:spPr>
          <a:xfrm>
            <a:off x="907415" y="1486535"/>
            <a:ext cx="930910" cy="4443095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希腊罗马古典文化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2E16E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21" name="直接连接符 20"/>
          <p:cNvCxnSpPr>
            <a:endCxn id="35" idx="1"/>
          </p:cNvCxnSpPr>
          <p:nvPr/>
        </p:nvCxnSpPr>
        <p:spPr>
          <a:xfrm flipV="1">
            <a:off x="1824355" y="3327400"/>
            <a:ext cx="1294765" cy="10795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2632075" y="1618615"/>
            <a:ext cx="48895" cy="4594225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680970" y="1618615"/>
            <a:ext cx="438150" cy="0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2" name="流程图: 过程 31"/>
          <p:cNvSpPr/>
          <p:nvPr/>
        </p:nvSpPr>
        <p:spPr>
          <a:xfrm>
            <a:off x="3100070" y="1275715"/>
            <a:ext cx="2569845" cy="67437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文学和雕塑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E16E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33" name="流程图: 过程 32"/>
          <p:cNvSpPr/>
          <p:nvPr/>
        </p:nvSpPr>
        <p:spPr>
          <a:xfrm>
            <a:off x="3100070" y="5950585"/>
            <a:ext cx="2550795" cy="59817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公历的缘起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2E16E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663825" y="6195060"/>
            <a:ext cx="432435" cy="17145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5" name="流程图: 过程 34"/>
          <p:cNvSpPr/>
          <p:nvPr/>
        </p:nvSpPr>
        <p:spPr>
          <a:xfrm>
            <a:off x="3119120" y="2958465"/>
            <a:ext cx="2550160" cy="73787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建筑艺术学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E16E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2632075" y="5092065"/>
            <a:ext cx="433705" cy="2540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7" name="流程图: 过程 36"/>
          <p:cNvSpPr/>
          <p:nvPr/>
        </p:nvSpPr>
        <p:spPr>
          <a:xfrm>
            <a:off x="3100705" y="4748530"/>
            <a:ext cx="2569845" cy="66294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哲学和法学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E16E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41" name="流程图: 过程 40"/>
          <p:cNvSpPr/>
          <p:nvPr/>
        </p:nvSpPr>
        <p:spPr>
          <a:xfrm>
            <a:off x="6280150" y="5929630"/>
            <a:ext cx="1653540" cy="61912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儒略历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5685790" y="2901315"/>
            <a:ext cx="670560" cy="850265"/>
            <a:chOff x="7903" y="2178"/>
            <a:chExt cx="1056" cy="1339"/>
          </a:xfrm>
        </p:grpSpPr>
        <p:cxnSp>
          <p:nvCxnSpPr>
            <p:cNvPr id="44" name="直接连接符 43"/>
            <p:cNvCxnSpPr/>
            <p:nvPr/>
          </p:nvCxnSpPr>
          <p:spPr>
            <a:xfrm flipV="1">
              <a:off x="7903" y="2823"/>
              <a:ext cx="505" cy="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445" y="2178"/>
              <a:ext cx="10" cy="133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8445" y="2183"/>
              <a:ext cx="493" cy="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8455" y="3513"/>
              <a:ext cx="505" cy="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5657215" y="4669155"/>
            <a:ext cx="670560" cy="850265"/>
            <a:chOff x="7903" y="2178"/>
            <a:chExt cx="1056" cy="1339"/>
          </a:xfrm>
        </p:grpSpPr>
        <p:cxnSp>
          <p:nvCxnSpPr>
            <p:cNvPr id="51" name="直接连接符 50"/>
            <p:cNvCxnSpPr/>
            <p:nvPr/>
          </p:nvCxnSpPr>
          <p:spPr>
            <a:xfrm flipV="1">
              <a:off x="7903" y="2823"/>
              <a:ext cx="505" cy="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8445" y="2178"/>
              <a:ext cx="10" cy="133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8445" y="2183"/>
              <a:ext cx="493" cy="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8455" y="3513"/>
              <a:ext cx="505" cy="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接连接符 57"/>
          <p:cNvCxnSpPr>
            <a:endCxn id="41" idx="1"/>
          </p:cNvCxnSpPr>
          <p:nvPr/>
        </p:nvCxnSpPr>
        <p:spPr>
          <a:xfrm flipV="1">
            <a:off x="5676265" y="6255385"/>
            <a:ext cx="603885" cy="63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2" grpId="0" animBg="1"/>
      <p:bldP spid="53" grpId="0" animBg="1"/>
      <p:bldP spid="25" grpId="0" animBg="1"/>
      <p:bldP spid="26" grpId="0" bldLvl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6"/>
          <p:cNvSpPr txBox="1"/>
          <p:nvPr/>
        </p:nvSpPr>
        <p:spPr>
          <a:xfrm>
            <a:off x="641985" y="1605915"/>
            <a:ext cx="11246485" cy="383286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</a:bodyPr>
          <a:p>
            <a:pPr marR="0" defTabSz="9144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4400" b="1" kern="1200" cap="none" spc="0" normalizeH="0" baseline="0" noProof="0" dirty="0">
                <a:solidFill>
                  <a:srgbClr val="2E16E8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kumimoji="0" lang="en-US" altLang="zh-CN" sz="3600" b="1" kern="1200" cap="none" spc="0" normalizeH="0" baseline="0" noProof="0" dirty="0">
                <a:solidFill>
                  <a:srgbClr val="2E16E8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我们想了解早期希腊社会状况，我们可以查阅</a:t>
            </a:r>
            <a:endParaRPr kumimoji="0" lang="zh-CN" altLang="en-US" sz="3600" b="1" kern="1200" cap="none" spc="0" normalizeH="0" baseline="0" noProof="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A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</a:t>
            </a: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十二铜表法</a:t>
            </a: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   B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</a:t>
            </a: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荷马史诗</a:t>
            </a: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endParaRPr kumimoji="0" lang="en-US" altLang="zh-CN" sz="3600" b="1" kern="1200" cap="none" spc="0" normalizeH="0" baseline="0" noProof="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C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</a:t>
            </a: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若亚方舟</a:t>
            </a: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     D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．</a:t>
            </a: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kumimoji="0" lang="zh-CN" altLang="en-US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一千零一夜</a:t>
            </a:r>
            <a:r>
              <a:rPr kumimoji="0" lang="en-US" altLang="zh-CN" sz="3600" b="1" kern="1200" cap="none" spc="0" normalizeH="0" baseline="0" noProof="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endParaRPr kumimoji="0" lang="en-US" altLang="zh-CN" sz="3600" b="1" kern="1200" cap="none" spc="0" normalizeH="0" baseline="0" noProof="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R="0" defTabSz="914400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en-US" altLang="zh-CN" sz="3600" b="1" kern="1200" cap="none" spc="0" normalizeH="0" baseline="0" noProof="0" dirty="0">
              <a:effectLst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2531" name="Text Box 25"/>
          <p:cNvSpPr txBox="1"/>
          <p:nvPr/>
        </p:nvSpPr>
        <p:spPr>
          <a:xfrm>
            <a:off x="8804063" y="394971"/>
            <a:ext cx="1030817" cy="144526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8800" b="1" dirty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B </a:t>
            </a:r>
            <a:endParaRPr lang="en-US" altLang="zh-CN" sz="8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grpSp>
        <p:nvGrpSpPr>
          <p:cNvPr id="29700" name="组合 1"/>
          <p:cNvGrpSpPr/>
          <p:nvPr/>
        </p:nvGrpSpPr>
        <p:grpSpPr>
          <a:xfrm>
            <a:off x="-117475" y="147954"/>
            <a:ext cx="2396490" cy="743283"/>
            <a:chOff x="-40791" y="-132595"/>
            <a:chExt cx="1295400" cy="664059"/>
          </a:xfrm>
        </p:grpSpPr>
        <p:sp>
          <p:nvSpPr>
            <p:cNvPr id="29701" name="文本框 4103"/>
            <p:cNvSpPr txBox="1"/>
            <p:nvPr/>
          </p:nvSpPr>
          <p:spPr>
            <a:xfrm>
              <a:off x="-40791" y="-132595"/>
              <a:ext cx="1295400" cy="5571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641" tIns="35249" rIns="67641" bIns="35249" anchor="t">
              <a:spAutoFit/>
            </a:bodyPr>
            <a:p>
              <a:pPr algn="ctr"/>
              <a:r>
                <a:rPr lang="zh-CN" altLang="en-US" sz="3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随堂训练</a:t>
              </a:r>
              <a:endPara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9702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91764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4020" y="4292600"/>
            <a:ext cx="141478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7" name="内容占位符 11266"/>
          <p:cNvSpPr>
            <a:spLocks noGrp="1"/>
          </p:cNvSpPr>
          <p:nvPr/>
        </p:nvSpPr>
        <p:spPr bwMode="auto">
          <a:xfrm>
            <a:off x="603250" y="1513840"/>
            <a:ext cx="10986135" cy="3469005"/>
          </a:xfrm>
          <a:ln>
            <a:miter lim="800000"/>
          </a:ln>
          <a:effectLst/>
          <a:sp3d prstMaterial="plastic"/>
        </p:spPr>
        <p:txBody>
          <a:bodyPr vert="horz" wrap="square" lIns="121920" tIns="60960" rIns="121920" bIns="60960" numCol="1" rtlCol="0" anchor="t" anchorCtr="0" compatLnSpc="1">
            <a:noAutofit/>
            <a:scene3d>
              <a:camera prst="orthographicFront"/>
              <a:lightRig rig="threePt" dir="t"/>
            </a:scene3d>
          </a:bodyPr>
          <a:lstStyle>
            <a:lvl1pPr marL="227330" indent="-22733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5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7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9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130" indent="-22733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希腊雕刻中属于世界古代雕刻七大奇迹之一的是</a:t>
            </a:r>
            <a:endParaRPr kumimoji="0" lang="zh-CN" altLang="en-US" sz="36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A.《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荷马史诗</a:t>
            </a: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       B.《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掷铁饼者</a:t>
            </a: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endParaRPr kumimoji="0" lang="en-US" altLang="zh-CN" sz="36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C. 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帕特农神庙        </a:t>
            </a: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宙斯像</a:t>
            </a:r>
            <a:endParaRPr kumimoji="0" lang="zh-CN" altLang="en-US" sz="36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6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4957869" y="4292600"/>
            <a:ext cx="1066800" cy="189738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>
              <a:spcBef>
                <a:spcPct val="50000"/>
              </a:spcBef>
            </a:pPr>
            <a:r>
              <a:rPr lang="en-US" altLang="zh-CN" sz="11735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  <a:endParaRPr lang="en-US" altLang="zh-CN" sz="11735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66070" y="4292600"/>
            <a:ext cx="141478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组合 1"/>
          <p:cNvGrpSpPr/>
          <p:nvPr/>
        </p:nvGrpSpPr>
        <p:grpSpPr>
          <a:xfrm>
            <a:off x="-117475" y="147954"/>
            <a:ext cx="2396490" cy="743283"/>
            <a:chOff x="-40791" y="-132595"/>
            <a:chExt cx="1295400" cy="664059"/>
          </a:xfrm>
        </p:grpSpPr>
        <p:sp>
          <p:nvSpPr>
            <p:cNvPr id="29701" name="文本框 4103"/>
            <p:cNvSpPr txBox="1"/>
            <p:nvPr/>
          </p:nvSpPr>
          <p:spPr>
            <a:xfrm>
              <a:off x="-40791" y="-132595"/>
              <a:ext cx="1295400" cy="5571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641" tIns="35249" rIns="67641" bIns="35249" anchor="t">
              <a:spAutoFit/>
            </a:bodyPr>
            <a:p>
              <a:pPr algn="ctr"/>
              <a:r>
                <a:rPr lang="zh-CN" altLang="en-US" sz="3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随堂训练</a:t>
              </a:r>
              <a:endPara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9702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91764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90625" y="2597150"/>
            <a:ext cx="9811385" cy="220154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创立逻辑学的是（  ）</a:t>
            </a:r>
            <a:endParaRPr kumimoji="0" lang="en-US" altLang="zh-CN" sz="36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A. 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德谟克利特            </a:t>
            </a: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 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苏格拉底  </a:t>
            </a:r>
            <a:endParaRPr kumimoji="0" lang="en-US" altLang="zh-CN" sz="3600" b="1" i="0" u="none" strike="noStrike" kern="1200" cap="none" spc="0" normalizeH="0" baseline="0" noProof="0" dirty="0" smtClean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C</a:t>
            </a: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 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亚里士多德            </a:t>
            </a:r>
            <a:r>
              <a:rPr kumimoji="0" lang="en-US" altLang="zh-CN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 </a:t>
            </a: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荷马</a:t>
            </a:r>
            <a:endParaRPr kumimoji="0" lang="zh-CN" altLang="en-US" sz="36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kumimoji="0" lang="zh-CN" altLang="en-US" sz="36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11271"/>
          <p:cNvSpPr txBox="1"/>
          <p:nvPr/>
        </p:nvSpPr>
        <p:spPr>
          <a:xfrm>
            <a:off x="6769100" y="1028700"/>
            <a:ext cx="914400" cy="1568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p>
            <a:pPr>
              <a:spcBef>
                <a:spcPct val="50000"/>
              </a:spcBef>
            </a:pPr>
            <a:r>
              <a:rPr lang="en-US" altLang="zh-CN" sz="9600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endParaRPr lang="en-US" altLang="zh-CN" sz="9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9700" name="组合 1"/>
          <p:cNvGrpSpPr/>
          <p:nvPr/>
        </p:nvGrpSpPr>
        <p:grpSpPr>
          <a:xfrm>
            <a:off x="-117475" y="147954"/>
            <a:ext cx="2396490" cy="743283"/>
            <a:chOff x="-40791" y="-132595"/>
            <a:chExt cx="1295400" cy="664059"/>
          </a:xfrm>
        </p:grpSpPr>
        <p:sp>
          <p:nvSpPr>
            <p:cNvPr id="29701" name="文本框 4103"/>
            <p:cNvSpPr txBox="1"/>
            <p:nvPr/>
          </p:nvSpPr>
          <p:spPr>
            <a:xfrm>
              <a:off x="-40791" y="-132595"/>
              <a:ext cx="1295400" cy="557105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67641" tIns="35249" rIns="67641" bIns="35249" anchor="t">
              <a:spAutoFit/>
            </a:bodyPr>
            <a:p>
              <a:pPr algn="ctr"/>
              <a:r>
                <a:rPr lang="zh-CN" altLang="en-US" sz="3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随堂训练</a:t>
              </a:r>
              <a:endPara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9702" name="Picture 3" descr="C:\Users\Administrator\Desktop\Redocn_2013102516062741.jp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501" t="2817" r="10249" b="94366"/>
            <a:stretch>
              <a:fillRect/>
            </a:stretch>
          </p:blipFill>
          <p:spPr>
            <a:xfrm>
              <a:off x="58912" y="391764"/>
              <a:ext cx="1095375" cy="13970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4020" y="4292600"/>
            <a:ext cx="141478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265" y="1307465"/>
            <a:ext cx="3039110" cy="3018155"/>
          </a:xfrm>
          <a:prstGeom prst="rect">
            <a:avLst/>
          </a:prstGeom>
        </p:spPr>
      </p:pic>
      <p:sp>
        <p:nvSpPr>
          <p:cNvPr id="38919" name="文本框 5"/>
          <p:cNvSpPr txBox="1"/>
          <p:nvPr/>
        </p:nvSpPr>
        <p:spPr>
          <a:xfrm>
            <a:off x="1511935" y="4999990"/>
            <a:ext cx="9213850" cy="1076325"/>
          </a:xfrm>
          <a:prstGeom prst="rect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更多课件，敬请关注微信公众号（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匆匆那年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lxc</a:t>
            </a:r>
            <a:r>
              <a:rPr lang="zh-CN" altLang="en-US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1F2DA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ctr"/>
            <a:r>
              <a:rPr lang="en-US" altLang="zh-CN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Thanks</a:t>
            </a:r>
            <a:r>
              <a:rPr lang="zh-CN" altLang="en-US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♪</a:t>
            </a:r>
            <a:r>
              <a:rPr lang="en-US" altLang="zh-CN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･</a:t>
            </a:r>
            <a:r>
              <a:rPr lang="en-US" altLang="zh-CN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ω</a:t>
            </a:r>
            <a:r>
              <a:rPr lang="zh-CN" altLang="en-US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･</a:t>
            </a:r>
            <a:r>
              <a:rPr lang="en-US" altLang="zh-CN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3200" b="1" dirty="0">
                <a:solidFill>
                  <a:srgbClr val="1F2DA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ﾉ</a:t>
            </a:r>
            <a:endParaRPr lang="zh-CN" altLang="en-US" sz="3200" b="1" dirty="0">
              <a:solidFill>
                <a:srgbClr val="1F2DA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73743054" name="Picture 100" descr="MC900427217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865" y="165735"/>
            <a:ext cx="1054100" cy="1080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文本框 2"/>
          <p:cNvSpPr txBox="1"/>
          <p:nvPr/>
        </p:nvSpPr>
        <p:spPr>
          <a:xfrm>
            <a:off x="63500" y="1292648"/>
            <a:ext cx="4734984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希腊神话中的人物，你知道的哪些？希腊神话有什么特点？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/>
          <a:srcRect l="3479" r="12945" b="1478"/>
          <a:stretch>
            <a:fillRect/>
          </a:stretch>
        </p:blipFill>
        <p:spPr>
          <a:xfrm>
            <a:off x="4777317" y="836084"/>
            <a:ext cx="7209367" cy="5594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8434" name="组合 5"/>
          <p:cNvGrpSpPr/>
          <p:nvPr/>
        </p:nvGrpSpPr>
        <p:grpSpPr>
          <a:xfrm>
            <a:off x="63288" y="249344"/>
            <a:ext cx="3037417" cy="722207"/>
            <a:chOff x="2718981" y="2107711"/>
            <a:chExt cx="3805817" cy="831900"/>
          </a:xfrm>
        </p:grpSpPr>
        <p:sp>
          <p:nvSpPr>
            <p:cNvPr id="4" name="MH_SubTitle_1"/>
            <p:cNvSpPr/>
            <p:nvPr>
              <p:custDataLst>
                <p:tags r:id="rId2"/>
              </p:custDataLst>
            </p:nvPr>
          </p:nvSpPr>
          <p:spPr>
            <a:xfrm>
              <a:off x="3429754" y="2107711"/>
              <a:ext cx="3095044" cy="824098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200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文学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3"/>
              </p:custDataLst>
            </p:nvPr>
          </p:nvSpPr>
          <p:spPr>
            <a:xfrm>
              <a:off x="2718981" y="2108198"/>
              <a:ext cx="938856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endPara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61925" y="3096895"/>
            <a:ext cx="4836160" cy="1116330"/>
            <a:chOff x="255" y="5027"/>
            <a:chExt cx="7616" cy="1758"/>
          </a:xfrm>
        </p:grpSpPr>
        <p:sp>
          <p:nvSpPr>
            <p:cNvPr id="18" name="TextBox 2"/>
            <p:cNvSpPr txBox="1"/>
            <p:nvPr/>
          </p:nvSpPr>
          <p:spPr>
            <a:xfrm>
              <a:off x="3057" y="5027"/>
              <a:ext cx="3910" cy="1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>
                <a:buFont typeface="Arial" panose="020B0604020202020204" pitchFamily="34" charset="0"/>
              </a:pPr>
              <a:r>
                <a:rPr lang="zh-CN" altLang="en-US" sz="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“神人同形同性”</a:t>
              </a:r>
              <a:endParaRPr lang="zh-CN" altLang="en-US" sz="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0" name="矩形 35"/>
            <p:cNvSpPr>
              <a:spLocks noChangeArrowheads="1"/>
            </p:cNvSpPr>
            <p:nvPr/>
          </p:nvSpPr>
          <p:spPr bwMode="auto">
            <a:xfrm>
              <a:off x="255" y="5195"/>
              <a:ext cx="2230" cy="159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65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16E8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特点</a:t>
              </a:r>
              <a:endParaRPr kumimoji="0" lang="zh-CN" altLang="en-US" sz="2665" b="1" i="0" u="none" strike="noStrike" kern="1200" cap="none" spc="0" normalizeH="0" baseline="0" noProof="0" dirty="0" smtClean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" name="TextBox 2"/>
            <p:cNvSpPr txBox="1">
              <a:spLocks noChangeArrowheads="1"/>
            </p:cNvSpPr>
            <p:nvPr/>
          </p:nvSpPr>
          <p:spPr bwMode="auto">
            <a:xfrm>
              <a:off x="2151" y="5531"/>
              <a:ext cx="5721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2E16E8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“神人同形同性”</a:t>
              </a:r>
              <a:endPara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15620" y="4197985"/>
            <a:ext cx="3862705" cy="255333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anchor="t">
            <a:spAutoFit/>
          </a:bodyPr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是指人们认为其他生命体或者类生物体都具有人类的情感，甚至具有自己的性格特质的一种观点。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组合 5"/>
          <p:cNvGrpSpPr/>
          <p:nvPr/>
        </p:nvGrpSpPr>
        <p:grpSpPr>
          <a:xfrm>
            <a:off x="63288" y="249344"/>
            <a:ext cx="3037417" cy="722207"/>
            <a:chOff x="2718981" y="2107711"/>
            <a:chExt cx="3805817" cy="831900"/>
          </a:xfrm>
        </p:grpSpPr>
        <p:sp>
          <p:nvSpPr>
            <p:cNvPr id="4" name="MH_SubTitle_1"/>
            <p:cNvSpPr/>
            <p:nvPr>
              <p:custDataLst>
                <p:tags r:id="rId1"/>
              </p:custDataLst>
            </p:nvPr>
          </p:nvSpPr>
          <p:spPr>
            <a:xfrm>
              <a:off x="3429754" y="2107711"/>
              <a:ext cx="3095044" cy="824098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20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文学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2"/>
              </p:custDataLst>
            </p:nvPr>
          </p:nvSpPr>
          <p:spPr>
            <a:xfrm>
              <a:off x="2718981" y="2108198"/>
              <a:ext cx="938856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endPara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880" y="971550"/>
            <a:ext cx="2173605" cy="264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35"/>
          <p:cNvSpPr>
            <a:spLocks noChangeArrowheads="1"/>
          </p:cNvSpPr>
          <p:nvPr/>
        </p:nvSpPr>
        <p:spPr bwMode="auto">
          <a:xfrm>
            <a:off x="4787900" y="4279265"/>
            <a:ext cx="2616835" cy="6518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盲诗人荷马</a:t>
            </a: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2E16E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0" name="矩形 35"/>
          <p:cNvSpPr>
            <a:spLocks noChangeArrowheads="1"/>
          </p:cNvSpPr>
          <p:nvPr/>
        </p:nvSpPr>
        <p:spPr bwMode="auto">
          <a:xfrm>
            <a:off x="220980" y="1839595"/>
            <a:ext cx="1136015" cy="350037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荷马史诗</a:t>
            </a:r>
            <a:endParaRPr kumimoji="0" lang="zh-CN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1" name="矩形 35"/>
          <p:cNvSpPr/>
          <p:nvPr/>
        </p:nvSpPr>
        <p:spPr>
          <a:xfrm>
            <a:off x="1922145" y="2247900"/>
            <a:ext cx="2774950" cy="645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伊利亚特</a:t>
            </a:r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35"/>
          <p:cNvSpPr/>
          <p:nvPr/>
        </p:nvSpPr>
        <p:spPr>
          <a:xfrm>
            <a:off x="1922357" y="4286038"/>
            <a:ext cx="2389717" cy="645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奥德赛</a:t>
            </a:r>
            <a:r>
              <a:rPr lang="en-US" altLang="zh-CN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356996" y="2664037"/>
            <a:ext cx="416984" cy="266700"/>
          </a:xfrm>
          <a:prstGeom prst="line">
            <a:avLst/>
          </a:prstGeo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56783" y="4286038"/>
            <a:ext cx="497417" cy="289984"/>
          </a:xfrm>
          <a:prstGeom prst="line">
            <a:avLst/>
          </a:prstGeo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72170" y="249555"/>
            <a:ext cx="2577465" cy="311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35"/>
          <p:cNvSpPr>
            <a:spLocks noChangeArrowheads="1"/>
          </p:cNvSpPr>
          <p:nvPr/>
        </p:nvSpPr>
        <p:spPr bwMode="auto">
          <a:xfrm>
            <a:off x="7476914" y="3815292"/>
            <a:ext cx="4567767" cy="2336434"/>
          </a:xfrm>
          <a:prstGeom prst="wedgeRoundRectCallout">
            <a:avLst>
              <a:gd name="adj1" fmla="val -6419"/>
              <a:gd name="adj2" fmla="val -6161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2E16E8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是一部世界文学名作，它再现了古希腊社会图景，是研究早期希腊社会的重要史料。</a:t>
            </a:r>
            <a:endParaRPr kumimoji="0" lang="zh-CN" altLang="en-US" b="1" i="0" u="none" strike="noStrike" kern="1200" cap="none" spc="0" normalizeH="0" baseline="0" noProof="0" dirty="0" smtClean="0">
              <a:ln>
                <a:noFill/>
              </a:ln>
              <a:solidFill>
                <a:srgbClr val="2E16E8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矩形 130049"/>
          <p:cNvSpPr/>
          <p:nvPr/>
        </p:nvSpPr>
        <p:spPr>
          <a:xfrm>
            <a:off x="116205" y="-176212"/>
            <a:ext cx="112223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algn="ctr"/>
            <a:b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伊利亚特</a:t>
            </a:r>
            <a:r>
              <a:rPr lang="en-US" altLang="zh-CN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》</a:t>
            </a:r>
            <a: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史诗描写了特洛伊战争的场景。 </a:t>
            </a:r>
            <a:br>
              <a:rPr lang="zh-CN" altLang="en-US" sz="4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endParaRPr lang="zh-CN" altLang="en-US" sz="4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5366" name="图片 7" descr="2012083110442951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9755" y="1486958"/>
            <a:ext cx="5952067" cy="3591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16205" y="5661025"/>
            <a:ext cx="1233995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《</a:t>
            </a:r>
            <a:r>
              <a:rPr lang="zh-CN" altLang="en-US" sz="28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荷马史诗</a:t>
            </a:r>
            <a:r>
              <a:rPr lang="en-US" altLang="zh-CN" sz="28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28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的主题是歌颂希腊民族的光荣史迹，赞美勇敢、正义、无私、</a:t>
            </a:r>
            <a:endParaRPr lang="zh-CN" altLang="en-US" sz="28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r>
              <a:rPr lang="zh-CN" altLang="en-US" sz="28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勤劳等善良品质，讴歌克服一切困难的乐观精神，肯定人与生活的价值。</a:t>
            </a:r>
            <a:endParaRPr lang="zh-CN" altLang="en-US" sz="28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33705" y="1369695"/>
            <a:ext cx="6172200" cy="4030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相传伊索是一个获释的奴隶，聪明绝顶，他一生创作了许多寓言故事。</a:t>
            </a:r>
            <a:endParaRPr lang="zh-CN" altLang="en-US" sz="32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伊索寓言主要是通过一些动物的言行来寄寓道德教谕，著名的故事包括“狮子和老鼠”、“狐狸和仙鹤”、“披着羊皮的狼”和“狐狸和葡萄”等。</a:t>
            </a:r>
            <a:endParaRPr lang="zh-CN" altLang="en-US" sz="32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pic>
        <p:nvPicPr>
          <p:cNvPr id="4" name="图片 3" descr="OOA5C`WY{LDU1ZUL@5@MKM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1025" y="1538605"/>
            <a:ext cx="4749800" cy="3397250"/>
          </a:xfrm>
          <a:prstGeom prst="rect">
            <a:avLst/>
          </a:prstGeom>
        </p:spPr>
      </p:pic>
      <p:grpSp>
        <p:nvGrpSpPr>
          <p:cNvPr id="18434" name="组合 5"/>
          <p:cNvGrpSpPr/>
          <p:nvPr/>
        </p:nvGrpSpPr>
        <p:grpSpPr>
          <a:xfrm>
            <a:off x="63288" y="249344"/>
            <a:ext cx="3037417" cy="722207"/>
            <a:chOff x="2718981" y="2107711"/>
            <a:chExt cx="3805817" cy="831900"/>
          </a:xfrm>
        </p:grpSpPr>
        <p:sp>
          <p:nvSpPr>
            <p:cNvPr id="5" name="MH_SubTitle_1"/>
            <p:cNvSpPr/>
            <p:nvPr>
              <p:custDataLst>
                <p:tags r:id="rId2"/>
              </p:custDataLst>
            </p:nvPr>
          </p:nvSpPr>
          <p:spPr>
            <a:xfrm>
              <a:off x="3429754" y="2107711"/>
              <a:ext cx="3095044" cy="824098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200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文学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6" name="MH_Other_1"/>
            <p:cNvSpPr/>
            <p:nvPr>
              <p:custDataLst>
                <p:tags r:id="rId3"/>
              </p:custDataLst>
            </p:nvPr>
          </p:nvSpPr>
          <p:spPr>
            <a:xfrm>
              <a:off x="2718981" y="2108198"/>
              <a:ext cx="938856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endPara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12800" y="1166921"/>
            <a:ext cx="4286250" cy="995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pPr algn="ctr" eaLnBrk="0" hangingPunct="0"/>
            <a:r>
              <a:rPr lang="zh-CN" altLang="en-US" sz="3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希腊人物雕刻艺术</a:t>
            </a:r>
            <a:endParaRPr lang="zh-CN" altLang="en-US" sz="37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84188" y="2162175"/>
            <a:ext cx="190182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 eaLnBrk="0" hangingPunct="0"/>
            <a:r>
              <a:rPr lang="zh-CN" altLang="en-US" sz="37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特点：</a:t>
            </a:r>
            <a:endParaRPr lang="zh-CN" altLang="en-US" sz="37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238250" y="2952750"/>
            <a:ext cx="409575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pPr algn="ctr" eaLnBrk="0" hangingPunct="0"/>
            <a:r>
              <a:rPr lang="zh-CN" altLang="en-US" sz="37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达到一种完美境界</a:t>
            </a:r>
            <a:endParaRPr lang="zh-CN" altLang="en-US" sz="37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92882" y="3985418"/>
            <a:ext cx="2476500" cy="696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algn="ctr" eaLnBrk="0" hangingPunct="0"/>
            <a:r>
              <a:rPr lang="zh-CN" altLang="en-US" sz="37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代表：</a:t>
            </a:r>
            <a:endParaRPr lang="zh-CN" altLang="en-US" sz="37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238456" y="4825892"/>
            <a:ext cx="4857750" cy="1047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 anchor="ctr"/>
          <a:lstStyle/>
          <a:p>
            <a:pPr algn="ctr" eaLnBrk="0" hangingPunct="0"/>
            <a:r>
              <a:rPr lang="zh-CN" altLang="en-US" sz="3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宙斯像、</a:t>
            </a:r>
            <a:r>
              <a:rPr lang="en-US" altLang="zh-CN" sz="3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3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掷铁饼者</a:t>
            </a:r>
            <a:r>
              <a:rPr lang="en-US" altLang="zh-CN" sz="37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sz="37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524500" y="708025"/>
            <a:ext cx="40005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0" y="2609850"/>
            <a:ext cx="24638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4" name="组合 5"/>
          <p:cNvGrpSpPr/>
          <p:nvPr/>
        </p:nvGrpSpPr>
        <p:grpSpPr>
          <a:xfrm>
            <a:off x="63288" y="249344"/>
            <a:ext cx="3037417" cy="722207"/>
            <a:chOff x="2718981" y="2107711"/>
            <a:chExt cx="3805817" cy="831900"/>
          </a:xfrm>
        </p:grpSpPr>
        <p:sp>
          <p:nvSpPr>
            <p:cNvPr id="4" name="MH_SubTitle_1"/>
            <p:cNvSpPr/>
            <p:nvPr>
              <p:custDataLst>
                <p:tags r:id="rId3"/>
              </p:custDataLst>
            </p:nvPr>
          </p:nvSpPr>
          <p:spPr>
            <a:xfrm>
              <a:off x="3429754" y="2107711"/>
              <a:ext cx="3095044" cy="824098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200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雕塑</a:t>
              </a:r>
              <a:endPara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4"/>
              </p:custDataLst>
            </p:nvPr>
          </p:nvSpPr>
          <p:spPr>
            <a:xfrm>
              <a:off x="2718981" y="2108198"/>
              <a:ext cx="938856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265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</a:t>
              </a:r>
              <a:endPara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 autoUpdateAnimBg="0"/>
      <p:bldP spid="14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41045" y="1167765"/>
            <a:ext cx="110705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欣赏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掷铁饼者</a:t>
            </a:r>
            <a:r>
              <a:rPr lang="zh-CN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，你从中可以获得古希腊哪些历史信息呢？</a:t>
            </a:r>
            <a:endParaRPr lang="zh-CN" sz="3200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507" name="文本框 1"/>
          <p:cNvSpPr txBox="1">
            <a:spLocks noChangeArrowheads="1"/>
          </p:cNvSpPr>
          <p:nvPr/>
        </p:nvSpPr>
        <p:spPr bwMode="auto">
          <a:xfrm>
            <a:off x="5809192" y="135467"/>
            <a:ext cx="242824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合作探究</a:t>
            </a:r>
            <a:endParaRPr lang="zh-CN" alt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" name="Picture 2" descr="米隆的《掷铁饼者》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" y="2372995"/>
            <a:ext cx="257683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690745" y="1880870"/>
            <a:ext cx="7120890" cy="45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热爱体育运动；</a:t>
            </a:r>
            <a:endParaRPr lang="en-US" altLang="zh-CN" sz="32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雕塑艺术水平高；</a:t>
            </a:r>
            <a:endParaRPr lang="en-US" altLang="zh-CN" sz="32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有裸身参加运动会的习俗；</a:t>
            </a:r>
            <a:endParaRPr lang="en-US" altLang="zh-CN" sz="32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使用铁器；</a:t>
            </a:r>
            <a:endParaRPr lang="en-US" altLang="zh-CN" sz="32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了解了人类身体构造的基本知识等；</a:t>
            </a:r>
            <a:endParaRPr lang="en-US" altLang="zh-CN" sz="32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</a:t>
            </a:r>
            <a:r>
              <a:rPr lang="zh-CN" altLang="en-US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拼搏进取的精神风貌等</a:t>
            </a:r>
            <a:r>
              <a:rPr lang="en-US" altLang="zh-CN" sz="3200" b="1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……</a:t>
            </a:r>
            <a:endParaRPr lang="en-US" altLang="zh-CN" sz="3200" b="1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1510" name="组合 5"/>
          <p:cNvGrpSpPr/>
          <p:nvPr/>
        </p:nvGrpSpPr>
        <p:grpSpPr bwMode="auto">
          <a:xfrm>
            <a:off x="173991" y="181822"/>
            <a:ext cx="3037416" cy="721783"/>
            <a:chOff x="2718981" y="2108198"/>
            <a:chExt cx="3805817" cy="831413"/>
          </a:xfrm>
        </p:grpSpPr>
        <p:sp>
          <p:nvSpPr>
            <p:cNvPr id="3" name="MH_SubTitle_1"/>
            <p:cNvSpPr/>
            <p:nvPr>
              <p:custDataLst>
                <p:tags r:id="rId2"/>
              </p:custDataLst>
            </p:nvPr>
          </p:nvSpPr>
          <p:spPr>
            <a:xfrm>
              <a:off x="3429754" y="2115512"/>
              <a:ext cx="3095044" cy="824099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92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735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雕塑</a:t>
              </a:r>
              <a:endParaRPr lang="zh-CN" altLang="en-US" sz="3735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2" name="MH_Other_1"/>
            <p:cNvSpPr/>
            <p:nvPr>
              <p:custDataLst>
                <p:tags r:id="rId3"/>
              </p:custDataLst>
            </p:nvPr>
          </p:nvSpPr>
          <p:spPr>
            <a:xfrm>
              <a:off x="2718981" y="2108198"/>
              <a:ext cx="938857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65" b="1" dirty="0">
                  <a:solidFill>
                    <a:srgbClr val="FFFFFF"/>
                  </a:solidFill>
                  <a:sym typeface="+mn-ea"/>
                </a:rPr>
                <a:t>2</a:t>
              </a:r>
              <a:endParaRPr lang="en-US" altLang="zh-CN" sz="4265" b="1" dirty="0">
                <a:solidFill>
                  <a:srgbClr val="FFFFFF"/>
                </a:solidFill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5"/>
          <p:cNvSpPr>
            <a:spLocks noChangeArrowheads="1"/>
          </p:cNvSpPr>
          <p:nvPr/>
        </p:nvSpPr>
        <p:spPr bwMode="auto">
          <a:xfrm>
            <a:off x="334963" y="1891665"/>
            <a:ext cx="11522075" cy="2828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4400" b="1" dirty="0">
                <a:solidFill>
                  <a:srgbClr val="2E16E8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有一句古谚说：如果一个人到了罗马而不去看看万神殿，那么，他来的时候是头蠢驴，去的时候还是头蠢驴。</a:t>
            </a:r>
            <a:endParaRPr lang="en-US" altLang="zh-CN" sz="44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r" eaLnBrk="0" hangingPunct="0">
              <a:buFont typeface="Arial" panose="020B0604020202020204" pitchFamily="34" charset="0"/>
              <a:buNone/>
            </a:pPr>
            <a:endParaRPr lang="en-US" altLang="zh-CN" sz="4400" b="1" dirty="0">
              <a:solidFill>
                <a:srgbClr val="2E16E8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6634" name="组合 5"/>
          <p:cNvGrpSpPr/>
          <p:nvPr/>
        </p:nvGrpSpPr>
        <p:grpSpPr bwMode="auto">
          <a:xfrm>
            <a:off x="335280" y="381635"/>
            <a:ext cx="2567940" cy="702945"/>
            <a:chOff x="2718981" y="2108198"/>
            <a:chExt cx="3805817" cy="831413"/>
          </a:xfrm>
        </p:grpSpPr>
        <p:sp>
          <p:nvSpPr>
            <p:cNvPr id="3" name="MH_SubTitle_1"/>
            <p:cNvSpPr/>
            <p:nvPr>
              <p:custDataLst>
                <p:tags r:id="rId1"/>
              </p:custDataLst>
            </p:nvPr>
          </p:nvSpPr>
          <p:spPr>
            <a:xfrm>
              <a:off x="3429754" y="2115512"/>
              <a:ext cx="3095044" cy="824099"/>
            </a:xfrm>
            <a:custGeom>
              <a:avLst/>
              <a:gdLst>
                <a:gd name="connsiteX0" fmla="*/ 1224387 w 4860652"/>
                <a:gd name="connsiteY0" fmla="*/ 0 h 821268"/>
                <a:gd name="connsiteX1" fmla="*/ 4416152 w 4860652"/>
                <a:gd name="connsiteY1" fmla="*/ 0 h 821268"/>
                <a:gd name="connsiteX2" fmla="*/ 4860652 w 4860652"/>
                <a:gd name="connsiteY2" fmla="*/ 410634 h 821268"/>
                <a:gd name="connsiteX3" fmla="*/ 4416152 w 4860652"/>
                <a:gd name="connsiteY3" fmla="*/ 821267 h 821268"/>
                <a:gd name="connsiteX4" fmla="*/ 4259519 w 4860652"/>
                <a:gd name="connsiteY4" fmla="*/ 821267 h 821268"/>
                <a:gd name="connsiteX5" fmla="*/ 4259519 w 4860652"/>
                <a:gd name="connsiteY5" fmla="*/ 821268 h 821268"/>
                <a:gd name="connsiteX6" fmla="*/ 785 w 4860652"/>
                <a:gd name="connsiteY6" fmla="*/ 821268 h 821268"/>
                <a:gd name="connsiteX7" fmla="*/ 0 w 4860652"/>
                <a:gd name="connsiteY7" fmla="*/ 820922 h 821268"/>
                <a:gd name="connsiteX8" fmla="*/ 125381 w 4860652"/>
                <a:gd name="connsiteY8" fmla="*/ 808282 h 821268"/>
                <a:gd name="connsiteX9" fmla="*/ 622800 w 4860652"/>
                <a:gd name="connsiteY9" fmla="*/ 310863 h 821268"/>
                <a:gd name="connsiteX10" fmla="*/ 655381 w 4860652"/>
                <a:gd name="connsiteY10" fmla="*/ 193229 h 821268"/>
                <a:gd name="connsiteX11" fmla="*/ 1042185 w 4860652"/>
                <a:gd name="connsiteY11" fmla="*/ 1 h 821268"/>
                <a:gd name="connsiteX12" fmla="*/ 1224550 w 4860652"/>
                <a:gd name="connsiteY12" fmla="*/ 484 h 821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60652" h="821268">
                  <a:moveTo>
                    <a:pt x="1224387" y="0"/>
                  </a:moveTo>
                  <a:lnTo>
                    <a:pt x="4416152" y="0"/>
                  </a:lnTo>
                  <a:cubicBezTo>
                    <a:pt x="4661643" y="0"/>
                    <a:pt x="4860652" y="183847"/>
                    <a:pt x="4860652" y="410634"/>
                  </a:cubicBezTo>
                  <a:cubicBezTo>
                    <a:pt x="4860652" y="637421"/>
                    <a:pt x="4661643" y="821267"/>
                    <a:pt x="4416152" y="821267"/>
                  </a:cubicBezTo>
                  <a:lnTo>
                    <a:pt x="4259519" y="821267"/>
                  </a:lnTo>
                  <a:lnTo>
                    <a:pt x="4259519" y="821268"/>
                  </a:lnTo>
                  <a:lnTo>
                    <a:pt x="785" y="821268"/>
                  </a:lnTo>
                  <a:lnTo>
                    <a:pt x="0" y="820922"/>
                  </a:lnTo>
                  <a:lnTo>
                    <a:pt x="125381" y="808282"/>
                  </a:lnTo>
                  <a:cubicBezTo>
                    <a:pt x="375057" y="757191"/>
                    <a:pt x="571709" y="560539"/>
                    <a:pt x="622800" y="310863"/>
                  </a:cubicBezTo>
                  <a:lnTo>
                    <a:pt x="655381" y="193229"/>
                  </a:lnTo>
                  <a:cubicBezTo>
                    <a:pt x="703651" y="109671"/>
                    <a:pt x="800885" y="39160"/>
                    <a:pt x="1042185" y="1"/>
                  </a:cubicBezTo>
                  <a:lnTo>
                    <a:pt x="1224550" y="48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建筑</a:t>
              </a:r>
              <a:endParaRPr lang="zh-CN" altLang="en-US" sz="44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  <p:sp>
          <p:nvSpPr>
            <p:cNvPr id="6" name="MH_Other_1"/>
            <p:cNvSpPr/>
            <p:nvPr>
              <p:custDataLst>
                <p:tags r:id="rId2"/>
              </p:custDataLst>
            </p:nvPr>
          </p:nvSpPr>
          <p:spPr>
            <a:xfrm>
              <a:off x="2718981" y="2108198"/>
              <a:ext cx="938856" cy="831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8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3</a:t>
              </a:r>
              <a:endParaRPr lang="en-US" altLang="zh-CN" sz="4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11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12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13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16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17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18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19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21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22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3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5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6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7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71123161634"/>
  <p:tag name="MH_LIBRARY" val="GRAPHIC"/>
  <p:tag name="MH_TYPE" val="Other"/>
  <p:tag name="MH_ORDER" val="1"/>
</p:tagLst>
</file>

<file path=ppt/tags/tag9.xml><?xml version="1.0" encoding="utf-8"?>
<p:tagLst xmlns:p="http://schemas.openxmlformats.org/presentationml/2006/main">
  <p:tag name="MH" val="2017112316163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_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2000</Words>
  <Application>WPS 演示</Application>
  <PresentationFormat>宽屏</PresentationFormat>
  <Paragraphs>281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Calibri Light</vt:lpstr>
      <vt:lpstr>华文新魏</vt:lpstr>
      <vt:lpstr>黑体</vt:lpstr>
      <vt:lpstr>Franklin Gothic Medium</vt:lpstr>
      <vt:lpstr>微软雅黑</vt:lpstr>
      <vt:lpstr>楷体</vt:lpstr>
      <vt:lpstr>Times New Roman</vt:lpstr>
      <vt:lpstr>Arial Unicode MS</vt:lpstr>
      <vt:lpstr>楷体_GB2312</vt:lpstr>
      <vt:lpstr>微软雅黑 Light</vt:lpstr>
      <vt:lpstr>新宋体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刘华明</cp:lastModifiedBy>
  <cp:revision>264</cp:revision>
  <dcterms:created xsi:type="dcterms:W3CDTF">2017-11-13T08:28:00Z</dcterms:created>
  <dcterms:modified xsi:type="dcterms:W3CDTF">2019-09-19T23:37:13Z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