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61" r:id="rId10"/>
    <p:sldId id="292" r:id="rId11"/>
    <p:sldId id="269" r:id="rId12"/>
    <p:sldId id="280" r:id="rId13"/>
    <p:sldId id="283" r:id="rId14"/>
    <p:sldId id="294" r:id="rId15"/>
    <p:sldId id="293" r:id="rId16"/>
    <p:sldId id="263" r:id="rId17"/>
    <p:sldId id="289" r:id="rId18"/>
    <p:sldId id="290" r:id="rId19"/>
    <p:sldId id="291" r:id="rId2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0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1524" y="60"/>
      </p:cViewPr>
      <p:guideLst>
        <p:guide orient="horz" pos="2160"/>
        <p:guide pos="28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AE6FA4-CC76-47D5-AE9F-B26F7DBBC2B8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AE6FA4-CC76-47D5-AE9F-B26F7DBBC2B8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AE6FA4-CC76-47D5-AE9F-B26F7DBBC2B8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7A47F6-C3D5-4F8C-86C1-3E7F3206FFAB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7A47F6-C3D5-4F8C-86C1-3E7F3206FFAB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7A47F6-C3D5-4F8C-86C1-3E7F3206FFAB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7A47F6-C3D5-4F8C-86C1-3E7F3206FFAB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7A47F6-C3D5-4F8C-86C1-3E7F3206FFAB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7A47F6-C3D5-4F8C-86C1-3E7F3206FFAB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7A47F6-C3D5-4F8C-86C1-3E7F3206FFAB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7A47F6-C3D5-4F8C-86C1-3E7F3206FFAB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AE6FA4-CC76-47D5-AE9F-B26F7DBBC2B8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7A47F6-C3D5-4F8C-86C1-3E7F3206FFAB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7A47F6-C3D5-4F8C-86C1-3E7F3206FFAB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7A47F6-C3D5-4F8C-86C1-3E7F3206FFAB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2F1158-800D-4699-9DFD-43A21615AF14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2F1158-800D-4699-9DFD-43A21615AF14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2F1158-800D-4699-9DFD-43A21615AF14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2F1158-800D-4699-9DFD-43A21615AF14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2F1158-800D-4699-9DFD-43A21615AF14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2F1158-800D-4699-9DFD-43A21615AF14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2F1158-800D-4699-9DFD-43A21615AF14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AE6FA4-CC76-47D5-AE9F-B26F7DBBC2B8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2F1158-800D-4699-9DFD-43A21615AF14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2F1158-800D-4699-9DFD-43A21615AF14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2F1158-800D-4699-9DFD-43A21615AF14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2F1158-800D-4699-9DFD-43A21615AF14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346507-106C-45AF-BBED-4E81FB8A94AB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346507-106C-45AF-BBED-4E81FB8A94AB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346507-106C-45AF-BBED-4E81FB8A94AB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346507-106C-45AF-BBED-4E81FB8A94AB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346507-106C-45AF-BBED-4E81FB8A94AB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346507-106C-45AF-BBED-4E81FB8A94AB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AE6FA4-CC76-47D5-AE9F-B26F7DBBC2B8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346507-106C-45AF-BBED-4E81FB8A94AB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346507-106C-45AF-BBED-4E81FB8A94AB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346507-106C-45AF-BBED-4E81FB8A94AB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346507-106C-45AF-BBED-4E81FB8A94AB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346507-106C-45AF-BBED-4E81FB8A94AB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AE6FA4-CC76-47D5-AE9F-B26F7DBBC2B8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AE6FA4-CC76-47D5-AE9F-B26F7DBBC2B8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AE6FA4-CC76-47D5-AE9F-B26F7DBBC2B8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AE6FA4-CC76-47D5-AE9F-B26F7DBBC2B8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AE6FA4-CC76-47D5-AE9F-B26F7DBBC2B8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AE6FA4-CC76-47D5-AE9F-B26F7DBBC2B8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7A47F6-C3D5-4F8C-86C1-3E7F3206FFAB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2F1158-800D-4699-9DFD-43A21615AF14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346507-106C-45AF-BBED-4E81FB8A94AB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9.xml"/><Relationship Id="rId3" Type="http://schemas.openxmlformats.org/officeDocument/2006/relationships/image" Target="../media/image13.jpeg"/><Relationship Id="rId2" Type="http://schemas.openxmlformats.org/officeDocument/2006/relationships/slide" Target="slide5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9.xml"/><Relationship Id="rId4" Type="http://schemas.openxmlformats.org/officeDocument/2006/relationships/image" Target="../media/image14.jpeg"/><Relationship Id="rId3" Type="http://schemas.openxmlformats.org/officeDocument/2006/relationships/tags" Target="../tags/tag2.xml"/><Relationship Id="rId2" Type="http://schemas.openxmlformats.org/officeDocument/2006/relationships/slide" Target="slide5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9.xml"/><Relationship Id="rId3" Type="http://schemas.openxmlformats.org/officeDocument/2006/relationships/image" Target="../media/image15.jpeg"/><Relationship Id="rId2" Type="http://schemas.openxmlformats.org/officeDocument/2006/relationships/slide" Target="slide5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image" Target="../media/image6.png"/><Relationship Id="rId7" Type="http://schemas.openxmlformats.org/officeDocument/2006/relationships/image" Target="../media/image5.jpeg"/><Relationship Id="rId6" Type="http://schemas.openxmlformats.org/officeDocument/2006/relationships/slide" Target="slide14.xml"/><Relationship Id="rId5" Type="http://schemas.openxmlformats.org/officeDocument/2006/relationships/image" Target="../media/image4.jpeg"/><Relationship Id="rId4" Type="http://schemas.openxmlformats.org/officeDocument/2006/relationships/slide" Target="slide15.xml"/><Relationship Id="rId3" Type="http://schemas.openxmlformats.org/officeDocument/2006/relationships/image" Target="../media/image3.jpeg"/><Relationship Id="rId2" Type="http://schemas.openxmlformats.org/officeDocument/2006/relationships/slide" Target="slide13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image" Target="../media/image6.png"/><Relationship Id="rId7" Type="http://schemas.openxmlformats.org/officeDocument/2006/relationships/image" Target="../media/image5.jpeg"/><Relationship Id="rId6" Type="http://schemas.openxmlformats.org/officeDocument/2006/relationships/slide" Target="slide14.xml"/><Relationship Id="rId5" Type="http://schemas.openxmlformats.org/officeDocument/2006/relationships/image" Target="../media/image7.jpeg"/><Relationship Id="rId4" Type="http://schemas.openxmlformats.org/officeDocument/2006/relationships/slide" Target="slide15.xml"/><Relationship Id="rId3" Type="http://schemas.openxmlformats.org/officeDocument/2006/relationships/image" Target="../media/image3.jpeg"/><Relationship Id="rId2" Type="http://schemas.openxmlformats.org/officeDocument/2006/relationships/slide" Target="slide13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Relationship Id="rId3" Type="http://schemas.openxmlformats.org/officeDocument/2006/relationships/tags" Target="../tags/tag1.xml"/><Relationship Id="rId2" Type="http://schemas.openxmlformats.org/officeDocument/2006/relationships/slide" Target="slide4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9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0" y="0"/>
            <a:ext cx="92329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标题 3073"/>
          <p:cNvSpPr>
            <a:spLocks noGrp="1"/>
          </p:cNvSpPr>
          <p:nvPr>
            <p:ph type="ctrTitle"/>
          </p:nvPr>
        </p:nvSpPr>
        <p:spPr>
          <a:xfrm>
            <a:off x="485775" y="1879600"/>
            <a:ext cx="7772400" cy="1033463"/>
          </a:xfrm>
        </p:spPr>
        <p:txBody>
          <a:bodyPr vert="horz" wrap="square" lIns="91440" tIns="45720" rIns="91440" bIns="45720" anchor="ctr"/>
          <a:p>
            <a:pPr eaLnBrk="1" hangingPunct="1">
              <a:buClrTx/>
              <a:buSzTx/>
              <a:buFontTx/>
            </a:pPr>
            <a:r>
              <a:rPr lang="zh-CN" altLang="zh-CN" sz="6000" b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花朵含情  笔墨有意</a:t>
            </a:r>
            <a:br>
              <a:rPr lang="zh-CN" altLang="zh-CN" sz="6000" b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</a:br>
            <a:endParaRPr lang="zh-CN" altLang="zh-CN" sz="6000" b="1" kern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副标题 3074"/>
          <p:cNvSpPr>
            <a:spLocks noGrp="1"/>
          </p:cNvSpPr>
          <p:nvPr>
            <p:ph type="subTitle" idx="1"/>
          </p:nvPr>
        </p:nvSpPr>
        <p:spPr>
          <a:xfrm>
            <a:off x="2743200" y="2913063"/>
            <a:ext cx="6400800" cy="17526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600" b="1" i="0" u="none" strike="noStrike" kern="1200" cap="none" spc="0" normalizeH="0" baseline="0" noProof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——托物言志散文</a:t>
            </a:r>
            <a:r>
              <a:rPr kumimoji="0" lang="zh-CN" altLang="zh-CN" sz="3600" b="1" i="0" u="none" strike="noStrike" kern="1200" cap="none" spc="0" normalizeH="0" baseline="0" noProof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群文阅读</a:t>
            </a:r>
            <a:endParaRPr kumimoji="0" lang="zh-CN" altLang="zh-CN" sz="3600" b="1" i="0" u="none" strike="noStrike" kern="1200" cap="none" spc="0" normalizeH="0" baseline="0" noProof="1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endParaRPr kumimoji="0" lang="zh-CN" altLang="zh-CN" sz="3200" b="1" i="0" u="none" strike="noStrike" kern="1200" cap="none" spc="0" normalizeH="0" baseline="0" noProof="1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3200" b="1" i="0" u="none" strike="noStrike" kern="1200" cap="none" spc="0" normalizeH="0" baseline="0" noProof="1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4" t="50000"/>
          <a:stretch>
            <a:fillRect/>
          </a:stretch>
        </p:blipFill>
        <p:spPr>
          <a:xfrm>
            <a:off x="6710680" y="4665980"/>
            <a:ext cx="2433320" cy="22288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文本框 2"/>
          <p:cNvSpPr txBox="1"/>
          <p:nvPr/>
        </p:nvSpPr>
        <p:spPr>
          <a:xfrm>
            <a:off x="4973955" y="4076700"/>
            <a:ext cx="2118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 b="1"/>
              <a:t>朱丽洁</a:t>
            </a:r>
            <a:endParaRPr lang="zh-CN" altLang="zh-CN" sz="28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0" y="0"/>
            <a:ext cx="92329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75" y="0"/>
            <a:ext cx="928687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0" y="0"/>
            <a:ext cx="92329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2"/>
          <p:cNvSpPr txBox="1">
            <a:spLocks noChangeArrowheads="1"/>
          </p:cNvSpPr>
          <p:nvPr/>
        </p:nvSpPr>
        <p:spPr bwMode="auto">
          <a:xfrm>
            <a:off x="-88900" y="631825"/>
            <a:ext cx="8715375" cy="452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R="0" indent="457200" algn="just" defTabSz="914400" eaLnBrk="1" hangingPunct="1">
              <a:buClrTx/>
              <a:buSzTx/>
              <a:buFontTx/>
              <a:defRPr/>
            </a:pPr>
            <a:r>
              <a:rPr kumimoji="0" altLang="zh-CN" sz="4800" b="1" baseline="0" noProof="0" dirty="0" smtClean="0">
                <a:solidFill>
                  <a:schemeClr val="tx1"/>
                </a:solidFill>
                <a:uFillTx/>
                <a:latin typeface="+中文正文" charset="0"/>
                <a:ea typeface="+mn-ea"/>
                <a:cs typeface="+mn-cs"/>
              </a:rPr>
              <a:t>人们都赞美水仙的淡泊，它的生命所需不过一盆清水，其实在那块茎里，已经积蓄足够的养料了。人的灵魂所能积蓄的养料，其丰富有时是更难想像的罢。</a:t>
            </a:r>
            <a:endParaRPr kumimoji="0" altLang="zh-CN" sz="4800" b="1" baseline="0" noProof="0" dirty="0" smtClean="0">
              <a:solidFill>
                <a:schemeClr val="tx1"/>
              </a:solidFill>
              <a:uFillTx/>
              <a:latin typeface="+中文正文" charset="0"/>
              <a:ea typeface="+mn-ea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195" y="4523105"/>
            <a:ext cx="2881630" cy="2159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pic>
        <p:nvPicPr>
          <p:cNvPr id="14339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0" y="0"/>
            <a:ext cx="92329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文本框 99"/>
          <p:cNvSpPr txBox="1"/>
          <p:nvPr/>
        </p:nvSpPr>
        <p:spPr>
          <a:xfrm>
            <a:off x="368300" y="477838"/>
            <a:ext cx="8197850" cy="3169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4400" b="1" dirty="0">
                <a:latin typeface="方正粗黑宋简体" panose="02000000000000000000" charset="-122"/>
                <a:ea typeface="方正粗黑宋简体" panose="02000000000000000000" charset="-122"/>
              </a:rPr>
              <a:t>课后加油站</a:t>
            </a:r>
            <a:r>
              <a:rPr lang="en-US" altLang="zh-CN" sz="4400" b="1" dirty="0">
                <a:latin typeface="方正粗黑宋简体" panose="02000000000000000000" charset="-122"/>
                <a:ea typeface="方正粗黑宋简体" panose="02000000000000000000" charset="-122"/>
              </a:rPr>
              <a:t> </a:t>
            </a:r>
            <a:r>
              <a:rPr lang="zh-CN" altLang="en-US" sz="4400" b="1" dirty="0">
                <a:latin typeface="方正粗黑宋简体" panose="02000000000000000000" charset="-122"/>
                <a:ea typeface="方正粗黑宋简体" panose="02000000000000000000" charset="-122"/>
              </a:rPr>
              <a:t>：</a:t>
            </a:r>
            <a:r>
              <a:rPr lang="en-US" altLang="zh-CN" sz="4400" b="1" dirty="0">
                <a:latin typeface="方正粗黑宋简体" panose="02000000000000000000" charset="-122"/>
                <a:ea typeface="方正粗黑宋简体" panose="02000000000000000000" charset="-122"/>
              </a:rPr>
              <a:t> </a:t>
            </a:r>
            <a:endParaRPr lang="en-US" altLang="zh-CN" sz="4400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eaLnBrk="1" hangingPunct="1"/>
            <a:r>
              <a:rPr lang="en-US" altLang="zh-CN" sz="3200" b="1" dirty="0">
                <a:latin typeface="Calibri" panose="020F0502020204030204" pitchFamily="34" charset="0"/>
              </a:rPr>
              <a:t>1. </a:t>
            </a:r>
            <a:r>
              <a:rPr lang="zh-CN" altLang="zh-CN" sz="3200" b="1" dirty="0">
                <a:latin typeface="Calibri" panose="020F0502020204030204" pitchFamily="34" charset="0"/>
              </a:rPr>
              <a:t>推荐课外阅读材料：郑板桥《竹石》、</a:t>
            </a:r>
            <a:r>
              <a:rPr lang="en-US" altLang="zh-CN" sz="3200" b="1" dirty="0">
                <a:latin typeface="Calibri" panose="020F0502020204030204" pitchFamily="34" charset="0"/>
              </a:rPr>
              <a:t> </a:t>
            </a:r>
            <a:r>
              <a:rPr lang="zh-CN" altLang="zh-CN" sz="3200" b="1" dirty="0">
                <a:latin typeface="Calibri" panose="020F0502020204030204" pitchFamily="34" charset="0"/>
              </a:rPr>
              <a:t>林清玄《心田上的百合花开》、</a:t>
            </a:r>
            <a:r>
              <a:rPr lang="en-US" altLang="zh-CN" sz="3200" b="1" dirty="0">
                <a:latin typeface="Calibri" panose="020F0502020204030204" pitchFamily="34" charset="0"/>
              </a:rPr>
              <a:t> </a:t>
            </a:r>
            <a:r>
              <a:rPr lang="zh-CN" altLang="zh-CN" sz="3200" b="1" dirty="0">
                <a:latin typeface="Calibri" panose="020F0502020204030204" pitchFamily="34" charset="0"/>
              </a:rPr>
              <a:t>张抗抗《牡丹的拒绝》和宗璞《丁香结》</a:t>
            </a:r>
            <a:r>
              <a:rPr lang="zh-CN" altLang="zh-CN" sz="3200" b="1" dirty="0">
                <a:latin typeface="Calibri" panose="020F0502020204030204" pitchFamily="34" charset="0"/>
              </a:rPr>
              <a:t>。</a:t>
            </a:r>
            <a:endParaRPr lang="en-US" altLang="zh-CN" sz="32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3200" b="1" dirty="0">
                <a:latin typeface="Calibri" panose="020F0502020204030204" pitchFamily="34" charset="0"/>
              </a:rPr>
              <a:t>2.</a:t>
            </a:r>
            <a:r>
              <a:rPr lang="zh-CN" altLang="zh-CN" sz="3200" b="1" dirty="0">
                <a:latin typeface="Arial" panose="020B0604020202020204" pitchFamily="34" charset="0"/>
              </a:rPr>
              <a:t>创作一段</a:t>
            </a:r>
            <a:r>
              <a:rPr lang="en-US" altLang="zh-CN" sz="3200" b="1" dirty="0">
                <a:latin typeface="Arial" panose="020B0604020202020204" pitchFamily="34" charset="0"/>
              </a:rPr>
              <a:t>200</a:t>
            </a:r>
            <a:r>
              <a:rPr lang="zh-CN" altLang="en-US" sz="3200" b="1" dirty="0">
                <a:latin typeface="Arial" panose="020B0604020202020204" pitchFamily="34" charset="0"/>
              </a:rPr>
              <a:t>字的托物言志的文字。</a:t>
            </a:r>
            <a:endParaRPr lang="en-US" altLang="zh-CN" sz="32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2800" b="1" dirty="0">
                <a:latin typeface="Calibri" panose="020F0502020204030204" pitchFamily="34" charset="0"/>
              </a:rPr>
              <a:t> 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4" t="50000"/>
          <a:stretch>
            <a:fillRect/>
          </a:stretch>
        </p:blipFill>
        <p:spPr>
          <a:xfrm>
            <a:off x="5752079" y="3835287"/>
            <a:ext cx="3391921" cy="310780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8670"/>
            <a:ext cx="2905125" cy="3276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675" y="3328670"/>
            <a:ext cx="343916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0" y="0"/>
            <a:ext cx="92329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sp>
        <p:nvSpPr>
          <p:cNvPr id="15364" name="文本框 99"/>
          <p:cNvSpPr txBox="1"/>
          <p:nvPr/>
        </p:nvSpPr>
        <p:spPr>
          <a:xfrm>
            <a:off x="146050" y="274638"/>
            <a:ext cx="8997950" cy="61864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《</a:t>
            </a:r>
            <a:r>
              <a:rPr lang="zh-CN" altLang="zh-CN" sz="36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紫藤萝瀑布》</a:t>
            </a:r>
            <a:r>
              <a:rPr lang="en-US" altLang="zh-CN" sz="36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:</a:t>
            </a:r>
            <a:endParaRPr lang="en-US" altLang="zh-CN" sz="36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en-US" altLang="zh-CN" sz="2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 </a:t>
            </a:r>
            <a:r>
              <a:rPr lang="zh-CN" altLang="zh-CN" sz="2800" b="1" dirty="0">
                <a:solidFill>
                  <a:srgbClr val="260AB6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从未见过开得这样盛的藤萝，只见一片辉煌的淡紫色，像一条瀑布，从空中垂下，不见其发端，也不见其终极。只是深深浅浅的紫，仿佛在流动，在欢笑，在不停地生长。</a:t>
            </a:r>
            <a:endParaRPr lang="zh-CN" altLang="zh-CN" sz="2800" b="1" dirty="0">
              <a:solidFill>
                <a:srgbClr val="260AB6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/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赏析</a:t>
            </a:r>
            <a:r>
              <a:rPr lang="zh-CN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①运用</a:t>
            </a:r>
            <a:r>
              <a:rPr lang="zh-CN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比喻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的修辞手法，将花比喻为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瀑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，形象地表现了</a:t>
            </a:r>
            <a:r>
              <a:rPr lang="zh-CN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花之繁茂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 ②运用</a:t>
            </a:r>
            <a:r>
              <a:rPr lang="zh-CN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拟人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的修辞手法，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流动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”“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欢笑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”“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生长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等</a:t>
            </a:r>
            <a:r>
              <a:rPr lang="zh-CN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动词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使静态的花色跃动起来，形象地表现出</a:t>
            </a:r>
            <a:r>
              <a:rPr lang="zh-CN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花的生趣盎然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zh-CN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365" name="图片 1" descr="zitengluo-00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100" y="5294313"/>
            <a:ext cx="1612900" cy="1563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0" y="0"/>
            <a:ext cx="92329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sp>
        <p:nvSpPr>
          <p:cNvPr id="11267" name="文本框 2"/>
          <p:cNvSpPr txBox="1"/>
          <p:nvPr/>
        </p:nvSpPr>
        <p:spPr>
          <a:xfrm>
            <a:off x="314325" y="563563"/>
            <a:ext cx="8372475" cy="5200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zh-CN" altLang="zh-CN" sz="3200" b="1" kern="1200" cap="none" spc="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《报秋》：</a:t>
            </a:r>
            <a:endParaRPr kumimoji="0" lang="zh-CN" altLang="zh-CN" sz="3200" b="1" kern="1200" cap="none" spc="0" normalizeH="0" baseline="0" noProof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indent="720090" defTabSz="914400" eaLnBrk="1" hangingPunct="1">
              <a:buClrTx/>
              <a:buSzTx/>
              <a:buFontTx/>
              <a:defRPr/>
            </a:pPr>
            <a:r>
              <a:rPr kumimoji="0" lang="zh-CN" altLang="zh-CN" sz="2800" b="1" kern="1200" cap="none" spc="0" normalizeH="0" baseline="0" noProof="1">
                <a:solidFill>
                  <a:srgbClr val="260AB6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一家人夏衣尚未打点好，猛然却玉簪花那雪白的圆鼓鼓的棒槌，从拥挤着的宽大的绿叶中探出头来。</a:t>
            </a:r>
            <a:endParaRPr kumimoji="0" lang="zh-CN" altLang="zh-CN" b="1" kern="1200" cap="none" spc="0" normalizeH="0" baseline="0" noProof="1">
              <a:solidFill>
                <a:srgbClr val="260AB6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zh-CN" altLang="zh-CN" sz="3200" b="1" kern="1200" cap="none" spc="0" normalizeH="0" baseline="0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赏析：运用</a:t>
            </a:r>
            <a:r>
              <a:rPr kumimoji="0" lang="zh-CN" altLang="zh-CN" sz="3200" b="1" kern="1200" cap="none" spc="0" normalizeH="0" baseline="0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比喻、拟人</a:t>
            </a:r>
            <a:r>
              <a:rPr kumimoji="0" lang="zh-CN" altLang="zh-CN" sz="3200" b="1" kern="1200" cap="none" spc="0" normalizeH="0" baseline="0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的修辞手法，将花蕾比作棒槌，生动形象地写出了</a:t>
            </a:r>
            <a:r>
              <a:rPr kumimoji="0" lang="zh-CN" altLang="zh-CN" sz="3200" b="1" kern="1200" cap="none" spc="0" normalizeH="0" baseline="0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花蕾的饱满</a:t>
            </a:r>
            <a:r>
              <a:rPr kumimoji="0" lang="zh-CN" altLang="zh-CN" sz="3200" b="1" kern="1200" cap="none" spc="0" normalizeH="0" baseline="0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；</a:t>
            </a:r>
            <a:r>
              <a:rPr kumimoji="0" lang="en-US" altLang="zh-CN" sz="3200" b="1" kern="1200" cap="none" spc="0" normalizeH="0" baseline="0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kumimoji="0" lang="zh-CN" altLang="zh-CN" sz="3200" b="1" kern="1200" cap="none" spc="0" normalizeH="0" baseline="0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探出头来</a:t>
            </a:r>
            <a:r>
              <a:rPr kumimoji="0" lang="en-US" altLang="zh-CN" sz="3200" b="1" kern="1200" cap="none" spc="0" normalizeH="0" baseline="0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kumimoji="0" lang="zh-CN" altLang="en-US" sz="3200" b="1" kern="1200" cap="none" spc="0" normalizeH="0" baseline="0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将玉簪花人格化</a:t>
            </a:r>
            <a:r>
              <a:rPr kumimoji="0" lang="zh-CN" altLang="zh-CN" sz="3200" b="1" kern="1200" cap="none" spc="0" normalizeH="0" baseline="0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kumimoji="0" lang="zh-CN" altLang="zh-CN" sz="3200" b="1" kern="1200" cap="none" spc="0" normalizeH="0" baseline="0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充满生机活力</a:t>
            </a:r>
            <a:r>
              <a:rPr kumimoji="0" lang="zh-CN" altLang="zh-CN" sz="3200" b="1" kern="1200" cap="none" spc="0" normalizeH="0" baseline="0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kumimoji="0" lang="zh-CN" altLang="zh-CN" sz="3200" b="1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zh-CN" altLang="zh-CN" sz="28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</a:t>
            </a:r>
            <a:r>
              <a:rPr kumimoji="0" lang="zh-CN" altLang="zh-CN" sz="2800" b="1" kern="1200" cap="none" spc="0" normalizeH="0" baseline="0" noProof="1">
                <a:solidFill>
                  <a:srgbClr val="260AB6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在晨光熹微或暮色朦胧中，一柄柄白花擎起，隐约如绿波上的白帆，不知驶向何方。</a:t>
            </a:r>
            <a:endParaRPr kumimoji="0" lang="zh-CN" altLang="zh-CN" sz="2800" b="1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zh-CN" altLang="zh-CN" sz="3200" b="1" kern="1200" cap="none" spc="0" normalizeH="0" baseline="0" noProof="1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赏析</a:t>
            </a:r>
            <a:r>
              <a:rPr kumimoji="0" lang="zh-CN" altLang="zh-CN" sz="3200" kern="1200" cap="none" spc="0" normalizeH="0" baseline="0" noProof="1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：</a:t>
            </a:r>
            <a:r>
              <a:rPr kumimoji="0" lang="zh-CN" altLang="zh-CN" sz="3200" b="1" kern="1200" cap="none" spc="0" normalizeH="0" baseline="0" noProof="1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运用</a:t>
            </a:r>
            <a:r>
              <a:rPr kumimoji="0" lang="zh-CN" altLang="zh-CN" sz="3200" b="1" kern="1200" cap="none" spc="0" normalizeH="0" baseline="0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比喻</a:t>
            </a:r>
            <a:r>
              <a:rPr kumimoji="0" lang="zh-CN" altLang="zh-CN" sz="3200" b="1" kern="1200" cap="none" spc="0" normalizeH="0" baseline="0" noProof="1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的修辞手法，将白花比作白帆，即写出花的</a:t>
            </a:r>
            <a:r>
              <a:rPr kumimoji="0" lang="zh-CN" altLang="zh-CN" sz="3200" b="1" kern="1200" cap="none" spc="0" normalizeH="0" baseline="0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形态</a:t>
            </a:r>
            <a:r>
              <a:rPr kumimoji="0" lang="zh-CN" altLang="zh-CN" sz="3200" b="1" kern="1200" cap="none" spc="0" normalizeH="0" baseline="0" noProof="1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，又显出</a:t>
            </a:r>
            <a:r>
              <a:rPr kumimoji="0" lang="zh-CN" altLang="zh-CN" sz="3200" b="1" kern="1200" cap="none" spc="0" normalizeH="0" baseline="0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动态美</a:t>
            </a:r>
            <a:r>
              <a:rPr kumimoji="0" lang="zh-CN" altLang="zh-CN" sz="3200" b="1" kern="1200" cap="none" spc="0" normalizeH="0" baseline="0" noProof="1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</a:t>
            </a:r>
            <a:endParaRPr kumimoji="0" lang="zh-CN" altLang="en-US" sz="3200" b="1" kern="1200" cap="none" spc="0" normalizeH="0" baseline="0" noProof="1"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6389" name="图片 15" descr="4224370_111344419000_2">
            <a:hlinkClick r:id="rId2" action="ppaction://hlinksldjump"/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546975" y="5256213"/>
            <a:ext cx="1597025" cy="16017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0" y="0"/>
            <a:ext cx="92329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sp>
        <p:nvSpPr>
          <p:cNvPr id="17412" name="文本框 1"/>
          <p:cNvSpPr txBox="1"/>
          <p:nvPr/>
        </p:nvSpPr>
        <p:spPr>
          <a:xfrm>
            <a:off x="0" y="274638"/>
            <a:ext cx="8829675" cy="5908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zh-CN" altLang="zh-CN" b="1" dirty="0">
              <a:latin typeface="Arial" panose="020B0604020202020204" pitchFamily="34" charset="0"/>
            </a:endParaRPr>
          </a:p>
          <a:p>
            <a:pPr eaLnBrk="1" hangingPunct="1"/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《好一朵木槿花》：</a:t>
            </a:r>
            <a:endParaRPr lang="zh-CN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zh-CN" altLang="zh-CN" sz="2800" dirty="0">
                <a:latin typeface="Arial" panose="020B0604020202020204" pitchFamily="34" charset="0"/>
              </a:rPr>
              <a:t>    </a:t>
            </a:r>
            <a:r>
              <a:rPr lang="zh-CN" altLang="zh-CN" sz="2800" b="1" dirty="0">
                <a:solidFill>
                  <a:srgbClr val="260AB6"/>
                </a:solidFill>
                <a:latin typeface="Arial" panose="020B0604020202020204" pitchFamily="34" charset="0"/>
              </a:rPr>
              <a:t>   一阵风过，草面漾出绿色的波浪，薄如蝉翼的娇嫩的紫花在一片绿波中歪着头，带点调皮，却丝毫不知道自己显得很奇特。</a:t>
            </a:r>
            <a:endParaRPr lang="en-US" altLang="zh-CN" sz="2800" b="1" dirty="0">
              <a:solidFill>
                <a:srgbClr val="260AB6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2800" b="1" dirty="0">
                <a:solidFill>
                  <a:srgbClr val="260AB6"/>
                </a:solidFill>
                <a:latin typeface="Calibri" panose="020F0502020204030204" pitchFamily="34" charset="0"/>
              </a:rPr>
              <a:t>       </a:t>
            </a:r>
            <a:r>
              <a:rPr lang="zh-CN" altLang="zh-CN" sz="2800" b="1" dirty="0">
                <a:solidFill>
                  <a:srgbClr val="260AB6"/>
                </a:solidFill>
                <a:latin typeface="Arial" panose="020B0604020202020204" pitchFamily="34" charset="0"/>
              </a:rPr>
              <a:t>仍是娇嫩的薄如蝉翼的花瓣，略有皱折，似乎在花蒂处有一根带子束住，却又舒展自得，它不觉得环境的艰难，更不觉得自己的奇特。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赏析：运用</a:t>
            </a:r>
            <a:r>
              <a:rPr lang="zh-CN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比喻、拟人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的修辞手法，把花瓣比做蝉翼，生动形象地写出了</a:t>
            </a:r>
            <a:r>
              <a:rPr lang="zh-CN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木槿花的娇嫩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。把木槿花的叶子比作绿波，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歪着头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调皮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赋予木槿花孩童的情态，写出了木槿花的</a:t>
            </a:r>
            <a:r>
              <a:rPr lang="zh-CN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活泼可爱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3" name="图片 5" descr="1155116806489620_b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0" y="5630863"/>
            <a:ext cx="1428750" cy="1227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0" y="0"/>
            <a:ext cx="92329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标题 1"/>
          <p:cNvSpPr>
            <a:spLocks noGrp="1"/>
          </p:cNvSpPr>
          <p:nvPr>
            <p:ph type="title"/>
          </p:nvPr>
        </p:nvSpPr>
        <p:spPr>
          <a:xfrm>
            <a:off x="0" y="541338"/>
            <a:ext cx="8229600" cy="1143000"/>
          </a:xfrm>
        </p:spPr>
        <p:txBody>
          <a:bodyPr vert="horz" wrap="square" lIns="91440" tIns="45720" rIns="91440" bIns="45720" anchor="ctr"/>
          <a:p>
            <a:pPr algn="l" eaLnBrk="1" hangingPunct="1"/>
            <a:r>
              <a:rPr lang="zh-CN" altLang="en-US" b="1" dirty="0">
                <a:solidFill>
                  <a:schemeClr val="accent2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诗文背诵大擂台：</a:t>
            </a:r>
            <a:endParaRPr lang="zh-CN" altLang="en-US" b="1" dirty="0">
              <a:solidFill>
                <a:schemeClr val="accent2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6148" name="文本框 2"/>
          <p:cNvSpPr txBox="1"/>
          <p:nvPr/>
        </p:nvSpPr>
        <p:spPr>
          <a:xfrm>
            <a:off x="347663" y="1485900"/>
            <a:ext cx="8372475" cy="3046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3600" b="1" dirty="0">
                <a:latin typeface="Arial" panose="020B0604020202020204" pitchFamily="34" charset="0"/>
              </a:rPr>
              <a:t>     </a:t>
            </a:r>
            <a:r>
              <a:rPr lang="zh-CN" altLang="en-US" sz="4000" b="1" dirty="0">
                <a:latin typeface="Arial" panose="020B0604020202020204" pitchFamily="34" charset="0"/>
              </a:rPr>
              <a:t>你能说出学习过的</a:t>
            </a:r>
            <a:r>
              <a:rPr lang="en-US" altLang="zh-CN" sz="4000" b="1" dirty="0">
                <a:latin typeface="Arial" panose="020B0604020202020204" pitchFamily="34" charset="0"/>
              </a:rPr>
              <a:t>“</a:t>
            </a:r>
            <a:r>
              <a:rPr lang="zh-CN" altLang="en-US" sz="4000" b="1" dirty="0">
                <a:latin typeface="Arial" panose="020B0604020202020204" pitchFamily="34" charset="0"/>
              </a:rPr>
              <a:t>托物言志</a:t>
            </a:r>
            <a:r>
              <a:rPr lang="en-US" altLang="zh-CN" sz="4000" b="1" dirty="0">
                <a:latin typeface="Arial" panose="020B0604020202020204" pitchFamily="34" charset="0"/>
              </a:rPr>
              <a:t>”</a:t>
            </a:r>
            <a:r>
              <a:rPr lang="zh-CN" altLang="en-US" sz="4000" b="1" dirty="0">
                <a:latin typeface="Arial" panose="020B0604020202020204" pitchFamily="34" charset="0"/>
              </a:rPr>
              <a:t>的古诗文吗</a:t>
            </a:r>
            <a:r>
              <a:rPr lang="en-US" altLang="zh-CN" sz="4000" b="1" dirty="0">
                <a:latin typeface="Arial" panose="020B0604020202020204" pitchFamily="34" charset="0"/>
              </a:rPr>
              <a:t>?</a:t>
            </a:r>
            <a:endParaRPr lang="en-US" altLang="zh-CN" sz="4000" b="1" dirty="0">
              <a:latin typeface="Arial" panose="020B0604020202020204" pitchFamily="34" charset="0"/>
            </a:endParaRPr>
          </a:p>
          <a:p>
            <a:pPr eaLnBrk="1" hangingPunct="1"/>
            <a:endParaRPr lang="en-US" altLang="zh-CN" sz="3600" b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3600" b="1" dirty="0">
                <a:latin typeface="Arial" panose="020B0604020202020204" pitchFamily="34" charset="0"/>
              </a:rPr>
              <a:t>      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4" t="50000"/>
          <a:stretch>
            <a:fillRect/>
          </a:stretch>
        </p:blipFill>
        <p:spPr>
          <a:xfrm>
            <a:off x="5752079" y="3835287"/>
            <a:ext cx="3391921" cy="310780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0" name="文本框 99"/>
          <p:cNvSpPr txBox="1"/>
          <p:nvPr/>
        </p:nvSpPr>
        <p:spPr>
          <a:xfrm>
            <a:off x="0" y="3455988"/>
            <a:ext cx="85979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Calibri" panose="020F0502020204030204" pitchFamily="34" charset="0"/>
              </a:rPr>
              <a:t>    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zh-CN" altLang="zh-CN" sz="32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将个人的“情志”，依托在具体的“物”上，表达自己人生感悟的写法就叫“托物言志”。</a:t>
            </a:r>
            <a:endParaRPr lang="zh-CN" altLang="zh-CN" sz="32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0" y="0"/>
            <a:ext cx="92329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4" t="50000"/>
          <a:stretch>
            <a:fillRect/>
          </a:stretch>
        </p:blipFill>
        <p:spPr>
          <a:xfrm>
            <a:off x="5752079" y="3948312"/>
            <a:ext cx="3391921" cy="310780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172" name="标题 1"/>
          <p:cNvSpPr>
            <a:spLocks noGrp="1"/>
          </p:cNvSpPr>
          <p:nvPr>
            <p:ph type="title"/>
          </p:nvPr>
        </p:nvSpPr>
        <p:spPr>
          <a:xfrm>
            <a:off x="85725" y="1700213"/>
            <a:ext cx="8972550" cy="1143000"/>
          </a:xfrm>
        </p:spPr>
        <p:txBody>
          <a:bodyPr vert="horz" wrap="square" lIns="91440" tIns="45720" rIns="91440" bIns="45720" anchor="ctr"/>
          <a:p>
            <a:pPr algn="l" eaLnBrk="1" hangingPunct="1"/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    </a:t>
            </a:r>
            <a:r>
              <a:rPr lang="zh-CN" altLang="en-US" b="1" dirty="0"/>
              <a:t>请同学们默读这四篇文章，要求边读边圈点勾画。</a:t>
            </a:r>
            <a:br>
              <a:rPr lang="zh-CN" altLang="en-US" b="1" dirty="0"/>
            </a:br>
            <a:br>
              <a:rPr lang="zh-CN" altLang="en-US" b="1" dirty="0"/>
            </a:br>
            <a:r>
              <a:rPr lang="zh-CN" altLang="en-US" sz="3000" b="1" dirty="0">
                <a:solidFill>
                  <a:srgbClr val="FF0000"/>
                </a:solidFill>
              </a:rPr>
              <a:t>具体要求：①圈点出四种花的外形特点的词句。</a:t>
            </a:r>
            <a:br>
              <a:rPr lang="zh-CN" altLang="en-US" sz="3000" b="1" dirty="0">
                <a:solidFill>
                  <a:srgbClr val="FF0000"/>
                </a:solidFill>
              </a:rPr>
            </a:br>
            <a:r>
              <a:rPr lang="zh-CN" altLang="en-US" sz="3000" b="1" dirty="0">
                <a:solidFill>
                  <a:srgbClr val="FF0000"/>
                </a:solidFill>
              </a:rPr>
              <a:t>                  ②勾画出四篇文章中我行为和</a:t>
            </a:r>
            <a:r>
              <a:rPr lang="zh-CN" altLang="en-US" sz="3000" b="1" dirty="0">
                <a:solidFill>
                  <a:srgbClr val="FF0000"/>
                </a:solidFill>
              </a:rPr>
              <a:t>情感变化的词句。</a:t>
            </a:r>
            <a:br>
              <a:rPr lang="en-US" altLang="zh-CN" sz="3000" b="1" dirty="0">
                <a:solidFill>
                  <a:srgbClr val="FF0000"/>
                </a:solidFill>
              </a:rPr>
            </a:br>
            <a:br>
              <a:rPr lang="en-US" altLang="zh-CN" sz="3200" b="1" dirty="0">
                <a:solidFill>
                  <a:srgbClr val="FF0000"/>
                </a:solidFill>
              </a:rPr>
            </a:br>
            <a:endParaRPr lang="en-US" altLang="zh-CN" sz="3200" b="1" dirty="0"/>
          </a:p>
        </p:txBody>
      </p:sp>
      <p:sp>
        <p:nvSpPr>
          <p:cNvPr id="7173" name="标题 1"/>
          <p:cNvSpPr>
            <a:spLocks noGrp="1"/>
          </p:cNvSpPr>
          <p:nvPr/>
        </p:nvSpPr>
        <p:spPr>
          <a:xfrm>
            <a:off x="-88900" y="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1" hangingPunct="1"/>
            <a:r>
              <a:rPr lang="zh-CN" altLang="en-US" sz="4400" b="1" dirty="0">
                <a:solidFill>
                  <a:schemeClr val="accent2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争奇斗艳趣赏花：</a:t>
            </a:r>
            <a:r>
              <a:rPr lang="en-US" altLang="zh-CN" sz="4400" b="1" dirty="0">
                <a:solidFill>
                  <a:schemeClr val="accent2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 </a:t>
            </a:r>
            <a:endParaRPr lang="en-US" altLang="zh-CN" sz="4400" b="1" dirty="0">
              <a:solidFill>
                <a:schemeClr val="accent2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0" y="0"/>
            <a:ext cx="92329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标题 1"/>
          <p:cNvSpPr>
            <a:spLocks noGrp="1"/>
          </p:cNvSpPr>
          <p:nvPr>
            <p:ph type="title"/>
          </p:nvPr>
        </p:nvSpPr>
        <p:spPr>
          <a:xfrm>
            <a:off x="-1764030" y="121285"/>
            <a:ext cx="8229600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>
                <a:solidFill>
                  <a:schemeClr val="accent2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争奇斗艳趣赏花：</a:t>
            </a:r>
            <a:r>
              <a:rPr lang="en-US" altLang="zh-CN" b="1" dirty="0">
                <a:solidFill>
                  <a:schemeClr val="accent2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 </a:t>
            </a:r>
            <a:br>
              <a:rPr lang="en-US" altLang="zh-CN" b="1" dirty="0">
                <a:solidFill>
                  <a:schemeClr val="accent2"/>
                </a:solidFill>
                <a:latin typeface="方正粗黑宋简体" panose="02000000000000000000" charset="-122"/>
                <a:ea typeface="方正粗黑宋简体" panose="02000000000000000000" charset="-122"/>
              </a:rPr>
            </a:br>
            <a:endParaRPr lang="zh-CN" altLang="en-US" dirty="0"/>
          </a:p>
        </p:txBody>
      </p:sp>
      <p:sp>
        <p:nvSpPr>
          <p:cNvPr id="8196" name="文本框 3"/>
          <p:cNvSpPr txBox="1"/>
          <p:nvPr/>
        </p:nvSpPr>
        <p:spPr>
          <a:xfrm>
            <a:off x="93345" y="709930"/>
            <a:ext cx="350012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</a:rPr>
              <a:t>①猜花名：</a:t>
            </a:r>
            <a:r>
              <a:rPr lang="zh-CN" altLang="en-US" sz="3600" b="1" dirty="0">
                <a:latin typeface="Arial" panose="020B0604020202020204" pitchFamily="34" charset="0"/>
              </a:rPr>
              <a:t>请你根据文中的描述给图片填上花名。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pic>
        <p:nvPicPr>
          <p:cNvPr id="8197" name="图片 1" descr="zitengluo-00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" y="3000375"/>
            <a:ext cx="2327275" cy="28467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文本框 3"/>
          <p:cNvSpPr txBox="1"/>
          <p:nvPr/>
        </p:nvSpPr>
        <p:spPr>
          <a:xfrm>
            <a:off x="120333" y="6993573"/>
            <a:ext cx="28257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2800" b="1" u="sng" dirty="0">
                <a:solidFill>
                  <a:schemeClr val="accent2"/>
                </a:solidFill>
                <a:latin typeface="Arial" panose="020B0604020202020204" pitchFamily="34" charset="0"/>
              </a:rPr>
              <a:t>  </a:t>
            </a:r>
            <a:r>
              <a:rPr lang="zh-CN" altLang="en-US" sz="2800" b="1" dirty="0">
                <a:solidFill>
                  <a:srgbClr val="C00000"/>
                </a:solidFill>
                <a:sym typeface="+mn-ea"/>
              </a:rPr>
              <a:t>①</a:t>
            </a:r>
            <a:r>
              <a:rPr lang="en-US" altLang="zh-CN" sz="2800" b="1" u="sng" dirty="0">
                <a:solidFill>
                  <a:schemeClr val="accent2"/>
                </a:solidFill>
                <a:latin typeface="Arial" panose="020B0604020202020204" pitchFamily="34" charset="0"/>
              </a:rPr>
              <a:t>      </a:t>
            </a:r>
            <a:endParaRPr lang="en-US" altLang="zh-CN" sz="2800" b="1" u="sng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8199" name="图片 5" descr="1155116806489620_b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540" y="2068195"/>
            <a:ext cx="2849245" cy="2544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0" name="文本框 6"/>
          <p:cNvSpPr txBox="1"/>
          <p:nvPr/>
        </p:nvSpPr>
        <p:spPr>
          <a:xfrm>
            <a:off x="2946400" y="5573713"/>
            <a:ext cx="282575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                 </a:t>
            </a:r>
            <a:endParaRPr lang="en-US" altLang="zh-CN" sz="2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8201" name="文本框 7"/>
          <p:cNvSpPr txBox="1"/>
          <p:nvPr/>
        </p:nvSpPr>
        <p:spPr>
          <a:xfrm>
            <a:off x="6398895" y="4776788"/>
            <a:ext cx="282575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 (                )</a:t>
            </a:r>
            <a:endParaRPr lang="en-US" altLang="zh-CN" sz="2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8202" name="文本框 9"/>
          <p:cNvSpPr txBox="1"/>
          <p:nvPr/>
        </p:nvSpPr>
        <p:spPr>
          <a:xfrm>
            <a:off x="6066473" y="1164273"/>
            <a:ext cx="282575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 (                )</a:t>
            </a:r>
            <a:endParaRPr lang="en-US" altLang="zh-CN" sz="2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8203" name="文本框 10"/>
          <p:cNvSpPr txBox="1"/>
          <p:nvPr/>
        </p:nvSpPr>
        <p:spPr>
          <a:xfrm>
            <a:off x="208280" y="6024563"/>
            <a:ext cx="282575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 (                )</a:t>
            </a:r>
            <a:endParaRPr lang="en-US" altLang="zh-CN" sz="2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1965" y="5994718"/>
            <a:ext cx="1574800" cy="5826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紫藤萝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65925" y="4776788"/>
            <a:ext cx="1489075" cy="5826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木槿花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465570" y="1164273"/>
            <a:ext cx="1789113" cy="5826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玉簪花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8209" name="图片 2" descr="t01d7fd723b73fa110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3465" y="637540"/>
            <a:ext cx="2473325" cy="28467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4200" y="3756660"/>
            <a:ext cx="2895600" cy="2790190"/>
          </a:xfrm>
          <a:prstGeom prst="rect">
            <a:avLst/>
          </a:prstGeom>
        </p:spPr>
      </p:pic>
      <p:sp>
        <p:nvSpPr>
          <p:cNvPr id="3" name="文本框 7"/>
          <p:cNvSpPr txBox="1"/>
          <p:nvPr/>
        </p:nvSpPr>
        <p:spPr>
          <a:xfrm>
            <a:off x="6122035" y="5700713"/>
            <a:ext cx="282575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 (                )</a:t>
            </a:r>
            <a:endParaRPr lang="en-US" altLang="zh-CN" sz="2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61455" y="5670868"/>
            <a:ext cx="14890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荷花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4" grpId="0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0" y="-107315"/>
            <a:ext cx="92329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标题 1"/>
          <p:cNvSpPr>
            <a:spLocks noGrp="1"/>
          </p:cNvSpPr>
          <p:nvPr>
            <p:ph type="title"/>
          </p:nvPr>
        </p:nvSpPr>
        <p:spPr>
          <a:xfrm>
            <a:off x="-1450975" y="67310"/>
            <a:ext cx="8229600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>
                <a:solidFill>
                  <a:schemeClr val="accent2"/>
                </a:solidFill>
                <a:latin typeface="方正粗黑宋简体" panose="02000000000000000000" charset="-122"/>
                <a:ea typeface="方正粗黑宋简体" panose="02000000000000000000" charset="-122"/>
                <a:sym typeface="宋体" panose="02010600030101010101" pitchFamily="2" charset="-122"/>
              </a:rPr>
              <a:t>争奇斗艳趣赏花：</a:t>
            </a:r>
            <a:r>
              <a:rPr lang="en-US" altLang="zh-CN" b="1" dirty="0">
                <a:solidFill>
                  <a:schemeClr val="accent2"/>
                </a:solidFill>
                <a:latin typeface="方正粗黑宋简体" panose="02000000000000000000" charset="-122"/>
                <a:ea typeface="方正粗黑宋简体" panose="02000000000000000000" charset="-122"/>
                <a:sym typeface="宋体" panose="02010600030101010101" pitchFamily="2" charset="-122"/>
              </a:rPr>
              <a:t> </a:t>
            </a:r>
            <a:br>
              <a:rPr lang="en-US" altLang="zh-CN" b="1" dirty="0">
                <a:solidFill>
                  <a:schemeClr val="accent2"/>
                </a:solidFill>
                <a:latin typeface="方正粗黑宋简体" panose="02000000000000000000" charset="-122"/>
                <a:ea typeface="方正粗黑宋简体" panose="02000000000000000000" charset="-122"/>
              </a:rPr>
            </a:br>
            <a:endParaRPr lang="zh-CN" altLang="en-US" dirty="0"/>
          </a:p>
        </p:txBody>
      </p:sp>
      <p:sp>
        <p:nvSpPr>
          <p:cNvPr id="9220" name="文本框 3"/>
          <p:cNvSpPr txBox="1"/>
          <p:nvPr/>
        </p:nvSpPr>
        <p:spPr>
          <a:xfrm>
            <a:off x="-44450" y="505460"/>
            <a:ext cx="4811395" cy="2814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</a:rPr>
              <a:t>②选花魁：你最喜欢哪篇文章里的花，为什么？</a:t>
            </a:r>
            <a:endParaRPr lang="zh-CN" altLang="en-US" sz="36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3500" b="1" dirty="0">
                <a:latin typeface="Arial" panose="020B0604020202020204" pitchFamily="34" charset="0"/>
              </a:rPr>
              <a:t>要求：结合具体语句分析，交流时先朗读，再分析。</a:t>
            </a:r>
            <a:endParaRPr lang="en-US" altLang="zh-CN" sz="3500" b="1" dirty="0">
              <a:latin typeface="Arial" panose="020B0604020202020204" pitchFamily="34" charset="0"/>
            </a:endParaRPr>
          </a:p>
        </p:txBody>
      </p:sp>
      <p:pic>
        <p:nvPicPr>
          <p:cNvPr id="9221" name="图片 1" descr="zitengluo-00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195" y="183515"/>
            <a:ext cx="2964180" cy="2947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图片 5" descr="1155116806489620_b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060" y="3387725"/>
            <a:ext cx="3041015" cy="2790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图片 2" descr="t01d7fd723b73fa110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4450" y="3320415"/>
            <a:ext cx="2553970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9615" y="3387725"/>
            <a:ext cx="2895600" cy="27901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0" y="0"/>
            <a:ext cx="92329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470" y="2702243"/>
            <a:ext cx="8229600" cy="1143000"/>
          </a:xfrm>
        </p:spPr>
        <p:txBody>
          <a:bodyPr/>
          <a:p>
            <a:pPr algn="r"/>
            <a:r>
              <a:rPr lang="zh-CN" altLang="en-US" b="1"/>
              <a:t>非观之以目，而观之以心也；</a:t>
            </a:r>
            <a:br>
              <a:rPr lang="zh-CN" altLang="en-US" b="1"/>
            </a:br>
            <a:r>
              <a:rPr lang="zh-CN" altLang="en-US" b="1"/>
              <a:t>非观之以心，而观之以理也。</a:t>
            </a:r>
            <a:br>
              <a:rPr lang="zh-CN" altLang="en-US" b="1"/>
            </a:br>
            <a:r>
              <a:rPr lang="en-US" altLang="zh-CN" b="1"/>
              <a:t>——</a:t>
            </a:r>
            <a:r>
              <a:rPr lang="zh-CN" altLang="en-US" b="1"/>
              <a:t>（宋）邵康节</a:t>
            </a:r>
            <a:endParaRPr lang="zh-CN" altLang="en-US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0" y="0"/>
            <a:ext cx="92329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标题 1"/>
          <p:cNvSpPr>
            <a:spLocks noGrp="1"/>
          </p:cNvSpPr>
          <p:nvPr>
            <p:ph type="title"/>
          </p:nvPr>
        </p:nvSpPr>
        <p:spPr>
          <a:xfrm>
            <a:off x="-88900" y="-317"/>
            <a:ext cx="8229600" cy="1143000"/>
          </a:xfrm>
        </p:spPr>
        <p:txBody>
          <a:bodyPr vert="horz" wrap="square" lIns="91440" tIns="45720" rIns="91440" bIns="45720" anchor="ctr"/>
          <a:p>
            <a:pPr algn="l" eaLnBrk="1" hangingPunct="1"/>
            <a:r>
              <a:rPr lang="zh-CN" altLang="en-US" b="1" dirty="0">
                <a:solidFill>
                  <a:schemeClr val="accent2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人花相遇悟真谛：</a:t>
            </a:r>
            <a:endParaRPr lang="zh-CN" altLang="en-US" b="1" dirty="0">
              <a:solidFill>
                <a:schemeClr val="accent2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10244" name="文本框 2"/>
          <p:cNvSpPr txBox="1"/>
          <p:nvPr/>
        </p:nvSpPr>
        <p:spPr>
          <a:xfrm>
            <a:off x="0" y="1104900"/>
            <a:ext cx="8905875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b="1" dirty="0">
                <a:latin typeface="Arial" panose="020B0604020202020204" pitchFamily="34" charset="0"/>
              </a:rPr>
              <a:t>     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①理情思：</a:t>
            </a:r>
            <a:r>
              <a:rPr lang="zh-CN" altLang="zh-CN" sz="2800" b="1" dirty="0">
                <a:latin typeface="Arial" panose="020B0604020202020204" pitchFamily="34" charset="0"/>
              </a:rPr>
              <a:t>请你任选一篇文章，采用自己喜欢的图画形式，梳理出我的情感脉络图，体会作者对生命的感悟。 </a:t>
            </a:r>
            <a:endParaRPr lang="zh-CN" altLang="zh-CN" sz="28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zh-CN" altLang="zh-CN" sz="2400" b="1" dirty="0">
              <a:solidFill>
                <a:srgbClr val="260AB6"/>
              </a:solidFill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000" y="2400618"/>
            <a:ext cx="9037638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zh-CN" sz="2400" b="1" dirty="0">
                <a:sym typeface="+mn-ea"/>
              </a:rPr>
              <a:t>示范：</a:t>
            </a:r>
            <a:r>
              <a:rPr lang="zh-CN" altLang="zh-CN" sz="2400" b="1" dirty="0">
                <a:solidFill>
                  <a:srgbClr val="FF0000"/>
                </a:solidFill>
                <a:sym typeface="+mn-ea"/>
              </a:rPr>
              <a:t>《紫藤萝瀑布》：</a:t>
            </a:r>
            <a:r>
              <a:rPr lang="zh-CN" altLang="zh-CN" sz="2400" b="1" dirty="0">
                <a:sym typeface="+mn-ea"/>
              </a:rPr>
              <a:t>赏花前</a:t>
            </a:r>
            <a:r>
              <a:rPr lang="zh-CN" altLang="zh-CN" sz="2400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zh-CN" sz="2400" b="1" dirty="0">
                <a:solidFill>
                  <a:srgbClr val="260AB6"/>
                </a:solidFill>
                <a:sym typeface="+mn-ea"/>
              </a:rPr>
              <a:t>焦虑悲痛 </a:t>
            </a:r>
            <a:endParaRPr lang="zh-CN" altLang="zh-CN" sz="2400" b="1" dirty="0">
              <a:solidFill>
                <a:srgbClr val="260AB6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2400" b="1" dirty="0">
                <a:solidFill>
                  <a:srgbClr val="FF0000"/>
                </a:solidFill>
                <a:sym typeface="+mn-ea"/>
              </a:rPr>
              <a:t>                                        </a:t>
            </a:r>
            <a:r>
              <a:rPr lang="zh-CN" altLang="zh-CN" sz="2400" b="1" dirty="0">
                <a:sym typeface="+mn-ea"/>
              </a:rPr>
              <a:t>赏花时</a:t>
            </a:r>
            <a:r>
              <a:rPr lang="zh-CN" altLang="zh-CN" sz="2400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zh-CN" sz="2400" b="1" dirty="0">
                <a:solidFill>
                  <a:srgbClr val="260AB6"/>
                </a:solidFill>
                <a:sym typeface="+mn-ea"/>
              </a:rPr>
              <a:t>宁静喜悦 </a:t>
            </a:r>
            <a:endParaRPr lang="zh-CN" altLang="zh-CN" sz="2400" b="1" dirty="0">
              <a:solidFill>
                <a:srgbClr val="260AB6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2400" b="1" dirty="0">
                <a:solidFill>
                  <a:srgbClr val="FF0000"/>
                </a:solidFill>
                <a:sym typeface="+mn-ea"/>
              </a:rPr>
              <a:t>                                        </a:t>
            </a:r>
            <a:r>
              <a:rPr lang="zh-CN" altLang="zh-CN" sz="2400" b="1" dirty="0">
                <a:sym typeface="+mn-ea"/>
              </a:rPr>
              <a:t>赏花后</a:t>
            </a:r>
            <a:r>
              <a:rPr lang="zh-CN" altLang="zh-CN" sz="2400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zh-CN" sz="2400" b="1" dirty="0">
                <a:solidFill>
                  <a:srgbClr val="260AB6"/>
                </a:solidFill>
                <a:sym typeface="+mn-ea"/>
              </a:rPr>
              <a:t>振奋向前</a:t>
            </a:r>
            <a:br>
              <a:rPr lang="zh-CN" altLang="en-US" sz="2400" b="1" dirty="0">
                <a:latin typeface="Arial" panose="020B0604020202020204" pitchFamily="34" charset="0"/>
              </a:rPr>
            </a:br>
            <a:r>
              <a:rPr lang="zh-CN" altLang="en-US" sz="2400" b="1" dirty="0">
                <a:latin typeface="Arial" panose="020B0604020202020204" pitchFamily="34" charset="0"/>
              </a:rPr>
              <a:t>所托之物:</a:t>
            </a:r>
            <a:r>
              <a:rPr lang="zh-CN" altLang="en-US" sz="2400" b="1" dirty="0">
                <a:solidFill>
                  <a:srgbClr val="00B050"/>
                </a:solidFill>
                <a:latin typeface="Arial" panose="020B0604020202020204" pitchFamily="34" charset="0"/>
              </a:rPr>
              <a:t>紫藤萝</a:t>
            </a:r>
            <a:br>
              <a:rPr lang="zh-CN" altLang="en-US" sz="2400" b="1" dirty="0">
                <a:solidFill>
                  <a:srgbClr val="00B050"/>
                </a:solidFill>
                <a:latin typeface="Arial" panose="020B0604020202020204" pitchFamily="34" charset="0"/>
              </a:rPr>
            </a:br>
            <a:r>
              <a:rPr lang="zh-CN" altLang="en-US" sz="2400" b="1" dirty="0">
                <a:latin typeface="Arial" panose="020B0604020202020204" pitchFamily="34" charset="0"/>
              </a:rPr>
              <a:t>所言之志: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</a:rPr>
              <a:t>“</a:t>
            </a:r>
            <a:r>
              <a:rPr lang="zh-CN" altLang="en-US" sz="2400" b="1" dirty="0">
                <a:solidFill>
                  <a:srgbClr val="00B050"/>
                </a:solidFill>
                <a:latin typeface="Arial" panose="020B0604020202020204" pitchFamily="34" charset="0"/>
              </a:rPr>
              <a:t>花和人都会遇到各种各样的不幸，但是生命的长河是无止境的。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</a:rPr>
              <a:t>”</a:t>
            </a:r>
            <a:r>
              <a:rPr lang="zh-CN" altLang="en-US" sz="2400" b="1" dirty="0">
                <a:latin typeface="Arial" panose="020B0604020202020204" pitchFamily="34" charset="0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0500" y="5839460"/>
            <a:ext cx="8910638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   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在漫漫的人生长河中，我们会遇到许多困难和挫折，要正视困难和挫折,不向命运低头，保持坚定的信念，创造美好的生活。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0" y="0"/>
            <a:ext cx="92329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2279650" y="1403350"/>
            <a:ext cx="8843963" cy="863600"/>
          </a:xfrm>
        </p:spPr>
        <p:txBody>
          <a:bodyPr vert="horz" wrap="square" lIns="91440" tIns="45720" rIns="91440" bIns="45720" anchor="b"/>
          <a:p>
            <a:pPr algn="l" eaLnBrk="1" hangingPunct="1">
              <a:buClrTx/>
              <a:buSzTx/>
              <a:buFontTx/>
            </a:pPr>
            <a:r>
              <a:rPr lang="zh-CN" altLang="zh-CN" sz="32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轻视</a:t>
            </a:r>
            <a:r>
              <a:rPr lang="en-US" altLang="zh-CN" sz="32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——</a:t>
            </a:r>
            <a:r>
              <a:rPr lang="zh-CN" altLang="en-US" sz="32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惊喜</a:t>
            </a:r>
            <a:r>
              <a:rPr lang="en-US" altLang="zh-CN" sz="32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——</a:t>
            </a:r>
            <a:r>
              <a:rPr lang="zh-CN" altLang="en-US" sz="32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震颤</a:t>
            </a:r>
            <a:r>
              <a:rPr lang="en-US" altLang="zh-CN" sz="32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——</a:t>
            </a:r>
            <a:r>
              <a:rPr lang="zh-CN" altLang="en-US" sz="32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期待</a:t>
            </a:r>
            <a:br>
              <a:rPr lang="zh-CN" altLang="en-US" sz="32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br>
              <a:rPr lang="zh-CN" altLang="en-US" sz="3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zh-CN" altLang="en-US" sz="32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1268" name="副标题 2"/>
          <p:cNvSpPr>
            <a:spLocks noGrp="1"/>
          </p:cNvSpPr>
          <p:nvPr>
            <p:ph type="subTitle" idx="1"/>
          </p:nvPr>
        </p:nvSpPr>
        <p:spPr>
          <a:xfrm>
            <a:off x="212725" y="236538"/>
            <a:ext cx="6858000" cy="1655762"/>
          </a:xfrm>
        </p:spPr>
        <p:txBody>
          <a:bodyPr vert="horz" wrap="square" lIns="91440" tIns="45720" rIns="91440" bIns="45720" anchor="t"/>
          <a:p>
            <a:pPr algn="l" eaLnBrk="1" hangingPunct="1">
              <a:buClrTx/>
              <a:buSzTx/>
              <a:buFontTx/>
            </a:pPr>
            <a:r>
              <a:rPr lang="en-US" altLang="zh-CN" sz="3200" b="1" kern="1200" dirty="0">
                <a:latin typeface="+mn-lt"/>
                <a:ea typeface="+mn-ea"/>
                <a:cs typeface="+mn-cs"/>
              </a:rPr>
              <a:t>    </a:t>
            </a:r>
            <a:r>
              <a:rPr lang="zh-CN" altLang="en-US" sz="3200" b="1" kern="1200" dirty="0">
                <a:latin typeface="+mn-lt"/>
                <a:ea typeface="+mn-ea"/>
                <a:cs typeface="+mn-cs"/>
              </a:rPr>
              <a:t>《好一朵木槿花》：</a:t>
            </a:r>
            <a:endParaRPr lang="zh-CN" altLang="en-US" sz="3200" b="1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buClrTx/>
              <a:buSzTx/>
              <a:buFontTx/>
            </a:pPr>
            <a:r>
              <a:rPr lang="zh-CN" altLang="en-US" sz="3200" b="1" kern="1200" dirty="0">
                <a:latin typeface="+mn-lt"/>
                <a:ea typeface="+mn-ea"/>
                <a:cs typeface="+mn-cs"/>
              </a:rPr>
              <a:t>我的情感 ：</a:t>
            </a:r>
            <a:endParaRPr lang="zh-CN" altLang="en-US" sz="32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algn="l" eaLnBrk="1" hangingPunct="1">
              <a:buClrTx/>
              <a:buSzTx/>
              <a:buFontTx/>
            </a:pPr>
            <a:endParaRPr lang="zh-CN" altLang="en-US" sz="32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2725" y="1403350"/>
            <a:ext cx="8545513" cy="1814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</a:rPr>
              <a:t> 所托之物：</a:t>
            </a:r>
            <a:r>
              <a:rPr lang="zh-CN" altLang="en-US" sz="2800" b="1" dirty="0">
                <a:solidFill>
                  <a:srgbClr val="00B050"/>
                </a:solidFill>
                <a:latin typeface="Arial" panose="020B0604020202020204" pitchFamily="34" charset="0"/>
              </a:rPr>
              <a:t>木槿花</a:t>
            </a:r>
            <a:endParaRPr lang="zh-CN" altLang="en-US" sz="28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</a:rPr>
              <a:t> 所言之志：</a:t>
            </a: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厄运过后，不让悲痛长压在心头，要敢于</a:t>
            </a: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直面苦难，不畏艰难，</a:t>
            </a: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振奋精神，</a:t>
            </a: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坚定信念，</a:t>
            </a: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去</a:t>
            </a: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创造生命的辉煌。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4500" y="4784725"/>
            <a:ext cx="86995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  <a:sym typeface="宋体" panose="02010600030101010101" pitchFamily="2" charset="-122"/>
              </a:rPr>
              <a:t>所托之物：</a:t>
            </a:r>
            <a:r>
              <a:rPr lang="zh-CN" altLang="en-US" sz="2800" b="1" dirty="0">
                <a:solidFill>
                  <a:srgbClr val="00B050"/>
                </a:solidFill>
                <a:latin typeface="Arial" panose="020B0604020202020204" pitchFamily="34" charset="0"/>
              </a:rPr>
              <a:t>玉簪花</a:t>
            </a:r>
            <a:endParaRPr lang="zh-CN" altLang="en-US" sz="28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  <a:sym typeface="宋体" panose="02010600030101010101" pitchFamily="2" charset="-122"/>
              </a:rPr>
              <a:t>所言之志：</a:t>
            </a: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时光易逝，要珍惜光阴，抓住现在，抓住人生的每时每刻，有所做为，不能虚度年华。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0038" y="3695700"/>
            <a:ext cx="9307512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Arial" panose="020B0604020202020204" pitchFamily="34" charset="0"/>
              </a:rPr>
              <a:t> </a:t>
            </a:r>
            <a:r>
              <a:rPr lang="zh-CN" altLang="en-US" sz="3200" b="1" dirty="0">
                <a:latin typeface="Arial" panose="020B0604020202020204" pitchFamily="34" charset="0"/>
              </a:rPr>
              <a:t>《报秋》：</a:t>
            </a:r>
            <a:endParaRPr lang="zh-CN" altLang="en-US" sz="3200" b="1" dirty="0"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3200" b="1" dirty="0">
                <a:latin typeface="Arial" panose="020B0604020202020204" pitchFamily="34" charset="0"/>
              </a:rPr>
              <a:t>我的情感：</a:t>
            </a: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一惊</a:t>
            </a: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——</a:t>
            </a: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怅然</a:t>
            </a: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——</a:t>
            </a: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不安</a:t>
            </a: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——</a:t>
            </a: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焦虑</a:t>
            </a:r>
            <a:b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sym typeface="宋体" panose="02010600030101010101" pitchFamily="2" charset="-122"/>
              </a:rPr>
            </a:br>
            <a:endParaRPr lang="zh-CN" altLang="en-US" sz="3200" b="1" dirty="0">
              <a:solidFill>
                <a:srgbClr val="0070C0"/>
              </a:solidFill>
              <a:latin typeface="Arial" panose="020B0604020202020204" pitchFamily="34" charset="0"/>
              <a:sym typeface="宋体" panose="02010600030101010101" pitchFamily="2" charset="-122"/>
            </a:endParaRPr>
          </a:p>
        </p:txBody>
      </p:sp>
      <p:pic>
        <p:nvPicPr>
          <p:cNvPr id="11272" name="图片 5" descr="1155116806489620_b">
            <a:hlinkClick r:id="rId2" action="ppaction://hlinksldjump"/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88900" y="0"/>
            <a:ext cx="955675" cy="82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图片 4" descr="t01d7fd723b73fa11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3063" y="5734050"/>
            <a:ext cx="1150937" cy="1123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10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charRg st="1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9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9535" y="0"/>
            <a:ext cx="92329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标题 1"/>
          <p:cNvSpPr>
            <a:spLocks noGrp="1"/>
          </p:cNvSpPr>
          <p:nvPr>
            <p:ph type="title"/>
          </p:nvPr>
        </p:nvSpPr>
        <p:spPr>
          <a:xfrm>
            <a:off x="-1638300" y="222250"/>
            <a:ext cx="8229600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>
                <a:solidFill>
                  <a:schemeClr val="accent2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人花相遇悟真谛：</a:t>
            </a:r>
            <a:br>
              <a:rPr lang="zh-CN" altLang="en-US" b="1" dirty="0">
                <a:solidFill>
                  <a:schemeClr val="accent2"/>
                </a:solidFill>
                <a:latin typeface="方正粗黑宋简体" panose="02000000000000000000" charset="-122"/>
                <a:ea typeface="方正粗黑宋简体" panose="02000000000000000000" charset="-122"/>
              </a:rPr>
            </a:br>
            <a:endParaRPr lang="zh-CN" altLang="en-US" dirty="0"/>
          </a:p>
        </p:txBody>
      </p:sp>
      <p:sp>
        <p:nvSpPr>
          <p:cNvPr id="12292" name="文本框 3"/>
          <p:cNvSpPr txBox="1"/>
          <p:nvPr/>
        </p:nvSpPr>
        <p:spPr>
          <a:xfrm>
            <a:off x="0" y="726440"/>
            <a:ext cx="9143365" cy="6185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</a:rPr>
              <a:t>②猜花语：</a:t>
            </a:r>
            <a:r>
              <a:rPr lang="zh-CN" altLang="zh-CN" sz="3600" b="1" dirty="0">
                <a:latin typeface="Arial" panose="020B0604020202020204" pitchFamily="34" charset="0"/>
                <a:sym typeface="宋体" panose="02010600030101010101" pitchFamily="2" charset="-122"/>
              </a:rPr>
              <a:t>四</a:t>
            </a:r>
            <a:r>
              <a:rPr lang="zh-CN" altLang="zh-CN" sz="3600" b="1" dirty="0">
                <a:latin typeface="Arial" panose="020B0604020202020204" pitchFamily="34" charset="0"/>
                <a:sym typeface="宋体" panose="02010600030101010101" pitchFamily="2" charset="-122"/>
              </a:rPr>
              <a:t>个情境下你会送给他</a:t>
            </a:r>
            <a:r>
              <a:rPr lang="en-US" altLang="zh-CN" sz="3600" b="1" dirty="0">
                <a:latin typeface="Calibri" panose="020F0502020204030204" pitchFamily="34" charset="0"/>
                <a:sym typeface="宋体" panose="02010600030101010101" pitchFamily="2" charset="-122"/>
              </a:rPr>
              <a:t>/</a:t>
            </a:r>
            <a:r>
              <a:rPr lang="zh-CN" altLang="zh-CN" sz="3600" b="1" dirty="0">
                <a:latin typeface="Arial" panose="020B0604020202020204" pitchFamily="34" charset="0"/>
                <a:sym typeface="宋体" panose="02010600030101010101" pitchFamily="2" charset="-122"/>
              </a:rPr>
              <a:t>她哪一种花呢？</a:t>
            </a:r>
            <a:r>
              <a:rPr lang="zh-CN" altLang="zh-CN" sz="3600" b="1" dirty="0">
                <a:latin typeface="Calibri" panose="020F0502020204030204" pitchFamily="34" charset="0"/>
                <a:sym typeface="宋体" panose="02010600030101010101" pitchFamily="2" charset="-122"/>
              </a:rPr>
              <a:t>（请</a:t>
            </a:r>
            <a:r>
              <a:rPr lang="zh-CN" altLang="zh-CN" sz="3600" b="1" dirty="0">
                <a:latin typeface="Arial" panose="020B0604020202020204" pitchFamily="34" charset="0"/>
                <a:sym typeface="宋体" panose="02010600030101010101" pitchFamily="2" charset="-122"/>
              </a:rPr>
              <a:t>结合文章内容简单说说理由</a:t>
            </a:r>
            <a:r>
              <a:rPr lang="zh-CN" altLang="zh-CN" sz="3600" b="1" dirty="0">
                <a:latin typeface="Calibri" panose="020F0502020204030204" pitchFamily="34" charset="0"/>
                <a:sym typeface="宋体" panose="02010600030101010101" pitchFamily="2" charset="-122"/>
              </a:rPr>
              <a:t>）</a:t>
            </a:r>
            <a:endParaRPr lang="zh-CN" altLang="zh-CN" sz="3600" b="1" dirty="0">
              <a:latin typeface="Arial" panose="020B0604020202020204" pitchFamily="34" charset="0"/>
              <a:sym typeface="宋体" panose="02010600030101010101" pitchFamily="2" charset="-122"/>
            </a:endParaRPr>
          </a:p>
          <a:p>
            <a:pPr eaLnBrk="1" hangingPunct="1"/>
            <a:r>
              <a:rPr lang="zh-CN" altLang="zh-CN" sz="36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情境：</a:t>
            </a:r>
            <a:endParaRPr lang="zh-CN" altLang="zh-CN" sz="3600" b="1" dirty="0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eaLnBrk="1" hangingPunct="1"/>
            <a:r>
              <a:rPr lang="en-US" altLang="zh-CN" sz="36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A.</a:t>
            </a:r>
            <a:r>
              <a:rPr lang="zh-CN" altLang="zh-CN" sz="36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哥哥在追求音乐梦想的路上屡屡受挫，怕是要放弃了。               </a:t>
            </a:r>
            <a:endParaRPr lang="zh-CN" altLang="zh-CN" sz="3600" b="1" dirty="0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eaLnBrk="1" hangingPunct="1"/>
            <a:r>
              <a:rPr lang="en-US" altLang="zh-CN" sz="36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B.2020</a:t>
            </a:r>
            <a:r>
              <a:rPr lang="zh-CN" altLang="zh-CN" sz="36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年又过去一半了，部分同学还是“拖延症晚期</a:t>
            </a:r>
            <a:r>
              <a:rPr lang="en-US" altLang="zh-CN" sz="36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zh-CN" sz="36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                   </a:t>
            </a:r>
            <a:r>
              <a:rPr lang="en-US" altLang="zh-CN" sz="36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3600" b="1" dirty="0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eaLnBrk="1" hangingPunct="1"/>
            <a:r>
              <a:rPr lang="zh-CN" altLang="zh-CN" sz="36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C</a:t>
            </a:r>
            <a:r>
              <a:rPr lang="en-US" altLang="zh-CN" sz="36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zh-CN" sz="36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好朋友偶然骑自行车摔伤，怕是不能参加初三的体育中考了。</a:t>
            </a:r>
            <a:endParaRPr lang="zh-CN" altLang="zh-CN" sz="3600" b="1" dirty="0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eaLnBrk="1" hangingPunct="1"/>
            <a:r>
              <a:rPr lang="en-US" altLang="zh-CN" sz="36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D.</a:t>
            </a:r>
            <a:r>
              <a:rPr lang="zh-CN" altLang="en-US" sz="36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小明的周围都是整天无所事事的同学，</a:t>
            </a:r>
            <a:endParaRPr lang="zh-CN" altLang="en-US" sz="3600" b="1" dirty="0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eaLnBrk="1" hangingPunct="1"/>
            <a:r>
              <a:rPr lang="zh-CN" altLang="en-US" sz="36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他开始变得懒散</a:t>
            </a:r>
            <a:r>
              <a:rPr lang="zh-CN" altLang="en-US" sz="36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r>
              <a:rPr lang="zh-CN" altLang="zh-CN" sz="36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     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18038" y="2908935"/>
            <a:ext cx="42576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木槿花（温柔的坚持）</a:t>
            </a:r>
            <a:endParaRPr lang="zh-CN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02188" y="4019868"/>
            <a:ext cx="4079875" cy="5826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玉簪花 （惜时、高洁）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02188" y="5124133"/>
            <a:ext cx="3889375" cy="5826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紫藤萝（坚韧、执着）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4" t="50000"/>
          <a:stretch>
            <a:fillRect/>
          </a:stretch>
        </p:blipFill>
        <p:spPr>
          <a:xfrm>
            <a:off x="7548880" y="5482590"/>
            <a:ext cx="1595120" cy="14605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文本框 5"/>
          <p:cNvSpPr txBox="1"/>
          <p:nvPr/>
        </p:nvSpPr>
        <p:spPr>
          <a:xfrm>
            <a:off x="3706495" y="6274435"/>
            <a:ext cx="65836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荷花（不与世俗同流合污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）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2600,&quot;width&quot;:3027.4992125984249}"/>
</p:tagLst>
</file>

<file path=ppt/tags/tag2.xml><?xml version="1.0" encoding="utf-8"?>
<p:tagLst xmlns:p="http://schemas.openxmlformats.org/presentationml/2006/main">
  <p:tag name="KSO_WM_UNIT_PLACING_PICTURE_USER_VIEWPORT" val="{&quot;height&quot;:3995,&quot;width&quot;:3985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1975</Words>
  <Application>WPS 演示</Application>
  <PresentationFormat>全屏显示(4:3)</PresentationFormat>
  <Paragraphs>124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新宋体</vt:lpstr>
      <vt:lpstr>楷体</vt:lpstr>
      <vt:lpstr>方正粗黑宋简体</vt:lpstr>
      <vt:lpstr>Calibri</vt:lpstr>
      <vt:lpstr>+中文正文</vt:lpstr>
      <vt:lpstr>Segoe Print</vt:lpstr>
      <vt:lpstr>微软雅黑</vt:lpstr>
      <vt:lpstr>Arial Unicode MS</vt:lpstr>
      <vt:lpstr>默认设计模板</vt:lpstr>
      <vt:lpstr>1_默认设计模板</vt:lpstr>
      <vt:lpstr>2_默认设计模板</vt:lpstr>
      <vt:lpstr>3_默认设计模板</vt:lpstr>
      <vt:lpstr>花朵含情  笔墨有意 </vt:lpstr>
      <vt:lpstr>诗文背诵大擂台：</vt:lpstr>
      <vt:lpstr>        请同学们默读这四篇文章，要求边读边圈点勾画。  具体要求：①圈点出四种花的外形特点的词句。                   ②勾画出四篇文章中我行为和情感变化的词句。  </vt:lpstr>
      <vt:lpstr>争奇斗艳趣赏花：  </vt:lpstr>
      <vt:lpstr>争奇斗艳趣赏花：  </vt:lpstr>
      <vt:lpstr>非观之以目，而观之以心也； 非观之以心，而观之以理也。 ——（宋）邵康节</vt:lpstr>
      <vt:lpstr>人花相遇悟真谛：</vt:lpstr>
      <vt:lpstr>轻视——惊喜——震颤——期待  </vt:lpstr>
      <vt:lpstr>人花相遇悟真谛：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花朵含情  笔墨有意——紫藤萝瀑布 群文阅读</dc:title>
  <dc:creator>Administrator</dc:creator>
  <cp:lastModifiedBy>行云流水</cp:lastModifiedBy>
  <cp:revision>68</cp:revision>
  <dcterms:created xsi:type="dcterms:W3CDTF">2020-06-18T03:28:00Z</dcterms:created>
  <dcterms:modified xsi:type="dcterms:W3CDTF">2020-09-11T05:55:30Z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