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9" r:id="rId2"/>
    <p:sldId id="370" r:id="rId3"/>
    <p:sldId id="322" r:id="rId4"/>
    <p:sldId id="396" r:id="rId5"/>
    <p:sldId id="394" r:id="rId6"/>
    <p:sldId id="352" r:id="rId7"/>
    <p:sldId id="399" r:id="rId8"/>
    <p:sldId id="375" r:id="rId9"/>
    <p:sldId id="400" r:id="rId10"/>
    <p:sldId id="401" r:id="rId11"/>
    <p:sldId id="406" r:id="rId12"/>
    <p:sldId id="407" r:id="rId13"/>
    <p:sldId id="408" r:id="rId14"/>
    <p:sldId id="409" r:id="rId15"/>
    <p:sldId id="411" r:id="rId16"/>
    <p:sldId id="371" r:id="rId17"/>
    <p:sldId id="404" r:id="rId18"/>
    <p:sldId id="405" r:id="rId19"/>
    <p:sldId id="392" r:id="rId20"/>
    <p:sldId id="389" r:id="rId21"/>
    <p:sldId id="403" r:id="rId22"/>
    <p:sldId id="318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9892"/>
    <a:srgbClr val="99CEE5"/>
    <a:srgbClr val="0A0AE6"/>
    <a:srgbClr val="ACC5C4"/>
    <a:srgbClr val="F2A5BB"/>
    <a:srgbClr val="7BAAA5"/>
    <a:srgbClr val="244C4A"/>
    <a:srgbClr val="9BCDAE"/>
    <a:srgbClr val="9BC7C7"/>
    <a:srgbClr val="7784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-318" y="-90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960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954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870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53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414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330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885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405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009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265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31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1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5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openxmlformats.org/officeDocument/2006/relationships/themeOverride" Target="../theme/themeOverride1.xml"/><Relationship Id="rId6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slide" Target="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4786314" y="2428874"/>
            <a:ext cx="3770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2020-2021</a:t>
            </a:r>
            <a:r>
              <a:rPr lang="zh-CN" altLang="zh-CN" sz="1200" b="1" dirty="0" smtClean="0"/>
              <a:t>学年度第一学期</a:t>
            </a:r>
            <a:r>
              <a:rPr lang="en-US" altLang="zh-CN" sz="1200" b="1" u="sng" dirty="0" smtClean="0"/>
              <a:t>  </a:t>
            </a:r>
            <a:r>
              <a:rPr lang="zh-CN" altLang="zh-CN" sz="1200" b="1" u="sng" dirty="0" smtClean="0"/>
              <a:t>六语</a:t>
            </a:r>
            <a:r>
              <a:rPr lang="en-US" altLang="zh-CN" sz="1200" b="1" u="sng" dirty="0" smtClean="0"/>
              <a:t>  </a:t>
            </a:r>
            <a:r>
              <a:rPr lang="zh-CN" altLang="zh-CN" sz="1200" b="1" dirty="0" smtClean="0"/>
              <a:t>教研组研究活动计划</a:t>
            </a:r>
            <a:endParaRPr lang="zh-CN" altLang="zh-CN" sz="1200" dirty="0"/>
          </a:p>
        </p:txBody>
      </p:sp>
      <p:sp>
        <p:nvSpPr>
          <p:cNvPr id="38" name="矩形 37"/>
          <p:cNvSpPr/>
          <p:nvPr/>
        </p:nvSpPr>
        <p:spPr>
          <a:xfrm>
            <a:off x="3635896" y="1674637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 smtClean="0">
                <a:solidFill>
                  <a:srgbClr val="57989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itchFamily="34" charset="-122"/>
              </a:rPr>
              <a:t>留韵弥新 行稳致远</a:t>
            </a:r>
            <a:endParaRPr lang="zh-CN" altLang="en-US" sz="4000" spc="300" dirty="0">
              <a:solidFill>
                <a:srgbClr val="579892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微软雅黑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51" y="564061"/>
            <a:ext cx="3551033" cy="4312869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/>
          </p:cNvCxnSpPr>
          <p:nvPr/>
        </p:nvCxnSpPr>
        <p:spPr>
          <a:xfrm>
            <a:off x="3758250" y="2394717"/>
            <a:ext cx="4846198" cy="0"/>
          </a:xfrm>
          <a:prstGeom prst="line">
            <a:avLst/>
          </a:prstGeom>
          <a:ln w="12700">
            <a:solidFill>
              <a:srgbClr val="579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779912" y="1556578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70849" y="1556578"/>
            <a:ext cx="187340" cy="187340"/>
          </a:xfrm>
          <a:prstGeom prst="ellipse">
            <a:avLst/>
          </a:prstGeom>
          <a:solidFill>
            <a:srgbClr val="24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61786" y="1556578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/>
      <p:bldP spid="38" grpId="0"/>
      <p:bldP spid="9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1285852" y="1500180"/>
            <a:ext cx="1376285" cy="1974005"/>
            <a:chOff x="990601" y="2035059"/>
            <a:chExt cx="1376285" cy="1974005"/>
          </a:xfrm>
        </p:grpSpPr>
        <p:sp>
          <p:nvSpPr>
            <p:cNvPr id="34" name="星形: 七角 33"/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1477315" y="2369622"/>
              <a:ext cx="402859" cy="40285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8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8"/>
                  </a:cubicBezTo>
                  <a:cubicBezTo>
                    <a:pt x="282803" y="232018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3" name="组合 35"/>
            <p:cNvGrpSpPr/>
            <p:nvPr/>
          </p:nvGrpSpPr>
          <p:grpSpPr>
            <a:xfrm>
              <a:off x="990601" y="3377272"/>
              <a:ext cx="1376285" cy="631792"/>
              <a:chOff x="5122025" y="889111"/>
              <a:chExt cx="2020976" cy="927741"/>
            </a:xfrm>
          </p:grpSpPr>
          <p:sp>
            <p:nvSpPr>
              <p:cNvPr id="37" name="文本框 48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zh-CN" b="1" dirty="0" smtClean="0">
                    <a:hlinkClick r:id="rId3" action="ppaction://hlinksldjump"/>
                  </a:rPr>
                  <a:t>（一）以课程建设引领教研组发展</a:t>
                </a:r>
                <a:endParaRPr lang="zh-CN" altLang="zh-CN" dirty="0"/>
              </a:p>
            </p:txBody>
          </p:sp>
        </p:grpSp>
      </p:grpSp>
      <p:grpSp>
        <p:nvGrpSpPr>
          <p:cNvPr id="4" name="组合 38"/>
          <p:cNvGrpSpPr/>
          <p:nvPr/>
        </p:nvGrpSpPr>
        <p:grpSpPr>
          <a:xfrm>
            <a:off x="3929058" y="2357436"/>
            <a:ext cx="1376285" cy="1989383"/>
            <a:chOff x="2919086" y="2019681"/>
            <a:chExt cx="1376285" cy="1989383"/>
          </a:xfrm>
        </p:grpSpPr>
        <p:sp>
          <p:nvSpPr>
            <p:cNvPr id="40" name="星形: 七角 39"/>
            <p:cNvSpPr/>
            <p:nvPr/>
          </p:nvSpPr>
          <p:spPr>
            <a:xfrm>
              <a:off x="3056212" y="2019681"/>
              <a:ext cx="1102742" cy="1102742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1" name="任意多边形: 形状 40"/>
            <p:cNvSpPr>
              <a:spLocks noChangeAspect="1"/>
            </p:cNvSpPr>
            <p:nvPr/>
          </p:nvSpPr>
          <p:spPr bwMode="auto">
            <a:xfrm>
              <a:off x="3396531" y="2401566"/>
              <a:ext cx="421395" cy="354856"/>
            </a:xfrm>
            <a:custGeom>
              <a:avLst/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8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5" name="组合 41"/>
            <p:cNvGrpSpPr/>
            <p:nvPr/>
          </p:nvGrpSpPr>
          <p:grpSpPr>
            <a:xfrm>
              <a:off x="2919086" y="3377272"/>
              <a:ext cx="1376285" cy="631792"/>
              <a:chOff x="5122025" y="889111"/>
              <a:chExt cx="2020976" cy="927741"/>
            </a:xfrm>
          </p:grpSpPr>
          <p:sp>
            <p:nvSpPr>
              <p:cNvPr id="43" name="文本框 46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zh-CN" b="1" dirty="0" smtClean="0">
                    <a:hlinkClick r:id="rId4" action="ppaction://hlinksldjump"/>
                  </a:rPr>
                  <a:t>（二）以团队建设促个人发展</a:t>
                </a:r>
                <a:endParaRPr lang="zh-CN" altLang="zh-CN" dirty="0"/>
              </a:p>
            </p:txBody>
          </p:sp>
        </p:grpSp>
      </p:grpSp>
      <p:grpSp>
        <p:nvGrpSpPr>
          <p:cNvPr id="7" name="组合 28"/>
          <p:cNvGrpSpPr/>
          <p:nvPr/>
        </p:nvGrpSpPr>
        <p:grpSpPr>
          <a:xfrm>
            <a:off x="6572264" y="1571618"/>
            <a:ext cx="1376285" cy="1974005"/>
            <a:chOff x="4854264" y="2035059"/>
            <a:chExt cx="1376285" cy="1974005"/>
          </a:xfrm>
        </p:grpSpPr>
        <p:sp>
          <p:nvSpPr>
            <p:cNvPr id="6" name="星形: 七角 5"/>
            <p:cNvSpPr/>
            <p:nvPr/>
          </p:nvSpPr>
          <p:spPr>
            <a:xfrm>
              <a:off x="5000427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rgbClr val="ACC5C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361256" y="2417966"/>
              <a:ext cx="362302" cy="3061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组合 15"/>
            <p:cNvGrpSpPr/>
            <p:nvPr/>
          </p:nvGrpSpPr>
          <p:grpSpPr>
            <a:xfrm>
              <a:off x="4854264" y="3377272"/>
              <a:ext cx="1376285" cy="631792"/>
              <a:chOff x="5122025" y="889111"/>
              <a:chExt cx="2020976" cy="927741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000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zh-CN" b="1" dirty="0" smtClean="0">
                    <a:hlinkClick r:id="rId5" action="ppaction://hlinksldjump"/>
                  </a:rPr>
                  <a:t>（三）以教研主题促质量提升</a:t>
                </a:r>
                <a:endParaRPr lang="zh-CN" altLang="en-US" b="1" dirty="0">
                  <a:solidFill>
                    <a:srgbClr val="ACC5C4"/>
                  </a:solidFill>
                </a:endParaRPr>
              </a:p>
            </p:txBody>
          </p:sp>
        </p:grpSp>
      </p:grpSp>
      <p:sp>
        <p:nvSpPr>
          <p:cNvPr id="45" name="Title 1"/>
          <p:cNvSpPr txBox="1">
            <a:spLocks/>
          </p:cNvSpPr>
          <p:nvPr/>
        </p:nvSpPr>
        <p:spPr>
          <a:xfrm>
            <a:off x="642910" y="714362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四、研究策略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3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85852" y="357172"/>
          <a:ext cx="5285740" cy="1120140"/>
        </p:xfrm>
        <a:graphic>
          <a:graphicData uri="http://schemas.openxmlformats.org/drawingml/2006/table">
            <a:tbl>
              <a:tblPr/>
              <a:tblGrid>
                <a:gridCol w="608965"/>
                <a:gridCol w="1819927"/>
                <a:gridCol w="1000132"/>
                <a:gridCol w="185671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年级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课题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研讨专题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研究课型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一年级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二年级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三年级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四年级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五年级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六年级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跟着经典学写作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作文教学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读写结合类课型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714612" y="1785932"/>
          <a:ext cx="5340350" cy="2865120"/>
        </p:xfrm>
        <a:graphic>
          <a:graphicData uri="http://schemas.openxmlformats.org/drawingml/2006/table">
            <a:tbl>
              <a:tblPr/>
              <a:tblGrid>
                <a:gridCol w="1333500"/>
                <a:gridCol w="1601470"/>
                <a:gridCol w="2405380"/>
              </a:tblGrid>
              <a:tr h="15176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（  </a:t>
                      </a: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六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  </a:t>
                      </a:r>
                      <a:r>
                        <a:rPr lang="zh-TW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）年级泛在读写序列推进表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必读书目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读写样态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泛在读写研讨安排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（时间、内容、教师、班级）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《童年》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《时文选粹》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整本书导读（ √ 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合作读书（√ 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读后感（√ 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戏剧创编（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√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仿创续编（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观点辩论（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主题探究（√）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好书推荐（√  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绘本创作（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影视编辑（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  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其他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050" u="sng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思维导图 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indent="400050" algn="just">
                        <a:spcAft>
                          <a:spcPts val="0"/>
                        </a:spcAft>
                      </a:pPr>
                      <a:r>
                        <a:rPr lang="zh-CN" sz="1050" u="sng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阅读摘抄 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indent="400050" algn="just">
                        <a:spcAft>
                          <a:spcPts val="0"/>
                        </a:spcAft>
                      </a:pPr>
                      <a:r>
                        <a:rPr lang="zh-CN" sz="1050" u="sng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微点评</a:t>
                      </a:r>
                      <a:r>
                        <a:rPr lang="en-US" sz="1050" u="sng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__ 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9.23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《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跟着时文选粹学写微点评</a:t>
                      </a:r>
                      <a:r>
                        <a:rPr lang="zh-TW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》</a:t>
                      </a: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杨楹 六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4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前期，杨老师先指导班级学生如何阅读《时文选粹》这本书，重点的地方学做批注和摘抄，学习《时文选粹》每篇后的微点评。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再利用班报，指导学生针对本班级同学的文章，撰写微点评。更加明确微点评需要从哪些方面来评价。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2448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附</a:t>
            </a:r>
            <a:r>
              <a:rPr kumimoji="0" lang="zh-CN" altLang="zh-TW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/>
                <a:cs typeface="宋体" pitchFamily="2" charset="-122"/>
              </a:rPr>
              <a:t>2</a:t>
            </a:r>
            <a:r>
              <a:rPr kumimoji="0" lang="zh-TW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：</a:t>
            </a:r>
            <a:r>
              <a:rPr kumimoji="0" lang="zh-CN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六</a:t>
            </a:r>
            <a:r>
              <a:rPr kumimoji="0" lang="zh-TW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年级泛在读写序列推进表</a:t>
            </a:r>
            <a:endParaRPr kumimoji="0" 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2844" y="357172"/>
          <a:ext cx="8929718" cy="4176714"/>
        </p:xfrm>
        <a:graphic>
          <a:graphicData uri="http://schemas.openxmlformats.org/drawingml/2006/table">
            <a:tbl>
              <a:tblPr/>
              <a:tblGrid>
                <a:gridCol w="518286"/>
                <a:gridCol w="1267658"/>
                <a:gridCol w="2213984"/>
                <a:gridCol w="972544"/>
                <a:gridCol w="972544"/>
                <a:gridCol w="1492351"/>
                <a:gridCol w="1492351"/>
              </a:tblGrid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学段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文本类别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阅读要求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年级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必读书目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选读书目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考核要求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高段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1.叙事性作品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2.说明性文章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3.优秀诗文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．默读有一定的速度，默读一般读物每分钟不少于</a:t>
                      </a: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300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字。学习浏览，扩大知识面，根据需要搜集信息。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．能联系上下文和自己的积累，推想课文中有关词句的意思，辨别词语的感情色彩，体会其表达效果。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3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．在阅读中了解文章的表达顺序，体会作者的思想感情，初步领悟文章的基本表达方法。在交流和讨论中，敢于提出看法，作出自己的判断。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4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阅读叙事性作品，了解事件梗概，能简单描述自己印象最深的场景、人物、细节，说出自己的喜欢、憎恶、崇敬、向往、同情等感受。阅读诗歌，大体把握诗意，想象诗歌描述的情境，体会作品的情感。受到优秀作品的感染和激励，向往和追求美好的理想。阅读说明性文章，能抓住要点，了解课文的基本说明方法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5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．在理解课文的过程中，体会顿号与逗号、分号与句号的不同用法。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6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．诵读优秀诗文，注意通过诗文的语调、韵律、节奏等体味作品的内容和情感。背诵优秀诗文</a:t>
                      </a: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60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篇</a:t>
                      </a: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(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段</a:t>
                      </a: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)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7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．扩展阅读面。课外阅读总量不少于</a:t>
                      </a:r>
                      <a:r>
                        <a:rPr lang="en-US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100</a:t>
                      </a:r>
                      <a:r>
                        <a:rPr lang="zh-CN" sz="1000" kern="100" spc="4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万字。</a:t>
                      </a:r>
                      <a:endParaRPr lang="zh-CN" sz="1000" kern="100">
                        <a:latin typeface="Calibri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五上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0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0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小组和班级交流（   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学习成果展示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（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____________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____________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____________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六上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高尔基《童年》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《时文选粹》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Times New Roman"/>
                          <a:ea typeface="宋体"/>
                          <a:cs typeface="Times New Roman"/>
                        </a:rPr>
                        <a:t>《爱的教育》《小英雄雨来》《在人间》《我的大学》《朝花夕拾》《故乡》</a:t>
                      </a: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小组和班级交流（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阅读玩伴团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学习成果展示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、时光手帐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2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、人物卡片（鲁迅作品）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3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、思维导图、读后感（童年）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4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、朗读者（时文选粹）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5</a:t>
                      </a: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、课本剧（小英雄雨来）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19140" marR="19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82457" y="1338897"/>
          <a:ext cx="5379085" cy="2465705"/>
        </p:xfrm>
        <a:graphic>
          <a:graphicData uri="http://schemas.openxmlformats.org/drawingml/2006/table">
            <a:tbl>
              <a:tblPr/>
              <a:tblGrid>
                <a:gridCol w="1085215"/>
                <a:gridCol w="1085215"/>
                <a:gridCol w="1678305"/>
                <a:gridCol w="1530350"/>
              </a:tblGrid>
              <a:tr h="347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序号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班级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书目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泛在读写样态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Calibri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六（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 1 </a:t>
                      </a: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）班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《童年》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思维导图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2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六（</a:t>
                      </a: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2</a:t>
                      </a:r>
                      <a:r>
                        <a:rPr lang="zh-CN" sz="105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）班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《时文选粹》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合作朗读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Calibri"/>
                        </a:rPr>
                        <a:t>3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六（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3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）班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《爱的教育》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读后感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Calibri"/>
                        </a:rPr>
                        <a:t>4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六（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4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）班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《时文选粹》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时光手帐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Calibri"/>
                        </a:rPr>
                        <a:t>5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六（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5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）班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《鲁迅作品》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人物卡片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Calibri"/>
                        </a:rPr>
                        <a:t>6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六（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6</a:t>
                      </a: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）班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《小英雄雨来》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Calibri"/>
                        </a:rPr>
                        <a:t>剧本表演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285852" y="928676"/>
            <a:ext cx="564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36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六年级泛在读写样态展示安排表（表</a:t>
            </a:r>
            <a:r>
              <a:rPr kumimoji="0" lang="en-US" altLang="zh-CN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的成果展示）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8143900" y="4429138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7223" y="1008380"/>
          <a:ext cx="7500990" cy="3492196"/>
        </p:xfrm>
        <a:graphic>
          <a:graphicData uri="http://schemas.openxmlformats.org/drawingml/2006/table">
            <a:tbl>
              <a:tblPr/>
              <a:tblGrid>
                <a:gridCol w="1137810"/>
                <a:gridCol w="1390163"/>
                <a:gridCol w="1043928"/>
                <a:gridCol w="1214446"/>
                <a:gridCol w="1214446"/>
                <a:gridCol w="1500197"/>
              </a:tblGrid>
              <a:tr h="3674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教师姓名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五级梯队情况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发展目标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对照上一级五级梯队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缺少内容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3674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论文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公开课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课题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费菊媛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少儿国学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综合荣誉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36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杨楹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泛在读写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综合荣誉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449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章宏恒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泛在读写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少评优课、基本功竞赛一等奖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674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周菲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少儿国学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少评优课、基本功竞赛一等奖、核心论文与课题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449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黄莺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泛在读写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少评优课、基本功竞赛一等奖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449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刘芹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少儿国学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区级课、论文、基本功竞赛、评优课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14348" y="428610"/>
            <a:ext cx="50006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附</a:t>
            </a:r>
            <a:r>
              <a:rPr kumimoji="0" lang="en-US" altLang="zh-CN" sz="2000" b="1" i="0" u="none" strike="noStrike" cap="none" normalizeH="0" baseline="0" dirty="0" smtClean="0" bmk="_Hlk4834614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Arial Unicode MS" pitchFamily="34" charset="-122"/>
              </a:rPr>
              <a:t>10</a:t>
            </a:r>
            <a:r>
              <a:rPr kumimoji="0" lang="zh-TW" altLang="en-US" sz="2000" b="1" i="0" u="none" strike="noStrike" cap="none" normalizeH="0" baseline="0" dirty="0" smtClean="0" bmk="_Hlk4834614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：教师发展细化表</a:t>
            </a:r>
            <a:r>
              <a:rPr kumimoji="0" lang="zh-TW" altLang="en-US" sz="2000" b="1" i="0" u="none" strike="noStrike" cap="none" normalizeH="0" baseline="0" dirty="0" smtClean="0" bmk="_Hlk4834614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zh-CN" altLang="en-US" sz="2000" b="1" i="0" u="none" strike="noStrike" cap="none" normalizeH="0" baseline="0" dirty="0" smtClean="0" bmk="_Hlk4834614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目标</a:t>
            </a:r>
            <a:r>
              <a:rPr kumimoji="0" lang="zh-TW" altLang="en-US" sz="2000" b="1" i="0" u="none" strike="noStrike" cap="none" normalizeH="0" baseline="0" dirty="0" smtClean="0" bmk="_Hlk4834614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85852" y="1142990"/>
          <a:ext cx="6667502" cy="3000396"/>
        </p:xfrm>
        <a:graphic>
          <a:graphicData uri="http://schemas.openxmlformats.org/drawingml/2006/table">
            <a:tbl>
              <a:tblPr/>
              <a:tblGrid>
                <a:gridCol w="893199"/>
                <a:gridCol w="1438064"/>
                <a:gridCol w="893199"/>
                <a:gridCol w="1325312"/>
                <a:gridCol w="1325312"/>
                <a:gridCol w="792416"/>
              </a:tblGrid>
              <a:tr h="2143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时间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责任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年级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负责教师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参加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人员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教学解读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上课教师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执教内容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九</a:t>
                      </a: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月份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9.30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二年级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全体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语文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教师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十</a:t>
                      </a: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月份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10.28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四年级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十一</a:t>
                      </a: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月份11.4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六年级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十一</a:t>
                      </a: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月份11.25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五年级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杨楹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刘芹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古诗</a:t>
                      </a:r>
                      <a:r>
                        <a:rPr lang="zh-TW" sz="1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《</a:t>
                      </a:r>
                      <a:r>
                        <a:rPr lang="zh-CN" sz="1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江南春</a:t>
                      </a:r>
                      <a:r>
                        <a:rPr lang="zh-TW" sz="10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》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十二月份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12.16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三年级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十二月份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12.30</a:t>
                      </a: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一年级</a:t>
                      </a: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98" marR="62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785918" y="714362"/>
            <a:ext cx="5561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学科组层面教研活动安排表（具体见每周学科研究日安排）</a:t>
            </a:r>
            <a:endParaRPr kumimoji="0" 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7643834" y="4572014"/>
            <a:ext cx="28575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487501" y="1487251"/>
            <a:ext cx="2168998" cy="21689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409890" y="1364780"/>
            <a:ext cx="2373726" cy="2373725"/>
            <a:chOff x="3409890" y="1364780"/>
            <a:chExt cx="2373726" cy="2373725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/>
            <p:cNvSpPr>
              <a:spLocks/>
            </p:cNvSpPr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57884" y="1428742"/>
            <a:ext cx="2261132" cy="638077"/>
            <a:chOff x="5857884" y="1428742"/>
            <a:chExt cx="2261132" cy="638077"/>
          </a:xfrm>
        </p:grpSpPr>
        <p:sp>
          <p:nvSpPr>
            <p:cNvPr id="17" name="TextBox 15"/>
            <p:cNvSpPr txBox="1"/>
            <p:nvPr/>
          </p:nvSpPr>
          <p:spPr>
            <a:xfrm>
              <a:off x="5857884" y="1428742"/>
              <a:ext cx="1357322" cy="50006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2000" b="1" dirty="0" smtClean="0">
                  <a:hlinkClick r:id="rId4" action="ppaction://hlinksldjump"/>
                </a:rPr>
                <a:t>集体备课</a:t>
              </a:r>
              <a:endParaRPr lang="zh-CN" altLang="en-US" sz="2000" b="1" dirty="0"/>
            </a:p>
          </p:txBody>
        </p:sp>
        <p:sp>
          <p:nvSpPr>
            <p:cNvPr id="18" name="TextBox 16">
              <a:hlinkClick r:id="rId4" action="ppaction://hlinksldjump"/>
            </p:cNvPr>
            <p:cNvSpPr txBox="1">
              <a:spLocks/>
            </p:cNvSpPr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1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57884" y="3214692"/>
            <a:ext cx="2204903" cy="512995"/>
            <a:chOff x="5914113" y="3143254"/>
            <a:chExt cx="2204903" cy="512995"/>
          </a:xfrm>
        </p:grpSpPr>
        <p:sp>
          <p:nvSpPr>
            <p:cNvPr id="19" name="TextBox 17"/>
            <p:cNvSpPr txBox="1"/>
            <p:nvPr/>
          </p:nvSpPr>
          <p:spPr>
            <a:xfrm>
              <a:off x="5914113" y="3143254"/>
              <a:ext cx="1714512" cy="428628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2000" b="1" dirty="0" smtClean="0">
                  <a:hlinkClick r:id="rId5" action="ppaction://hlinksldjump"/>
                </a:rPr>
                <a:t>日常质量管理</a:t>
              </a:r>
              <a:endParaRPr lang="zh-CN" altLang="en-US" sz="2000" b="1" dirty="0"/>
            </a:p>
          </p:txBody>
        </p:sp>
        <p:sp>
          <p:nvSpPr>
            <p:cNvPr id="20" name="TextBox 18"/>
            <p:cNvSpPr txBox="1">
              <a:spLocks/>
            </p:cNvSpPr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1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4984" y="1382018"/>
            <a:ext cx="2204903" cy="684801"/>
            <a:chOff x="1024984" y="1382018"/>
            <a:chExt cx="2204903" cy="684801"/>
          </a:xfrm>
        </p:grpSpPr>
        <p:sp>
          <p:nvSpPr>
            <p:cNvPr id="21" name="TextBox 19"/>
            <p:cNvSpPr txBox="1"/>
            <p:nvPr/>
          </p:nvSpPr>
          <p:spPr>
            <a:xfrm>
              <a:off x="2071671" y="1382018"/>
              <a:ext cx="1143008" cy="33247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 eaLnBrk="1" fontAlgn="auto" hangingPunct="1">
                <a:defRPr/>
              </a:pPr>
              <a:r>
                <a:rPr lang="zh-CN" altLang="en-US" sz="2000" b="1" dirty="0" smtClean="0"/>
                <a:t>日常研修</a:t>
              </a:r>
              <a:endParaRPr lang="zh-CN" altLang="en-US" sz="2000" b="1" dirty="0"/>
            </a:p>
          </p:txBody>
        </p:sp>
        <p:sp>
          <p:nvSpPr>
            <p:cNvPr id="22" name="TextBox 20"/>
            <p:cNvSpPr txBox="1">
              <a:spLocks/>
            </p:cNvSpPr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1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24984" y="3202279"/>
            <a:ext cx="2204903" cy="541411"/>
            <a:chOff x="1024984" y="3202279"/>
            <a:chExt cx="2204903" cy="541411"/>
          </a:xfrm>
        </p:grpSpPr>
        <p:sp>
          <p:nvSpPr>
            <p:cNvPr id="23" name="TextBox 21"/>
            <p:cNvSpPr txBox="1"/>
            <p:nvPr/>
          </p:nvSpPr>
          <p:spPr>
            <a:xfrm>
              <a:off x="1785918" y="3214692"/>
              <a:ext cx="1443969" cy="52899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 eaLnBrk="1" fontAlgn="auto" hangingPunct="1">
                <a:defRPr/>
              </a:pPr>
              <a:r>
                <a:rPr lang="zh-CN" altLang="en-US" sz="2000" b="1" dirty="0" smtClean="0">
                  <a:hlinkClick r:id="rId6" action="ppaction://hlinksldjump"/>
                </a:rPr>
                <a:t>日常研讨</a:t>
              </a:r>
              <a:endParaRPr lang="zh-CN" altLang="en-US" sz="2000" b="1" dirty="0"/>
            </a:p>
          </p:txBody>
        </p:sp>
        <p:sp>
          <p:nvSpPr>
            <p:cNvPr id="24" name="TextBox 22"/>
            <p:cNvSpPr txBox="1">
              <a:spLocks/>
            </p:cNvSpPr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100" dirty="0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785786" y="642924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常规工作及推进策略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30">
            <a:hlinkClick r:id="rId7" action="ppaction://hlinksldjump"/>
          </p:cNvPr>
          <p:cNvSpPr/>
          <p:nvPr/>
        </p:nvSpPr>
        <p:spPr>
          <a:xfrm>
            <a:off x="7643834" y="407194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016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14348" y="428610"/>
          <a:ext cx="7572427" cy="4214844"/>
        </p:xfrm>
        <a:graphic>
          <a:graphicData uri="http://schemas.openxmlformats.org/drawingml/2006/table">
            <a:tbl>
              <a:tblPr/>
              <a:tblGrid>
                <a:gridCol w="1660075"/>
                <a:gridCol w="5912352"/>
              </a:tblGrid>
              <a:tr h="4461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u="sng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__</a:t>
                      </a:r>
                      <a:r>
                        <a:rPr lang="zh-CN" sz="2000" b="1" u="sng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六</a:t>
                      </a:r>
                      <a:r>
                        <a:rPr lang="zh-TW" sz="2000" b="1" u="sng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__</a:t>
                      </a:r>
                      <a:r>
                        <a:rPr lang="zh-TW" sz="20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年级集体备课主题设计</a:t>
                      </a:r>
                      <a:endParaRPr lang="zh-CN" sz="200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时间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主题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</a:tr>
              <a:tr h="71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九月份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一二单元教学重难点解析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作文指导：如何发挥想象，把文章写具体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</a:tr>
              <a:tr h="71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十月份</a:t>
                      </a:r>
                      <a:endParaRPr lang="zh-CN" sz="1800" b="1" kern="10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三四单元教学重难点解析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期中质量调研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</a:tr>
              <a:tr h="71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十一月份</a:t>
                      </a:r>
                      <a:endParaRPr lang="zh-CN" sz="1800" b="1" kern="10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五六单元教学重难点解析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阅读策略与答题技巧的规范与指导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</a:tr>
              <a:tr h="71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十二月份</a:t>
                      </a:r>
                      <a:endParaRPr lang="zh-CN" sz="1800" b="1" kern="10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七八单元教学重难点解析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期末复习计划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</a:tr>
              <a:tr h="44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宋体"/>
                        </a:rPr>
                        <a:t>一月份</a:t>
                      </a:r>
                      <a:endParaRPr lang="zh-CN" sz="1800" b="1" kern="10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rgbClr val="0A0AE6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寒假作业的制订</a:t>
                      </a:r>
                      <a:endParaRPr lang="zh-CN" sz="1800" b="1" kern="100" dirty="0">
                        <a:solidFill>
                          <a:srgbClr val="0A0AE6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E5"/>
                    </a:solidFill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8001024" y="4786328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00100" y="785800"/>
          <a:ext cx="7500988" cy="3076299"/>
        </p:xfrm>
        <a:graphic>
          <a:graphicData uri="http://schemas.openxmlformats.org/drawingml/2006/table">
            <a:tbl>
              <a:tblPr/>
              <a:tblGrid>
                <a:gridCol w="714380"/>
                <a:gridCol w="1071570"/>
                <a:gridCol w="2857520"/>
                <a:gridCol w="1714512"/>
                <a:gridCol w="1143006"/>
              </a:tblGrid>
              <a:tr h="5254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u="sng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＿</a:t>
                      </a:r>
                      <a:r>
                        <a:rPr lang="zh-CN" sz="2400" u="sng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六</a:t>
                      </a:r>
                      <a:r>
                        <a:rPr lang="zh-TW" sz="2400" u="sng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＿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年级语文教研组组内教研活动安排表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5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时间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研究专题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上课内容/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研讨内容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执教教师及班级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责任人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</a:tr>
              <a:tr h="846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九月</a:t>
                      </a:r>
                      <a:endParaRPr lang="en-US" altLang="zh-CN" sz="1600" kern="0" dirty="0" smtClean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9.23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泛在读写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《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跟着时文选粹学写微点评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》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六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4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杨楹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各教研组长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525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十一月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11.11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古诗教学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古诗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《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江南春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Arial Unicode MS"/>
                        </a:rPr>
                        <a:t>》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六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2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周菲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5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一月</a:t>
                      </a:r>
                      <a:endParaRPr lang="en-US" altLang="zh-CN" sz="1600" kern="0" dirty="0" smtClean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Arial Unicode M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1.20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复习研讨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《</a:t>
                      </a:r>
                      <a:r>
                        <a:rPr lang="zh-CN" altLang="zh-CN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阅读技巧及答题策略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》</a:t>
                      </a:r>
                      <a:endParaRPr lang="zh-CN" sz="1600" kern="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六</a:t>
                      </a: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6</a:t>
                      </a:r>
                      <a:r>
                        <a:rPr lang="zh-CN" altLang="en-US" sz="1600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Arial Unicode MS"/>
                        </a:rPr>
                        <a:t>章宏恒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左箭头 2">
            <a:hlinkClick r:id="rId2" action="ppaction://hlinksldjump"/>
          </p:cNvPr>
          <p:cNvSpPr/>
          <p:nvPr/>
        </p:nvSpPr>
        <p:spPr>
          <a:xfrm>
            <a:off x="7786710" y="4214824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10571" y="1337648"/>
            <a:ext cx="5296907" cy="3116264"/>
            <a:chOff x="918385" y="1670577"/>
            <a:chExt cx="7062543" cy="4155019"/>
          </a:xfrm>
        </p:grpSpPr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3683275" y="3174158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2238103" y="2793220"/>
              <a:ext cx="1121055" cy="164141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6830876" y="4406877"/>
              <a:ext cx="1150052" cy="128186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5245936" y="3554906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192533" y="3171906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5758146" y="3554906"/>
              <a:ext cx="1807221" cy="213384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629872" y="2791158"/>
              <a:ext cx="1797553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9551" y="1689046"/>
              <a:ext cx="1933376" cy="2745596"/>
              <a:chOff x="2022154" y="1461590"/>
              <a:chExt cx="1418370" cy="2014234"/>
            </a:xfrm>
          </p:grpSpPr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6029315" y="3601798"/>
              <a:ext cx="389505" cy="38950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8" name="文本框 12"/>
            <p:cNvSpPr txBox="1"/>
            <p:nvPr/>
          </p:nvSpPr>
          <p:spPr>
            <a:xfrm rot="3809661">
              <a:off x="5795743" y="4552894"/>
              <a:ext cx="190052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注重阅读积累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505304" y="3220796"/>
              <a:ext cx="389505" cy="38950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 rot="3809661">
              <a:off x="4227336" y="4163390"/>
              <a:ext cx="190052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注重古诗积累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2981293" y="2839793"/>
              <a:ext cx="389505" cy="389505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2" name="文本框 16"/>
            <p:cNvSpPr txBox="1"/>
            <p:nvPr/>
          </p:nvSpPr>
          <p:spPr>
            <a:xfrm rot="3809661">
              <a:off x="2679708" y="3779076"/>
              <a:ext cx="190052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传承班报研究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457282" y="2268289"/>
              <a:ext cx="389505" cy="389505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4" name="文本框 18"/>
            <p:cNvSpPr txBox="1"/>
            <p:nvPr/>
          </p:nvSpPr>
          <p:spPr>
            <a:xfrm rot="3809661">
              <a:off x="1111298" y="3218189"/>
              <a:ext cx="190052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</a:rPr>
                <a:t>常抓教学质量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5617789" y="2403562"/>
              <a:ext cx="2194347" cy="398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/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2508734" y="1670577"/>
              <a:ext cx="2194347" cy="398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/>
            </a:p>
          </p:txBody>
        </p:sp>
        <p:sp>
          <p:nvSpPr>
            <p:cNvPr id="27" name="文本框 24"/>
            <p:cNvSpPr txBox="1"/>
            <p:nvPr/>
          </p:nvSpPr>
          <p:spPr>
            <a:xfrm>
              <a:off x="3935601" y="5426684"/>
              <a:ext cx="2194347" cy="398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/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918385" y="4608724"/>
              <a:ext cx="2194347" cy="398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2910" y="2500312"/>
            <a:ext cx="3795118" cy="603682"/>
            <a:chOff x="557563" y="2508129"/>
            <a:chExt cx="3795118" cy="603682"/>
          </a:xfrm>
        </p:grpSpPr>
        <p:grpSp>
          <p:nvGrpSpPr>
            <p:cNvPr id="5" name="组合 4"/>
            <p:cNvGrpSpPr/>
            <p:nvPr/>
          </p:nvGrpSpPr>
          <p:grpSpPr>
            <a:xfrm>
              <a:off x="557563" y="2508129"/>
              <a:ext cx="3795118" cy="603682"/>
              <a:chOff x="4277991" y="4450695"/>
              <a:chExt cx="5060156" cy="804909"/>
            </a:xfrm>
          </p:grpSpPr>
          <p:sp>
            <p:nvSpPr>
              <p:cNvPr id="7" name="文本框 60"/>
              <p:cNvSpPr txBox="1">
                <a:spLocks/>
              </p:cNvSpPr>
              <p:nvPr/>
            </p:nvSpPr>
            <p:spPr>
              <a:xfrm>
                <a:off x="4658994" y="4450695"/>
                <a:ext cx="4679153" cy="458793"/>
              </a:xfrm>
              <a:prstGeom prst="rect">
                <a:avLst/>
              </a:prstGeom>
            </p:spPr>
            <p:txBody>
              <a:bodyPr lIns="72000" tIns="72000" rIns="72000" bIns="72000" anchor="ctr" anchorCtr="0"/>
              <a:lstStyle/>
              <a:p>
                <a:r>
                  <a:rPr lang="zh-CN" altLang="zh-CN" sz="1400" b="1" dirty="0" smtClean="0"/>
                  <a:t>依托日常质量管理促学生培养</a:t>
                </a:r>
                <a:endParaRPr lang="zh-CN" altLang="en-US" sz="1400" b="1" dirty="0"/>
              </a:p>
            </p:txBody>
          </p:sp>
          <p:sp>
            <p:nvSpPr>
              <p:cNvPr id="8" name="文本框 61"/>
              <p:cNvSpPr txBox="1">
                <a:spLocks/>
              </p:cNvSpPr>
              <p:nvPr/>
            </p:nvSpPr>
            <p:spPr>
              <a:xfrm>
                <a:off x="4277991" y="4450695"/>
                <a:ext cx="3583423" cy="80490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100" dirty="0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63570" y="2509742"/>
              <a:ext cx="2681561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左箭头 32">
            <a:hlinkClick r:id="rId4" action="ppaction://hlinksldjump"/>
          </p:cNvPr>
          <p:cNvSpPr/>
          <p:nvPr/>
        </p:nvSpPr>
        <p:spPr>
          <a:xfrm>
            <a:off x="7358082" y="4572014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592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4000496" y="785800"/>
            <a:ext cx="3400558" cy="890925"/>
            <a:chOff x="1546282" y="904597"/>
            <a:chExt cx="4534078" cy="1187899"/>
          </a:xfrm>
        </p:grpSpPr>
        <p:sp>
          <p:nvSpPr>
            <p:cNvPr id="24" name="TextBox 6"/>
            <p:cNvSpPr txBox="1"/>
            <p:nvPr/>
          </p:nvSpPr>
          <p:spPr>
            <a:xfrm>
              <a:off x="1546282" y="904597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ACC5C4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095097"/>
              <a:ext cx="4013993" cy="997399"/>
              <a:chOff x="3943834" y="270242"/>
              <a:chExt cx="4013993" cy="997399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95253" y="270242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000" b="1" dirty="0" smtClean="0">
                    <a:solidFill>
                      <a:srgbClr val="ACC5C4"/>
                    </a:solidFill>
                  </a:rPr>
                  <a:t>现状分析</a:t>
                </a:r>
                <a:endParaRPr lang="zh-CN" altLang="en-US" sz="2000" b="1" dirty="0">
                  <a:solidFill>
                    <a:srgbClr val="ACC5C4"/>
                  </a:solidFill>
                </a:endParaRP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ACC5C4"/>
                  </a:solidFill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00496" y="1500181"/>
            <a:ext cx="3400558" cy="1014422"/>
            <a:chOff x="1546282" y="2108087"/>
            <a:chExt cx="4534077" cy="1352561"/>
          </a:xfrm>
        </p:grpSpPr>
        <p:sp>
          <p:nvSpPr>
            <p:cNvPr id="20" name="TextBox 11"/>
            <p:cNvSpPr txBox="1"/>
            <p:nvPr/>
          </p:nvSpPr>
          <p:spPr>
            <a:xfrm>
              <a:off x="1546282" y="2108087"/>
              <a:ext cx="718465" cy="71938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2A5BB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298587"/>
              <a:ext cx="4013992" cy="1162061"/>
              <a:chOff x="3943834" y="105580"/>
              <a:chExt cx="4013992" cy="1162061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95253" y="105580"/>
                <a:ext cx="3962573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000" b="1" dirty="0" smtClean="0">
                    <a:solidFill>
                      <a:srgbClr val="F2A5BB"/>
                    </a:solidFill>
                  </a:rPr>
                  <a:t>发展目标</a:t>
                </a:r>
                <a:endParaRPr lang="zh-CN" altLang="en-US" sz="2000" b="1" dirty="0">
                  <a:solidFill>
                    <a:srgbClr val="F2A5BB"/>
                  </a:solidFill>
                </a:endParaRP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F2A5BB"/>
                  </a:solidFill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00496" y="2214561"/>
            <a:ext cx="3400558" cy="1137919"/>
            <a:chOff x="1546281" y="3311577"/>
            <a:chExt cx="4534079" cy="1517223"/>
          </a:xfrm>
        </p:grpSpPr>
        <p:sp>
          <p:nvSpPr>
            <p:cNvPr id="16" name="TextBox 16"/>
            <p:cNvSpPr txBox="1"/>
            <p:nvPr/>
          </p:nvSpPr>
          <p:spPr>
            <a:xfrm>
              <a:off x="1546281" y="3311577"/>
              <a:ext cx="732894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ACC5C4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3502078"/>
              <a:ext cx="4013993" cy="1326722"/>
              <a:chOff x="3943834" y="-59081"/>
              <a:chExt cx="4013993" cy="132672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95253" y="-59081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000" b="1" dirty="0" smtClean="0">
                    <a:solidFill>
                      <a:srgbClr val="ACC5C4"/>
                    </a:solidFill>
                  </a:rPr>
                  <a:t>重点工作</a:t>
                </a:r>
                <a:endParaRPr lang="zh-CN" altLang="en-US" sz="2000" b="1" dirty="0">
                  <a:solidFill>
                    <a:srgbClr val="ACC5C4"/>
                  </a:solidFill>
                </a:endParaRP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ACC5C4"/>
                  </a:solidFill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00496" y="2928940"/>
            <a:ext cx="3400558" cy="530915"/>
            <a:chOff x="1598315" y="5522641"/>
            <a:chExt cx="4534078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2A5BB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713143"/>
              <a:ext cx="4066026" cy="483809"/>
              <a:chOff x="3943834" y="783832"/>
              <a:chExt cx="4066026" cy="483809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4047286" y="783832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000" b="1" dirty="0" smtClean="0">
                    <a:solidFill>
                      <a:srgbClr val="F2A5BB"/>
                    </a:solidFill>
                  </a:rPr>
                  <a:t>研究策略</a:t>
                </a:r>
                <a:endParaRPr lang="zh-CN" altLang="en-US" sz="2000" b="1" dirty="0">
                  <a:solidFill>
                    <a:srgbClr val="F2A5BB"/>
                  </a:solidFill>
                </a:endParaRP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F2A5BB"/>
                  </a:solidFill>
                </a:endParaRPr>
              </a:p>
            </p:txBody>
          </p:sp>
        </p:grp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rgbClr val="ACC5C4"/>
            </a:solidFill>
            <a:ln w="508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3822FF4-F447-46D1-9097-7EB5F7731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  <p:sp>
        <p:nvSpPr>
          <p:cNvPr id="34" name="TextBox 23"/>
          <p:cNvSpPr txBox="1"/>
          <p:nvPr/>
        </p:nvSpPr>
        <p:spPr>
          <a:xfrm>
            <a:off x="4429124" y="3857634"/>
            <a:ext cx="2971930" cy="1821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2000" b="1" dirty="0" smtClean="0">
                <a:solidFill>
                  <a:srgbClr val="ACC5C4"/>
                </a:solidFill>
              </a:rPr>
              <a:t>预期成果</a:t>
            </a:r>
            <a:endParaRPr lang="zh-CN" altLang="en-US" sz="2000" b="1" dirty="0">
              <a:solidFill>
                <a:srgbClr val="ACC5C4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0496" y="3714758"/>
            <a:ext cx="652743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400" dirty="0" smtClean="0">
                <a:solidFill>
                  <a:srgbClr val="ACC5C4"/>
                </a:solidFill>
                <a:latin typeface="Impact" panose="020B0806030902050204" pitchFamily="34" charset="0"/>
              </a:rPr>
              <a:t>05</a:t>
            </a:r>
            <a:endParaRPr lang="en-US" altLang="zh-CN" sz="3400" dirty="0">
              <a:solidFill>
                <a:srgbClr val="ACC5C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6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903941" y="2416787"/>
            <a:ext cx="920586" cy="198287"/>
            <a:chOff x="2546345" y="1459073"/>
            <a:chExt cx="1285390" cy="221445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5306451" y="3552995"/>
            <a:ext cx="920586" cy="198287"/>
            <a:chOff x="2546345" y="1459073"/>
            <a:chExt cx="1285390" cy="221445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14348" y="2214560"/>
            <a:ext cx="2251096" cy="430887"/>
            <a:chOff x="5513841" y="1625086"/>
            <a:chExt cx="3097679" cy="473197"/>
          </a:xfrm>
        </p:grpSpPr>
        <p:sp>
          <p:nvSpPr>
            <p:cNvPr id="32" name="文本框 38"/>
            <p:cNvSpPr txBox="1"/>
            <p:nvPr/>
          </p:nvSpPr>
          <p:spPr>
            <a:xfrm>
              <a:off x="5513841" y="1625086"/>
              <a:ext cx="3097679" cy="47319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zh-CN" sz="1400" dirty="0" smtClean="0"/>
                <a:t>开展古诗词和小古文的拓展阅读研究</a:t>
              </a:r>
              <a:endParaRPr lang="zh-CN" altLang="en-US" sz="1400" b="1" dirty="0"/>
            </a:p>
          </p:txBody>
        </p:sp>
        <p:sp>
          <p:nvSpPr>
            <p:cNvPr id="33" name="文本框 39"/>
            <p:cNvSpPr txBox="1"/>
            <p:nvPr/>
          </p:nvSpPr>
          <p:spPr>
            <a:xfrm>
              <a:off x="5638262" y="1698643"/>
              <a:ext cx="2649923" cy="19871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86512" y="2281541"/>
            <a:ext cx="2286016" cy="1497031"/>
            <a:chOff x="5463481" y="1698643"/>
            <a:chExt cx="3145731" cy="1644028"/>
          </a:xfrm>
        </p:grpSpPr>
        <p:sp>
          <p:nvSpPr>
            <p:cNvPr id="30" name="文本框 41"/>
            <p:cNvSpPr txBox="1"/>
            <p:nvPr/>
          </p:nvSpPr>
          <p:spPr>
            <a:xfrm>
              <a:off x="5463481" y="2801874"/>
              <a:ext cx="3145731" cy="54079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zh-CN" sz="1600" dirty="0" smtClean="0"/>
                <a:t>开展“经典电影进课堂”活动</a:t>
              </a:r>
              <a:endParaRPr lang="zh-CN" altLang="en-US" sz="1600" b="1" dirty="0"/>
            </a:p>
          </p:txBody>
        </p:sp>
        <p:sp>
          <p:nvSpPr>
            <p:cNvPr id="31" name="文本框 42"/>
            <p:cNvSpPr txBox="1"/>
            <p:nvPr/>
          </p:nvSpPr>
          <p:spPr>
            <a:xfrm>
              <a:off x="5638262" y="1698643"/>
              <a:ext cx="2649923" cy="17744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4765" y="3011782"/>
            <a:ext cx="1925710" cy="554541"/>
            <a:chOff x="5638262" y="1267102"/>
            <a:chExt cx="2649923" cy="608993"/>
          </a:xfrm>
        </p:grpSpPr>
        <p:sp>
          <p:nvSpPr>
            <p:cNvPr id="28" name="文本框 44"/>
            <p:cNvSpPr txBox="1"/>
            <p:nvPr/>
          </p:nvSpPr>
          <p:spPr>
            <a:xfrm>
              <a:off x="8288096" y="1267102"/>
              <a:ext cx="89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endParaRPr lang="zh-CN" altLang="en-US" sz="2000" b="1" dirty="0"/>
            </a:p>
          </p:txBody>
        </p:sp>
        <p:sp>
          <p:nvSpPr>
            <p:cNvPr id="29" name="文本框 45"/>
            <p:cNvSpPr txBox="1"/>
            <p:nvPr/>
          </p:nvSpPr>
          <p:spPr>
            <a:xfrm>
              <a:off x="5638262" y="1698646"/>
              <a:ext cx="2649923" cy="17744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13526" y="3011781"/>
            <a:ext cx="1925710" cy="573905"/>
            <a:chOff x="5638262" y="1267102"/>
            <a:chExt cx="2649923" cy="630259"/>
          </a:xfrm>
        </p:grpSpPr>
        <p:sp>
          <p:nvSpPr>
            <p:cNvPr id="26" name="文本框 47"/>
            <p:cNvSpPr txBox="1"/>
            <p:nvPr/>
          </p:nvSpPr>
          <p:spPr>
            <a:xfrm>
              <a:off x="5638263" y="1267102"/>
              <a:ext cx="89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endParaRPr lang="zh-CN" altLang="en-US" sz="2000" b="1" dirty="0"/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5638262" y="1698646"/>
              <a:ext cx="2649923" cy="19871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53052" y="1491630"/>
            <a:ext cx="3032337" cy="2548454"/>
            <a:chOff x="3053052" y="1491630"/>
            <a:chExt cx="3032337" cy="2548454"/>
          </a:xfrm>
        </p:grpSpPr>
        <p:grpSp>
          <p:nvGrpSpPr>
            <p:cNvPr id="4" name="组合 3"/>
            <p:cNvGrpSpPr/>
            <p:nvPr/>
          </p:nvGrpSpPr>
          <p:grpSpPr>
            <a:xfrm>
              <a:off x="3053052" y="1491630"/>
              <a:ext cx="3032337" cy="1689561"/>
              <a:chOff x="2906955" y="1127125"/>
              <a:chExt cx="3330090" cy="1855463"/>
            </a:xfrm>
          </p:grpSpPr>
          <p:sp>
            <p:nvSpPr>
              <p:cNvPr id="46" name="矩形 45"/>
              <p:cNvSpPr>
                <a:spLocks/>
              </p:cNvSpPr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48" name="任意多边形: 形状 47"/>
                <p:cNvSpPr>
                  <a:spLocks/>
                </p:cNvSpPr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任意多边形: 形状 48"/>
                <p:cNvSpPr>
                  <a:spLocks/>
                </p:cNvSpPr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49"/>
                <p:cNvSpPr>
                  <a:spLocks/>
                </p:cNvSpPr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任意多边形: 形状 50"/>
                <p:cNvSpPr>
                  <a:spLocks/>
                </p:cNvSpPr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3290961" y="1685184"/>
              <a:ext cx="2584744" cy="1451651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4095418" y="184647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5067218" y="3146916"/>
              <a:ext cx="6049" cy="403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4831324" y="2286005"/>
              <a:ext cx="836716" cy="86091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4049046" y="3156997"/>
              <a:ext cx="6049" cy="20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3450240" y="2286005"/>
              <a:ext cx="842764" cy="864943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4069207" y="2290792"/>
              <a:ext cx="983897" cy="8750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35330" y="2947314"/>
              <a:ext cx="1463748" cy="1092770"/>
              <a:chOff x="3766047" y="2725746"/>
              <a:chExt cx="1607477" cy="1200072"/>
            </a:xfrm>
          </p:grpSpPr>
          <p:sp>
            <p:nvSpPr>
              <p:cNvPr id="42" name="任意多边形: 形状 41"/>
              <p:cNvSpPr>
                <a:spLocks/>
              </p:cNvSpPr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>
                <a:spLocks/>
              </p:cNvSpPr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矩形 43"/>
              <p:cNvSpPr>
                <a:spLocks/>
              </p:cNvSpPr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>
                <a:spLocks/>
              </p:cNvSpPr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5071250" y="2933201"/>
              <a:ext cx="459689" cy="1102852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3603470" y="2929169"/>
              <a:ext cx="451625" cy="110486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4095396" y="184679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785786" y="714362"/>
            <a:ext cx="350046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000" b="1" dirty="0" smtClean="0">
                <a:solidFill>
                  <a:srgbClr val="579892"/>
                </a:solidFill>
              </a:rPr>
              <a:t>专题</a:t>
            </a:r>
            <a:r>
              <a:rPr lang="zh-CN" altLang="zh-CN" sz="2000" b="1" dirty="0" smtClean="0">
                <a:solidFill>
                  <a:srgbClr val="579892"/>
                </a:solidFill>
              </a:rPr>
              <a:t>研究及跟进策略</a:t>
            </a:r>
            <a:endParaRPr lang="en-GB" altLang="zh-CN" sz="2000" b="1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1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42975" y="428609"/>
          <a:ext cx="6477025" cy="4357717"/>
        </p:xfrm>
        <a:graphic>
          <a:graphicData uri="http://schemas.openxmlformats.org/drawingml/2006/table">
            <a:tbl>
              <a:tblPr/>
              <a:tblGrid>
                <a:gridCol w="1143009"/>
                <a:gridCol w="3286148"/>
                <a:gridCol w="2047868"/>
              </a:tblGrid>
              <a:tr h="335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Times New Roman"/>
                          <a:ea typeface="宋体"/>
                          <a:cs typeface="Times New Roman"/>
                        </a:rPr>
                        <a:t>预期成果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Times New Roman"/>
                          <a:ea typeface="宋体"/>
                          <a:cs typeface="Times New Roman"/>
                        </a:rPr>
                        <a:t>是否达成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课题研究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宋体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个校级课题和</a:t>
                      </a:r>
                      <a:r>
                        <a:rPr lang="en-US" sz="1200" kern="100" dirty="0">
                          <a:latin typeface="宋体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个年级组课题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整合</a:t>
                      </a: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研究，扎实推进，形成研究报告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宋体"/>
                          <a:cs typeface="Times New Roman"/>
                        </a:rPr>
                        <a:t>教师发展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人人撰写专题研究论文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人人有课题，人人深入课题研究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4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至少有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一</a:t>
                      </a: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个专题研究提升为微课题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参与区级以上课题的评比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宋体"/>
                          <a:cs typeface="Times New Roman"/>
                        </a:rPr>
                        <a:t>区级基本功竞赛评比一等奖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宋体"/>
                          <a:cs typeface="Times New Roman"/>
                        </a:rPr>
                        <a:t>学生培养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宋体"/>
                          <a:cs typeface="Times New Roman"/>
                        </a:rPr>
                        <a:t>市区级作文竞赛一等奖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区域内六年级质量调研</a:t>
                      </a: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Times New Roman"/>
                          <a:ea typeface="宋体"/>
                          <a:cs typeface="Times New Roman"/>
                        </a:rPr>
                        <a:t>资源库建设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泛在读写资源库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精品课例资源库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宋体"/>
                          <a:cs typeface="Times New Roman"/>
                        </a:rPr>
                        <a:t>重点课型资源库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7645" marR="57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63888" y="192367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 smtClean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 谢谢</a:t>
            </a:r>
            <a:r>
              <a:rPr lang="zh-CN" altLang="en-US" sz="4800" spc="3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欣赏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466" y="1059582"/>
            <a:ext cx="208716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9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48376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一、现状分析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9582"/>
            <a:ext cx="208716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2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57158" y="1000114"/>
            <a:ext cx="4331975" cy="3470928"/>
            <a:chOff x="985855" y="2169688"/>
            <a:chExt cx="3923321" cy="3143500"/>
          </a:xfrm>
        </p:grpSpPr>
        <p:grpSp>
          <p:nvGrpSpPr>
            <p:cNvPr id="21" name="Group 4"/>
            <p:cNvGrpSpPr/>
            <p:nvPr/>
          </p:nvGrpSpPr>
          <p:grpSpPr>
            <a:xfrm>
              <a:off x="2555776" y="2169938"/>
              <a:ext cx="2353400" cy="978304"/>
              <a:chOff x="3810000" y="1303337"/>
              <a:chExt cx="2184401" cy="844552"/>
            </a:xfrm>
          </p:grpSpPr>
          <p:sp>
            <p:nvSpPr>
              <p:cNvPr id="43" name="Freeform: Shape 5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6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2904544" y="3183261"/>
              <a:ext cx="1655864" cy="688340"/>
              <a:chOff x="3810000" y="1303337"/>
              <a:chExt cx="2184401" cy="844552"/>
            </a:xfrm>
          </p:grpSpPr>
          <p:sp>
            <p:nvSpPr>
              <p:cNvPr id="41" name="Freeform: Shape 8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9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0"/>
            <p:cNvGrpSpPr/>
            <p:nvPr/>
          </p:nvGrpSpPr>
          <p:grpSpPr>
            <a:xfrm>
              <a:off x="3157462" y="3906620"/>
              <a:ext cx="1150028" cy="478064"/>
              <a:chOff x="3810000" y="1303337"/>
              <a:chExt cx="2184401" cy="844552"/>
            </a:xfrm>
          </p:grpSpPr>
          <p:sp>
            <p:nvSpPr>
              <p:cNvPr id="39" name="Freeform: Shape 11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12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3"/>
            <p:cNvGrpSpPr/>
            <p:nvPr/>
          </p:nvGrpSpPr>
          <p:grpSpPr>
            <a:xfrm>
              <a:off x="3352018" y="4419702"/>
              <a:ext cx="760922" cy="316314"/>
              <a:chOff x="3810000" y="1303337"/>
              <a:chExt cx="2184401" cy="844552"/>
            </a:xfrm>
          </p:grpSpPr>
          <p:sp>
            <p:nvSpPr>
              <p:cNvPr id="37" name="Freeform: Shape 14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15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6"/>
            <p:cNvGrpSpPr/>
            <p:nvPr/>
          </p:nvGrpSpPr>
          <p:grpSpPr>
            <a:xfrm>
              <a:off x="2380516" y="2308746"/>
              <a:ext cx="914400" cy="2914650"/>
              <a:chOff x="2278380" y="1874520"/>
              <a:chExt cx="914400" cy="2914650"/>
            </a:xfrm>
          </p:grpSpPr>
          <p:cxnSp>
            <p:nvCxnSpPr>
              <p:cNvPr id="35" name="Straight Connector 17"/>
              <p:cNvCxnSpPr/>
              <p:nvPr/>
            </p:nvCxnSpPr>
            <p:spPr>
              <a:xfrm rot="5400000">
                <a:off x="2957354" y="455977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/>
              <p:cNvCxnSpPr/>
              <p:nvPr/>
            </p:nvCxnSpPr>
            <p:spPr>
              <a:xfrm rot="16200000" flipH="1">
                <a:off x="1501140" y="2651760"/>
                <a:ext cx="2468880" cy="9144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0"/>
            <p:cNvSpPr txBox="1"/>
            <p:nvPr/>
          </p:nvSpPr>
          <p:spPr>
            <a:xfrm>
              <a:off x="2158108" y="428423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endParaRPr lang="en-US" sz="24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8" name="Straight Connector 21"/>
            <p:cNvCxnSpPr/>
            <p:nvPr/>
          </p:nvCxnSpPr>
          <p:spPr>
            <a:xfrm>
              <a:off x="2603329" y="411065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2"/>
            <p:cNvSpPr txBox="1"/>
            <p:nvPr/>
          </p:nvSpPr>
          <p:spPr>
            <a:xfrm>
              <a:off x="1374049" y="3981258"/>
              <a:ext cx="1275533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 smtClean="0"/>
                <a:t>中小学二级</a:t>
              </a:r>
              <a:endParaRPr lang="en-US" b="1" dirty="0"/>
            </a:p>
          </p:txBody>
        </p:sp>
        <p:cxnSp>
          <p:nvCxnSpPr>
            <p:cNvPr id="30" name="Straight Connector 23"/>
            <p:cNvCxnSpPr/>
            <p:nvPr/>
          </p:nvCxnSpPr>
          <p:spPr>
            <a:xfrm>
              <a:off x="2409232" y="352836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4"/>
            <p:cNvSpPr txBox="1"/>
            <p:nvPr/>
          </p:nvSpPr>
          <p:spPr>
            <a:xfrm>
              <a:off x="985855" y="2428484"/>
              <a:ext cx="1035183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 smtClean="0"/>
                <a:t>中小学高级</a:t>
              </a:r>
              <a:endParaRPr lang="en-US" b="1" dirty="0"/>
            </a:p>
          </p:txBody>
        </p:sp>
        <p:cxnSp>
          <p:nvCxnSpPr>
            <p:cNvPr id="32" name="Straight Connector 25"/>
            <p:cNvCxnSpPr/>
            <p:nvPr/>
          </p:nvCxnSpPr>
          <p:spPr>
            <a:xfrm>
              <a:off x="2021038" y="2622581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6"/>
            <p:cNvSpPr txBox="1"/>
            <p:nvPr/>
          </p:nvSpPr>
          <p:spPr>
            <a:xfrm>
              <a:off x="1374049" y="2169688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Arrow: Up 27"/>
            <p:cNvSpPr/>
            <p:nvPr/>
          </p:nvSpPr>
          <p:spPr bwMode="auto">
            <a:xfrm>
              <a:off x="3541976" y="4869596"/>
              <a:ext cx="381000" cy="443592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0149" y="1142991"/>
            <a:ext cx="3260548" cy="3047368"/>
            <a:chOff x="5000149" y="1142991"/>
            <a:chExt cx="3260548" cy="3047368"/>
          </a:xfrm>
        </p:grpSpPr>
        <p:sp>
          <p:nvSpPr>
            <p:cNvPr id="5" name="Freeform: Shape 32"/>
            <p:cNvSpPr>
              <a:spLocks/>
            </p:cNvSpPr>
            <p:nvPr/>
          </p:nvSpPr>
          <p:spPr bwMode="auto">
            <a:xfrm>
              <a:off x="5002865" y="1153296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"/>
            <p:cNvSpPr>
              <a:spLocks/>
            </p:cNvSpPr>
            <p:nvPr/>
          </p:nvSpPr>
          <p:spPr bwMode="auto">
            <a:xfrm>
              <a:off x="5002865" y="2932613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5"/>
            <p:cNvSpPr>
              <a:spLocks/>
            </p:cNvSpPr>
            <p:nvPr/>
          </p:nvSpPr>
          <p:spPr bwMode="auto">
            <a:xfrm>
              <a:off x="5000149" y="3810644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5"/>
            <p:cNvSpPr>
              <a:spLocks/>
            </p:cNvSpPr>
            <p:nvPr/>
          </p:nvSpPr>
          <p:spPr bwMode="auto">
            <a:xfrm>
              <a:off x="5002865" y="2053107"/>
              <a:ext cx="326827" cy="329441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286381" y="1142991"/>
              <a:ext cx="2974316" cy="393104"/>
              <a:chOff x="1390357" y="2114606"/>
              <a:chExt cx="2255490" cy="524140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endParaRPr lang="zh-CN" altLang="en-US" sz="1100" dirty="0"/>
              </a:p>
            </p:txBody>
          </p:sp>
          <p:sp>
            <p:nvSpPr>
              <p:cNvPr id="20" name="Rectangle 49"/>
              <p:cNvSpPr/>
              <p:nvPr/>
            </p:nvSpPr>
            <p:spPr>
              <a:xfrm>
                <a:off x="1390357" y="2114606"/>
                <a:ext cx="2191036" cy="476255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 smtClean="0">
                    <a:solidFill>
                      <a:schemeClr val="accent1"/>
                    </a:solidFill>
                  </a:rPr>
                  <a:t>费菊媛老师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286380" y="2071684"/>
              <a:ext cx="2974317" cy="364225"/>
              <a:chOff x="1390356" y="2153112"/>
              <a:chExt cx="2255491" cy="485634"/>
            </a:xfrm>
          </p:grpSpPr>
          <p:sp>
            <p:nvSpPr>
              <p:cNvPr id="17" name="TextBox 51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endParaRPr lang="zh-CN" altLang="en-US" sz="1100" dirty="0"/>
              </a:p>
            </p:txBody>
          </p:sp>
          <p:sp>
            <p:nvSpPr>
              <p:cNvPr id="18" name="Rectangle 52"/>
              <p:cNvSpPr/>
              <p:nvPr/>
            </p:nvSpPr>
            <p:spPr>
              <a:xfrm>
                <a:off x="1390356" y="2153112"/>
                <a:ext cx="2191036" cy="381673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 smtClean="0">
                    <a:solidFill>
                      <a:schemeClr val="accent3"/>
                    </a:solidFill>
                  </a:rPr>
                  <a:t>杨楹、章宏恒老师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5286380" y="2928940"/>
              <a:ext cx="2974317" cy="386477"/>
              <a:chOff x="1390356" y="2123443"/>
              <a:chExt cx="2255491" cy="515303"/>
            </a:xfrm>
          </p:grpSpPr>
          <p:sp>
            <p:nvSpPr>
              <p:cNvPr id="15" name="TextBox 54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endParaRPr lang="zh-CN" altLang="en-US" sz="1100" dirty="0"/>
              </a:p>
            </p:txBody>
          </p:sp>
          <p:sp>
            <p:nvSpPr>
              <p:cNvPr id="16" name="Rectangle 55"/>
              <p:cNvSpPr/>
              <p:nvPr/>
            </p:nvSpPr>
            <p:spPr>
              <a:xfrm>
                <a:off x="1390356" y="2123443"/>
                <a:ext cx="2191036" cy="447255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 smtClean="0">
                    <a:solidFill>
                      <a:schemeClr val="accent2"/>
                    </a:solidFill>
                  </a:rPr>
                  <a:t>周菲、黄莺老师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5286380" y="3857635"/>
              <a:ext cx="2974317" cy="332724"/>
              <a:chOff x="1390356" y="2195114"/>
              <a:chExt cx="2255491" cy="443632"/>
            </a:xfrm>
          </p:grpSpPr>
          <p:sp>
            <p:nvSpPr>
              <p:cNvPr id="13" name="TextBox 57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endParaRPr lang="zh-CN" altLang="en-US" sz="1100" dirty="0"/>
              </a:p>
            </p:txBody>
          </p:sp>
          <p:sp>
            <p:nvSpPr>
              <p:cNvPr id="14" name="Rectangle 58"/>
              <p:cNvSpPr/>
              <p:nvPr/>
            </p:nvSpPr>
            <p:spPr>
              <a:xfrm>
                <a:off x="1390356" y="2195114"/>
                <a:ext cx="2191036" cy="328424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 smtClean="0">
                    <a:solidFill>
                      <a:schemeClr val="accent4"/>
                    </a:solidFill>
                  </a:rPr>
                  <a:t>刘芹老师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组员情况分析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714348" y="2285998"/>
            <a:ext cx="1214446" cy="48474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b="1" dirty="0" smtClean="0"/>
              <a:t>中小学一级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2834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104679" y="1298016"/>
            <a:ext cx="2052915" cy="3514983"/>
            <a:chOff x="1104679" y="1298016"/>
            <a:chExt cx="2052915" cy="3514983"/>
          </a:xfrm>
        </p:grpSpPr>
        <p:sp>
          <p:nvSpPr>
            <p:cNvPr id="4" name="任意多边形: 形状 3"/>
            <p:cNvSpPr>
              <a:spLocks/>
            </p:cNvSpPr>
            <p:nvPr/>
          </p:nvSpPr>
          <p:spPr bwMode="auto">
            <a:xfrm>
              <a:off x="1104679" y="2240620"/>
              <a:ext cx="2052915" cy="860040"/>
            </a:xfrm>
            <a:custGeom>
              <a:avLst/>
              <a:gdLst>
                <a:gd name="T0" fmla="*/ 0 w 1346"/>
                <a:gd name="T1" fmla="*/ 100 h 564"/>
                <a:gd name="T2" fmla="*/ 149 w 1346"/>
                <a:gd name="T3" fmla="*/ 564 h 564"/>
                <a:gd name="T4" fmla="*/ 1197 w 1346"/>
                <a:gd name="T5" fmla="*/ 564 h 564"/>
                <a:gd name="T6" fmla="*/ 1346 w 1346"/>
                <a:gd name="T7" fmla="*/ 100 h 564"/>
                <a:gd name="T8" fmla="*/ 1341 w 1346"/>
                <a:gd name="T9" fmla="*/ 0 h 564"/>
                <a:gd name="T10" fmla="*/ 6 w 1346"/>
                <a:gd name="T11" fmla="*/ 0 h 564"/>
                <a:gd name="T12" fmla="*/ 0 w 1346"/>
                <a:gd name="T13" fmla="*/ 1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564">
                  <a:moveTo>
                    <a:pt x="0" y="100"/>
                  </a:moveTo>
                  <a:cubicBezTo>
                    <a:pt x="0" y="264"/>
                    <a:pt x="70" y="418"/>
                    <a:pt x="149" y="564"/>
                  </a:cubicBezTo>
                  <a:cubicBezTo>
                    <a:pt x="1197" y="564"/>
                    <a:pt x="1197" y="564"/>
                    <a:pt x="1197" y="564"/>
                  </a:cubicBezTo>
                  <a:cubicBezTo>
                    <a:pt x="1276" y="418"/>
                    <a:pt x="1346" y="264"/>
                    <a:pt x="1346" y="100"/>
                  </a:cubicBezTo>
                  <a:cubicBezTo>
                    <a:pt x="1346" y="65"/>
                    <a:pt x="1344" y="32"/>
                    <a:pt x="134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2"/>
                    <a:pt x="0" y="65"/>
                    <a:pt x="0" y="100"/>
                  </a:cubicBezTo>
                  <a:close/>
                </a:path>
              </a:pathLst>
            </a:custGeom>
            <a:solidFill>
              <a:srgbClr val="F2A5B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1115860" y="1298016"/>
              <a:ext cx="2030554" cy="860040"/>
            </a:xfrm>
            <a:custGeom>
              <a:avLst/>
              <a:gdLst>
                <a:gd name="T0" fmla="*/ 0 w 1332"/>
                <a:gd name="T1" fmla="*/ 564 h 564"/>
                <a:gd name="T2" fmla="*/ 1332 w 1332"/>
                <a:gd name="T3" fmla="*/ 564 h 564"/>
                <a:gd name="T4" fmla="*/ 666 w 1332"/>
                <a:gd name="T5" fmla="*/ 0 h 564"/>
                <a:gd name="T6" fmla="*/ 0 w 1332"/>
                <a:gd name="T7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564">
                  <a:moveTo>
                    <a:pt x="0" y="564"/>
                  </a:moveTo>
                  <a:cubicBezTo>
                    <a:pt x="1332" y="564"/>
                    <a:pt x="1332" y="564"/>
                    <a:pt x="1332" y="564"/>
                  </a:cubicBezTo>
                  <a:cubicBezTo>
                    <a:pt x="1267" y="49"/>
                    <a:pt x="753" y="0"/>
                    <a:pt x="666" y="0"/>
                  </a:cubicBezTo>
                  <a:cubicBezTo>
                    <a:pt x="579" y="0"/>
                    <a:pt x="66" y="49"/>
                    <a:pt x="0" y="564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1362691" y="3182363"/>
              <a:ext cx="1590214" cy="940024"/>
            </a:xfrm>
            <a:custGeom>
              <a:avLst/>
              <a:gdLst>
                <a:gd name="T0" fmla="*/ 1043 w 1043"/>
                <a:gd name="T1" fmla="*/ 0 h 616"/>
                <a:gd name="T2" fmla="*/ 0 w 1043"/>
                <a:gd name="T3" fmla="*/ 0 h 616"/>
                <a:gd name="T4" fmla="*/ 82 w 1043"/>
                <a:gd name="T5" fmla="*/ 148 h 616"/>
                <a:gd name="T6" fmla="*/ 155 w 1043"/>
                <a:gd name="T7" fmla="*/ 455 h 616"/>
                <a:gd name="T8" fmla="*/ 269 w 1043"/>
                <a:gd name="T9" fmla="*/ 616 h 616"/>
                <a:gd name="T10" fmla="*/ 774 w 1043"/>
                <a:gd name="T11" fmla="*/ 616 h 616"/>
                <a:gd name="T12" fmla="*/ 888 w 1043"/>
                <a:gd name="T13" fmla="*/ 455 h 616"/>
                <a:gd name="T14" fmla="*/ 961 w 1043"/>
                <a:gd name="T15" fmla="*/ 148 h 616"/>
                <a:gd name="T16" fmla="*/ 1043 w 1043"/>
                <a:gd name="T1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616">
                  <a:moveTo>
                    <a:pt x="10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1"/>
                    <a:pt x="55" y="100"/>
                    <a:pt x="82" y="148"/>
                  </a:cubicBezTo>
                  <a:cubicBezTo>
                    <a:pt x="187" y="338"/>
                    <a:pt x="155" y="350"/>
                    <a:pt x="155" y="455"/>
                  </a:cubicBezTo>
                  <a:cubicBezTo>
                    <a:pt x="155" y="544"/>
                    <a:pt x="243" y="602"/>
                    <a:pt x="269" y="616"/>
                  </a:cubicBezTo>
                  <a:cubicBezTo>
                    <a:pt x="774" y="616"/>
                    <a:pt x="774" y="616"/>
                    <a:pt x="774" y="616"/>
                  </a:cubicBezTo>
                  <a:cubicBezTo>
                    <a:pt x="799" y="602"/>
                    <a:pt x="888" y="544"/>
                    <a:pt x="888" y="455"/>
                  </a:cubicBezTo>
                  <a:cubicBezTo>
                    <a:pt x="888" y="350"/>
                    <a:pt x="856" y="338"/>
                    <a:pt x="961" y="148"/>
                  </a:cubicBezTo>
                  <a:cubicBezTo>
                    <a:pt x="987" y="100"/>
                    <a:pt x="1016" y="51"/>
                    <a:pt x="1043" y="0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1684346" y="4399320"/>
              <a:ext cx="946904" cy="55043"/>
            </a:xfrm>
            <a:custGeom>
              <a:avLst/>
              <a:gdLst>
                <a:gd name="T0" fmla="*/ 621 w 621"/>
                <a:gd name="T1" fmla="*/ 0 h 36"/>
                <a:gd name="T2" fmla="*/ 615 w 621"/>
                <a:gd name="T3" fmla="*/ 36 h 36"/>
                <a:gd name="T4" fmla="*/ 6 w 621"/>
                <a:gd name="T5" fmla="*/ 36 h 36"/>
                <a:gd name="T6" fmla="*/ 0 w 621"/>
                <a:gd name="T7" fmla="*/ 0 h 36"/>
                <a:gd name="T8" fmla="*/ 621 w 6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36">
                  <a:moveTo>
                    <a:pt x="621" y="0"/>
                  </a:moveTo>
                  <a:cubicBezTo>
                    <a:pt x="620" y="13"/>
                    <a:pt x="618" y="25"/>
                    <a:pt x="61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25"/>
                    <a:pt x="1" y="13"/>
                    <a:pt x="0" y="0"/>
                  </a:cubicBezTo>
                  <a:lnTo>
                    <a:pt x="62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1678326" y="4292675"/>
              <a:ext cx="958945" cy="55043"/>
            </a:xfrm>
            <a:custGeom>
              <a:avLst/>
              <a:gdLst>
                <a:gd name="T0" fmla="*/ 629 w 629"/>
                <a:gd name="T1" fmla="*/ 0 h 36"/>
                <a:gd name="T2" fmla="*/ 629 w 629"/>
                <a:gd name="T3" fmla="*/ 12 h 36"/>
                <a:gd name="T4" fmla="*/ 628 w 629"/>
                <a:gd name="T5" fmla="*/ 36 h 36"/>
                <a:gd name="T6" fmla="*/ 1 w 629"/>
                <a:gd name="T7" fmla="*/ 36 h 36"/>
                <a:gd name="T8" fmla="*/ 0 w 629"/>
                <a:gd name="T9" fmla="*/ 22 h 36"/>
                <a:gd name="T10" fmla="*/ 0 w 629"/>
                <a:gd name="T11" fmla="*/ 0 h 36"/>
                <a:gd name="T12" fmla="*/ 629 w 6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36">
                  <a:moveTo>
                    <a:pt x="629" y="0"/>
                  </a:moveTo>
                  <a:cubicBezTo>
                    <a:pt x="629" y="12"/>
                    <a:pt x="629" y="12"/>
                    <a:pt x="629" y="12"/>
                  </a:cubicBezTo>
                  <a:cubicBezTo>
                    <a:pt x="629" y="20"/>
                    <a:pt x="629" y="28"/>
                    <a:pt x="62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2"/>
                    <a:pt x="1" y="27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1674886" y="4044123"/>
              <a:ext cx="966685" cy="92884"/>
            </a:xfrm>
            <a:custGeom>
              <a:avLst/>
              <a:gdLst>
                <a:gd name="T0" fmla="*/ 2 w 1124"/>
                <a:gd name="T1" fmla="*/ 108 h 108"/>
                <a:gd name="T2" fmla="*/ 0 w 1124"/>
                <a:gd name="T3" fmla="*/ 0 h 108"/>
                <a:gd name="T4" fmla="*/ 570 w 1124"/>
                <a:gd name="T5" fmla="*/ 0 h 108"/>
                <a:gd name="T6" fmla="*/ 1124 w 1124"/>
                <a:gd name="T7" fmla="*/ 0 h 108"/>
                <a:gd name="T8" fmla="*/ 1123 w 1124"/>
                <a:gd name="T9" fmla="*/ 108 h 108"/>
                <a:gd name="T10" fmla="*/ 2 w 1124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8">
                  <a:moveTo>
                    <a:pt x="2" y="108"/>
                  </a:moveTo>
                  <a:lnTo>
                    <a:pt x="0" y="0"/>
                  </a:lnTo>
                  <a:lnTo>
                    <a:pt x="570" y="0"/>
                  </a:lnTo>
                  <a:lnTo>
                    <a:pt x="1124" y="0"/>
                  </a:lnTo>
                  <a:lnTo>
                    <a:pt x="1123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1707567" y="4505105"/>
              <a:ext cx="900462" cy="55043"/>
            </a:xfrm>
            <a:custGeom>
              <a:avLst/>
              <a:gdLst>
                <a:gd name="T0" fmla="*/ 16 w 591"/>
                <a:gd name="T1" fmla="*/ 36 h 36"/>
                <a:gd name="T2" fmla="*/ 0 w 591"/>
                <a:gd name="T3" fmla="*/ 0 h 36"/>
                <a:gd name="T4" fmla="*/ 591 w 591"/>
                <a:gd name="T5" fmla="*/ 0 h 36"/>
                <a:gd name="T6" fmla="*/ 576 w 591"/>
                <a:gd name="T7" fmla="*/ 36 h 36"/>
                <a:gd name="T8" fmla="*/ 16 w 5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6">
                  <a:moveTo>
                    <a:pt x="16" y="36"/>
                  </a:moveTo>
                  <a:cubicBezTo>
                    <a:pt x="10" y="25"/>
                    <a:pt x="5" y="13"/>
                    <a:pt x="0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87" y="13"/>
                    <a:pt x="581" y="25"/>
                    <a:pt x="576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1765190" y="4610030"/>
              <a:ext cx="788657" cy="202969"/>
            </a:xfrm>
            <a:custGeom>
              <a:avLst/>
              <a:gdLst>
                <a:gd name="T0" fmla="*/ 517 w 517"/>
                <a:gd name="T1" fmla="*/ 0 h 133"/>
                <a:gd name="T2" fmla="*/ 467 w 517"/>
                <a:gd name="T3" fmla="*/ 59 h 133"/>
                <a:gd name="T4" fmla="*/ 466 w 517"/>
                <a:gd name="T5" fmla="*/ 60 h 133"/>
                <a:gd name="T6" fmla="*/ 409 w 517"/>
                <a:gd name="T7" fmla="*/ 88 h 133"/>
                <a:gd name="T8" fmla="*/ 373 w 517"/>
                <a:gd name="T9" fmla="*/ 88 h 133"/>
                <a:gd name="T10" fmla="*/ 351 w 517"/>
                <a:gd name="T11" fmla="*/ 97 h 133"/>
                <a:gd name="T12" fmla="*/ 262 w 517"/>
                <a:gd name="T13" fmla="*/ 133 h 133"/>
                <a:gd name="T14" fmla="*/ 173 w 517"/>
                <a:gd name="T15" fmla="*/ 97 h 133"/>
                <a:gd name="T16" fmla="*/ 151 w 517"/>
                <a:gd name="T17" fmla="*/ 88 h 133"/>
                <a:gd name="T18" fmla="*/ 114 w 517"/>
                <a:gd name="T19" fmla="*/ 88 h 133"/>
                <a:gd name="T20" fmla="*/ 59 w 517"/>
                <a:gd name="T21" fmla="*/ 62 h 133"/>
                <a:gd name="T22" fmla="*/ 59 w 517"/>
                <a:gd name="T23" fmla="*/ 62 h 133"/>
                <a:gd name="T24" fmla="*/ 0 w 517"/>
                <a:gd name="T25" fmla="*/ 0 h 133"/>
                <a:gd name="T26" fmla="*/ 517 w 517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33">
                  <a:moveTo>
                    <a:pt x="517" y="0"/>
                  </a:moveTo>
                  <a:cubicBezTo>
                    <a:pt x="500" y="23"/>
                    <a:pt x="482" y="40"/>
                    <a:pt x="467" y="59"/>
                  </a:cubicBezTo>
                  <a:cubicBezTo>
                    <a:pt x="466" y="60"/>
                    <a:pt x="466" y="60"/>
                    <a:pt x="466" y="60"/>
                  </a:cubicBezTo>
                  <a:cubicBezTo>
                    <a:pt x="452" y="78"/>
                    <a:pt x="431" y="88"/>
                    <a:pt x="409" y="88"/>
                  </a:cubicBezTo>
                  <a:cubicBezTo>
                    <a:pt x="373" y="88"/>
                    <a:pt x="373" y="88"/>
                    <a:pt x="373" y="88"/>
                  </a:cubicBezTo>
                  <a:cubicBezTo>
                    <a:pt x="365" y="88"/>
                    <a:pt x="357" y="91"/>
                    <a:pt x="351" y="97"/>
                  </a:cubicBezTo>
                  <a:cubicBezTo>
                    <a:pt x="328" y="119"/>
                    <a:pt x="297" y="133"/>
                    <a:pt x="262" y="133"/>
                  </a:cubicBezTo>
                  <a:cubicBezTo>
                    <a:pt x="227" y="133"/>
                    <a:pt x="196" y="119"/>
                    <a:pt x="173" y="97"/>
                  </a:cubicBezTo>
                  <a:cubicBezTo>
                    <a:pt x="167" y="91"/>
                    <a:pt x="160" y="88"/>
                    <a:pt x="151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92" y="88"/>
                    <a:pt x="72" y="78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2" y="43"/>
                    <a:pt x="20" y="25"/>
                    <a:pt x="0" y="0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1676606" y="4187750"/>
              <a:ext cx="962385" cy="55043"/>
            </a:xfrm>
            <a:custGeom>
              <a:avLst/>
              <a:gdLst>
                <a:gd name="T0" fmla="*/ 1119 w 1119"/>
                <a:gd name="T1" fmla="*/ 0 h 64"/>
                <a:gd name="T2" fmla="*/ 1119 w 1119"/>
                <a:gd name="T3" fmla="*/ 64 h 64"/>
                <a:gd name="T4" fmla="*/ 2 w 1119"/>
                <a:gd name="T5" fmla="*/ 64 h 64"/>
                <a:gd name="T6" fmla="*/ 0 w 1119"/>
                <a:gd name="T7" fmla="*/ 0 h 64"/>
                <a:gd name="T8" fmla="*/ 1119 w 111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9" h="64">
                  <a:moveTo>
                    <a:pt x="1119" y="0"/>
                  </a:moveTo>
                  <a:lnTo>
                    <a:pt x="1119" y="64"/>
                  </a:lnTo>
                  <a:lnTo>
                    <a:pt x="2" y="64"/>
                  </a:lnTo>
                  <a:lnTo>
                    <a:pt x="0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2163388" y="4399320"/>
              <a:ext cx="467862" cy="55043"/>
            </a:xfrm>
            <a:custGeom>
              <a:avLst/>
              <a:gdLst>
                <a:gd name="T0" fmla="*/ 0 w 307"/>
                <a:gd name="T1" fmla="*/ 0 h 36"/>
                <a:gd name="T2" fmla="*/ 0 w 307"/>
                <a:gd name="T3" fmla="*/ 36 h 36"/>
                <a:gd name="T4" fmla="*/ 301 w 307"/>
                <a:gd name="T5" fmla="*/ 36 h 36"/>
                <a:gd name="T6" fmla="*/ 307 w 307"/>
                <a:gd name="T7" fmla="*/ 0 h 36"/>
                <a:gd name="T8" fmla="*/ 0 w 30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4" y="25"/>
                    <a:pt x="306" y="13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2163388" y="4292675"/>
              <a:ext cx="473882" cy="55043"/>
            </a:xfrm>
            <a:custGeom>
              <a:avLst/>
              <a:gdLst>
                <a:gd name="T0" fmla="*/ 0 w 311"/>
                <a:gd name="T1" fmla="*/ 0 h 36"/>
                <a:gd name="T2" fmla="*/ 0 w 311"/>
                <a:gd name="T3" fmla="*/ 36 h 36"/>
                <a:gd name="T4" fmla="*/ 310 w 311"/>
                <a:gd name="T5" fmla="*/ 36 h 36"/>
                <a:gd name="T6" fmla="*/ 311 w 311"/>
                <a:gd name="T7" fmla="*/ 12 h 36"/>
                <a:gd name="T8" fmla="*/ 311 w 311"/>
                <a:gd name="T9" fmla="*/ 0 h 36"/>
                <a:gd name="T10" fmla="*/ 0 w 31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1" y="28"/>
                    <a:pt x="311" y="20"/>
                    <a:pt x="311" y="12"/>
                  </a:cubicBezTo>
                  <a:cubicBezTo>
                    <a:pt x="311" y="0"/>
                    <a:pt x="311" y="0"/>
                    <a:pt x="3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163388" y="4044123"/>
              <a:ext cx="478182" cy="92884"/>
            </a:xfrm>
            <a:custGeom>
              <a:avLst/>
              <a:gdLst>
                <a:gd name="T0" fmla="*/ 0 w 556"/>
                <a:gd name="T1" fmla="*/ 0 h 108"/>
                <a:gd name="T2" fmla="*/ 0 w 556"/>
                <a:gd name="T3" fmla="*/ 108 h 108"/>
                <a:gd name="T4" fmla="*/ 555 w 556"/>
                <a:gd name="T5" fmla="*/ 108 h 108"/>
                <a:gd name="T6" fmla="*/ 556 w 556"/>
                <a:gd name="T7" fmla="*/ 0 h 108"/>
                <a:gd name="T8" fmla="*/ 0 w 556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08">
                  <a:moveTo>
                    <a:pt x="0" y="0"/>
                  </a:moveTo>
                  <a:lnTo>
                    <a:pt x="0" y="108"/>
                  </a:lnTo>
                  <a:lnTo>
                    <a:pt x="555" y="108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2163388" y="4505105"/>
              <a:ext cx="444641" cy="55043"/>
            </a:xfrm>
            <a:custGeom>
              <a:avLst/>
              <a:gdLst>
                <a:gd name="T0" fmla="*/ 0 w 292"/>
                <a:gd name="T1" fmla="*/ 0 h 36"/>
                <a:gd name="T2" fmla="*/ 0 w 292"/>
                <a:gd name="T3" fmla="*/ 36 h 36"/>
                <a:gd name="T4" fmla="*/ 277 w 292"/>
                <a:gd name="T5" fmla="*/ 36 h 36"/>
                <a:gd name="T6" fmla="*/ 292 w 292"/>
                <a:gd name="T7" fmla="*/ 0 h 36"/>
                <a:gd name="T8" fmla="*/ 0 w 2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82" y="25"/>
                    <a:pt x="288" y="13"/>
                    <a:pt x="2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2163388" y="4610030"/>
              <a:ext cx="390458" cy="202969"/>
            </a:xfrm>
            <a:custGeom>
              <a:avLst/>
              <a:gdLst>
                <a:gd name="T0" fmla="*/ 0 w 256"/>
                <a:gd name="T1" fmla="*/ 0 h 133"/>
                <a:gd name="T2" fmla="*/ 0 w 256"/>
                <a:gd name="T3" fmla="*/ 133 h 133"/>
                <a:gd name="T4" fmla="*/ 1 w 256"/>
                <a:gd name="T5" fmla="*/ 133 h 133"/>
                <a:gd name="T6" fmla="*/ 90 w 256"/>
                <a:gd name="T7" fmla="*/ 97 h 133"/>
                <a:gd name="T8" fmla="*/ 112 w 256"/>
                <a:gd name="T9" fmla="*/ 88 h 133"/>
                <a:gd name="T10" fmla="*/ 148 w 256"/>
                <a:gd name="T11" fmla="*/ 88 h 133"/>
                <a:gd name="T12" fmla="*/ 205 w 256"/>
                <a:gd name="T13" fmla="*/ 60 h 133"/>
                <a:gd name="T14" fmla="*/ 206 w 256"/>
                <a:gd name="T15" fmla="*/ 59 h 133"/>
                <a:gd name="T16" fmla="*/ 256 w 256"/>
                <a:gd name="T17" fmla="*/ 0 h 133"/>
                <a:gd name="T18" fmla="*/ 0 w 256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1" y="133"/>
                    <a:pt x="1" y="133"/>
                  </a:cubicBezTo>
                  <a:cubicBezTo>
                    <a:pt x="36" y="133"/>
                    <a:pt x="67" y="119"/>
                    <a:pt x="90" y="97"/>
                  </a:cubicBezTo>
                  <a:cubicBezTo>
                    <a:pt x="96" y="91"/>
                    <a:pt x="104" y="88"/>
                    <a:pt x="112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70" y="88"/>
                    <a:pt x="191" y="78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21" y="40"/>
                    <a:pt x="239" y="23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>
              <a:spLocks/>
            </p:cNvSpPr>
            <p:nvPr/>
          </p:nvSpPr>
          <p:spPr bwMode="auto">
            <a:xfrm>
              <a:off x="2163388" y="4187750"/>
              <a:ext cx="475602" cy="550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42976" y="1086585"/>
            <a:ext cx="5064109" cy="1223029"/>
            <a:chOff x="1142976" y="1086585"/>
            <a:chExt cx="5064109" cy="1223029"/>
          </a:xfrm>
        </p:grpSpPr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428728" y="1285866"/>
              <a:ext cx="4761892" cy="835959"/>
            </a:xfrm>
            <a:custGeom>
              <a:avLst/>
              <a:gdLst>
                <a:gd name="T0" fmla="*/ 303 w 3367"/>
                <a:gd name="T1" fmla="*/ 972 h 972"/>
                <a:gd name="T2" fmla="*/ 3367 w 3367"/>
                <a:gd name="T3" fmla="*/ 972 h 972"/>
                <a:gd name="T4" fmla="*/ 3367 w 3367"/>
                <a:gd name="T5" fmla="*/ 0 h 972"/>
                <a:gd name="T6" fmla="*/ 298 w 3367"/>
                <a:gd name="T7" fmla="*/ 0 h 972"/>
                <a:gd name="T8" fmla="*/ 0 w 3367"/>
                <a:gd name="T9" fmla="*/ 447 h 972"/>
                <a:gd name="T10" fmla="*/ 303 w 3367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7" h="972">
                  <a:moveTo>
                    <a:pt x="303" y="972"/>
                  </a:moveTo>
                  <a:lnTo>
                    <a:pt x="3367" y="972"/>
                  </a:lnTo>
                  <a:lnTo>
                    <a:pt x="3367" y="0"/>
                  </a:lnTo>
                  <a:lnTo>
                    <a:pt x="298" y="0"/>
                  </a:lnTo>
                  <a:lnTo>
                    <a:pt x="0" y="447"/>
                  </a:lnTo>
                  <a:lnTo>
                    <a:pt x="303" y="97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5425531" y="1086585"/>
              <a:ext cx="781554" cy="901044"/>
            </a:xfrm>
            <a:custGeom>
              <a:avLst/>
              <a:gdLst>
                <a:gd name="T0" fmla="*/ 883 w 883"/>
                <a:gd name="T1" fmla="*/ 253 h 1018"/>
                <a:gd name="T2" fmla="*/ 441 w 883"/>
                <a:gd name="T3" fmla="*/ 0 h 1018"/>
                <a:gd name="T4" fmla="*/ 0 w 883"/>
                <a:gd name="T5" fmla="*/ 253 h 1018"/>
                <a:gd name="T6" fmla="*/ 0 w 883"/>
                <a:gd name="T7" fmla="*/ 764 h 1018"/>
                <a:gd name="T8" fmla="*/ 441 w 883"/>
                <a:gd name="T9" fmla="*/ 1018 h 1018"/>
                <a:gd name="T10" fmla="*/ 879 w 883"/>
                <a:gd name="T11" fmla="*/ 766 h 1018"/>
                <a:gd name="T12" fmla="*/ 883 w 883"/>
                <a:gd name="T13" fmla="*/ 2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1018">
                  <a:moveTo>
                    <a:pt x="883" y="253"/>
                  </a:moveTo>
                  <a:lnTo>
                    <a:pt x="441" y="0"/>
                  </a:lnTo>
                  <a:lnTo>
                    <a:pt x="0" y="253"/>
                  </a:lnTo>
                  <a:lnTo>
                    <a:pt x="0" y="764"/>
                  </a:lnTo>
                  <a:lnTo>
                    <a:pt x="441" y="1018"/>
                  </a:lnTo>
                  <a:lnTo>
                    <a:pt x="879" y="766"/>
                  </a:lnTo>
                  <a:lnTo>
                    <a:pt x="883" y="2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5494569" y="1158279"/>
              <a:ext cx="654098" cy="756770"/>
            </a:xfrm>
            <a:custGeom>
              <a:avLst/>
              <a:gdLst>
                <a:gd name="T0" fmla="*/ 739 w 739"/>
                <a:gd name="T1" fmla="*/ 215 h 855"/>
                <a:gd name="T2" fmla="*/ 369 w 739"/>
                <a:gd name="T3" fmla="*/ 0 h 855"/>
                <a:gd name="T4" fmla="*/ 0 w 739"/>
                <a:gd name="T5" fmla="*/ 215 h 855"/>
                <a:gd name="T6" fmla="*/ 0 w 739"/>
                <a:gd name="T7" fmla="*/ 641 h 855"/>
                <a:gd name="T8" fmla="*/ 369 w 739"/>
                <a:gd name="T9" fmla="*/ 855 h 855"/>
                <a:gd name="T10" fmla="*/ 739 w 739"/>
                <a:gd name="T11" fmla="*/ 641 h 855"/>
                <a:gd name="T12" fmla="*/ 739 w 739"/>
                <a:gd name="T13" fmla="*/ 21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5">
                  <a:moveTo>
                    <a:pt x="739" y="215"/>
                  </a:moveTo>
                  <a:lnTo>
                    <a:pt x="369" y="0"/>
                  </a:lnTo>
                  <a:lnTo>
                    <a:pt x="0" y="215"/>
                  </a:lnTo>
                  <a:lnTo>
                    <a:pt x="0" y="641"/>
                  </a:lnTo>
                  <a:lnTo>
                    <a:pt x="369" y="855"/>
                  </a:lnTo>
                  <a:lnTo>
                    <a:pt x="739" y="641"/>
                  </a:lnTo>
                  <a:lnTo>
                    <a:pt x="739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142976" y="1214428"/>
              <a:ext cx="5000660" cy="1095186"/>
            </a:xfrm>
            <a:prstGeom prst="rect">
              <a:avLst/>
            </a:prstGeom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en-US" altLang="zh-CN" sz="1000" dirty="0" smtClean="0"/>
                <a:t>         </a:t>
              </a:r>
              <a:endParaRPr lang="zh-CN" altLang="zh-CN" sz="10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2366710" y="1725357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85852" y="1997850"/>
            <a:ext cx="7858146" cy="1102809"/>
            <a:chOff x="1285852" y="1997850"/>
            <a:chExt cx="7858146" cy="1102809"/>
          </a:xfrm>
        </p:grpSpPr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2366710" y="2237179"/>
              <a:ext cx="6777288" cy="863480"/>
            </a:xfrm>
            <a:custGeom>
              <a:avLst/>
              <a:gdLst>
                <a:gd name="T0" fmla="*/ 314 w 3482"/>
                <a:gd name="T1" fmla="*/ 1004 h 1004"/>
                <a:gd name="T2" fmla="*/ 3482 w 3482"/>
                <a:gd name="T3" fmla="*/ 1004 h 1004"/>
                <a:gd name="T4" fmla="*/ 3482 w 3482"/>
                <a:gd name="T5" fmla="*/ 0 h 1004"/>
                <a:gd name="T6" fmla="*/ 310 w 3482"/>
                <a:gd name="T7" fmla="*/ 0 h 1004"/>
                <a:gd name="T8" fmla="*/ 0 w 3482"/>
                <a:gd name="T9" fmla="*/ 461 h 1004"/>
                <a:gd name="T10" fmla="*/ 314 w 3482"/>
                <a:gd name="T1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2" h="1004">
                  <a:moveTo>
                    <a:pt x="314" y="1004"/>
                  </a:moveTo>
                  <a:lnTo>
                    <a:pt x="3482" y="1004"/>
                  </a:lnTo>
                  <a:lnTo>
                    <a:pt x="3482" y="0"/>
                  </a:lnTo>
                  <a:lnTo>
                    <a:pt x="310" y="0"/>
                  </a:lnTo>
                  <a:lnTo>
                    <a:pt x="0" y="461"/>
                  </a:lnTo>
                  <a:lnTo>
                    <a:pt x="314" y="100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6032417" y="1997850"/>
              <a:ext cx="802798" cy="927599"/>
            </a:xfrm>
            <a:custGeom>
              <a:avLst/>
              <a:gdLst>
                <a:gd name="T0" fmla="*/ 907 w 907"/>
                <a:gd name="T1" fmla="*/ 261 h 1048"/>
                <a:gd name="T2" fmla="*/ 454 w 907"/>
                <a:gd name="T3" fmla="*/ 0 h 1048"/>
                <a:gd name="T4" fmla="*/ 0 w 907"/>
                <a:gd name="T5" fmla="*/ 261 h 1048"/>
                <a:gd name="T6" fmla="*/ 0 w 907"/>
                <a:gd name="T7" fmla="*/ 786 h 1048"/>
                <a:gd name="T8" fmla="*/ 454 w 907"/>
                <a:gd name="T9" fmla="*/ 1048 h 1048"/>
                <a:gd name="T10" fmla="*/ 907 w 907"/>
                <a:gd name="T11" fmla="*/ 786 h 1048"/>
                <a:gd name="T12" fmla="*/ 907 w 907"/>
                <a:gd name="T13" fmla="*/ 26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8">
                  <a:moveTo>
                    <a:pt x="907" y="261"/>
                  </a:moveTo>
                  <a:lnTo>
                    <a:pt x="454" y="0"/>
                  </a:lnTo>
                  <a:lnTo>
                    <a:pt x="0" y="261"/>
                  </a:lnTo>
                  <a:lnTo>
                    <a:pt x="0" y="786"/>
                  </a:lnTo>
                  <a:lnTo>
                    <a:pt x="454" y="1048"/>
                  </a:lnTo>
                  <a:lnTo>
                    <a:pt x="907" y="786"/>
                  </a:lnTo>
                  <a:lnTo>
                    <a:pt x="907" y="2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6102341" y="2072200"/>
              <a:ext cx="673571" cy="778016"/>
            </a:xfrm>
            <a:custGeom>
              <a:avLst/>
              <a:gdLst>
                <a:gd name="T0" fmla="*/ 761 w 761"/>
                <a:gd name="T1" fmla="*/ 220 h 879"/>
                <a:gd name="T2" fmla="*/ 380 w 761"/>
                <a:gd name="T3" fmla="*/ 0 h 879"/>
                <a:gd name="T4" fmla="*/ 0 w 761"/>
                <a:gd name="T5" fmla="*/ 220 h 879"/>
                <a:gd name="T6" fmla="*/ 0 w 761"/>
                <a:gd name="T7" fmla="*/ 659 h 879"/>
                <a:gd name="T8" fmla="*/ 380 w 761"/>
                <a:gd name="T9" fmla="*/ 879 h 879"/>
                <a:gd name="T10" fmla="*/ 761 w 761"/>
                <a:gd name="T11" fmla="*/ 659 h 879"/>
                <a:gd name="T12" fmla="*/ 761 w 761"/>
                <a:gd name="T13" fmla="*/ 22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879">
                  <a:moveTo>
                    <a:pt x="761" y="220"/>
                  </a:moveTo>
                  <a:lnTo>
                    <a:pt x="380" y="0"/>
                  </a:lnTo>
                  <a:lnTo>
                    <a:pt x="0" y="220"/>
                  </a:lnTo>
                  <a:lnTo>
                    <a:pt x="0" y="659"/>
                  </a:lnTo>
                  <a:lnTo>
                    <a:pt x="380" y="879"/>
                  </a:lnTo>
                  <a:lnTo>
                    <a:pt x="761" y="659"/>
                  </a:lnTo>
                  <a:lnTo>
                    <a:pt x="761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807117" y="2461973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85852" y="2357436"/>
              <a:ext cx="4429155" cy="631361"/>
            </a:xfrm>
            <a:prstGeom prst="rect">
              <a:avLst/>
            </a:prstGeom>
          </p:spPr>
          <p:txBody>
            <a:bodyPr wrap="square" lIns="144000" tIns="0" rIns="144000" bIns="0" anchor="t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 smtClean="0"/>
                <a:t>         </a:t>
              </a:r>
              <a:r>
                <a:rPr lang="zh-CN" altLang="zh-CN" sz="1200" dirty="0" smtClean="0"/>
                <a:t>其余的四位老师都是从五年级升上来的，有一定的高年段教学经验，也对本班的整体情况较为熟悉，更容易适应六年级的教学节奏。</a:t>
              </a: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43042" y="2950267"/>
            <a:ext cx="5314604" cy="1071495"/>
            <a:chOff x="1643042" y="2950267"/>
            <a:chExt cx="5314604" cy="1071495"/>
          </a:xfrm>
        </p:grpSpPr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2188683" y="3182363"/>
              <a:ext cx="4768963" cy="839399"/>
            </a:xfrm>
            <a:custGeom>
              <a:avLst/>
              <a:gdLst>
                <a:gd name="T0" fmla="*/ 289 w 3372"/>
                <a:gd name="T1" fmla="*/ 976 h 976"/>
                <a:gd name="T2" fmla="*/ 3372 w 3372"/>
                <a:gd name="T3" fmla="*/ 976 h 976"/>
                <a:gd name="T4" fmla="*/ 3372 w 3372"/>
                <a:gd name="T5" fmla="*/ 0 h 976"/>
                <a:gd name="T6" fmla="*/ 283 w 3372"/>
                <a:gd name="T7" fmla="*/ 0 h 976"/>
                <a:gd name="T8" fmla="*/ 0 w 3372"/>
                <a:gd name="T9" fmla="*/ 449 h 976"/>
                <a:gd name="T10" fmla="*/ 289 w 3372"/>
                <a:gd name="T11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2" h="976">
                  <a:moveTo>
                    <a:pt x="289" y="976"/>
                  </a:moveTo>
                  <a:lnTo>
                    <a:pt x="3372" y="976"/>
                  </a:lnTo>
                  <a:lnTo>
                    <a:pt x="3372" y="0"/>
                  </a:lnTo>
                  <a:lnTo>
                    <a:pt x="283" y="0"/>
                  </a:lnTo>
                  <a:lnTo>
                    <a:pt x="0" y="449"/>
                  </a:lnTo>
                  <a:lnTo>
                    <a:pt x="289" y="976"/>
                  </a:ln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5804821" y="2950267"/>
              <a:ext cx="780669" cy="902814"/>
            </a:xfrm>
            <a:custGeom>
              <a:avLst/>
              <a:gdLst>
                <a:gd name="T0" fmla="*/ 882 w 882"/>
                <a:gd name="T1" fmla="*/ 255 h 1020"/>
                <a:gd name="T2" fmla="*/ 442 w 882"/>
                <a:gd name="T3" fmla="*/ 0 h 1020"/>
                <a:gd name="T4" fmla="*/ 0 w 882"/>
                <a:gd name="T5" fmla="*/ 255 h 1020"/>
                <a:gd name="T6" fmla="*/ 0 w 882"/>
                <a:gd name="T7" fmla="*/ 764 h 1020"/>
                <a:gd name="T8" fmla="*/ 442 w 882"/>
                <a:gd name="T9" fmla="*/ 1020 h 1020"/>
                <a:gd name="T10" fmla="*/ 882 w 882"/>
                <a:gd name="T11" fmla="*/ 764 h 1020"/>
                <a:gd name="T12" fmla="*/ 882 w 882"/>
                <a:gd name="T13" fmla="*/ 25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2" h="1020">
                  <a:moveTo>
                    <a:pt x="882" y="255"/>
                  </a:moveTo>
                  <a:lnTo>
                    <a:pt x="442" y="0"/>
                  </a:lnTo>
                  <a:lnTo>
                    <a:pt x="0" y="255"/>
                  </a:lnTo>
                  <a:lnTo>
                    <a:pt x="0" y="764"/>
                  </a:lnTo>
                  <a:lnTo>
                    <a:pt x="442" y="1020"/>
                  </a:lnTo>
                  <a:lnTo>
                    <a:pt x="882" y="764"/>
                  </a:lnTo>
                  <a:lnTo>
                    <a:pt x="882" y="2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5872975" y="3023731"/>
              <a:ext cx="654098" cy="755001"/>
            </a:xfrm>
            <a:custGeom>
              <a:avLst/>
              <a:gdLst>
                <a:gd name="T0" fmla="*/ 739 w 739"/>
                <a:gd name="T1" fmla="*/ 213 h 853"/>
                <a:gd name="T2" fmla="*/ 370 w 739"/>
                <a:gd name="T3" fmla="*/ 0 h 853"/>
                <a:gd name="T4" fmla="*/ 0 w 739"/>
                <a:gd name="T5" fmla="*/ 213 h 853"/>
                <a:gd name="T6" fmla="*/ 0 w 739"/>
                <a:gd name="T7" fmla="*/ 640 h 853"/>
                <a:gd name="T8" fmla="*/ 370 w 739"/>
                <a:gd name="T9" fmla="*/ 853 h 853"/>
                <a:gd name="T10" fmla="*/ 739 w 739"/>
                <a:gd name="T11" fmla="*/ 640 h 853"/>
                <a:gd name="T12" fmla="*/ 739 w 739"/>
                <a:gd name="T13" fmla="*/ 21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3">
                  <a:moveTo>
                    <a:pt x="739" y="213"/>
                  </a:moveTo>
                  <a:lnTo>
                    <a:pt x="370" y="0"/>
                  </a:lnTo>
                  <a:lnTo>
                    <a:pt x="0" y="213"/>
                  </a:lnTo>
                  <a:lnTo>
                    <a:pt x="0" y="640"/>
                  </a:lnTo>
                  <a:lnTo>
                    <a:pt x="370" y="853"/>
                  </a:lnTo>
                  <a:lnTo>
                    <a:pt x="739" y="640"/>
                  </a:lnTo>
                  <a:lnTo>
                    <a:pt x="739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631250" y="3409986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43042" y="3286131"/>
              <a:ext cx="4357718" cy="650680"/>
            </a:xfrm>
            <a:prstGeom prst="rect">
              <a:avLst/>
            </a:prstGeom>
          </p:spPr>
          <p:txBody>
            <a:bodyPr wrap="square" lIns="144000" tIns="0" rIns="144000" bIns="0" anchor="t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 smtClean="0"/>
                <a:t>         </a:t>
              </a:r>
              <a:r>
                <a:rPr lang="zh-CN" altLang="zh-CN" sz="1200" dirty="0" smtClean="0"/>
                <a:t>在这个团队中，我们在杨楹老师和费菊媛老师的带领下互相学习，共勉共长，在期初就表现出了非常好的团队合作精神，教研组内研讨的氛围比较浓厚。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42910" y="642924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优势分析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57290" y="142874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     </a:t>
            </a:r>
            <a:r>
              <a:rPr lang="zh-CN" altLang="zh-CN" sz="1200" dirty="0" smtClean="0"/>
              <a:t>六语团队的六位老师平均年龄</a:t>
            </a:r>
            <a:r>
              <a:rPr lang="en-US" altLang="zh-CN" sz="1200" dirty="0" smtClean="0"/>
              <a:t>35</a:t>
            </a:r>
            <a:r>
              <a:rPr lang="zh-CN" altLang="zh-CN" sz="1200" dirty="0" smtClean="0"/>
              <a:t>。在我们这个团队中，有长期在高年级任教的资深教师：杨楹老师和费菊媛老师，她们不仅经验丰富，而且极具个人魅力。</a:t>
            </a:r>
            <a:endParaRPr lang="zh-CN" alt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39729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6"/>
          <p:cNvSpPr>
            <a:spLocks noChangeAspect="1"/>
          </p:cNvSpPr>
          <p:nvPr/>
        </p:nvSpPr>
        <p:spPr bwMode="auto">
          <a:xfrm>
            <a:off x="1278526" y="3061323"/>
            <a:ext cx="389152" cy="3892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17"/>
          <p:cNvSpPr>
            <a:spLocks noChangeAspect="1"/>
          </p:cNvSpPr>
          <p:nvPr/>
        </p:nvSpPr>
        <p:spPr bwMode="auto">
          <a:xfrm>
            <a:off x="7399290" y="2989286"/>
            <a:ext cx="357107" cy="35720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8"/>
          <p:cNvSpPr>
            <a:spLocks noChangeAspect="1"/>
          </p:cNvSpPr>
          <p:nvPr/>
        </p:nvSpPr>
        <p:spPr bwMode="auto">
          <a:xfrm>
            <a:off x="7486367" y="1165139"/>
            <a:ext cx="337574" cy="371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9"/>
          <p:cNvSpPr>
            <a:spLocks noChangeAspect="1"/>
          </p:cNvSpPr>
          <p:nvPr/>
        </p:nvSpPr>
        <p:spPr bwMode="auto">
          <a:xfrm>
            <a:off x="1304778" y="1401646"/>
            <a:ext cx="408869" cy="407340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8" name="组合 37"/>
          <p:cNvGrpSpPr/>
          <p:nvPr/>
        </p:nvGrpSpPr>
        <p:grpSpPr>
          <a:xfrm>
            <a:off x="4923154" y="1208840"/>
            <a:ext cx="978694" cy="1662112"/>
            <a:chOff x="4923154" y="1208840"/>
            <a:chExt cx="978694" cy="1662112"/>
          </a:xfrm>
        </p:grpSpPr>
        <p:sp>
          <p:nvSpPr>
            <p:cNvPr id="5" name="Freeform: Shape 4"/>
            <p:cNvSpPr>
              <a:spLocks/>
            </p:cNvSpPr>
            <p:nvPr/>
          </p:nvSpPr>
          <p:spPr bwMode="auto">
            <a:xfrm rot="6735232">
              <a:off x="4581445" y="1550549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0"/>
            <p:cNvSpPr txBox="1"/>
            <p:nvPr/>
          </p:nvSpPr>
          <p:spPr>
            <a:xfrm rot="17488811">
              <a:off x="4989513" y="1947936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8522" y="2870952"/>
            <a:ext cx="1662112" cy="978694"/>
            <a:chOff x="4068522" y="2870952"/>
            <a:chExt cx="1662112" cy="978694"/>
          </a:xfrm>
          <a:solidFill>
            <a:srgbClr val="ACC5C4"/>
          </a:solidFill>
        </p:grpSpPr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4068522" y="2870952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484078" y="3234204"/>
              <a:ext cx="830997" cy="207749"/>
            </a:xfrm>
            <a:prstGeom prst="rect">
              <a:avLst/>
            </a:prstGeom>
            <a:grp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0547" y="1896675"/>
            <a:ext cx="1662112" cy="978694"/>
            <a:chOff x="3090547" y="1896675"/>
            <a:chExt cx="1662112" cy="978694"/>
          </a:xfrm>
          <a:solidFill>
            <a:srgbClr val="A90202"/>
          </a:solidFill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3090547" y="1896675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3519604" y="2255280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32255" y="2529582"/>
            <a:ext cx="978694" cy="1662112"/>
            <a:chOff x="3432255" y="2529582"/>
            <a:chExt cx="978694" cy="1662112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 rot="5400000">
              <a:off x="3090546" y="2871291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23"/>
            <p:cNvSpPr txBox="1"/>
            <p:nvPr/>
          </p:nvSpPr>
          <p:spPr>
            <a:xfrm rot="16200000">
              <a:off x="3486583" y="3258632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6000760" y="1536567"/>
            <a:ext cx="2072248" cy="963744"/>
            <a:chOff x="8049695" y="2276873"/>
            <a:chExt cx="2762997" cy="1284992"/>
          </a:xfrm>
        </p:grpSpPr>
        <p:sp>
          <p:nvSpPr>
            <p:cNvPr id="30" name="TextBox 1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25"/>
            <p:cNvSpPr txBox="1">
              <a:spLocks/>
            </p:cNvSpPr>
            <p:nvPr/>
          </p:nvSpPr>
          <p:spPr>
            <a:xfrm>
              <a:off x="8049695" y="2704609"/>
              <a:ext cx="2762997" cy="857256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 smtClean="0"/>
                <a:t>    </a:t>
              </a:r>
              <a:r>
                <a:rPr lang="zh-CN" altLang="zh-CN" sz="1100" dirty="0" smtClean="0"/>
                <a:t>杨老师和费老师虽然是资深的高段教师，但也是新接手的班级，与学生的磨合也需要一定的时间。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6000757" y="3214689"/>
            <a:ext cx="2143140" cy="773784"/>
            <a:chOff x="8651586" y="2276873"/>
            <a:chExt cx="1940025" cy="681705"/>
          </a:xfrm>
        </p:grpSpPr>
        <p:sp>
          <p:nvSpPr>
            <p:cNvPr id="28" name="TextBox 3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9" name="TextBox 33"/>
            <p:cNvSpPr txBox="1">
              <a:spLocks/>
            </p:cNvSpPr>
            <p:nvPr/>
          </p:nvSpPr>
          <p:spPr>
            <a:xfrm>
              <a:off x="8651586" y="2339812"/>
              <a:ext cx="1940025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 smtClean="0"/>
                <a:t>        </a:t>
              </a:r>
              <a:r>
                <a:rPr lang="zh-CN" altLang="zh-CN" sz="1100" dirty="0" smtClean="0"/>
                <a:t>从我们的平均年龄来看，教学风格相对稳定，但是这也会造成一定的思维固化，导致我们自身发展的内驱力不强。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071538" y="1808986"/>
            <a:ext cx="1882260" cy="755243"/>
            <a:chOff x="886911" y="2503545"/>
            <a:chExt cx="2509680" cy="1006991"/>
          </a:xfrm>
        </p:grpSpPr>
        <p:sp>
          <p:nvSpPr>
            <p:cNvPr id="26" name="TextBox 35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endParaRPr lang="zh-CN" altLang="en-US" sz="1600" b="1" dirty="0">
                <a:solidFill>
                  <a:srgbClr val="7BAAA5"/>
                </a:solidFill>
              </a:endParaRPr>
            </a:p>
          </p:txBody>
        </p:sp>
        <p:sp>
          <p:nvSpPr>
            <p:cNvPr id="27" name="TextBox 36"/>
            <p:cNvSpPr txBox="1">
              <a:spLocks/>
            </p:cNvSpPr>
            <p:nvPr/>
          </p:nvSpPr>
          <p:spPr>
            <a:xfrm>
              <a:off x="886911" y="2891770"/>
              <a:ext cx="2509680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Autofit/>
            </a:bodyPr>
            <a:lstStyle/>
            <a:p>
              <a:r>
                <a:rPr lang="en-US" altLang="zh-CN" sz="1100" dirty="0" smtClean="0"/>
                <a:t>         </a:t>
              </a:r>
              <a:r>
                <a:rPr lang="zh-CN" altLang="zh-CN" sz="1100" dirty="0" smtClean="0"/>
                <a:t>因为部编版教材接触的时间也才一年，我们对部编版新教材的把握和实践还不够准确，对教学的整体策划、育人价值的挖掘和转化能力还有待加强。</a:t>
              </a:r>
              <a:endParaRPr lang="zh-CN" altLang="zh-CN" sz="1100" dirty="0"/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1071538" y="3450575"/>
            <a:ext cx="1837114" cy="755243"/>
            <a:chOff x="947106" y="2503545"/>
            <a:chExt cx="2449485" cy="1006991"/>
          </a:xfrm>
        </p:grpSpPr>
        <p:sp>
          <p:nvSpPr>
            <p:cNvPr id="24" name="TextBox 39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5" name="TextBox 40"/>
            <p:cNvSpPr txBox="1">
              <a:spLocks/>
            </p:cNvSpPr>
            <p:nvPr/>
          </p:nvSpPr>
          <p:spPr>
            <a:xfrm>
              <a:off x="947106" y="2891770"/>
              <a:ext cx="2449485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 smtClean="0"/>
                <a:t>        </a:t>
              </a:r>
              <a:r>
                <a:rPr lang="zh-CN" altLang="zh-CN" sz="1100" dirty="0" smtClean="0"/>
                <a:t>除黄莺老师有过一年带毕业班的经验，其余从五年级升上来的三位教师都没有带过毕业班。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2" name="Freeform: Shape 4"/>
          <p:cNvSpPr>
            <a:spLocks/>
          </p:cNvSpPr>
          <p:nvPr/>
        </p:nvSpPr>
        <p:spPr bwMode="auto">
          <a:xfrm rot="2031000">
            <a:off x="5299208" y="519394"/>
            <a:ext cx="1381062" cy="81320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ACC5C4"/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Freeform: Shape 4"/>
          <p:cNvSpPr>
            <a:spLocks/>
          </p:cNvSpPr>
          <p:nvPr/>
        </p:nvSpPr>
        <p:spPr bwMode="auto">
          <a:xfrm rot="1526578">
            <a:off x="7475585" y="4603494"/>
            <a:ext cx="696712" cy="410242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4"/>
          <p:cNvSpPr>
            <a:spLocks/>
          </p:cNvSpPr>
          <p:nvPr/>
        </p:nvSpPr>
        <p:spPr bwMode="auto">
          <a:xfrm rot="6735232">
            <a:off x="5884834" y="-389683"/>
            <a:ext cx="1302927" cy="767197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57224" y="714362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问题剖析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72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1000100" y="1000114"/>
            <a:ext cx="7572426" cy="4375734"/>
            <a:chOff x="2445760" y="-678494"/>
            <a:chExt cx="7572426" cy="4375734"/>
          </a:xfrm>
        </p:grpSpPr>
        <p:grpSp>
          <p:nvGrpSpPr>
            <p:cNvPr id="3" name="Group 7"/>
            <p:cNvGrpSpPr/>
            <p:nvPr/>
          </p:nvGrpSpPr>
          <p:grpSpPr>
            <a:xfrm>
              <a:off x="2445760" y="-678492"/>
              <a:ext cx="3000397" cy="3000396"/>
              <a:chOff x="2331374" y="5966787"/>
              <a:chExt cx="1549878" cy="1549916"/>
            </a:xfrm>
          </p:grpSpPr>
          <p:sp>
            <p:nvSpPr>
              <p:cNvPr id="19" name="Rectangle: Rounded Corners 8"/>
              <p:cNvSpPr/>
              <p:nvPr/>
            </p:nvSpPr>
            <p:spPr>
              <a:xfrm>
                <a:off x="2331374" y="5966787"/>
                <a:ext cx="1549878" cy="154991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TextBox 9"/>
              <p:cNvSpPr txBox="1">
                <a:spLocks/>
              </p:cNvSpPr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5147163" y="-678494"/>
              <a:ext cx="4871023" cy="4375734"/>
              <a:chOff x="3726805" y="5099967"/>
              <a:chExt cx="2516164" cy="2260377"/>
            </a:xfrm>
          </p:grpSpPr>
          <p:sp>
            <p:nvSpPr>
              <p:cNvPr id="17" name="Rectangle: Rounded Corners 11"/>
              <p:cNvSpPr/>
              <p:nvPr/>
            </p:nvSpPr>
            <p:spPr>
              <a:xfrm>
                <a:off x="4729993" y="5099967"/>
                <a:ext cx="1512976" cy="154991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TextBox 12"/>
              <p:cNvSpPr txBox="1">
                <a:spLocks/>
              </p:cNvSpPr>
              <p:nvPr/>
            </p:nvSpPr>
            <p:spPr bwMode="auto">
              <a:xfrm>
                <a:off x="3726805" y="7277232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endParaRPr lang="zh-CN" altLang="en-US" sz="2000" b="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21"/>
          <p:cNvGrpSpPr/>
          <p:nvPr/>
        </p:nvGrpSpPr>
        <p:grpSpPr>
          <a:xfrm>
            <a:off x="4786314" y="1928808"/>
            <a:ext cx="1214446" cy="1214446"/>
            <a:chOff x="1121342" y="1935808"/>
            <a:chExt cx="1479345" cy="1479315"/>
          </a:xfrm>
        </p:grpSpPr>
        <p:sp>
          <p:nvSpPr>
            <p:cNvPr id="8" name="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6"/>
            <p:cNvSpPr>
              <a:spLocks/>
            </p:cNvSpPr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208362" y="2718975"/>
              <a:ext cx="946414" cy="31161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</a:rPr>
                <a:t>问题剖析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8596" y="1928808"/>
            <a:ext cx="1143008" cy="1143008"/>
            <a:chOff x="6517571" y="1935536"/>
            <a:chExt cx="1479915" cy="1479884"/>
          </a:xfrm>
        </p:grpSpPr>
        <p:sp>
          <p:nvSpPr>
            <p:cNvPr id="9" name="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5"/>
            <p:cNvSpPr>
              <a:spLocks/>
            </p:cNvSpPr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610066" y="2767971"/>
              <a:ext cx="946413" cy="311618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</a:rPr>
                <a:t>优势分析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42910" y="357172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学科发展现状分析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1271607"/>
            <a:ext cx="278608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经过几年的摸索和实践，六年级语文学科的专题研究有深入地拓展，对</a:t>
            </a:r>
            <a:r>
              <a:rPr kumimoji="0" lang="zh-CN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班报讲评、</a:t>
            </a:r>
            <a:r>
              <a:rPr kumimoji="0" lang="zh-CN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读写结合类文本教学、非连续性文本教学等课型的研究也比较深入，加强了研究与质量之间的有机连接程度，类结构的意识在教师层面已经初步扎根。课外阅读更注重课内外的相辅相成，双向滋养。重视课内外教与学的研究，把握年段特点，依托月质量调研、专项素养考核等在日常不断提升学生语文学科素养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费老师在诗词教学方面的造诣，可以带领我们拓展诗词类课型的教学改革，促进学生将必备古诗词的积累与学习更加有机融通。 </a:t>
            </a:r>
          </a:p>
        </p:txBody>
      </p:sp>
      <p:sp>
        <p:nvSpPr>
          <p:cNvPr id="25" name="矩形 24"/>
          <p:cNvSpPr/>
          <p:nvPr/>
        </p:nvSpPr>
        <p:spPr>
          <a:xfrm>
            <a:off x="5929322" y="1285866"/>
            <a:ext cx="250033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1100" dirty="0" smtClean="0">
                <a:solidFill>
                  <a:schemeClr val="bg1"/>
                </a:solidFill>
              </a:rPr>
              <a:t>今年是六年级使用部编版教材的第二年，经过了上一学年的教学实践和研究，并且通过期初教材培训，我们每位教师都对新教材的整体年段目标的把握、单元整体的序列推进，学生学习语文要素都有了一个初步的认知，但还不够深入全面。本学期需</a:t>
            </a:r>
            <a:r>
              <a:rPr lang="zh-TW" altLang="zh-CN" sz="1100" dirty="0" smtClean="0">
                <a:solidFill>
                  <a:schemeClr val="bg1"/>
                </a:solidFill>
              </a:rPr>
              <a:t>围绕</a:t>
            </a:r>
            <a:r>
              <a:rPr lang="zh-CN" altLang="zh-CN" sz="1100" dirty="0" smtClean="0">
                <a:solidFill>
                  <a:schemeClr val="bg1"/>
                </a:solidFill>
              </a:rPr>
              <a:t>部编版新教材，</a:t>
            </a:r>
            <a:r>
              <a:rPr lang="zh-TW" altLang="zh-CN" sz="1100" dirty="0" smtClean="0">
                <a:solidFill>
                  <a:schemeClr val="bg1"/>
                </a:solidFill>
              </a:rPr>
              <a:t>从阅读、习作</a:t>
            </a:r>
            <a:r>
              <a:rPr lang="zh-CN" altLang="zh-CN" sz="1100" dirty="0" smtClean="0">
                <a:solidFill>
                  <a:schemeClr val="bg1"/>
                </a:solidFill>
              </a:rPr>
              <a:t>等</a:t>
            </a:r>
            <a:r>
              <a:rPr lang="zh-TW" altLang="zh-CN" sz="1100" dirty="0" smtClean="0">
                <a:solidFill>
                  <a:schemeClr val="bg1"/>
                </a:solidFill>
              </a:rPr>
              <a:t>领域，</a:t>
            </a:r>
            <a:r>
              <a:rPr lang="zh-CN" altLang="zh-CN" sz="1100" dirty="0" smtClean="0">
                <a:solidFill>
                  <a:schemeClr val="bg1"/>
                </a:solidFill>
              </a:rPr>
              <a:t>挖掘</a:t>
            </a:r>
            <a:r>
              <a:rPr lang="zh-TW" altLang="zh-CN" sz="1100" dirty="0" smtClean="0">
                <a:solidFill>
                  <a:schemeClr val="bg1"/>
                </a:solidFill>
              </a:rPr>
              <a:t>语文学科核心素养，关注核心素养之间的关联度</a:t>
            </a:r>
            <a:r>
              <a:rPr lang="zh-CN" altLang="zh-CN" sz="1100" dirty="0" smtClean="0">
                <a:solidFill>
                  <a:schemeClr val="bg1"/>
                </a:solidFill>
              </a:rPr>
              <a:t>，</a:t>
            </a:r>
            <a:r>
              <a:rPr lang="zh-TW" altLang="zh-CN" sz="1100" dirty="0" smtClean="0">
                <a:solidFill>
                  <a:schemeClr val="bg1"/>
                </a:solidFill>
              </a:rPr>
              <a:t>对单元教学目标进行</a:t>
            </a:r>
            <a:r>
              <a:rPr lang="zh-CN" altLang="zh-CN" sz="1100" dirty="0" smtClean="0">
                <a:solidFill>
                  <a:schemeClr val="bg1"/>
                </a:solidFill>
              </a:rPr>
              <a:t>重新建构</a:t>
            </a:r>
            <a:r>
              <a:rPr lang="zh-TW" altLang="zh-CN" sz="1100" dirty="0" smtClean="0">
                <a:solidFill>
                  <a:schemeClr val="bg1"/>
                </a:solidFill>
              </a:rPr>
              <a:t>，能结合</a:t>
            </a:r>
            <a:r>
              <a:rPr lang="zh-CN" altLang="zh-CN" sz="1100" dirty="0" smtClean="0">
                <a:solidFill>
                  <a:schemeClr val="bg1"/>
                </a:solidFill>
              </a:rPr>
              <a:t>“</a:t>
            </a:r>
            <a:r>
              <a:rPr lang="zh-TW" altLang="zh-CN" sz="1100" dirty="0" smtClean="0">
                <a:solidFill>
                  <a:schemeClr val="bg1"/>
                </a:solidFill>
              </a:rPr>
              <a:t>诗意</a:t>
            </a:r>
            <a:r>
              <a:rPr lang="zh-CN" altLang="zh-CN" sz="1100" dirty="0" smtClean="0">
                <a:solidFill>
                  <a:schemeClr val="bg1"/>
                </a:solidFill>
              </a:rPr>
              <a:t>语文课堂”规程，</a:t>
            </a:r>
            <a:r>
              <a:rPr lang="zh-TW" altLang="zh-CN" sz="1100" dirty="0" smtClean="0">
                <a:solidFill>
                  <a:schemeClr val="bg1"/>
                </a:solidFill>
              </a:rPr>
              <a:t>渗透</a:t>
            </a:r>
            <a:r>
              <a:rPr lang="zh-CN" altLang="zh-CN" sz="1100" dirty="0" smtClean="0">
                <a:solidFill>
                  <a:schemeClr val="bg1"/>
                </a:solidFill>
              </a:rPr>
              <a:t>“语文</a:t>
            </a:r>
            <a:r>
              <a:rPr lang="zh-TW" altLang="zh-CN" sz="1100" dirty="0" smtClean="0">
                <a:solidFill>
                  <a:schemeClr val="bg1"/>
                </a:solidFill>
              </a:rPr>
              <a:t>要素</a:t>
            </a:r>
            <a:r>
              <a:rPr lang="zh-CN" altLang="zh-CN" sz="1100" dirty="0" smtClean="0">
                <a:solidFill>
                  <a:schemeClr val="bg1"/>
                </a:solidFill>
              </a:rPr>
              <a:t>”的挖掘</a:t>
            </a:r>
            <a:r>
              <a:rPr lang="zh-TW" altLang="zh-CN" sz="1100" dirty="0" smtClean="0">
                <a:solidFill>
                  <a:schemeClr val="bg1"/>
                </a:solidFill>
              </a:rPr>
              <a:t>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7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8468" y="1981527"/>
            <a:ext cx="1611824" cy="1611824"/>
            <a:chOff x="4308468" y="1981527"/>
            <a:chExt cx="1611824" cy="1611824"/>
          </a:xfrm>
          <a:noFill/>
        </p:grpSpPr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041" y="1980704"/>
            <a:ext cx="1611824" cy="1611824"/>
            <a:chOff x="3056041" y="1980704"/>
            <a:chExt cx="1611824" cy="1611824"/>
          </a:xfrm>
          <a:noFill/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027" y="1359944"/>
            <a:ext cx="1611824" cy="1611824"/>
            <a:chOff x="3640027" y="1359944"/>
            <a:chExt cx="1611824" cy="1611824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325" y="2509166"/>
            <a:ext cx="1611824" cy="1611824"/>
            <a:chOff x="3686325" y="2509166"/>
            <a:chExt cx="1611824" cy="1611824"/>
          </a:xfrm>
        </p:grpSpPr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231" y="1427603"/>
            <a:ext cx="972833" cy="291688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3599" y="3318627"/>
            <a:ext cx="780128" cy="166924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3381" y="1427601"/>
            <a:ext cx="683722" cy="800498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3426" y="3498675"/>
            <a:ext cx="1164710" cy="218066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857224" y="1191018"/>
            <a:ext cx="1945007" cy="669012"/>
            <a:chOff x="1718471" y="1197195"/>
            <a:chExt cx="2593342" cy="892016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7" name="TextBox 29"/>
            <p:cNvSpPr txBox="1">
              <a:spLocks/>
            </p:cNvSpPr>
            <p:nvPr/>
          </p:nvSpPr>
          <p:spPr>
            <a:xfrm>
              <a:off x="1718471" y="1228408"/>
              <a:ext cx="2549181" cy="86080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r>
                <a:rPr lang="en-US" altLang="zh-CN" sz="1050" dirty="0" smtClean="0"/>
                <a:t>1.</a:t>
              </a:r>
              <a:r>
                <a:rPr lang="zh-CN" altLang="zh-CN" sz="1050" dirty="0" smtClean="0"/>
                <a:t>认真研读教材，完善集体备课，在教学中不断实践、修正备课和课件。</a:t>
              </a:r>
              <a:endParaRPr lang="zh-CN" altLang="zh-CN" sz="1050" dirty="0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71472" y="3286130"/>
            <a:ext cx="2214577" cy="557700"/>
            <a:chOff x="1415644" y="1186012"/>
            <a:chExt cx="2952769" cy="743600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5" name="TextBox 32"/>
            <p:cNvSpPr txBox="1">
              <a:spLocks/>
            </p:cNvSpPr>
            <p:nvPr/>
          </p:nvSpPr>
          <p:spPr>
            <a:xfrm>
              <a:off x="1415644" y="1186012"/>
              <a:ext cx="2952769" cy="743600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r>
                <a:rPr lang="en-US" altLang="zh-CN" sz="1050" dirty="0" smtClean="0"/>
                <a:t>2.</a:t>
              </a:r>
              <a:r>
                <a:rPr lang="zh-CN" altLang="zh-CN" sz="1050" dirty="0" smtClean="0"/>
                <a:t>依托教研组的主题研究强化建设，形成鲜明的教研组文化，提升教研质量，加速教研组中新教师发展。</a:t>
              </a:r>
              <a:endParaRPr lang="zh-CN" altLang="zh-CN" sz="1050" dirty="0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6247103" y="1142990"/>
            <a:ext cx="2150521" cy="534968"/>
            <a:chOff x="1762632" y="1185419"/>
            <a:chExt cx="2867360" cy="713291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3" name="TextBox 35"/>
            <p:cNvSpPr txBox="1">
              <a:spLocks/>
            </p:cNvSpPr>
            <p:nvPr/>
          </p:nvSpPr>
          <p:spPr>
            <a:xfrm>
              <a:off x="1815178" y="1185419"/>
              <a:ext cx="2814814" cy="71329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lnSpcReduction="10000"/>
            </a:bodyPr>
            <a:lstStyle/>
            <a:p>
              <a:r>
                <a:rPr lang="en-US" altLang="zh-CN" sz="1050" dirty="0" smtClean="0"/>
                <a:t>3. </a:t>
              </a:r>
              <a:r>
                <a:rPr lang="zh-CN" altLang="zh-CN" sz="1050" dirty="0" smtClean="0"/>
                <a:t>以班报讲评、读写结合类、古诗词课型教学研究为载体，构建富有诗意的语文课堂。</a:t>
              </a:r>
              <a:endParaRPr lang="zh-CN" altLang="zh-CN" sz="1050" dirty="0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6258136" y="3143253"/>
            <a:ext cx="2385830" cy="661270"/>
            <a:chOff x="1762632" y="1017016"/>
            <a:chExt cx="2930184" cy="881694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1" name="TextBox 38"/>
            <p:cNvSpPr txBox="1">
              <a:spLocks/>
            </p:cNvSpPr>
            <p:nvPr/>
          </p:nvSpPr>
          <p:spPr>
            <a:xfrm>
              <a:off x="1895718" y="1017016"/>
              <a:ext cx="2797098" cy="881694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r>
                <a:rPr lang="en-US" altLang="zh-CN" sz="1050" dirty="0" smtClean="0"/>
                <a:t>4.</a:t>
              </a:r>
              <a:r>
                <a:rPr lang="zh-CN" altLang="zh-CN" sz="1050" dirty="0" smtClean="0"/>
                <a:t>加强课内化教与学的研究，把握年段特点，依托月质量调研、专项素养考核等在日常不断提升学生语文学科素养。</a:t>
              </a:r>
              <a:endParaRPr lang="zh-CN" altLang="zh-CN" sz="1050" dirty="0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928662" y="571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二、发展目标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34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pple\AppData\Roaming\Tencent\Users\2806814176\QQ\WinTemp\RichOle\~HLHQ7~~V4A3OY9{[6MV%5V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34"/>
            <a:ext cx="750098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35717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清新教育总结ppt模板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ACC5C4"/>
      </a:accent1>
      <a:accent2>
        <a:srgbClr val="F2A5BB"/>
      </a:accent2>
      <a:accent3>
        <a:srgbClr val="BBCECD"/>
      </a:accent3>
      <a:accent4>
        <a:srgbClr val="F2A5BB"/>
      </a:accent4>
      <a:accent5>
        <a:srgbClr val="BBCECD"/>
      </a:accent5>
      <a:accent6>
        <a:srgbClr val="F2A5BB"/>
      </a:accent6>
      <a:hlink>
        <a:srgbClr val="BBCECD"/>
      </a:hlink>
      <a:folHlink>
        <a:srgbClr val="F2A5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1899</Words>
  <Application>Microsoft Office PowerPoint</Application>
  <PresentationFormat>全屏显示(16:9)</PresentationFormat>
  <Paragraphs>313</Paragraphs>
  <Slides>22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cp:lastModifiedBy>Windows 用户</cp:lastModifiedBy>
  <cp:revision>39</cp:revision>
  <dcterms:created xsi:type="dcterms:W3CDTF">2015-12-11T17:46:17Z</dcterms:created>
  <dcterms:modified xsi:type="dcterms:W3CDTF">2020-09-09T06:33:01Z</dcterms:modified>
</cp:coreProperties>
</file>