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9" r:id="rId5"/>
    <p:sldId id="258" r:id="rId6"/>
    <p:sldId id="271" r:id="rId7"/>
    <p:sldId id="261" r:id="rId8"/>
    <p:sldId id="267" r:id="rId9"/>
    <p:sldId id="301" r:id="rId10"/>
    <p:sldId id="264" r:id="rId11"/>
    <p:sldId id="266" r:id="rId12"/>
    <p:sldId id="29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74" y="108"/>
      </p:cViewPr>
      <p:guideLst>
        <p:guide orient="horz" pos="2164"/>
        <p:guide pos="3840"/>
        <p:guide pos="321"/>
        <p:guide pos="7268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页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 t="5555" b="20555"/>
          <a:stretch>
            <a:fillRect/>
          </a:stretch>
        </p:blipFill>
        <p:spPr>
          <a:xfrm>
            <a:off x="-635000" y="515905"/>
            <a:ext cx="13042900" cy="672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8462" y="-241300"/>
            <a:ext cx="1257300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60138" y="5905500"/>
            <a:ext cx="1257300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封面背景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0.png"/><Relationship Id="rId7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tags" Target="../tags/tag6.xml"/><Relationship Id="rId4" Type="http://schemas.openxmlformats.org/officeDocument/2006/relationships/image" Target="../media/image8.png"/><Relationship Id="rId3" Type="http://schemas.openxmlformats.org/officeDocument/2006/relationships/tags" Target="../tags/tag5.xml"/><Relationship Id="rId2" Type="http://schemas.openxmlformats.org/officeDocument/2006/relationships/image" Target="../media/image7.jpe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50038"/>
            <a:ext cx="12827000" cy="5058687"/>
          </a:xfrm>
          <a:prstGeom prst="rect">
            <a:avLst/>
          </a:prstGeom>
        </p:spPr>
      </p:pic>
      <p:sp>
        <p:nvSpPr>
          <p:cNvPr id="8" name="文本框 13"/>
          <p:cNvSpPr txBox="1"/>
          <p:nvPr>
            <p:custDataLst>
              <p:tags r:id="rId3"/>
            </p:custDataLst>
          </p:nvPr>
        </p:nvSpPr>
        <p:spPr>
          <a:xfrm>
            <a:off x="-2569299" y="1086283"/>
            <a:ext cx="14862810" cy="35623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7200" b="1" spc="300" dirty="0" smtClean="0">
                <a:gradFill flip="none" rotWithShape="1">
                  <a:gsLst>
                    <a:gs pos="0">
                      <a:schemeClr val="accent3"/>
                    </a:gs>
                    <a:gs pos="23976">
                      <a:schemeClr val="accent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务实笃行守初心 </a:t>
            </a:r>
            <a:endParaRPr lang="zh-CN" altLang="en-US" sz="7200" b="1" spc="300" dirty="0" smtClean="0">
              <a:gradFill flip="none" rotWithShape="1">
                <a:gsLst>
                  <a:gs pos="0">
                    <a:schemeClr val="accent3"/>
                  </a:gs>
                  <a:gs pos="23976">
                    <a:schemeClr val="accent2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  <a:tileRect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7200" b="1" spc="300" dirty="0" smtClean="0">
                <a:gradFill flip="none" rotWithShape="1">
                  <a:gsLst>
                    <a:gs pos="0">
                      <a:schemeClr val="accent3"/>
                    </a:gs>
                    <a:gs pos="23976">
                      <a:schemeClr val="accent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凝心聚力创佳绩</a:t>
            </a:r>
            <a:endParaRPr lang="zh-CN" altLang="en-US" sz="9600" b="1" spc="300" dirty="0" smtClean="0">
              <a:gradFill flip="none" rotWithShape="1">
                <a:gsLst>
                  <a:gs pos="0">
                    <a:schemeClr val="accent3"/>
                  </a:gs>
                  <a:gs pos="23976">
                    <a:schemeClr val="accent2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  <a:tileRect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 spc="300" dirty="0" smtClean="0">
                <a:gradFill flip="none" rotWithShape="1">
                  <a:gsLst>
                    <a:gs pos="0">
                      <a:schemeClr val="accent3"/>
                    </a:gs>
                    <a:gs pos="23976">
                      <a:schemeClr val="accent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——</a:t>
            </a:r>
            <a:r>
              <a:rPr lang="zh-CN" altLang="en-US" sz="4400" b="1" spc="300" dirty="0" smtClean="0">
                <a:gradFill flip="none" rotWithShape="1">
                  <a:gsLst>
                    <a:gs pos="0">
                      <a:schemeClr val="accent3"/>
                    </a:gs>
                    <a:gs pos="23976">
                      <a:schemeClr val="accent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  <a:tileRect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初中数学教研组经验交流</a:t>
            </a:r>
            <a:endParaRPr lang="zh-CN" altLang="en-US" sz="4400" b="1" spc="300" dirty="0" smtClean="0">
              <a:gradFill flip="none" rotWithShape="1">
                <a:gsLst>
                  <a:gs pos="0">
                    <a:schemeClr val="accent3"/>
                  </a:gs>
                  <a:gs pos="23976">
                    <a:schemeClr val="accent2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  <a:tileRect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296516" y="1682424"/>
            <a:ext cx="1573899" cy="1563688"/>
          </a:xfrm>
          <a:prstGeom prst="ellipse">
            <a:avLst/>
          </a:prstGeom>
          <a:solidFill>
            <a:srgbClr val="04B0BE"/>
          </a:solidFill>
          <a:ln w="38100" cap="flat">
            <a:solidFill>
              <a:srgbClr val="04B0BE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966237" y="3150662"/>
            <a:ext cx="1573899" cy="1563688"/>
          </a:xfrm>
          <a:prstGeom prst="ellipse">
            <a:avLst/>
          </a:prstGeom>
          <a:solidFill>
            <a:srgbClr val="FFC000"/>
          </a:solidFill>
          <a:ln w="38100" cap="flat">
            <a:solidFill>
              <a:srgbClr val="FFC00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296516" y="4616560"/>
            <a:ext cx="1573899" cy="1563688"/>
          </a:xfrm>
          <a:prstGeom prst="ellipse">
            <a:avLst/>
          </a:prstGeom>
          <a:solidFill>
            <a:srgbClr val="92D050"/>
          </a:solidFill>
          <a:ln w="38100" cap="flat">
            <a:solidFill>
              <a:srgbClr val="92D05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5962146" y="2290930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4521753" y="3728778"/>
            <a:ext cx="365303" cy="362962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5962146" y="5234486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p>
            <a:endParaRPr lang="zh-CN" altLang="en-US" sz="1800"/>
          </a:p>
        </p:txBody>
      </p:sp>
      <p:sp>
        <p:nvSpPr>
          <p:cNvPr id="21" name="TextBox 13"/>
          <p:cNvSpPr txBox="1"/>
          <p:nvPr/>
        </p:nvSpPr>
        <p:spPr>
          <a:xfrm flipH="1">
            <a:off x="4532953" y="2002784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01</a:t>
            </a:r>
            <a:endParaRPr lang="en-US" altLang="zh-CN" sz="5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14"/>
          <p:cNvSpPr txBox="1"/>
          <p:nvPr/>
        </p:nvSpPr>
        <p:spPr>
          <a:xfrm flipH="1">
            <a:off x="5211125" y="3471022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02</a:t>
            </a:r>
            <a:endParaRPr lang="en-US" altLang="zh-CN" sz="5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15"/>
          <p:cNvSpPr txBox="1"/>
          <p:nvPr/>
        </p:nvSpPr>
        <p:spPr>
          <a:xfrm flipH="1">
            <a:off x="4545433" y="4954483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03</a:t>
            </a:r>
            <a:endParaRPr lang="en-US" altLang="zh-CN" sz="5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6327140" y="1689100"/>
            <a:ext cx="5912485" cy="156718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ju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落实师徒结对，齐心协力帮助新教师成长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落实同课异构，每个备课组的常态课都是同课异构，互相听课点评改正提升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设计课堂观察表，抓典型学生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27372" y="1178661"/>
            <a:ext cx="4466590" cy="459105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p>
            <a:r>
              <a:rPr lang="zh-CN" altLang="en-US" sz="2400" b="1" dirty="0">
                <a:solidFill>
                  <a:srgbClr val="00B0F0"/>
                </a:solidFill>
                <a:latin typeface="+mj-ea"/>
                <a:ea typeface="+mj-ea"/>
              </a:rPr>
              <a:t>制定有效教研组计划，突出特色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240845" y="2650823"/>
            <a:ext cx="3588384" cy="230568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just"/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一个人走得快，一群人走得远。激励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成员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的主动、协作集体认同意识，产生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1+1&gt;2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的整体效果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个人为集体发展作贡献，集体为个人的发展创造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条件。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6" y="1629087"/>
            <a:ext cx="4466590" cy="1197610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p>
            <a:r>
              <a:rPr lang="zh-CN" altLang="zh-CN" sz="2400" b="1" dirty="0">
                <a:solidFill>
                  <a:srgbClr val="00B0F0"/>
                </a:solidFill>
                <a:latin typeface="+mn-ea"/>
                <a:cs typeface="+mn-ea"/>
              </a:rPr>
              <a:t>增强组内教师的集体认同意识，</a:t>
            </a:r>
            <a:endParaRPr lang="en-US" altLang="zh-CN" sz="2400" b="1" dirty="0">
              <a:solidFill>
                <a:srgbClr val="00B0F0"/>
              </a:solidFill>
              <a:latin typeface="+mn-ea"/>
              <a:cs typeface="+mn-ea"/>
            </a:endParaRPr>
          </a:p>
          <a:p>
            <a:r>
              <a:rPr lang="zh-CN" altLang="zh-CN" sz="2400" b="1" dirty="0">
                <a:solidFill>
                  <a:srgbClr val="00B0F0"/>
                </a:solidFill>
                <a:latin typeface="+mn-ea"/>
                <a:cs typeface="+mn-ea"/>
              </a:rPr>
              <a:t>强化团队协作，实现</a:t>
            </a:r>
            <a:r>
              <a:rPr lang="en-US" altLang="zh-CN" sz="2400" b="1" dirty="0">
                <a:solidFill>
                  <a:srgbClr val="00B0F0"/>
                </a:solidFill>
                <a:latin typeface="+mn-ea"/>
                <a:cs typeface="+mn-ea"/>
              </a:rPr>
              <a:t>1+1&gt;2</a:t>
            </a:r>
            <a:endParaRPr lang="zh-CN" altLang="zh-CN" sz="2400" b="1" dirty="0">
              <a:solidFill>
                <a:srgbClr val="00B0F0"/>
              </a:solidFill>
              <a:latin typeface="+mn-ea"/>
              <a:cs typeface="+mn-ea"/>
            </a:endParaRPr>
          </a:p>
          <a:p>
            <a:endParaRPr lang="zh-CN" altLang="zh-CN" sz="2400" b="1" dirty="0">
              <a:solidFill>
                <a:srgbClr val="00B0F0"/>
              </a:solidFill>
              <a:latin typeface="+mn-ea"/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40730" y="4768962"/>
            <a:ext cx="5078730" cy="828675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p>
            <a:r>
              <a:rPr lang="zh-CN" altLang="en-US" sz="2400" b="1" dirty="0">
                <a:solidFill>
                  <a:srgbClr val="00B0F0"/>
                </a:solidFill>
                <a:latin typeface="+mj-ea"/>
                <a:ea typeface="+mj-ea"/>
              </a:rPr>
              <a:t>扎实做好课题，自身提升与教学质量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lang="zh-CN" altLang="en-US" sz="2400" b="1" dirty="0">
                <a:solidFill>
                  <a:srgbClr val="00B0F0"/>
                </a:solidFill>
                <a:latin typeface="+mj-ea"/>
                <a:ea typeface="+mj-ea"/>
              </a:rPr>
              <a:t>齐头并进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sp>
        <p:nvSpPr>
          <p:cNvPr id="42" name="圆圈"/>
          <p:cNvSpPr/>
          <p:nvPr/>
        </p:nvSpPr>
        <p:spPr>
          <a:xfrm>
            <a:off x="579645" y="212846"/>
            <a:ext cx="1415773" cy="1415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4</a:t>
            </a:r>
            <a:endParaRPr kumimoji="0" lang="en-US" altLang="zh-CN" sz="9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文本框 13"/>
          <p:cNvSpPr txBox="1"/>
          <p:nvPr>
            <p:custDataLst>
              <p:tags r:id="rId1"/>
            </p:custDataLst>
          </p:nvPr>
        </p:nvSpPr>
        <p:spPr>
          <a:xfrm>
            <a:off x="2437177" y="185"/>
            <a:ext cx="2773680" cy="9772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spc="300" dirty="0">
                <a:gradFill>
                  <a:gsLst>
                    <a:gs pos="0">
                      <a:schemeClr val="accent3"/>
                    </a:gs>
                    <a:gs pos="44000">
                      <a:schemeClr val="accent1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</a:gradFill>
                <a:latin typeface="华康宋体W12" pitchFamily="49" charset="-122"/>
                <a:ea typeface="华康宋体W12" pitchFamily="49" charset="-122"/>
              </a:rPr>
              <a:t>努力方向</a:t>
            </a:r>
            <a:endParaRPr lang="zh-CN" altLang="en-US" sz="4800" spc="300" dirty="0">
              <a:gradFill>
                <a:gsLst>
                  <a:gs pos="0">
                    <a:schemeClr val="accent3"/>
                  </a:gs>
                  <a:gs pos="44000">
                    <a:schemeClr val="accent1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</a:gradFill>
              <a:latin typeface="华康宋体W12" pitchFamily="49" charset="-122"/>
              <a:ea typeface="华康宋体W12" pitchFamily="49" charset="-122"/>
            </a:endParaRPr>
          </a:p>
        </p:txBody>
      </p:sp>
      <p:pic>
        <p:nvPicPr>
          <p:cNvPr id="2" name="图片 1" descr="微信截图_20200829112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3256280"/>
            <a:ext cx="5838825" cy="1046480"/>
          </a:xfrm>
          <a:prstGeom prst="rect">
            <a:avLst/>
          </a:prstGeom>
        </p:spPr>
      </p:pic>
      <p:sp>
        <p:nvSpPr>
          <p:cNvPr id="3" name="TextBox 18"/>
          <p:cNvSpPr txBox="1"/>
          <p:nvPr/>
        </p:nvSpPr>
        <p:spPr>
          <a:xfrm>
            <a:off x="6435725" y="5488940"/>
            <a:ext cx="5183505" cy="11976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pPr algn="just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课题选择不做纸上谈兵的虚头，实实在在能提高自身教育教学水平，又能使学生成绩得到提升。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42" grpId="0" bldLvl="0" animBg="1"/>
      <p:bldP spid="4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50038"/>
            <a:ext cx="12827000" cy="505868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4455" y="2776220"/>
            <a:ext cx="9867265" cy="16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1"/>
                </a:solidFill>
              </a:rPr>
              <a:t>      </a:t>
            </a:r>
            <a:r>
              <a:rPr lang="zh-CN" altLang="zh-CN" sz="3600" b="1" dirty="0">
                <a:solidFill>
                  <a:schemeClr val="accent1"/>
                </a:solidFill>
              </a:rPr>
              <a:t>教无定法、研无定式。我们将进一步提升全组成员的教研能力与教学水平，</a:t>
            </a:r>
            <a:r>
              <a:rPr lang="zh-CN" altLang="zh-CN" sz="3600" b="1" dirty="0">
                <a:solidFill>
                  <a:schemeClr val="accent1"/>
                </a:solidFill>
                <a:sym typeface="+mn-ea"/>
              </a:rPr>
              <a:t>努力营造抱团拔节的教学氛围，</a:t>
            </a:r>
            <a:r>
              <a:rPr lang="zh-CN" altLang="zh-CN" sz="3600" b="1" dirty="0">
                <a:solidFill>
                  <a:schemeClr val="accent1"/>
                </a:solidFill>
              </a:rPr>
              <a:t>努力成为富有个性的创新型教研组团队，</a:t>
            </a:r>
            <a:r>
              <a:rPr lang="zh-CN" altLang="zh-CN" sz="3600" b="1" dirty="0">
                <a:solidFill>
                  <a:schemeClr val="accent1"/>
                </a:solidFill>
                <a:sym typeface="+mn-ea"/>
              </a:rPr>
              <a:t>务实笃行守初心，凝心聚力创佳绩。</a:t>
            </a:r>
            <a:endParaRPr lang="zh-CN" altLang="zh-CN" sz="3600" b="1" dirty="0">
              <a:solidFill>
                <a:schemeClr val="accent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250038"/>
            <a:ext cx="12827000" cy="50586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37623" y="2367171"/>
            <a:ext cx="13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pc="400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目录</a:t>
            </a:r>
            <a:endParaRPr lang="zh-CN" altLang="en-US" sz="6600" b="1" spc="400" dirty="0">
              <a:ln>
                <a:solidFill>
                  <a:schemeClr val="bg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1666757" y="3749619"/>
            <a:ext cx="17637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CATALOG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0085" y="2819552"/>
            <a:ext cx="24263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基本情况介绍</a:t>
            </a:r>
            <a:endParaRPr lang="zh-CN" altLang="en-US" sz="2800" dirty="0">
              <a:solidFill>
                <a:schemeClr val="bg1"/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6241" y="2743391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01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7403" y="4277591"/>
            <a:ext cx="2369031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工作汇报</a:t>
            </a:r>
            <a:endParaRPr lang="zh-CN" altLang="en-US" sz="2800" dirty="0">
              <a:solidFill>
                <a:schemeClr val="bg1"/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43560" y="4201430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02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54121" y="2857652"/>
            <a:ext cx="2434052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成果汇报</a:t>
            </a:r>
            <a:endParaRPr lang="zh-CN" altLang="en-US" sz="2800" dirty="0">
              <a:solidFill>
                <a:schemeClr val="bg1"/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0277" y="2781491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03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60993" y="4277591"/>
            <a:ext cx="242718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努力方向</a:t>
            </a:r>
            <a:endParaRPr lang="zh-CN" altLang="en-US" sz="2800" dirty="0">
              <a:solidFill>
                <a:schemeClr val="bg1"/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47149" y="4201430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方正细黑一简体" panose="02010601030101010101" pitchFamily="2" charset="-122"/>
                <a:ea typeface="方正细黑一简体" panose="02010601030101010101" pitchFamily="2" charset="-122"/>
                <a:sym typeface="字魂35号-经典雅黑" panose="00000500000000000000" pitchFamily="2" charset="-122"/>
              </a:rPr>
              <a:t>04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方正细黑一简体" panose="02010601030101010101" pitchFamily="2" charset="-122"/>
              <a:ea typeface="方正细黑一简体" panose="02010601030101010101" pitchFamily="2" charset="-122"/>
              <a:sym typeface="字魂35号-经典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grpSp>
        <p:nvGrpSpPr>
          <p:cNvPr id="7" name="组合 30"/>
          <p:cNvGrpSpPr/>
          <p:nvPr/>
        </p:nvGrpSpPr>
        <p:grpSpPr>
          <a:xfrm>
            <a:off x="3280180" y="3103786"/>
            <a:ext cx="5677962" cy="3727544"/>
            <a:chOff x="2494956" y="1977519"/>
            <a:chExt cx="3763312" cy="3172332"/>
          </a:xfrm>
        </p:grpSpPr>
        <p:sp>
          <p:nvSpPr>
            <p:cNvPr id="8" name="Freeform 5"/>
            <p:cNvSpPr/>
            <p:nvPr/>
          </p:nvSpPr>
          <p:spPr bwMode="auto">
            <a:xfrm>
              <a:off x="2494956" y="2660392"/>
              <a:ext cx="1657913" cy="2489459"/>
            </a:xfrm>
            <a:custGeom>
              <a:avLst/>
              <a:gdLst>
                <a:gd name="T0" fmla="*/ 417 w 492"/>
                <a:gd name="T1" fmla="*/ 473 h 789"/>
                <a:gd name="T2" fmla="*/ 273 w 492"/>
                <a:gd name="T3" fmla="*/ 181 h 789"/>
                <a:gd name="T4" fmla="*/ 22 w 492"/>
                <a:gd name="T5" fmla="*/ 2 h 789"/>
                <a:gd name="T6" fmla="*/ 2 w 492"/>
                <a:gd name="T7" fmla="*/ 14 h 789"/>
                <a:gd name="T8" fmla="*/ 14 w 492"/>
                <a:gd name="T9" fmla="*/ 34 h 789"/>
                <a:gd name="T10" fmla="*/ 29 w 492"/>
                <a:gd name="T11" fmla="*/ 37 h 789"/>
                <a:gd name="T12" fmla="*/ 387 w 492"/>
                <a:gd name="T13" fmla="*/ 483 h 789"/>
                <a:gd name="T14" fmla="*/ 460 w 492"/>
                <a:gd name="T15" fmla="*/ 789 h 789"/>
                <a:gd name="T16" fmla="*/ 476 w 492"/>
                <a:gd name="T17" fmla="*/ 789 h 789"/>
                <a:gd name="T18" fmla="*/ 492 w 492"/>
                <a:gd name="T19" fmla="*/ 789 h 789"/>
                <a:gd name="T20" fmla="*/ 417 w 492"/>
                <a:gd name="T21" fmla="*/ 47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789">
                  <a:moveTo>
                    <a:pt x="417" y="473"/>
                  </a:moveTo>
                  <a:cubicBezTo>
                    <a:pt x="378" y="355"/>
                    <a:pt x="329" y="257"/>
                    <a:pt x="273" y="181"/>
                  </a:cubicBezTo>
                  <a:cubicBezTo>
                    <a:pt x="201" y="85"/>
                    <a:pt x="117" y="25"/>
                    <a:pt x="22" y="2"/>
                  </a:cubicBezTo>
                  <a:cubicBezTo>
                    <a:pt x="13" y="0"/>
                    <a:pt x="5" y="6"/>
                    <a:pt x="2" y="14"/>
                  </a:cubicBezTo>
                  <a:cubicBezTo>
                    <a:pt x="0" y="23"/>
                    <a:pt x="6" y="31"/>
                    <a:pt x="14" y="34"/>
                  </a:cubicBezTo>
                  <a:cubicBezTo>
                    <a:pt x="19" y="35"/>
                    <a:pt x="24" y="36"/>
                    <a:pt x="29" y="37"/>
                  </a:cubicBezTo>
                  <a:cubicBezTo>
                    <a:pt x="219" y="92"/>
                    <a:pt x="328" y="308"/>
                    <a:pt x="387" y="483"/>
                  </a:cubicBezTo>
                  <a:cubicBezTo>
                    <a:pt x="426" y="601"/>
                    <a:pt x="448" y="716"/>
                    <a:pt x="460" y="789"/>
                  </a:cubicBezTo>
                  <a:cubicBezTo>
                    <a:pt x="476" y="789"/>
                    <a:pt x="476" y="789"/>
                    <a:pt x="476" y="789"/>
                  </a:cubicBezTo>
                  <a:cubicBezTo>
                    <a:pt x="492" y="789"/>
                    <a:pt x="492" y="789"/>
                    <a:pt x="492" y="789"/>
                  </a:cubicBezTo>
                  <a:cubicBezTo>
                    <a:pt x="481" y="715"/>
                    <a:pt x="458" y="596"/>
                    <a:pt x="417" y="473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618123" y="2651748"/>
              <a:ext cx="1640145" cy="2498103"/>
            </a:xfrm>
            <a:custGeom>
              <a:avLst/>
              <a:gdLst>
                <a:gd name="T0" fmla="*/ 489 w 491"/>
                <a:gd name="T1" fmla="*/ 14 h 789"/>
                <a:gd name="T2" fmla="*/ 470 w 491"/>
                <a:gd name="T3" fmla="*/ 2 h 789"/>
                <a:gd name="T4" fmla="*/ 219 w 491"/>
                <a:gd name="T5" fmla="*/ 181 h 789"/>
                <a:gd name="T6" fmla="*/ 74 w 491"/>
                <a:gd name="T7" fmla="*/ 473 h 789"/>
                <a:gd name="T8" fmla="*/ 0 w 491"/>
                <a:gd name="T9" fmla="*/ 789 h 789"/>
                <a:gd name="T10" fmla="*/ 16 w 491"/>
                <a:gd name="T11" fmla="*/ 789 h 789"/>
                <a:gd name="T12" fmla="*/ 32 w 491"/>
                <a:gd name="T13" fmla="*/ 789 h 789"/>
                <a:gd name="T14" fmla="*/ 105 w 491"/>
                <a:gd name="T15" fmla="*/ 483 h 789"/>
                <a:gd name="T16" fmla="*/ 463 w 491"/>
                <a:gd name="T17" fmla="*/ 37 h 789"/>
                <a:gd name="T18" fmla="*/ 477 w 491"/>
                <a:gd name="T19" fmla="*/ 34 h 789"/>
                <a:gd name="T20" fmla="*/ 489 w 491"/>
                <a:gd name="T21" fmla="*/ 1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789">
                  <a:moveTo>
                    <a:pt x="489" y="14"/>
                  </a:moveTo>
                  <a:cubicBezTo>
                    <a:pt x="487" y="6"/>
                    <a:pt x="479" y="0"/>
                    <a:pt x="470" y="2"/>
                  </a:cubicBezTo>
                  <a:cubicBezTo>
                    <a:pt x="375" y="25"/>
                    <a:pt x="291" y="85"/>
                    <a:pt x="219" y="181"/>
                  </a:cubicBezTo>
                  <a:cubicBezTo>
                    <a:pt x="163" y="257"/>
                    <a:pt x="114" y="355"/>
                    <a:pt x="74" y="473"/>
                  </a:cubicBezTo>
                  <a:cubicBezTo>
                    <a:pt x="33" y="596"/>
                    <a:pt x="11" y="715"/>
                    <a:pt x="0" y="789"/>
                  </a:cubicBezTo>
                  <a:cubicBezTo>
                    <a:pt x="16" y="789"/>
                    <a:pt x="16" y="789"/>
                    <a:pt x="16" y="789"/>
                  </a:cubicBezTo>
                  <a:cubicBezTo>
                    <a:pt x="32" y="789"/>
                    <a:pt x="32" y="789"/>
                    <a:pt x="32" y="789"/>
                  </a:cubicBezTo>
                  <a:cubicBezTo>
                    <a:pt x="43" y="716"/>
                    <a:pt x="65" y="601"/>
                    <a:pt x="105" y="483"/>
                  </a:cubicBezTo>
                  <a:cubicBezTo>
                    <a:pt x="163" y="309"/>
                    <a:pt x="272" y="92"/>
                    <a:pt x="463" y="37"/>
                  </a:cubicBezTo>
                  <a:cubicBezTo>
                    <a:pt x="468" y="36"/>
                    <a:pt x="473" y="35"/>
                    <a:pt x="477" y="34"/>
                  </a:cubicBezTo>
                  <a:cubicBezTo>
                    <a:pt x="486" y="31"/>
                    <a:pt x="491" y="23"/>
                    <a:pt x="489" y="14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829050" y="1977519"/>
              <a:ext cx="427038" cy="3172332"/>
            </a:xfrm>
            <a:custGeom>
              <a:avLst/>
              <a:gdLst>
                <a:gd name="T0" fmla="*/ 33 w 110"/>
                <a:gd name="T1" fmla="*/ 13 h 869"/>
                <a:gd name="T2" fmla="*/ 13 w 110"/>
                <a:gd name="T3" fmla="*/ 3 h 869"/>
                <a:gd name="T4" fmla="*/ 2 w 110"/>
                <a:gd name="T5" fmla="*/ 23 h 869"/>
                <a:gd name="T6" fmla="*/ 25 w 110"/>
                <a:gd name="T7" fmla="*/ 107 h 869"/>
                <a:gd name="T8" fmla="*/ 76 w 110"/>
                <a:gd name="T9" fmla="*/ 760 h 869"/>
                <a:gd name="T10" fmla="*/ 75 w 110"/>
                <a:gd name="T11" fmla="*/ 869 h 869"/>
                <a:gd name="T12" fmla="*/ 84 w 110"/>
                <a:gd name="T13" fmla="*/ 869 h 869"/>
                <a:gd name="T14" fmla="*/ 91 w 110"/>
                <a:gd name="T15" fmla="*/ 869 h 869"/>
                <a:gd name="T16" fmla="*/ 107 w 110"/>
                <a:gd name="T17" fmla="*/ 869 h 869"/>
                <a:gd name="T18" fmla="*/ 33 w 110"/>
                <a:gd name="T19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33" y="13"/>
                  </a:moveTo>
                  <a:cubicBezTo>
                    <a:pt x="30" y="5"/>
                    <a:pt x="21" y="0"/>
                    <a:pt x="13" y="3"/>
                  </a:cubicBezTo>
                  <a:cubicBezTo>
                    <a:pt x="4" y="6"/>
                    <a:pt x="0" y="15"/>
                    <a:pt x="2" y="23"/>
                  </a:cubicBezTo>
                  <a:cubicBezTo>
                    <a:pt x="11" y="48"/>
                    <a:pt x="18" y="77"/>
                    <a:pt x="25" y="107"/>
                  </a:cubicBezTo>
                  <a:cubicBezTo>
                    <a:pt x="66" y="301"/>
                    <a:pt x="75" y="580"/>
                    <a:pt x="76" y="760"/>
                  </a:cubicBezTo>
                  <a:cubicBezTo>
                    <a:pt x="76" y="803"/>
                    <a:pt x="76" y="840"/>
                    <a:pt x="75" y="869"/>
                  </a:cubicBezTo>
                  <a:cubicBezTo>
                    <a:pt x="84" y="869"/>
                    <a:pt x="84" y="869"/>
                    <a:pt x="84" y="869"/>
                  </a:cubicBezTo>
                  <a:cubicBezTo>
                    <a:pt x="91" y="869"/>
                    <a:pt x="91" y="869"/>
                    <a:pt x="91" y="869"/>
                  </a:cubicBezTo>
                  <a:cubicBezTo>
                    <a:pt x="107" y="869"/>
                    <a:pt x="107" y="869"/>
                    <a:pt x="107" y="869"/>
                  </a:cubicBezTo>
                  <a:cubicBezTo>
                    <a:pt x="110" y="693"/>
                    <a:pt x="108" y="246"/>
                    <a:pt x="33" y="1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502150" y="1977519"/>
              <a:ext cx="427038" cy="3172332"/>
            </a:xfrm>
            <a:custGeom>
              <a:avLst/>
              <a:gdLst>
                <a:gd name="T0" fmla="*/ 97 w 110"/>
                <a:gd name="T1" fmla="*/ 3 h 869"/>
                <a:gd name="T2" fmla="*/ 77 w 110"/>
                <a:gd name="T3" fmla="*/ 13 h 869"/>
                <a:gd name="T4" fmla="*/ 2 w 110"/>
                <a:gd name="T5" fmla="*/ 869 h 869"/>
                <a:gd name="T6" fmla="*/ 19 w 110"/>
                <a:gd name="T7" fmla="*/ 869 h 869"/>
                <a:gd name="T8" fmla="*/ 26 w 110"/>
                <a:gd name="T9" fmla="*/ 869 h 869"/>
                <a:gd name="T10" fmla="*/ 35 w 110"/>
                <a:gd name="T11" fmla="*/ 869 h 869"/>
                <a:gd name="T12" fmla="*/ 34 w 110"/>
                <a:gd name="T13" fmla="*/ 760 h 869"/>
                <a:gd name="T14" fmla="*/ 85 w 110"/>
                <a:gd name="T15" fmla="*/ 107 h 869"/>
                <a:gd name="T16" fmla="*/ 107 w 110"/>
                <a:gd name="T17" fmla="*/ 23 h 869"/>
                <a:gd name="T18" fmla="*/ 97 w 110"/>
                <a:gd name="T19" fmla="*/ 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97" y="3"/>
                  </a:moveTo>
                  <a:cubicBezTo>
                    <a:pt x="89" y="0"/>
                    <a:pt x="80" y="5"/>
                    <a:pt x="77" y="13"/>
                  </a:cubicBezTo>
                  <a:cubicBezTo>
                    <a:pt x="1" y="246"/>
                    <a:pt x="0" y="693"/>
                    <a:pt x="2" y="869"/>
                  </a:cubicBezTo>
                  <a:cubicBezTo>
                    <a:pt x="19" y="869"/>
                    <a:pt x="19" y="869"/>
                    <a:pt x="19" y="869"/>
                  </a:cubicBezTo>
                  <a:cubicBezTo>
                    <a:pt x="26" y="869"/>
                    <a:pt x="26" y="869"/>
                    <a:pt x="26" y="869"/>
                  </a:cubicBezTo>
                  <a:cubicBezTo>
                    <a:pt x="35" y="869"/>
                    <a:pt x="35" y="869"/>
                    <a:pt x="35" y="869"/>
                  </a:cubicBezTo>
                  <a:cubicBezTo>
                    <a:pt x="34" y="840"/>
                    <a:pt x="34" y="803"/>
                    <a:pt x="34" y="760"/>
                  </a:cubicBezTo>
                  <a:cubicBezTo>
                    <a:pt x="35" y="580"/>
                    <a:pt x="44" y="301"/>
                    <a:pt x="85" y="107"/>
                  </a:cubicBezTo>
                  <a:cubicBezTo>
                    <a:pt x="92" y="77"/>
                    <a:pt x="99" y="48"/>
                    <a:pt x="107" y="23"/>
                  </a:cubicBezTo>
                  <a:cubicBezTo>
                    <a:pt x="110" y="15"/>
                    <a:pt x="105" y="6"/>
                    <a:pt x="97" y="3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4509218" y="5174509"/>
            <a:ext cx="543418" cy="54338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80352" y="4323878"/>
            <a:ext cx="238698" cy="238684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86528" y="3810534"/>
            <a:ext cx="446924" cy="446900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200917" y="5111030"/>
            <a:ext cx="391058" cy="391038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11932" y="3498639"/>
            <a:ext cx="238698" cy="238684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58640" y="3982778"/>
            <a:ext cx="305568" cy="305552"/>
          </a:xfrm>
          <a:prstGeom prst="ellipse">
            <a:avLst/>
          </a:prstGeom>
          <a:solidFill>
            <a:schemeClr val="accent5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121867" tIns="60933" rIns="121867" bIns="60933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51868" y="3259263"/>
            <a:ext cx="1028561" cy="1028505"/>
            <a:chOff x="1961144" y="3434079"/>
            <a:chExt cx="1028561" cy="1028505"/>
          </a:xfrm>
        </p:grpSpPr>
        <p:grpSp>
          <p:nvGrpSpPr>
            <p:cNvPr id="19" name="组合 38"/>
            <p:cNvGrpSpPr/>
            <p:nvPr/>
          </p:nvGrpSpPr>
          <p:grpSpPr>
            <a:xfrm>
              <a:off x="1961144" y="3434079"/>
              <a:ext cx="1028561" cy="1028505"/>
              <a:chOff x="1661160" y="2430780"/>
              <a:chExt cx="609600" cy="609600"/>
            </a:xfrm>
            <a:solidFill>
              <a:schemeClr val="accent2"/>
            </a:solidFill>
          </p:grpSpPr>
          <p:sp>
            <p:nvSpPr>
              <p:cNvPr id="21" name="椭圆 20"/>
              <p:cNvSpPr/>
              <p:nvPr/>
            </p:nvSpPr>
            <p:spPr>
              <a:xfrm>
                <a:off x="1661160" y="2430780"/>
                <a:ext cx="609600" cy="6096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1825625" y="2574925"/>
                <a:ext cx="282575" cy="320675"/>
              </a:xfrm>
              <a:custGeom>
                <a:avLst/>
                <a:gdLst>
                  <a:gd name="T0" fmla="*/ 1451 w 2904"/>
                  <a:gd name="T1" fmla="*/ 0 h 3295"/>
                  <a:gd name="T2" fmla="*/ 0 w 2904"/>
                  <a:gd name="T3" fmla="*/ 425 h 3295"/>
                  <a:gd name="T4" fmla="*/ 1451 w 2904"/>
                  <a:gd name="T5" fmla="*/ 3295 h 3295"/>
                  <a:gd name="T6" fmla="*/ 2904 w 2904"/>
                  <a:gd name="T7" fmla="*/ 425 h 3295"/>
                  <a:gd name="T8" fmla="*/ 2694 w 2904"/>
                  <a:gd name="T9" fmla="*/ 1967 h 3295"/>
                  <a:gd name="T10" fmla="*/ 208 w 2904"/>
                  <a:gd name="T11" fmla="*/ 1967 h 3295"/>
                  <a:gd name="T12" fmla="*/ 798 w 2904"/>
                  <a:gd name="T13" fmla="*/ 571 h 3295"/>
                  <a:gd name="T14" fmla="*/ 2104 w 2904"/>
                  <a:gd name="T15" fmla="*/ 571 h 3295"/>
                  <a:gd name="T16" fmla="*/ 2694 w 2904"/>
                  <a:gd name="T17" fmla="*/ 1967 h 3295"/>
                  <a:gd name="T18" fmla="*/ 885 w 2904"/>
                  <a:gd name="T19" fmla="*/ 943 h 3295"/>
                  <a:gd name="T20" fmla="*/ 695 w 2904"/>
                  <a:gd name="T21" fmla="*/ 1307 h 3295"/>
                  <a:gd name="T22" fmla="*/ 597 w 2904"/>
                  <a:gd name="T23" fmla="*/ 1562 h 3295"/>
                  <a:gd name="T24" fmla="*/ 662 w 2904"/>
                  <a:gd name="T25" fmla="*/ 1613 h 3295"/>
                  <a:gd name="T26" fmla="*/ 720 w 2904"/>
                  <a:gd name="T27" fmla="*/ 1564 h 3295"/>
                  <a:gd name="T28" fmla="*/ 973 w 2904"/>
                  <a:gd name="T29" fmla="*/ 2236 h 3295"/>
                  <a:gd name="T30" fmla="*/ 1053 w 2904"/>
                  <a:gd name="T31" fmla="*/ 1198 h 3295"/>
                  <a:gd name="T32" fmla="*/ 1146 w 2904"/>
                  <a:gd name="T33" fmla="*/ 1035 h 3295"/>
                  <a:gd name="T34" fmla="*/ 1923 w 2904"/>
                  <a:gd name="T35" fmla="*/ 1727 h 3295"/>
                  <a:gd name="T36" fmla="*/ 2268 w 2904"/>
                  <a:gd name="T37" fmla="*/ 1611 h 3295"/>
                  <a:gd name="T38" fmla="*/ 1811 w 2904"/>
                  <a:gd name="T39" fmla="*/ 1455 h 3295"/>
                  <a:gd name="T40" fmla="*/ 2148 w 2904"/>
                  <a:gd name="T41" fmla="*/ 1408 h 3295"/>
                  <a:gd name="T42" fmla="*/ 2182 w 2904"/>
                  <a:gd name="T43" fmla="*/ 1158 h 3295"/>
                  <a:gd name="T44" fmla="*/ 2051 w 2904"/>
                  <a:gd name="T45" fmla="*/ 989 h 3295"/>
                  <a:gd name="T46" fmla="*/ 1414 w 2904"/>
                  <a:gd name="T47" fmla="*/ 1024 h 3295"/>
                  <a:gd name="T48" fmla="*/ 1163 w 2904"/>
                  <a:gd name="T49" fmla="*/ 993 h 3295"/>
                  <a:gd name="T50" fmla="*/ 1414 w 2904"/>
                  <a:gd name="T51" fmla="*/ 1479 h 3295"/>
                  <a:gd name="T52" fmla="*/ 1547 w 2904"/>
                  <a:gd name="T53" fmla="*/ 1455 h 3295"/>
                  <a:gd name="T54" fmla="*/ 1076 w 2904"/>
                  <a:gd name="T55" fmla="*/ 1611 h 3295"/>
                  <a:gd name="T56" fmla="*/ 1318 w 2904"/>
                  <a:gd name="T57" fmla="*/ 1727 h 3295"/>
                  <a:gd name="T58" fmla="*/ 1254 w 2904"/>
                  <a:gd name="T59" fmla="*/ 1909 h 3295"/>
                  <a:gd name="T60" fmla="*/ 1076 w 2904"/>
                  <a:gd name="T61" fmla="*/ 2126 h 3295"/>
                  <a:gd name="T62" fmla="*/ 1327 w 2904"/>
                  <a:gd name="T63" fmla="*/ 2094 h 3295"/>
                  <a:gd name="T64" fmla="*/ 1505 w 2904"/>
                  <a:gd name="T65" fmla="*/ 1875 h 3295"/>
                  <a:gd name="T66" fmla="*/ 1547 w 2904"/>
                  <a:gd name="T67" fmla="*/ 2234 h 3295"/>
                  <a:gd name="T68" fmla="*/ 1811 w 2904"/>
                  <a:gd name="T69" fmla="*/ 1787 h 3295"/>
                  <a:gd name="T70" fmla="*/ 1928 w 2904"/>
                  <a:gd name="T71" fmla="*/ 1976 h 3295"/>
                  <a:gd name="T72" fmla="*/ 2161 w 2904"/>
                  <a:gd name="T73" fmla="*/ 2200 h 3295"/>
                  <a:gd name="T74" fmla="*/ 2163 w 2904"/>
                  <a:gd name="T75" fmla="*/ 1943 h 3295"/>
                  <a:gd name="T76" fmla="*/ 1414 w 2904"/>
                  <a:gd name="T77" fmla="*/ 1343 h 3295"/>
                  <a:gd name="T78" fmla="*/ 1541 w 2904"/>
                  <a:gd name="T79" fmla="*/ 1111 h 3295"/>
                  <a:gd name="T80" fmla="*/ 1811 w 2904"/>
                  <a:gd name="T81" fmla="*/ 1091 h 3295"/>
                  <a:gd name="T82" fmla="*/ 1931 w 2904"/>
                  <a:gd name="T83" fmla="*/ 1182 h 3295"/>
                  <a:gd name="T84" fmla="*/ 1918 w 2904"/>
                  <a:gd name="T85" fmla="*/ 1299 h 3295"/>
                  <a:gd name="T86" fmla="*/ 1811 w 2904"/>
                  <a:gd name="T87" fmla="*/ 1343 h 3295"/>
                  <a:gd name="T88" fmla="*/ 1414 w 2904"/>
                  <a:gd name="T89" fmla="*/ 1343 h 3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04" h="3295">
                    <a:moveTo>
                      <a:pt x="2196" y="390"/>
                    </a:moveTo>
                    <a:cubicBezTo>
                      <a:pt x="1571" y="264"/>
                      <a:pt x="1451" y="0"/>
                      <a:pt x="1451" y="0"/>
                    </a:cubicBezTo>
                    <a:cubicBezTo>
                      <a:pt x="1451" y="0"/>
                      <a:pt x="1062" y="319"/>
                      <a:pt x="708" y="390"/>
                    </a:cubicBezTo>
                    <a:cubicBezTo>
                      <a:pt x="354" y="461"/>
                      <a:pt x="0" y="425"/>
                      <a:pt x="0" y="425"/>
                    </a:cubicBezTo>
                    <a:cubicBezTo>
                      <a:pt x="0" y="425"/>
                      <a:pt x="35" y="1311"/>
                      <a:pt x="35" y="2020"/>
                    </a:cubicBezTo>
                    <a:cubicBezTo>
                      <a:pt x="35" y="2728"/>
                      <a:pt x="1451" y="3295"/>
                      <a:pt x="1451" y="3295"/>
                    </a:cubicBezTo>
                    <a:cubicBezTo>
                      <a:pt x="1451" y="3295"/>
                      <a:pt x="2869" y="2709"/>
                      <a:pt x="2869" y="2020"/>
                    </a:cubicBezTo>
                    <a:cubicBezTo>
                      <a:pt x="2869" y="1311"/>
                      <a:pt x="2904" y="425"/>
                      <a:pt x="2904" y="425"/>
                    </a:cubicBezTo>
                    <a:cubicBezTo>
                      <a:pt x="2904" y="425"/>
                      <a:pt x="2550" y="461"/>
                      <a:pt x="2196" y="390"/>
                    </a:cubicBezTo>
                    <a:close/>
                    <a:moveTo>
                      <a:pt x="2694" y="1967"/>
                    </a:moveTo>
                    <a:cubicBezTo>
                      <a:pt x="2694" y="2558"/>
                      <a:pt x="1450" y="3060"/>
                      <a:pt x="1450" y="3060"/>
                    </a:cubicBezTo>
                    <a:cubicBezTo>
                      <a:pt x="1450" y="3060"/>
                      <a:pt x="208" y="2575"/>
                      <a:pt x="208" y="1967"/>
                    </a:cubicBezTo>
                    <a:cubicBezTo>
                      <a:pt x="208" y="1360"/>
                      <a:pt x="177" y="601"/>
                      <a:pt x="177" y="601"/>
                    </a:cubicBezTo>
                    <a:cubicBezTo>
                      <a:pt x="177" y="601"/>
                      <a:pt x="488" y="632"/>
                      <a:pt x="798" y="571"/>
                    </a:cubicBezTo>
                    <a:cubicBezTo>
                      <a:pt x="1109" y="510"/>
                      <a:pt x="1450" y="237"/>
                      <a:pt x="1450" y="237"/>
                    </a:cubicBezTo>
                    <a:cubicBezTo>
                      <a:pt x="1450" y="237"/>
                      <a:pt x="1555" y="464"/>
                      <a:pt x="2104" y="571"/>
                    </a:cubicBezTo>
                    <a:cubicBezTo>
                      <a:pt x="2414" y="632"/>
                      <a:pt x="2725" y="601"/>
                      <a:pt x="2725" y="601"/>
                    </a:cubicBezTo>
                    <a:cubicBezTo>
                      <a:pt x="2725" y="601"/>
                      <a:pt x="2694" y="1360"/>
                      <a:pt x="2694" y="1967"/>
                    </a:cubicBezTo>
                    <a:close/>
                    <a:moveTo>
                      <a:pt x="1146" y="1035"/>
                    </a:moveTo>
                    <a:cubicBezTo>
                      <a:pt x="885" y="943"/>
                      <a:pt x="885" y="943"/>
                      <a:pt x="885" y="943"/>
                    </a:cubicBezTo>
                    <a:cubicBezTo>
                      <a:pt x="864" y="1001"/>
                      <a:pt x="837" y="1061"/>
                      <a:pt x="805" y="1124"/>
                    </a:cubicBezTo>
                    <a:cubicBezTo>
                      <a:pt x="776" y="1178"/>
                      <a:pt x="739" y="1239"/>
                      <a:pt x="695" y="1307"/>
                    </a:cubicBezTo>
                    <a:cubicBezTo>
                      <a:pt x="651" y="1374"/>
                      <a:pt x="597" y="1443"/>
                      <a:pt x="533" y="1511"/>
                    </a:cubicBezTo>
                    <a:cubicBezTo>
                      <a:pt x="597" y="1562"/>
                      <a:pt x="597" y="1562"/>
                      <a:pt x="597" y="1562"/>
                    </a:cubicBezTo>
                    <a:cubicBezTo>
                      <a:pt x="613" y="1575"/>
                      <a:pt x="628" y="1588"/>
                      <a:pt x="641" y="1598"/>
                    </a:cubicBezTo>
                    <a:cubicBezTo>
                      <a:pt x="654" y="1609"/>
                      <a:pt x="661" y="1614"/>
                      <a:pt x="662" y="1613"/>
                    </a:cubicBezTo>
                    <a:cubicBezTo>
                      <a:pt x="672" y="1604"/>
                      <a:pt x="682" y="1596"/>
                      <a:pt x="691" y="1588"/>
                    </a:cubicBezTo>
                    <a:cubicBezTo>
                      <a:pt x="701" y="1581"/>
                      <a:pt x="710" y="1572"/>
                      <a:pt x="720" y="1564"/>
                    </a:cubicBezTo>
                    <a:cubicBezTo>
                      <a:pt x="720" y="2236"/>
                      <a:pt x="720" y="2236"/>
                      <a:pt x="720" y="2236"/>
                    </a:cubicBezTo>
                    <a:cubicBezTo>
                      <a:pt x="973" y="2236"/>
                      <a:pt x="973" y="2236"/>
                      <a:pt x="973" y="2236"/>
                    </a:cubicBezTo>
                    <a:cubicBezTo>
                      <a:pt x="973" y="1305"/>
                      <a:pt x="973" y="1305"/>
                      <a:pt x="973" y="1305"/>
                    </a:cubicBezTo>
                    <a:cubicBezTo>
                      <a:pt x="1004" y="1266"/>
                      <a:pt x="1031" y="1231"/>
                      <a:pt x="1053" y="1198"/>
                    </a:cubicBezTo>
                    <a:cubicBezTo>
                      <a:pt x="1075" y="1165"/>
                      <a:pt x="1093" y="1137"/>
                      <a:pt x="1106" y="1113"/>
                    </a:cubicBezTo>
                    <a:cubicBezTo>
                      <a:pt x="1123" y="1084"/>
                      <a:pt x="1136" y="1058"/>
                      <a:pt x="1146" y="1035"/>
                    </a:cubicBezTo>
                    <a:close/>
                    <a:moveTo>
                      <a:pt x="2035" y="1848"/>
                    </a:moveTo>
                    <a:cubicBezTo>
                      <a:pt x="1990" y="1811"/>
                      <a:pt x="1953" y="1771"/>
                      <a:pt x="1923" y="1727"/>
                    </a:cubicBezTo>
                    <a:cubicBezTo>
                      <a:pt x="2268" y="1727"/>
                      <a:pt x="2268" y="1727"/>
                      <a:pt x="2268" y="1727"/>
                    </a:cubicBezTo>
                    <a:cubicBezTo>
                      <a:pt x="2268" y="1611"/>
                      <a:pt x="2268" y="1611"/>
                      <a:pt x="2268" y="1611"/>
                    </a:cubicBezTo>
                    <a:cubicBezTo>
                      <a:pt x="1811" y="1611"/>
                      <a:pt x="1811" y="1611"/>
                      <a:pt x="1811" y="1611"/>
                    </a:cubicBezTo>
                    <a:cubicBezTo>
                      <a:pt x="1811" y="1455"/>
                      <a:pt x="1811" y="1455"/>
                      <a:pt x="1811" y="1455"/>
                    </a:cubicBezTo>
                    <a:cubicBezTo>
                      <a:pt x="2011" y="1455"/>
                      <a:pt x="2011" y="1455"/>
                      <a:pt x="2011" y="1455"/>
                    </a:cubicBezTo>
                    <a:cubicBezTo>
                      <a:pt x="2080" y="1455"/>
                      <a:pt x="2125" y="1440"/>
                      <a:pt x="2148" y="1408"/>
                    </a:cubicBezTo>
                    <a:cubicBezTo>
                      <a:pt x="2170" y="1377"/>
                      <a:pt x="2182" y="1334"/>
                      <a:pt x="2182" y="1280"/>
                    </a:cubicBezTo>
                    <a:cubicBezTo>
                      <a:pt x="2182" y="1158"/>
                      <a:pt x="2182" y="1158"/>
                      <a:pt x="2182" y="1158"/>
                    </a:cubicBezTo>
                    <a:cubicBezTo>
                      <a:pt x="2182" y="1111"/>
                      <a:pt x="2173" y="1074"/>
                      <a:pt x="2156" y="1046"/>
                    </a:cubicBezTo>
                    <a:cubicBezTo>
                      <a:pt x="2140" y="1018"/>
                      <a:pt x="2104" y="999"/>
                      <a:pt x="2051" y="989"/>
                    </a:cubicBezTo>
                    <a:cubicBezTo>
                      <a:pt x="1997" y="978"/>
                      <a:pt x="1919" y="977"/>
                      <a:pt x="1818" y="983"/>
                    </a:cubicBezTo>
                    <a:cubicBezTo>
                      <a:pt x="1717" y="990"/>
                      <a:pt x="1582" y="1004"/>
                      <a:pt x="1414" y="1024"/>
                    </a:cubicBezTo>
                    <a:cubicBezTo>
                      <a:pt x="1414" y="993"/>
                      <a:pt x="1414" y="993"/>
                      <a:pt x="1414" y="993"/>
                    </a:cubicBezTo>
                    <a:cubicBezTo>
                      <a:pt x="1163" y="993"/>
                      <a:pt x="1163" y="993"/>
                      <a:pt x="1163" y="993"/>
                    </a:cubicBezTo>
                    <a:cubicBezTo>
                      <a:pt x="1163" y="1479"/>
                      <a:pt x="1163" y="1479"/>
                      <a:pt x="1163" y="1479"/>
                    </a:cubicBezTo>
                    <a:cubicBezTo>
                      <a:pt x="1414" y="1479"/>
                      <a:pt x="1414" y="1479"/>
                      <a:pt x="1414" y="1479"/>
                    </a:cubicBezTo>
                    <a:cubicBezTo>
                      <a:pt x="1414" y="1455"/>
                      <a:pt x="1414" y="1455"/>
                      <a:pt x="1414" y="1455"/>
                    </a:cubicBezTo>
                    <a:cubicBezTo>
                      <a:pt x="1547" y="1455"/>
                      <a:pt x="1547" y="1455"/>
                      <a:pt x="1547" y="1455"/>
                    </a:cubicBezTo>
                    <a:cubicBezTo>
                      <a:pt x="1547" y="1611"/>
                      <a:pt x="1547" y="1611"/>
                      <a:pt x="1547" y="1611"/>
                    </a:cubicBezTo>
                    <a:cubicBezTo>
                      <a:pt x="1076" y="1611"/>
                      <a:pt x="1076" y="1611"/>
                      <a:pt x="1076" y="1611"/>
                    </a:cubicBezTo>
                    <a:cubicBezTo>
                      <a:pt x="1076" y="1727"/>
                      <a:pt x="1076" y="1727"/>
                      <a:pt x="1076" y="1727"/>
                    </a:cubicBezTo>
                    <a:cubicBezTo>
                      <a:pt x="1318" y="1727"/>
                      <a:pt x="1318" y="1727"/>
                      <a:pt x="1318" y="1727"/>
                    </a:cubicBezTo>
                    <a:cubicBezTo>
                      <a:pt x="1313" y="1749"/>
                      <a:pt x="1306" y="1776"/>
                      <a:pt x="1296" y="1808"/>
                    </a:cubicBezTo>
                    <a:cubicBezTo>
                      <a:pt x="1287" y="1840"/>
                      <a:pt x="1273" y="1873"/>
                      <a:pt x="1254" y="1909"/>
                    </a:cubicBezTo>
                    <a:cubicBezTo>
                      <a:pt x="1236" y="1945"/>
                      <a:pt x="1212" y="1981"/>
                      <a:pt x="1183" y="2019"/>
                    </a:cubicBezTo>
                    <a:cubicBezTo>
                      <a:pt x="1154" y="2056"/>
                      <a:pt x="1119" y="2092"/>
                      <a:pt x="1076" y="2126"/>
                    </a:cubicBezTo>
                    <a:cubicBezTo>
                      <a:pt x="1176" y="2220"/>
                      <a:pt x="1176" y="2220"/>
                      <a:pt x="1176" y="2220"/>
                    </a:cubicBezTo>
                    <a:cubicBezTo>
                      <a:pt x="1234" y="2176"/>
                      <a:pt x="1285" y="2134"/>
                      <a:pt x="1327" y="2094"/>
                    </a:cubicBezTo>
                    <a:cubicBezTo>
                      <a:pt x="1370" y="2053"/>
                      <a:pt x="1406" y="2015"/>
                      <a:pt x="1435" y="1978"/>
                    </a:cubicBezTo>
                    <a:cubicBezTo>
                      <a:pt x="1464" y="1941"/>
                      <a:pt x="1488" y="1907"/>
                      <a:pt x="1505" y="1875"/>
                    </a:cubicBezTo>
                    <a:cubicBezTo>
                      <a:pt x="1523" y="1843"/>
                      <a:pt x="1537" y="1814"/>
                      <a:pt x="1547" y="1789"/>
                    </a:cubicBezTo>
                    <a:cubicBezTo>
                      <a:pt x="1547" y="2234"/>
                      <a:pt x="1547" y="2234"/>
                      <a:pt x="1547" y="2234"/>
                    </a:cubicBezTo>
                    <a:cubicBezTo>
                      <a:pt x="1811" y="2234"/>
                      <a:pt x="1811" y="2234"/>
                      <a:pt x="1811" y="2234"/>
                    </a:cubicBezTo>
                    <a:cubicBezTo>
                      <a:pt x="1811" y="1787"/>
                      <a:pt x="1811" y="1787"/>
                      <a:pt x="1811" y="1787"/>
                    </a:cubicBezTo>
                    <a:cubicBezTo>
                      <a:pt x="1823" y="1812"/>
                      <a:pt x="1839" y="1841"/>
                      <a:pt x="1858" y="1874"/>
                    </a:cubicBezTo>
                    <a:cubicBezTo>
                      <a:pt x="1876" y="1906"/>
                      <a:pt x="1900" y="1941"/>
                      <a:pt x="1928" y="1976"/>
                    </a:cubicBezTo>
                    <a:cubicBezTo>
                      <a:pt x="1956" y="2012"/>
                      <a:pt x="1989" y="2049"/>
                      <a:pt x="2027" y="2087"/>
                    </a:cubicBezTo>
                    <a:cubicBezTo>
                      <a:pt x="2065" y="2125"/>
                      <a:pt x="2110" y="2162"/>
                      <a:pt x="2161" y="2200"/>
                    </a:cubicBezTo>
                    <a:cubicBezTo>
                      <a:pt x="2311" y="2026"/>
                      <a:pt x="2311" y="2026"/>
                      <a:pt x="2311" y="2026"/>
                    </a:cubicBezTo>
                    <a:cubicBezTo>
                      <a:pt x="2261" y="2002"/>
                      <a:pt x="2212" y="1974"/>
                      <a:pt x="2163" y="1943"/>
                    </a:cubicBezTo>
                    <a:cubicBezTo>
                      <a:pt x="2122" y="1916"/>
                      <a:pt x="2079" y="1884"/>
                      <a:pt x="2035" y="1848"/>
                    </a:cubicBezTo>
                    <a:close/>
                    <a:moveTo>
                      <a:pt x="1414" y="1343"/>
                    </a:moveTo>
                    <a:cubicBezTo>
                      <a:pt x="1414" y="1129"/>
                      <a:pt x="1414" y="1129"/>
                      <a:pt x="1414" y="1129"/>
                    </a:cubicBezTo>
                    <a:cubicBezTo>
                      <a:pt x="1455" y="1122"/>
                      <a:pt x="1497" y="1116"/>
                      <a:pt x="1541" y="1111"/>
                    </a:cubicBezTo>
                    <a:cubicBezTo>
                      <a:pt x="1578" y="1106"/>
                      <a:pt x="1621" y="1102"/>
                      <a:pt x="1668" y="1097"/>
                    </a:cubicBezTo>
                    <a:cubicBezTo>
                      <a:pt x="1716" y="1093"/>
                      <a:pt x="1763" y="1091"/>
                      <a:pt x="1811" y="1091"/>
                    </a:cubicBezTo>
                    <a:cubicBezTo>
                      <a:pt x="1863" y="1091"/>
                      <a:pt x="1896" y="1100"/>
                      <a:pt x="1910" y="1116"/>
                    </a:cubicBezTo>
                    <a:cubicBezTo>
                      <a:pt x="1924" y="1133"/>
                      <a:pt x="1931" y="1155"/>
                      <a:pt x="1931" y="1182"/>
                    </a:cubicBezTo>
                    <a:cubicBezTo>
                      <a:pt x="1931" y="1254"/>
                      <a:pt x="1931" y="1254"/>
                      <a:pt x="1931" y="1254"/>
                    </a:cubicBezTo>
                    <a:cubicBezTo>
                      <a:pt x="1929" y="1271"/>
                      <a:pt x="1925" y="1286"/>
                      <a:pt x="1918" y="1299"/>
                    </a:cubicBezTo>
                    <a:cubicBezTo>
                      <a:pt x="1910" y="1310"/>
                      <a:pt x="1899" y="1320"/>
                      <a:pt x="1883" y="1329"/>
                    </a:cubicBezTo>
                    <a:cubicBezTo>
                      <a:pt x="1867" y="1338"/>
                      <a:pt x="1843" y="1343"/>
                      <a:pt x="1811" y="1343"/>
                    </a:cubicBezTo>
                    <a:cubicBezTo>
                      <a:pt x="1414" y="1343"/>
                      <a:pt x="1414" y="1343"/>
                      <a:pt x="1414" y="1343"/>
                    </a:cubicBezTo>
                    <a:close/>
                    <a:moveTo>
                      <a:pt x="1414" y="1343"/>
                    </a:moveTo>
                    <a:cubicBezTo>
                      <a:pt x="1414" y="1343"/>
                      <a:pt x="1414" y="1343"/>
                      <a:pt x="1414" y="134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676" tIns="43338" rIns="86676" bIns="43338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2028720" y="3479062"/>
              <a:ext cx="897890" cy="953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人员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构成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30324" y="2075281"/>
            <a:ext cx="1028561" cy="1028505"/>
            <a:chOff x="4639600" y="2074202"/>
            <a:chExt cx="1028561" cy="1028505"/>
          </a:xfrm>
        </p:grpSpPr>
        <p:grpSp>
          <p:nvGrpSpPr>
            <p:cNvPr id="24" name="组合 47"/>
            <p:cNvGrpSpPr/>
            <p:nvPr/>
          </p:nvGrpSpPr>
          <p:grpSpPr>
            <a:xfrm>
              <a:off x="4639600" y="2074202"/>
              <a:ext cx="1028561" cy="1028505"/>
              <a:chOff x="3383280" y="1615440"/>
              <a:chExt cx="609600" cy="609600"/>
            </a:xfrm>
            <a:solidFill>
              <a:schemeClr val="accent1"/>
            </a:solidFill>
          </p:grpSpPr>
          <p:sp>
            <p:nvSpPr>
              <p:cNvPr id="26" name="椭圆 25"/>
              <p:cNvSpPr/>
              <p:nvPr/>
            </p:nvSpPr>
            <p:spPr>
              <a:xfrm>
                <a:off x="3383280" y="1615440"/>
                <a:ext cx="609600" cy="6096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3"/>
              <p:cNvSpPr>
                <a:spLocks noEditPoints="1"/>
              </p:cNvSpPr>
              <p:nvPr/>
            </p:nvSpPr>
            <p:spPr bwMode="auto">
              <a:xfrm>
                <a:off x="3519488" y="1751013"/>
                <a:ext cx="338137" cy="338137"/>
              </a:xfrm>
              <a:custGeom>
                <a:avLst/>
                <a:gdLst>
                  <a:gd name="T0" fmla="*/ 2767 w 3278"/>
                  <a:gd name="T1" fmla="*/ 1785 h 3276"/>
                  <a:gd name="T2" fmla="*/ 2897 w 3278"/>
                  <a:gd name="T3" fmla="*/ 1239 h 3276"/>
                  <a:gd name="T4" fmla="*/ 1639 w 3278"/>
                  <a:gd name="T5" fmla="*/ 0 h 3276"/>
                  <a:gd name="T6" fmla="*/ 381 w 3278"/>
                  <a:gd name="T7" fmla="*/ 1239 h 3276"/>
                  <a:gd name="T8" fmla="*/ 511 w 3278"/>
                  <a:gd name="T9" fmla="*/ 1785 h 3276"/>
                  <a:gd name="T10" fmla="*/ 0 w 3278"/>
                  <a:gd name="T11" fmla="*/ 2657 h 3276"/>
                  <a:gd name="T12" fmla="*/ 653 w 3278"/>
                  <a:gd name="T13" fmla="*/ 2789 h 3276"/>
                  <a:gd name="T14" fmla="*/ 1090 w 3278"/>
                  <a:gd name="T15" fmla="*/ 3276 h 3276"/>
                  <a:gd name="T16" fmla="*/ 1559 w 3278"/>
                  <a:gd name="T17" fmla="*/ 2475 h 3276"/>
                  <a:gd name="T18" fmla="*/ 1639 w 3278"/>
                  <a:gd name="T19" fmla="*/ 2479 h 3276"/>
                  <a:gd name="T20" fmla="*/ 1719 w 3278"/>
                  <a:gd name="T21" fmla="*/ 2475 h 3276"/>
                  <a:gd name="T22" fmla="*/ 2189 w 3278"/>
                  <a:gd name="T23" fmla="*/ 3276 h 3276"/>
                  <a:gd name="T24" fmla="*/ 2626 w 3278"/>
                  <a:gd name="T25" fmla="*/ 2789 h 3276"/>
                  <a:gd name="T26" fmla="*/ 3278 w 3278"/>
                  <a:gd name="T27" fmla="*/ 2657 h 3276"/>
                  <a:gd name="T28" fmla="*/ 2767 w 3278"/>
                  <a:gd name="T29" fmla="*/ 1785 h 3276"/>
                  <a:gd name="T30" fmla="*/ 1065 w 3278"/>
                  <a:gd name="T31" fmla="*/ 2905 h 3276"/>
                  <a:gd name="T32" fmla="*/ 760 w 3278"/>
                  <a:gd name="T33" fmla="*/ 2612 h 3276"/>
                  <a:gd name="T34" fmla="*/ 339 w 3278"/>
                  <a:gd name="T35" fmla="*/ 2491 h 3276"/>
                  <a:gd name="T36" fmla="*/ 636 w 3278"/>
                  <a:gd name="T37" fmla="*/ 1985 h 3276"/>
                  <a:gd name="T38" fmla="*/ 1337 w 3278"/>
                  <a:gd name="T39" fmla="*/ 2441 h 3276"/>
                  <a:gd name="T40" fmla="*/ 1065 w 3278"/>
                  <a:gd name="T41" fmla="*/ 2905 h 3276"/>
                  <a:gd name="T42" fmla="*/ 1639 w 3278"/>
                  <a:gd name="T43" fmla="*/ 2253 h 3276"/>
                  <a:gd name="T44" fmla="*/ 616 w 3278"/>
                  <a:gd name="T45" fmla="*/ 1228 h 3276"/>
                  <a:gd name="T46" fmla="*/ 1639 w 3278"/>
                  <a:gd name="T47" fmla="*/ 203 h 3276"/>
                  <a:gd name="T48" fmla="*/ 2662 w 3278"/>
                  <a:gd name="T49" fmla="*/ 1228 h 3276"/>
                  <a:gd name="T50" fmla="*/ 1639 w 3278"/>
                  <a:gd name="T51" fmla="*/ 2253 h 3276"/>
                  <a:gd name="T52" fmla="*/ 2518 w 3278"/>
                  <a:gd name="T53" fmla="*/ 2612 h 3276"/>
                  <a:gd name="T54" fmla="*/ 2213 w 3278"/>
                  <a:gd name="T55" fmla="*/ 2905 h 3276"/>
                  <a:gd name="T56" fmla="*/ 1941 w 3278"/>
                  <a:gd name="T57" fmla="*/ 2442 h 3276"/>
                  <a:gd name="T58" fmla="*/ 2642 w 3278"/>
                  <a:gd name="T59" fmla="*/ 1985 h 3276"/>
                  <a:gd name="T60" fmla="*/ 2939 w 3278"/>
                  <a:gd name="T61" fmla="*/ 2492 h 3276"/>
                  <a:gd name="T62" fmla="*/ 2518 w 3278"/>
                  <a:gd name="T63" fmla="*/ 2612 h 3276"/>
                  <a:gd name="T64" fmla="*/ 1639 w 3278"/>
                  <a:gd name="T65" fmla="*/ 512 h 3276"/>
                  <a:gd name="T66" fmla="*/ 922 w 3278"/>
                  <a:gd name="T67" fmla="*/ 1229 h 3276"/>
                  <a:gd name="T68" fmla="*/ 1639 w 3278"/>
                  <a:gd name="T69" fmla="*/ 1945 h 3276"/>
                  <a:gd name="T70" fmla="*/ 2356 w 3278"/>
                  <a:gd name="T71" fmla="*/ 1229 h 3276"/>
                  <a:gd name="T72" fmla="*/ 1639 w 3278"/>
                  <a:gd name="T73" fmla="*/ 512 h 3276"/>
                  <a:gd name="T74" fmla="*/ 1639 w 3278"/>
                  <a:gd name="T75" fmla="*/ 1741 h 3276"/>
                  <a:gd name="T76" fmla="*/ 1127 w 3278"/>
                  <a:gd name="T77" fmla="*/ 1229 h 3276"/>
                  <a:gd name="T78" fmla="*/ 1639 w 3278"/>
                  <a:gd name="T79" fmla="*/ 717 h 3276"/>
                  <a:gd name="T80" fmla="*/ 2151 w 3278"/>
                  <a:gd name="T81" fmla="*/ 1229 h 3276"/>
                  <a:gd name="T82" fmla="*/ 1639 w 3278"/>
                  <a:gd name="T83" fmla="*/ 1741 h 3276"/>
                  <a:gd name="T84" fmla="*/ 1639 w 3278"/>
                  <a:gd name="T85" fmla="*/ 1741 h 3276"/>
                  <a:gd name="T86" fmla="*/ 1639 w 3278"/>
                  <a:gd name="T87" fmla="*/ 1741 h 3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78" h="3276">
                    <a:moveTo>
                      <a:pt x="2767" y="1785"/>
                    </a:moveTo>
                    <a:cubicBezTo>
                      <a:pt x="2850" y="1620"/>
                      <a:pt x="2897" y="1436"/>
                      <a:pt x="2897" y="1239"/>
                    </a:cubicBezTo>
                    <a:cubicBezTo>
                      <a:pt x="2897" y="555"/>
                      <a:pt x="2334" y="0"/>
                      <a:pt x="1639" y="0"/>
                    </a:cubicBezTo>
                    <a:cubicBezTo>
                      <a:pt x="944" y="0"/>
                      <a:pt x="381" y="555"/>
                      <a:pt x="381" y="1239"/>
                    </a:cubicBezTo>
                    <a:cubicBezTo>
                      <a:pt x="381" y="1436"/>
                      <a:pt x="428" y="1620"/>
                      <a:pt x="511" y="1785"/>
                    </a:cubicBezTo>
                    <a:cubicBezTo>
                      <a:pt x="0" y="2657"/>
                      <a:pt x="0" y="2657"/>
                      <a:pt x="0" y="2657"/>
                    </a:cubicBezTo>
                    <a:cubicBezTo>
                      <a:pt x="0" y="2657"/>
                      <a:pt x="324" y="2721"/>
                      <a:pt x="653" y="2789"/>
                    </a:cubicBezTo>
                    <a:cubicBezTo>
                      <a:pt x="872" y="3033"/>
                      <a:pt x="1090" y="3276"/>
                      <a:pt x="1090" y="3276"/>
                    </a:cubicBezTo>
                    <a:cubicBezTo>
                      <a:pt x="1559" y="2475"/>
                      <a:pt x="1559" y="2475"/>
                      <a:pt x="1559" y="2475"/>
                    </a:cubicBezTo>
                    <a:cubicBezTo>
                      <a:pt x="1586" y="2477"/>
                      <a:pt x="1612" y="2479"/>
                      <a:pt x="1639" y="2479"/>
                    </a:cubicBezTo>
                    <a:cubicBezTo>
                      <a:pt x="1666" y="2479"/>
                      <a:pt x="1692" y="2477"/>
                      <a:pt x="1719" y="2475"/>
                    </a:cubicBezTo>
                    <a:cubicBezTo>
                      <a:pt x="2189" y="3276"/>
                      <a:pt x="2189" y="3276"/>
                      <a:pt x="2189" y="3276"/>
                    </a:cubicBezTo>
                    <a:cubicBezTo>
                      <a:pt x="2189" y="3276"/>
                      <a:pt x="2407" y="3033"/>
                      <a:pt x="2626" y="2789"/>
                    </a:cubicBezTo>
                    <a:cubicBezTo>
                      <a:pt x="2954" y="2722"/>
                      <a:pt x="3278" y="2657"/>
                      <a:pt x="3278" y="2657"/>
                    </a:cubicBezTo>
                    <a:cubicBezTo>
                      <a:pt x="2767" y="1785"/>
                      <a:pt x="2767" y="1785"/>
                      <a:pt x="2767" y="1785"/>
                    </a:cubicBezTo>
                    <a:close/>
                    <a:moveTo>
                      <a:pt x="1065" y="2905"/>
                    </a:moveTo>
                    <a:cubicBezTo>
                      <a:pt x="1065" y="2905"/>
                      <a:pt x="908" y="2756"/>
                      <a:pt x="760" y="2612"/>
                    </a:cubicBezTo>
                    <a:cubicBezTo>
                      <a:pt x="550" y="2552"/>
                      <a:pt x="339" y="2491"/>
                      <a:pt x="339" y="2491"/>
                    </a:cubicBezTo>
                    <a:cubicBezTo>
                      <a:pt x="636" y="1985"/>
                      <a:pt x="636" y="1985"/>
                      <a:pt x="636" y="1985"/>
                    </a:cubicBezTo>
                    <a:cubicBezTo>
                      <a:pt x="807" y="2208"/>
                      <a:pt x="1052" y="2372"/>
                      <a:pt x="1337" y="2441"/>
                    </a:cubicBezTo>
                    <a:cubicBezTo>
                      <a:pt x="1065" y="2905"/>
                      <a:pt x="1065" y="2905"/>
                      <a:pt x="1065" y="2905"/>
                    </a:cubicBezTo>
                    <a:close/>
                    <a:moveTo>
                      <a:pt x="1639" y="2253"/>
                    </a:moveTo>
                    <a:cubicBezTo>
                      <a:pt x="1074" y="2253"/>
                      <a:pt x="616" y="1794"/>
                      <a:pt x="616" y="1228"/>
                    </a:cubicBezTo>
                    <a:cubicBezTo>
                      <a:pt x="616" y="662"/>
                      <a:pt x="1074" y="203"/>
                      <a:pt x="1639" y="203"/>
                    </a:cubicBezTo>
                    <a:cubicBezTo>
                      <a:pt x="2204" y="203"/>
                      <a:pt x="2662" y="662"/>
                      <a:pt x="2662" y="1228"/>
                    </a:cubicBezTo>
                    <a:cubicBezTo>
                      <a:pt x="2662" y="1794"/>
                      <a:pt x="2204" y="2253"/>
                      <a:pt x="1639" y="2253"/>
                    </a:cubicBezTo>
                    <a:close/>
                    <a:moveTo>
                      <a:pt x="2518" y="2612"/>
                    </a:moveTo>
                    <a:cubicBezTo>
                      <a:pt x="2370" y="2756"/>
                      <a:pt x="2213" y="2905"/>
                      <a:pt x="2213" y="2905"/>
                    </a:cubicBezTo>
                    <a:cubicBezTo>
                      <a:pt x="1941" y="2442"/>
                      <a:pt x="1941" y="2442"/>
                      <a:pt x="1941" y="2442"/>
                    </a:cubicBezTo>
                    <a:cubicBezTo>
                      <a:pt x="2226" y="2372"/>
                      <a:pt x="2471" y="2208"/>
                      <a:pt x="2642" y="1985"/>
                    </a:cubicBezTo>
                    <a:cubicBezTo>
                      <a:pt x="2939" y="2492"/>
                      <a:pt x="2939" y="2492"/>
                      <a:pt x="2939" y="2492"/>
                    </a:cubicBezTo>
                    <a:cubicBezTo>
                      <a:pt x="2939" y="2492"/>
                      <a:pt x="2728" y="2552"/>
                      <a:pt x="2518" y="2612"/>
                    </a:cubicBezTo>
                    <a:close/>
                    <a:moveTo>
                      <a:pt x="1639" y="512"/>
                    </a:moveTo>
                    <a:cubicBezTo>
                      <a:pt x="1243" y="512"/>
                      <a:pt x="922" y="833"/>
                      <a:pt x="922" y="1229"/>
                    </a:cubicBezTo>
                    <a:cubicBezTo>
                      <a:pt x="922" y="1624"/>
                      <a:pt x="1243" y="1945"/>
                      <a:pt x="1639" y="1945"/>
                    </a:cubicBezTo>
                    <a:cubicBezTo>
                      <a:pt x="2035" y="1945"/>
                      <a:pt x="2356" y="1624"/>
                      <a:pt x="2356" y="1229"/>
                    </a:cubicBezTo>
                    <a:cubicBezTo>
                      <a:pt x="2356" y="833"/>
                      <a:pt x="2035" y="512"/>
                      <a:pt x="1639" y="512"/>
                    </a:cubicBezTo>
                    <a:close/>
                    <a:moveTo>
                      <a:pt x="1639" y="1741"/>
                    </a:moveTo>
                    <a:cubicBezTo>
                      <a:pt x="1356" y="1741"/>
                      <a:pt x="1127" y="1511"/>
                      <a:pt x="1127" y="1229"/>
                    </a:cubicBezTo>
                    <a:cubicBezTo>
                      <a:pt x="1127" y="946"/>
                      <a:pt x="1356" y="717"/>
                      <a:pt x="1639" y="717"/>
                    </a:cubicBezTo>
                    <a:cubicBezTo>
                      <a:pt x="1922" y="717"/>
                      <a:pt x="2151" y="946"/>
                      <a:pt x="2151" y="1229"/>
                    </a:cubicBezTo>
                    <a:cubicBezTo>
                      <a:pt x="2151" y="1511"/>
                      <a:pt x="1922" y="1741"/>
                      <a:pt x="1639" y="1741"/>
                    </a:cubicBezTo>
                    <a:close/>
                    <a:moveTo>
                      <a:pt x="1639" y="1741"/>
                    </a:moveTo>
                    <a:cubicBezTo>
                      <a:pt x="1639" y="1741"/>
                      <a:pt x="1639" y="1741"/>
                      <a:pt x="1639" y="174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676" tIns="43338" rIns="86676" bIns="43338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TextBox 23"/>
            <p:cNvSpPr txBox="1"/>
            <p:nvPr/>
          </p:nvSpPr>
          <p:spPr>
            <a:xfrm>
              <a:off x="4869400" y="2188821"/>
              <a:ext cx="64262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SzTx/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</a:rPr>
                <a:t>梯队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  <a:p>
              <a:pPr algn="ctr">
                <a:buClrTx/>
                <a:buSzTx/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</a:rPr>
                <a:t>成长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45353" y="2063991"/>
            <a:ext cx="1028561" cy="1028505"/>
            <a:chOff x="6354629" y="2062912"/>
            <a:chExt cx="1028561" cy="1028505"/>
          </a:xfrm>
        </p:grpSpPr>
        <p:grpSp>
          <p:nvGrpSpPr>
            <p:cNvPr id="29" name="组合 43"/>
            <p:cNvGrpSpPr/>
            <p:nvPr/>
          </p:nvGrpSpPr>
          <p:grpSpPr>
            <a:xfrm>
              <a:off x="6354629" y="2062912"/>
              <a:ext cx="1028561" cy="1028505"/>
              <a:chOff x="5128260" y="2514600"/>
              <a:chExt cx="609600" cy="609600"/>
            </a:xfrm>
            <a:solidFill>
              <a:schemeClr val="accent3"/>
            </a:solidFill>
          </p:grpSpPr>
          <p:sp>
            <p:nvSpPr>
              <p:cNvPr id="31" name="椭圆 30"/>
              <p:cNvSpPr/>
              <p:nvPr/>
            </p:nvSpPr>
            <p:spPr>
              <a:xfrm>
                <a:off x="5128260" y="2514600"/>
                <a:ext cx="609600" cy="6096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Freeform 9"/>
              <p:cNvSpPr>
                <a:spLocks noEditPoints="1"/>
              </p:cNvSpPr>
              <p:nvPr/>
            </p:nvSpPr>
            <p:spPr bwMode="auto">
              <a:xfrm>
                <a:off x="5238147" y="2683944"/>
                <a:ext cx="367316" cy="287855"/>
              </a:xfrm>
              <a:custGeom>
                <a:avLst/>
                <a:gdLst>
                  <a:gd name="T0" fmla="*/ 2734 w 2822"/>
                  <a:gd name="T1" fmla="*/ 134 h 2210"/>
                  <a:gd name="T2" fmla="*/ 2612 w 2822"/>
                  <a:gd name="T3" fmla="*/ 209 h 2210"/>
                  <a:gd name="T4" fmla="*/ 2583 w 2822"/>
                  <a:gd name="T5" fmla="*/ 333 h 2210"/>
                  <a:gd name="T6" fmla="*/ 720 w 2822"/>
                  <a:gd name="T7" fmla="*/ 333 h 2210"/>
                  <a:gd name="T8" fmla="*/ 666 w 2822"/>
                  <a:gd name="T9" fmla="*/ 80 h 2210"/>
                  <a:gd name="T10" fmla="*/ 567 w 2822"/>
                  <a:gd name="T11" fmla="*/ 0 h 2210"/>
                  <a:gd name="T12" fmla="*/ 101 w 2822"/>
                  <a:gd name="T13" fmla="*/ 0 h 2210"/>
                  <a:gd name="T14" fmla="*/ 0 w 2822"/>
                  <a:gd name="T15" fmla="*/ 101 h 2210"/>
                  <a:gd name="T16" fmla="*/ 101 w 2822"/>
                  <a:gd name="T17" fmla="*/ 203 h 2210"/>
                  <a:gd name="T18" fmla="*/ 485 w 2822"/>
                  <a:gd name="T19" fmla="*/ 203 h 2210"/>
                  <a:gd name="T20" fmla="*/ 746 w 2822"/>
                  <a:gd name="T21" fmla="*/ 1432 h 2210"/>
                  <a:gd name="T22" fmla="*/ 846 w 2822"/>
                  <a:gd name="T23" fmla="*/ 1512 h 2210"/>
                  <a:gd name="T24" fmla="*/ 2435 w 2822"/>
                  <a:gd name="T25" fmla="*/ 1512 h 2210"/>
                  <a:gd name="T26" fmla="*/ 2534 w 2822"/>
                  <a:gd name="T27" fmla="*/ 1433 h 2210"/>
                  <a:gd name="T28" fmla="*/ 2809 w 2822"/>
                  <a:gd name="T29" fmla="*/ 255 h 2210"/>
                  <a:gd name="T30" fmla="*/ 2734 w 2822"/>
                  <a:gd name="T31" fmla="*/ 134 h 2210"/>
                  <a:gd name="T32" fmla="*/ 1404 w 2822"/>
                  <a:gd name="T33" fmla="*/ 842 h 2210"/>
                  <a:gd name="T34" fmla="*/ 1404 w 2822"/>
                  <a:gd name="T35" fmla="*/ 536 h 2210"/>
                  <a:gd name="T36" fmla="*/ 1895 w 2822"/>
                  <a:gd name="T37" fmla="*/ 536 h 2210"/>
                  <a:gd name="T38" fmla="*/ 1895 w 2822"/>
                  <a:gd name="T39" fmla="*/ 842 h 2210"/>
                  <a:gd name="T40" fmla="*/ 1404 w 2822"/>
                  <a:gd name="T41" fmla="*/ 842 h 2210"/>
                  <a:gd name="T42" fmla="*/ 1895 w 2822"/>
                  <a:gd name="T43" fmla="*/ 963 h 2210"/>
                  <a:gd name="T44" fmla="*/ 1895 w 2822"/>
                  <a:gd name="T45" fmla="*/ 1309 h 2210"/>
                  <a:gd name="T46" fmla="*/ 1404 w 2822"/>
                  <a:gd name="T47" fmla="*/ 1309 h 2210"/>
                  <a:gd name="T48" fmla="*/ 1404 w 2822"/>
                  <a:gd name="T49" fmla="*/ 963 h 2210"/>
                  <a:gd name="T50" fmla="*/ 1895 w 2822"/>
                  <a:gd name="T51" fmla="*/ 963 h 2210"/>
                  <a:gd name="T52" fmla="*/ 2016 w 2822"/>
                  <a:gd name="T53" fmla="*/ 536 h 2210"/>
                  <a:gd name="T54" fmla="*/ 2536 w 2822"/>
                  <a:gd name="T55" fmla="*/ 536 h 2210"/>
                  <a:gd name="T56" fmla="*/ 2464 w 2822"/>
                  <a:gd name="T57" fmla="*/ 842 h 2210"/>
                  <a:gd name="T58" fmla="*/ 2016 w 2822"/>
                  <a:gd name="T59" fmla="*/ 842 h 2210"/>
                  <a:gd name="T60" fmla="*/ 2016 w 2822"/>
                  <a:gd name="T61" fmla="*/ 536 h 2210"/>
                  <a:gd name="T62" fmla="*/ 1282 w 2822"/>
                  <a:gd name="T63" fmla="*/ 536 h 2210"/>
                  <a:gd name="T64" fmla="*/ 1282 w 2822"/>
                  <a:gd name="T65" fmla="*/ 842 h 2210"/>
                  <a:gd name="T66" fmla="*/ 828 w 2822"/>
                  <a:gd name="T67" fmla="*/ 842 h 2210"/>
                  <a:gd name="T68" fmla="*/ 763 w 2822"/>
                  <a:gd name="T69" fmla="*/ 536 h 2210"/>
                  <a:gd name="T70" fmla="*/ 1282 w 2822"/>
                  <a:gd name="T71" fmla="*/ 536 h 2210"/>
                  <a:gd name="T72" fmla="*/ 854 w 2822"/>
                  <a:gd name="T73" fmla="*/ 963 h 2210"/>
                  <a:gd name="T74" fmla="*/ 1282 w 2822"/>
                  <a:gd name="T75" fmla="*/ 963 h 2210"/>
                  <a:gd name="T76" fmla="*/ 1282 w 2822"/>
                  <a:gd name="T77" fmla="*/ 1309 h 2210"/>
                  <a:gd name="T78" fmla="*/ 928 w 2822"/>
                  <a:gd name="T79" fmla="*/ 1309 h 2210"/>
                  <a:gd name="T80" fmla="*/ 854 w 2822"/>
                  <a:gd name="T81" fmla="*/ 963 h 2210"/>
                  <a:gd name="T82" fmla="*/ 2355 w 2822"/>
                  <a:gd name="T83" fmla="*/ 1309 h 2210"/>
                  <a:gd name="T84" fmla="*/ 2016 w 2822"/>
                  <a:gd name="T85" fmla="*/ 1309 h 2210"/>
                  <a:gd name="T86" fmla="*/ 2016 w 2822"/>
                  <a:gd name="T87" fmla="*/ 963 h 2210"/>
                  <a:gd name="T88" fmla="*/ 2436 w 2822"/>
                  <a:gd name="T89" fmla="*/ 963 h 2210"/>
                  <a:gd name="T90" fmla="*/ 2355 w 2822"/>
                  <a:gd name="T91" fmla="*/ 1309 h 2210"/>
                  <a:gd name="T92" fmla="*/ 1153 w 2822"/>
                  <a:gd name="T93" fmla="*/ 1757 h 2210"/>
                  <a:gd name="T94" fmla="*/ 927 w 2822"/>
                  <a:gd name="T95" fmla="*/ 1984 h 2210"/>
                  <a:gd name="T96" fmla="*/ 1153 w 2822"/>
                  <a:gd name="T97" fmla="*/ 2210 h 2210"/>
                  <a:gd name="T98" fmla="*/ 1379 w 2822"/>
                  <a:gd name="T99" fmla="*/ 1984 h 2210"/>
                  <a:gd name="T100" fmla="*/ 1153 w 2822"/>
                  <a:gd name="T101" fmla="*/ 1757 h 2210"/>
                  <a:gd name="T102" fmla="*/ 2126 w 2822"/>
                  <a:gd name="T103" fmla="*/ 1757 h 2210"/>
                  <a:gd name="T104" fmla="*/ 1900 w 2822"/>
                  <a:gd name="T105" fmla="*/ 1984 h 2210"/>
                  <a:gd name="T106" fmla="*/ 2126 w 2822"/>
                  <a:gd name="T107" fmla="*/ 2210 h 2210"/>
                  <a:gd name="T108" fmla="*/ 2353 w 2822"/>
                  <a:gd name="T109" fmla="*/ 1984 h 2210"/>
                  <a:gd name="T110" fmla="*/ 2126 w 2822"/>
                  <a:gd name="T111" fmla="*/ 1757 h 2210"/>
                  <a:gd name="T112" fmla="*/ 2126 w 2822"/>
                  <a:gd name="T113" fmla="*/ 1757 h 2210"/>
                  <a:gd name="T114" fmla="*/ 2126 w 2822"/>
                  <a:gd name="T115" fmla="*/ 1757 h 2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22" h="2210">
                    <a:moveTo>
                      <a:pt x="2734" y="134"/>
                    </a:moveTo>
                    <a:cubicBezTo>
                      <a:pt x="2679" y="121"/>
                      <a:pt x="2625" y="155"/>
                      <a:pt x="2612" y="209"/>
                    </a:cubicBezTo>
                    <a:cubicBezTo>
                      <a:pt x="2583" y="333"/>
                      <a:pt x="2583" y="333"/>
                      <a:pt x="2583" y="333"/>
                    </a:cubicBezTo>
                    <a:cubicBezTo>
                      <a:pt x="720" y="333"/>
                      <a:pt x="720" y="333"/>
                      <a:pt x="720" y="333"/>
                    </a:cubicBezTo>
                    <a:cubicBezTo>
                      <a:pt x="666" y="80"/>
                      <a:pt x="666" y="80"/>
                      <a:pt x="666" y="80"/>
                    </a:cubicBezTo>
                    <a:cubicBezTo>
                      <a:pt x="656" y="33"/>
                      <a:pt x="615" y="0"/>
                      <a:pt x="567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5" y="0"/>
                      <a:pt x="0" y="45"/>
                      <a:pt x="0" y="101"/>
                    </a:cubicBezTo>
                    <a:cubicBezTo>
                      <a:pt x="0" y="157"/>
                      <a:pt x="45" y="203"/>
                      <a:pt x="101" y="203"/>
                    </a:cubicBezTo>
                    <a:cubicBezTo>
                      <a:pt x="485" y="203"/>
                      <a:pt x="485" y="203"/>
                      <a:pt x="485" y="203"/>
                    </a:cubicBezTo>
                    <a:cubicBezTo>
                      <a:pt x="746" y="1432"/>
                      <a:pt x="746" y="1432"/>
                      <a:pt x="746" y="1432"/>
                    </a:cubicBezTo>
                    <a:cubicBezTo>
                      <a:pt x="756" y="1478"/>
                      <a:pt x="798" y="1512"/>
                      <a:pt x="846" y="1512"/>
                    </a:cubicBezTo>
                    <a:cubicBezTo>
                      <a:pt x="2435" y="1512"/>
                      <a:pt x="2435" y="1512"/>
                      <a:pt x="2435" y="1512"/>
                    </a:cubicBezTo>
                    <a:cubicBezTo>
                      <a:pt x="2482" y="1512"/>
                      <a:pt x="2523" y="1479"/>
                      <a:pt x="2534" y="1433"/>
                    </a:cubicBezTo>
                    <a:cubicBezTo>
                      <a:pt x="2809" y="255"/>
                      <a:pt x="2809" y="255"/>
                      <a:pt x="2809" y="255"/>
                    </a:cubicBezTo>
                    <a:cubicBezTo>
                      <a:pt x="2822" y="201"/>
                      <a:pt x="2788" y="146"/>
                      <a:pt x="2734" y="134"/>
                    </a:cubicBezTo>
                    <a:close/>
                    <a:moveTo>
                      <a:pt x="1404" y="842"/>
                    </a:moveTo>
                    <a:cubicBezTo>
                      <a:pt x="1404" y="536"/>
                      <a:pt x="1404" y="536"/>
                      <a:pt x="1404" y="536"/>
                    </a:cubicBezTo>
                    <a:cubicBezTo>
                      <a:pt x="1895" y="536"/>
                      <a:pt x="1895" y="536"/>
                      <a:pt x="1895" y="536"/>
                    </a:cubicBezTo>
                    <a:cubicBezTo>
                      <a:pt x="1895" y="842"/>
                      <a:pt x="1895" y="842"/>
                      <a:pt x="1895" y="842"/>
                    </a:cubicBezTo>
                    <a:cubicBezTo>
                      <a:pt x="1404" y="842"/>
                      <a:pt x="1404" y="842"/>
                      <a:pt x="1404" y="842"/>
                    </a:cubicBezTo>
                    <a:close/>
                    <a:moveTo>
                      <a:pt x="1895" y="963"/>
                    </a:moveTo>
                    <a:cubicBezTo>
                      <a:pt x="1895" y="1309"/>
                      <a:pt x="1895" y="1309"/>
                      <a:pt x="1895" y="1309"/>
                    </a:cubicBezTo>
                    <a:cubicBezTo>
                      <a:pt x="1404" y="1309"/>
                      <a:pt x="1404" y="1309"/>
                      <a:pt x="1404" y="1309"/>
                    </a:cubicBezTo>
                    <a:cubicBezTo>
                      <a:pt x="1404" y="963"/>
                      <a:pt x="1404" y="963"/>
                      <a:pt x="1404" y="963"/>
                    </a:cubicBezTo>
                    <a:cubicBezTo>
                      <a:pt x="1895" y="963"/>
                      <a:pt x="1895" y="963"/>
                      <a:pt x="1895" y="963"/>
                    </a:cubicBezTo>
                    <a:close/>
                    <a:moveTo>
                      <a:pt x="2016" y="536"/>
                    </a:moveTo>
                    <a:cubicBezTo>
                      <a:pt x="2536" y="536"/>
                      <a:pt x="2536" y="536"/>
                      <a:pt x="2536" y="536"/>
                    </a:cubicBezTo>
                    <a:cubicBezTo>
                      <a:pt x="2464" y="842"/>
                      <a:pt x="2464" y="842"/>
                      <a:pt x="2464" y="842"/>
                    </a:cubicBezTo>
                    <a:cubicBezTo>
                      <a:pt x="2016" y="842"/>
                      <a:pt x="2016" y="842"/>
                      <a:pt x="2016" y="842"/>
                    </a:cubicBezTo>
                    <a:cubicBezTo>
                      <a:pt x="2016" y="536"/>
                      <a:pt x="2016" y="536"/>
                      <a:pt x="2016" y="536"/>
                    </a:cubicBezTo>
                    <a:close/>
                    <a:moveTo>
                      <a:pt x="1282" y="536"/>
                    </a:moveTo>
                    <a:cubicBezTo>
                      <a:pt x="1282" y="842"/>
                      <a:pt x="1282" y="842"/>
                      <a:pt x="1282" y="842"/>
                    </a:cubicBezTo>
                    <a:cubicBezTo>
                      <a:pt x="828" y="842"/>
                      <a:pt x="828" y="842"/>
                      <a:pt x="828" y="842"/>
                    </a:cubicBezTo>
                    <a:cubicBezTo>
                      <a:pt x="763" y="536"/>
                      <a:pt x="763" y="536"/>
                      <a:pt x="763" y="536"/>
                    </a:cubicBezTo>
                    <a:cubicBezTo>
                      <a:pt x="1282" y="536"/>
                      <a:pt x="1282" y="536"/>
                      <a:pt x="1282" y="536"/>
                    </a:cubicBezTo>
                    <a:close/>
                    <a:moveTo>
                      <a:pt x="854" y="963"/>
                    </a:moveTo>
                    <a:cubicBezTo>
                      <a:pt x="1282" y="963"/>
                      <a:pt x="1282" y="963"/>
                      <a:pt x="1282" y="963"/>
                    </a:cubicBezTo>
                    <a:cubicBezTo>
                      <a:pt x="1282" y="1309"/>
                      <a:pt x="1282" y="1309"/>
                      <a:pt x="1282" y="1309"/>
                    </a:cubicBezTo>
                    <a:cubicBezTo>
                      <a:pt x="928" y="1309"/>
                      <a:pt x="928" y="1309"/>
                      <a:pt x="928" y="1309"/>
                    </a:cubicBezTo>
                    <a:cubicBezTo>
                      <a:pt x="854" y="963"/>
                      <a:pt x="854" y="963"/>
                      <a:pt x="854" y="963"/>
                    </a:cubicBezTo>
                    <a:close/>
                    <a:moveTo>
                      <a:pt x="2355" y="1309"/>
                    </a:moveTo>
                    <a:cubicBezTo>
                      <a:pt x="2016" y="1309"/>
                      <a:pt x="2016" y="1309"/>
                      <a:pt x="2016" y="1309"/>
                    </a:cubicBezTo>
                    <a:cubicBezTo>
                      <a:pt x="2016" y="963"/>
                      <a:pt x="2016" y="963"/>
                      <a:pt x="2016" y="963"/>
                    </a:cubicBezTo>
                    <a:cubicBezTo>
                      <a:pt x="2436" y="963"/>
                      <a:pt x="2436" y="963"/>
                      <a:pt x="2436" y="963"/>
                    </a:cubicBezTo>
                    <a:cubicBezTo>
                      <a:pt x="2355" y="1309"/>
                      <a:pt x="2355" y="1309"/>
                      <a:pt x="2355" y="1309"/>
                    </a:cubicBezTo>
                    <a:close/>
                    <a:moveTo>
                      <a:pt x="1153" y="1757"/>
                    </a:moveTo>
                    <a:cubicBezTo>
                      <a:pt x="1028" y="1757"/>
                      <a:pt x="927" y="1859"/>
                      <a:pt x="927" y="1984"/>
                    </a:cubicBezTo>
                    <a:cubicBezTo>
                      <a:pt x="927" y="2109"/>
                      <a:pt x="1028" y="2210"/>
                      <a:pt x="1153" y="2210"/>
                    </a:cubicBezTo>
                    <a:cubicBezTo>
                      <a:pt x="1278" y="2210"/>
                      <a:pt x="1379" y="2109"/>
                      <a:pt x="1379" y="1984"/>
                    </a:cubicBezTo>
                    <a:cubicBezTo>
                      <a:pt x="1379" y="1859"/>
                      <a:pt x="1278" y="1757"/>
                      <a:pt x="1153" y="1757"/>
                    </a:cubicBezTo>
                    <a:close/>
                    <a:moveTo>
                      <a:pt x="2126" y="1757"/>
                    </a:moveTo>
                    <a:cubicBezTo>
                      <a:pt x="2001" y="1757"/>
                      <a:pt x="1900" y="1859"/>
                      <a:pt x="1900" y="1984"/>
                    </a:cubicBezTo>
                    <a:cubicBezTo>
                      <a:pt x="1900" y="2109"/>
                      <a:pt x="2001" y="2210"/>
                      <a:pt x="2126" y="2210"/>
                    </a:cubicBezTo>
                    <a:cubicBezTo>
                      <a:pt x="2251" y="2210"/>
                      <a:pt x="2353" y="2109"/>
                      <a:pt x="2353" y="1984"/>
                    </a:cubicBezTo>
                    <a:cubicBezTo>
                      <a:pt x="2353" y="1859"/>
                      <a:pt x="2251" y="1757"/>
                      <a:pt x="2126" y="1757"/>
                    </a:cubicBezTo>
                    <a:close/>
                    <a:moveTo>
                      <a:pt x="2126" y="1757"/>
                    </a:moveTo>
                    <a:cubicBezTo>
                      <a:pt x="2126" y="1757"/>
                      <a:pt x="2126" y="1757"/>
                      <a:pt x="2126" y="17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676" tIns="43338" rIns="86676" bIns="43338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" name="TextBox 28"/>
            <p:cNvSpPr txBox="1"/>
            <p:nvPr/>
          </p:nvSpPr>
          <p:spPr>
            <a:xfrm>
              <a:off x="6419964" y="2114721"/>
              <a:ext cx="897890" cy="953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综合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荣誉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097674" y="3435158"/>
            <a:ext cx="1028561" cy="1028505"/>
            <a:chOff x="9106950" y="3434079"/>
            <a:chExt cx="1028561" cy="1028505"/>
          </a:xfrm>
        </p:grpSpPr>
        <p:grpSp>
          <p:nvGrpSpPr>
            <p:cNvPr id="34" name="组合 52"/>
            <p:cNvGrpSpPr/>
            <p:nvPr/>
          </p:nvGrpSpPr>
          <p:grpSpPr>
            <a:xfrm>
              <a:off x="9106950" y="3434079"/>
              <a:ext cx="1028561" cy="1028505"/>
              <a:chOff x="6865620" y="1615440"/>
              <a:chExt cx="609600" cy="609600"/>
            </a:xfrm>
            <a:solidFill>
              <a:schemeClr val="accent4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6865620" y="1615440"/>
                <a:ext cx="609600" cy="609600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7026431" y="1780381"/>
                <a:ext cx="279400" cy="279400"/>
              </a:xfrm>
              <a:custGeom>
                <a:avLst/>
                <a:gdLst>
                  <a:gd name="T0" fmla="*/ 1434 w 2867"/>
                  <a:gd name="T1" fmla="*/ 205 h 2867"/>
                  <a:gd name="T2" fmla="*/ 2662 w 2867"/>
                  <a:gd name="T3" fmla="*/ 1434 h 2867"/>
                  <a:gd name="T4" fmla="*/ 1434 w 2867"/>
                  <a:gd name="T5" fmla="*/ 2662 h 2867"/>
                  <a:gd name="T6" fmla="*/ 205 w 2867"/>
                  <a:gd name="T7" fmla="*/ 1434 h 2867"/>
                  <a:gd name="T8" fmla="*/ 1434 w 2867"/>
                  <a:gd name="T9" fmla="*/ 205 h 2867"/>
                  <a:gd name="T10" fmla="*/ 1434 w 2867"/>
                  <a:gd name="T11" fmla="*/ 0 h 2867"/>
                  <a:gd name="T12" fmla="*/ 0 w 2867"/>
                  <a:gd name="T13" fmla="*/ 1434 h 2867"/>
                  <a:gd name="T14" fmla="*/ 1434 w 2867"/>
                  <a:gd name="T15" fmla="*/ 2867 h 2867"/>
                  <a:gd name="T16" fmla="*/ 2867 w 2867"/>
                  <a:gd name="T17" fmla="*/ 1434 h 2867"/>
                  <a:gd name="T18" fmla="*/ 1434 w 2867"/>
                  <a:gd name="T19" fmla="*/ 0 h 2867"/>
                  <a:gd name="T20" fmla="*/ 1434 w 2867"/>
                  <a:gd name="T21" fmla="*/ 0 h 2867"/>
                  <a:gd name="T22" fmla="*/ 901 w 2867"/>
                  <a:gd name="T23" fmla="*/ 573 h 2867"/>
                  <a:gd name="T24" fmla="*/ 1341 w 2867"/>
                  <a:gd name="T25" fmla="*/ 393 h 2867"/>
                  <a:gd name="T26" fmla="*/ 2232 w 2867"/>
                  <a:gd name="T27" fmla="*/ 737 h 2867"/>
                  <a:gd name="T28" fmla="*/ 2212 w 2867"/>
                  <a:gd name="T29" fmla="*/ 860 h 2867"/>
                  <a:gd name="T30" fmla="*/ 2089 w 2867"/>
                  <a:gd name="T31" fmla="*/ 840 h 2867"/>
                  <a:gd name="T32" fmla="*/ 1399 w 2867"/>
                  <a:gd name="T33" fmla="*/ 573 h 2867"/>
                  <a:gd name="T34" fmla="*/ 1004 w 2867"/>
                  <a:gd name="T35" fmla="*/ 717 h 2867"/>
                  <a:gd name="T36" fmla="*/ 895 w 2867"/>
                  <a:gd name="T37" fmla="*/ 702 h 2867"/>
                  <a:gd name="T38" fmla="*/ 901 w 2867"/>
                  <a:gd name="T39" fmla="*/ 573 h 2867"/>
                  <a:gd name="T40" fmla="*/ 2253 w 2867"/>
                  <a:gd name="T41" fmla="*/ 1106 h 2867"/>
                  <a:gd name="T42" fmla="*/ 2314 w 2867"/>
                  <a:gd name="T43" fmla="*/ 998 h 2867"/>
                  <a:gd name="T44" fmla="*/ 2437 w 2867"/>
                  <a:gd name="T45" fmla="*/ 1044 h 2867"/>
                  <a:gd name="T46" fmla="*/ 2478 w 2867"/>
                  <a:gd name="T47" fmla="*/ 1208 h 2867"/>
                  <a:gd name="T48" fmla="*/ 2416 w 2867"/>
                  <a:gd name="T49" fmla="*/ 1316 h 2867"/>
                  <a:gd name="T50" fmla="*/ 2314 w 2867"/>
                  <a:gd name="T51" fmla="*/ 1290 h 2867"/>
                  <a:gd name="T52" fmla="*/ 2253 w 2867"/>
                  <a:gd name="T53" fmla="*/ 1106 h 2867"/>
                  <a:gd name="T54" fmla="*/ 942 w 2867"/>
                  <a:gd name="T55" fmla="*/ 1925 h 2867"/>
                  <a:gd name="T56" fmla="*/ 1434 w 2867"/>
                  <a:gd name="T57" fmla="*/ 1843 h 2867"/>
                  <a:gd name="T58" fmla="*/ 1925 w 2867"/>
                  <a:gd name="T59" fmla="*/ 1925 h 2867"/>
                  <a:gd name="T60" fmla="*/ 1843 w 2867"/>
                  <a:gd name="T61" fmla="*/ 1434 h 2867"/>
                  <a:gd name="T62" fmla="*/ 1925 w 2867"/>
                  <a:gd name="T63" fmla="*/ 942 h 2867"/>
                  <a:gd name="T64" fmla="*/ 1434 w 2867"/>
                  <a:gd name="T65" fmla="*/ 1024 h 2867"/>
                  <a:gd name="T66" fmla="*/ 942 w 2867"/>
                  <a:gd name="T67" fmla="*/ 942 h 2867"/>
                  <a:gd name="T68" fmla="*/ 1024 w 2867"/>
                  <a:gd name="T69" fmla="*/ 1434 h 2867"/>
                  <a:gd name="T70" fmla="*/ 942 w 2867"/>
                  <a:gd name="T71" fmla="*/ 1925 h 2867"/>
                  <a:gd name="T72" fmla="*/ 819 w 2867"/>
                  <a:gd name="T73" fmla="*/ 2048 h 2867"/>
                  <a:gd name="T74" fmla="*/ 819 w 2867"/>
                  <a:gd name="T75" fmla="*/ 2048 h 2867"/>
                  <a:gd name="T76" fmla="*/ 819 w 2867"/>
                  <a:gd name="T77" fmla="*/ 2048 h 2867"/>
                  <a:gd name="T78" fmla="*/ 819 w 2867"/>
                  <a:gd name="T79" fmla="*/ 2048 h 2867"/>
                  <a:gd name="T80" fmla="*/ 819 w 2867"/>
                  <a:gd name="T81" fmla="*/ 819 h 2867"/>
                  <a:gd name="T82" fmla="*/ 819 w 2867"/>
                  <a:gd name="T83" fmla="*/ 819 h 2867"/>
                  <a:gd name="T84" fmla="*/ 819 w 2867"/>
                  <a:gd name="T85" fmla="*/ 819 h 2867"/>
                  <a:gd name="T86" fmla="*/ 819 w 2867"/>
                  <a:gd name="T87" fmla="*/ 819 h 2867"/>
                  <a:gd name="T88" fmla="*/ 819 w 2867"/>
                  <a:gd name="T89" fmla="*/ 819 h 2867"/>
                  <a:gd name="T90" fmla="*/ 819 w 2867"/>
                  <a:gd name="T91" fmla="*/ 819 h 2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67" h="2867">
                    <a:moveTo>
                      <a:pt x="1434" y="205"/>
                    </a:moveTo>
                    <a:cubicBezTo>
                      <a:pt x="2109" y="205"/>
                      <a:pt x="2662" y="758"/>
                      <a:pt x="2662" y="1434"/>
                    </a:cubicBezTo>
                    <a:cubicBezTo>
                      <a:pt x="2662" y="2109"/>
                      <a:pt x="2109" y="2662"/>
                      <a:pt x="1434" y="2662"/>
                    </a:cubicBezTo>
                    <a:cubicBezTo>
                      <a:pt x="758" y="2662"/>
                      <a:pt x="205" y="2109"/>
                      <a:pt x="205" y="1434"/>
                    </a:cubicBezTo>
                    <a:cubicBezTo>
                      <a:pt x="205" y="758"/>
                      <a:pt x="758" y="205"/>
                      <a:pt x="1434" y="205"/>
                    </a:cubicBezTo>
                    <a:moveTo>
                      <a:pt x="1434" y="0"/>
                    </a:moveTo>
                    <a:cubicBezTo>
                      <a:pt x="655" y="0"/>
                      <a:pt x="0" y="655"/>
                      <a:pt x="0" y="1434"/>
                    </a:cubicBezTo>
                    <a:cubicBezTo>
                      <a:pt x="0" y="2212"/>
                      <a:pt x="655" y="2867"/>
                      <a:pt x="1434" y="2867"/>
                    </a:cubicBezTo>
                    <a:cubicBezTo>
                      <a:pt x="2212" y="2867"/>
                      <a:pt x="2867" y="2232"/>
                      <a:pt x="2867" y="1434"/>
                    </a:cubicBezTo>
                    <a:cubicBezTo>
                      <a:pt x="2867" y="635"/>
                      <a:pt x="2232" y="0"/>
                      <a:pt x="1434" y="0"/>
                    </a:cubicBezTo>
                    <a:cubicBezTo>
                      <a:pt x="1434" y="0"/>
                      <a:pt x="1434" y="0"/>
                      <a:pt x="1434" y="0"/>
                    </a:cubicBezTo>
                    <a:close/>
                    <a:moveTo>
                      <a:pt x="901" y="573"/>
                    </a:moveTo>
                    <a:cubicBezTo>
                      <a:pt x="1030" y="479"/>
                      <a:pt x="1147" y="420"/>
                      <a:pt x="1341" y="393"/>
                    </a:cubicBezTo>
                    <a:cubicBezTo>
                      <a:pt x="1646" y="350"/>
                      <a:pt x="2037" y="463"/>
                      <a:pt x="2232" y="737"/>
                    </a:cubicBezTo>
                    <a:cubicBezTo>
                      <a:pt x="2266" y="784"/>
                      <a:pt x="2257" y="831"/>
                      <a:pt x="2212" y="860"/>
                    </a:cubicBezTo>
                    <a:cubicBezTo>
                      <a:pt x="2161" y="893"/>
                      <a:pt x="2118" y="881"/>
                      <a:pt x="2089" y="840"/>
                    </a:cubicBezTo>
                    <a:cubicBezTo>
                      <a:pt x="1938" y="625"/>
                      <a:pt x="1599" y="539"/>
                      <a:pt x="1399" y="573"/>
                    </a:cubicBezTo>
                    <a:cubicBezTo>
                      <a:pt x="1200" y="607"/>
                      <a:pt x="1116" y="650"/>
                      <a:pt x="1004" y="717"/>
                    </a:cubicBezTo>
                    <a:cubicBezTo>
                      <a:pt x="978" y="732"/>
                      <a:pt x="924" y="739"/>
                      <a:pt x="895" y="702"/>
                    </a:cubicBezTo>
                    <a:cubicBezTo>
                      <a:pt x="864" y="664"/>
                      <a:pt x="861" y="603"/>
                      <a:pt x="901" y="573"/>
                    </a:cubicBezTo>
                    <a:close/>
                    <a:moveTo>
                      <a:pt x="2253" y="1106"/>
                    </a:moveTo>
                    <a:cubicBezTo>
                      <a:pt x="2248" y="1050"/>
                      <a:pt x="2271" y="1012"/>
                      <a:pt x="2314" y="998"/>
                    </a:cubicBezTo>
                    <a:cubicBezTo>
                      <a:pt x="2362" y="982"/>
                      <a:pt x="2417" y="1004"/>
                      <a:pt x="2437" y="1044"/>
                    </a:cubicBezTo>
                    <a:cubicBezTo>
                      <a:pt x="2456" y="1082"/>
                      <a:pt x="2466" y="1140"/>
                      <a:pt x="2478" y="1208"/>
                    </a:cubicBezTo>
                    <a:cubicBezTo>
                      <a:pt x="2485" y="1249"/>
                      <a:pt x="2472" y="1310"/>
                      <a:pt x="2416" y="1316"/>
                    </a:cubicBezTo>
                    <a:cubicBezTo>
                      <a:pt x="2375" y="1320"/>
                      <a:pt x="2348" y="1324"/>
                      <a:pt x="2314" y="1290"/>
                    </a:cubicBezTo>
                    <a:cubicBezTo>
                      <a:pt x="2280" y="1256"/>
                      <a:pt x="2256" y="1147"/>
                      <a:pt x="2253" y="1106"/>
                    </a:cubicBezTo>
                    <a:close/>
                    <a:moveTo>
                      <a:pt x="942" y="1925"/>
                    </a:moveTo>
                    <a:cubicBezTo>
                      <a:pt x="1044" y="1884"/>
                      <a:pt x="1229" y="1843"/>
                      <a:pt x="1434" y="1843"/>
                    </a:cubicBezTo>
                    <a:cubicBezTo>
                      <a:pt x="1638" y="1843"/>
                      <a:pt x="1823" y="1884"/>
                      <a:pt x="1925" y="1925"/>
                    </a:cubicBezTo>
                    <a:cubicBezTo>
                      <a:pt x="1884" y="1823"/>
                      <a:pt x="1843" y="1638"/>
                      <a:pt x="1843" y="1434"/>
                    </a:cubicBezTo>
                    <a:cubicBezTo>
                      <a:pt x="1843" y="1229"/>
                      <a:pt x="1884" y="1044"/>
                      <a:pt x="1925" y="942"/>
                    </a:cubicBezTo>
                    <a:cubicBezTo>
                      <a:pt x="1823" y="983"/>
                      <a:pt x="1638" y="1024"/>
                      <a:pt x="1434" y="1024"/>
                    </a:cubicBezTo>
                    <a:cubicBezTo>
                      <a:pt x="1229" y="1024"/>
                      <a:pt x="1044" y="983"/>
                      <a:pt x="942" y="942"/>
                    </a:cubicBezTo>
                    <a:cubicBezTo>
                      <a:pt x="983" y="1044"/>
                      <a:pt x="1024" y="1229"/>
                      <a:pt x="1024" y="1434"/>
                    </a:cubicBezTo>
                    <a:cubicBezTo>
                      <a:pt x="1024" y="1638"/>
                      <a:pt x="983" y="1823"/>
                      <a:pt x="942" y="1925"/>
                    </a:cubicBezTo>
                    <a:close/>
                    <a:moveTo>
                      <a:pt x="819" y="2048"/>
                    </a:moveTo>
                    <a:cubicBezTo>
                      <a:pt x="819" y="2048"/>
                      <a:pt x="819" y="2048"/>
                      <a:pt x="819" y="2048"/>
                    </a:cubicBezTo>
                    <a:cubicBezTo>
                      <a:pt x="819" y="2048"/>
                      <a:pt x="819" y="2048"/>
                      <a:pt x="819" y="2048"/>
                    </a:cubicBezTo>
                    <a:cubicBezTo>
                      <a:pt x="819" y="2048"/>
                      <a:pt x="819" y="2048"/>
                      <a:pt x="819" y="2048"/>
                    </a:cubicBezTo>
                    <a:close/>
                    <a:moveTo>
                      <a:pt x="819" y="819"/>
                    </a:moveTo>
                    <a:cubicBezTo>
                      <a:pt x="819" y="819"/>
                      <a:pt x="819" y="819"/>
                      <a:pt x="819" y="819"/>
                    </a:cubicBezTo>
                    <a:cubicBezTo>
                      <a:pt x="819" y="819"/>
                      <a:pt x="819" y="819"/>
                      <a:pt x="819" y="819"/>
                    </a:cubicBezTo>
                    <a:cubicBezTo>
                      <a:pt x="819" y="819"/>
                      <a:pt x="819" y="819"/>
                      <a:pt x="819" y="819"/>
                    </a:cubicBezTo>
                    <a:close/>
                    <a:moveTo>
                      <a:pt x="819" y="819"/>
                    </a:moveTo>
                    <a:cubicBezTo>
                      <a:pt x="819" y="819"/>
                      <a:pt x="819" y="819"/>
                      <a:pt x="819" y="8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6676" tIns="43338" rIns="86676" bIns="43338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TextBox 33"/>
            <p:cNvSpPr txBox="1"/>
            <p:nvPr/>
          </p:nvSpPr>
          <p:spPr>
            <a:xfrm>
              <a:off x="9314822" y="3538673"/>
              <a:ext cx="64262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工作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</a:rPr>
                <a:t>作风</a:t>
              </a:r>
              <a:endParaRPr lang="zh-CN" altLang="en-US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24205" y="4511040"/>
            <a:ext cx="399478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教研组共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名老师，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名男教师，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名女教师，平均年龄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44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岁。（今年新教师未算）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2975" y="1530985"/>
            <a:ext cx="3816350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>
              <a:lnSpc>
                <a:spcPct val="14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高级教师4人,一级教师4人,常州市骨干教师1人，武进区骨干教师1人。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校级骨干教师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50860" y="4690745"/>
            <a:ext cx="386270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200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好学、乐教、团结、精进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500000000000000" pitchFamily="18" charset="-122"/>
            </a:endParaRPr>
          </a:p>
        </p:txBody>
      </p:sp>
      <p:sp>
        <p:nvSpPr>
          <p:cNvPr id="42" name="圆圈"/>
          <p:cNvSpPr/>
          <p:nvPr/>
        </p:nvSpPr>
        <p:spPr>
          <a:xfrm>
            <a:off x="743475" y="247136"/>
            <a:ext cx="1415773" cy="1415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9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43" name="弧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4448" y="110563"/>
            <a:ext cx="1676545" cy="1670449"/>
          </a:xfrm>
          <a:custGeom>
            <a:avLst/>
            <a:gdLst>
              <a:gd name="connsiteX0" fmla="*/ 559161 w 1676545"/>
              <a:gd name="connsiteY0" fmla="*/ 0 h 1670449"/>
              <a:gd name="connsiteX1" fmla="*/ 1676545 w 1676545"/>
              <a:gd name="connsiteY1" fmla="*/ 0 h 1670449"/>
              <a:gd name="connsiteX2" fmla="*/ 1676545 w 1676545"/>
              <a:gd name="connsiteY2" fmla="*/ 1670449 h 1670449"/>
              <a:gd name="connsiteX3" fmla="*/ 1335551 w 1676545"/>
              <a:gd name="connsiteY3" fmla="*/ 1670449 h 1670449"/>
              <a:gd name="connsiteX4" fmla="*/ 1403678 w 1676545"/>
              <a:gd name="connsiteY4" fmla="*/ 1587879 h 1670449"/>
              <a:gd name="connsiteX5" fmla="*/ 1577613 w 1676545"/>
              <a:gd name="connsiteY5" fmla="*/ 1018452 h 1670449"/>
              <a:gd name="connsiteX6" fmla="*/ 559161 w 1676545"/>
              <a:gd name="connsiteY6" fmla="*/ 0 h 1670449"/>
              <a:gd name="connsiteX7" fmla="*/ 0 w 1676545"/>
              <a:gd name="connsiteY7" fmla="*/ 0 h 1670449"/>
              <a:gd name="connsiteX8" fmla="*/ 559161 w 1676545"/>
              <a:gd name="connsiteY8" fmla="*/ 0 h 1670449"/>
              <a:gd name="connsiteX9" fmla="*/ 73706 w 1676545"/>
              <a:gd name="connsiteY9" fmla="*/ 122922 h 1670449"/>
              <a:gd name="connsiteX10" fmla="*/ 0 w 1676545"/>
              <a:gd name="connsiteY10" fmla="*/ 167699 h 16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545" h="1670449">
                <a:moveTo>
                  <a:pt x="559161" y="0"/>
                </a:moveTo>
                <a:lnTo>
                  <a:pt x="1676545" y="0"/>
                </a:lnTo>
                <a:lnTo>
                  <a:pt x="1676545" y="1670449"/>
                </a:lnTo>
                <a:lnTo>
                  <a:pt x="1335551" y="1670449"/>
                </a:lnTo>
                <a:lnTo>
                  <a:pt x="1403678" y="1587879"/>
                </a:lnTo>
                <a:cubicBezTo>
                  <a:pt x="1513492" y="1425333"/>
                  <a:pt x="1577613" y="1229381"/>
                  <a:pt x="1577613" y="1018452"/>
                </a:cubicBezTo>
                <a:cubicBezTo>
                  <a:pt x="1577613" y="455976"/>
                  <a:pt x="1121637" y="0"/>
                  <a:pt x="559161" y="0"/>
                </a:cubicBezTo>
                <a:close/>
                <a:moveTo>
                  <a:pt x="0" y="0"/>
                </a:moveTo>
                <a:lnTo>
                  <a:pt x="559161" y="0"/>
                </a:lnTo>
                <a:cubicBezTo>
                  <a:pt x="383387" y="0"/>
                  <a:pt x="218014" y="44529"/>
                  <a:pt x="73706" y="122922"/>
                </a:cubicBezTo>
                <a:lnTo>
                  <a:pt x="0" y="167699"/>
                </a:lnTo>
                <a:close/>
              </a:path>
            </a:pathLst>
          </a:custGeom>
        </p:spPr>
      </p:pic>
      <p:sp>
        <p:nvSpPr>
          <p:cNvPr id="44" name="文本框 13"/>
          <p:cNvSpPr txBox="1"/>
          <p:nvPr>
            <p:custDataLst>
              <p:tags r:id="rId2"/>
            </p:custDataLst>
          </p:nvPr>
        </p:nvSpPr>
        <p:spPr>
          <a:xfrm>
            <a:off x="2900727" y="110675"/>
            <a:ext cx="4716780" cy="9772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spc="300" dirty="0">
                <a:gradFill>
                  <a:gsLst>
                    <a:gs pos="0">
                      <a:schemeClr val="accent3"/>
                    </a:gs>
                    <a:gs pos="44000">
                      <a:schemeClr val="accent1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</a:gradFill>
                <a:latin typeface="华康宋体W12" pitchFamily="49" charset="-122"/>
                <a:ea typeface="华康宋体W12" pitchFamily="49" charset="-122"/>
              </a:rPr>
              <a:t>教研组基本情况</a:t>
            </a:r>
            <a:endParaRPr lang="zh-CN" altLang="en-US" sz="4800" spc="300" dirty="0">
              <a:gradFill>
                <a:gsLst>
                  <a:gs pos="0">
                    <a:schemeClr val="accent3"/>
                  </a:gs>
                  <a:gs pos="44000">
                    <a:schemeClr val="accent1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</a:gradFill>
              <a:latin typeface="华康宋体W12" pitchFamily="49" charset="-122"/>
              <a:ea typeface="华康宋体W12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617460" y="1617980"/>
            <a:ext cx="4193540" cy="1124585"/>
          </a:xfrm>
          <a:prstGeom prst="rect">
            <a:avLst/>
          </a:prstGeom>
        </p:spPr>
        <p:txBody>
          <a:bodyPr wrap="square">
            <a:spAutoFit/>
          </a:bodyPr>
          <a:p>
            <a:pPr lvl="0" defTabSz="1219200">
              <a:lnSpc>
                <a:spcPct val="14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近五年被评为校优秀教研组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2018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年获武进区优秀教研组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5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1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8" grpId="0"/>
      <p:bldP spid="39" grpId="0"/>
      <p:bldP spid="40" grpId="0"/>
      <p:bldP spid="42" grpId="0" bldLvl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sp>
        <p:nvSpPr>
          <p:cNvPr id="42" name="圆圈"/>
          <p:cNvSpPr/>
          <p:nvPr/>
        </p:nvSpPr>
        <p:spPr>
          <a:xfrm>
            <a:off x="743475" y="247136"/>
            <a:ext cx="1415773" cy="1415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2</a:t>
            </a:r>
            <a:endParaRPr kumimoji="0" lang="en-US" altLang="zh-CN" sz="9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文本框 13"/>
          <p:cNvSpPr txBox="1"/>
          <p:nvPr>
            <p:custDataLst>
              <p:tags r:id="rId1"/>
            </p:custDataLst>
          </p:nvPr>
        </p:nvSpPr>
        <p:spPr>
          <a:xfrm>
            <a:off x="2218737" y="9075"/>
            <a:ext cx="4716780" cy="9772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spc="300" dirty="0">
                <a:gradFill>
                  <a:gsLst>
                    <a:gs pos="0">
                      <a:schemeClr val="accent3"/>
                    </a:gs>
                    <a:gs pos="44000">
                      <a:schemeClr val="accent1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</a:gradFill>
                <a:latin typeface="华康宋体W12" pitchFamily="49" charset="-122"/>
                <a:ea typeface="华康宋体W12" pitchFamily="49" charset="-122"/>
              </a:rPr>
              <a:t>教研组工作汇报</a:t>
            </a:r>
            <a:endParaRPr lang="zh-CN" altLang="en-US" sz="4800" spc="300" dirty="0">
              <a:gradFill>
                <a:gsLst>
                  <a:gs pos="0">
                    <a:schemeClr val="accent3"/>
                  </a:gs>
                  <a:gs pos="44000">
                    <a:schemeClr val="accent1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</a:gradFill>
              <a:latin typeface="华康宋体W12" pitchFamily="49" charset="-122"/>
              <a:ea typeface="华康宋体W12" pitchFamily="49" charset="-122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106791" y="3225036"/>
            <a:ext cx="831525" cy="82993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2106790" y="1698963"/>
            <a:ext cx="831525" cy="83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13"/>
          <p:cNvSpPr/>
          <p:nvPr/>
        </p:nvSpPr>
        <p:spPr bwMode="auto">
          <a:xfrm>
            <a:off x="2111379" y="2210412"/>
            <a:ext cx="30151" cy="3174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2011045" y="4920693"/>
            <a:ext cx="831525" cy="831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3792867" y="3255850"/>
            <a:ext cx="4606714" cy="76939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主动性</a:t>
            </a:r>
            <a:endParaRPr lang="zh-CN" altLang="en-US" sz="4400" b="1" dirty="0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7610" y="4982235"/>
            <a:ext cx="5071970" cy="76939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互助性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3660" y="1699202"/>
            <a:ext cx="5585651" cy="76939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多样性</a:t>
            </a:r>
            <a:endParaRPr lang="zh-CN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5361" y="1828319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2465" y="3389475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1379" y="5044153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延时符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9987 0.29653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45833E-6 2.96296E-6 L -0.14219 0.12268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61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7.40741E-7 L -0.14219 -0.08982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9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9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99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9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99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9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99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/>
      <p:bldP spid="23" grpId="0" bldLvl="0" animBg="1"/>
      <p:bldP spid="23" grpId="1" bldLvl="0" animBg="1"/>
      <p:bldP spid="24" grpId="0" bldLvl="0" animBg="1"/>
      <p:bldP spid="24" grpId="1" bldLvl="0" animBg="1"/>
      <p:bldP spid="26" grpId="0" bldLvl="0" animBg="1"/>
      <p:bldP spid="26" grpId="1" bldLvl="0" animBg="1"/>
      <p:bldP spid="29" grpId="0"/>
      <p:bldP spid="32" grpId="0"/>
      <p:bldP spid="34" grpId="0"/>
      <p:bldP spid="37" grpId="0"/>
      <p:bldP spid="39" grpId="0"/>
      <p:bldP spid="40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97230" y="325120"/>
            <a:ext cx="10621645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、构建“多样性”教研氛围，形成“形散神不散”的研讨方式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93878" y="2596539"/>
            <a:ext cx="831525" cy="82993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28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78141" y="1403202"/>
            <a:ext cx="831525" cy="83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2800"/>
          </a:p>
        </p:txBody>
      </p:sp>
      <p:sp>
        <p:nvSpPr>
          <p:cNvPr id="15" name="Freeform 13"/>
          <p:cNvSpPr/>
          <p:nvPr/>
        </p:nvSpPr>
        <p:spPr bwMode="auto">
          <a:xfrm>
            <a:off x="938309" y="1896722"/>
            <a:ext cx="30151" cy="3174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2800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893878" y="4051703"/>
            <a:ext cx="831525" cy="831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280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78141" y="5245040"/>
            <a:ext cx="831525" cy="829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2800"/>
          </a:p>
        </p:txBody>
      </p:sp>
      <p:sp>
        <p:nvSpPr>
          <p:cNvPr id="8" name="TextBox 27"/>
          <p:cNvSpPr txBox="1"/>
          <p:nvPr/>
        </p:nvSpPr>
        <p:spPr>
          <a:xfrm>
            <a:off x="1230172" y="1128918"/>
            <a:ext cx="3736852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日常教学井然有序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511300" y="1837055"/>
            <a:ext cx="10266045" cy="3975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集体备课、听课评度、作业检查等一系列制度，组内日常教学井然有序。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1625141" y="5245106"/>
            <a:ext cx="5254531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网上教研交流方便有效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300" y="5908675"/>
            <a:ext cx="10252075" cy="3975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教研微信群，钉钉群，大家随时在网上交流，不拘泥于时间、地点，网络教研成为常态。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34943" y="3964657"/>
            <a:ext cx="4101943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“同课异构”出精彩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2300" y="4485640"/>
            <a:ext cx="10913110" cy="3975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“同课异构”教研形式，拓展了教研思路。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34942" y="2452826"/>
            <a:ext cx="3957983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dirty="0">
                <a:solidFill>
                  <a:srgbClr val="FF0000"/>
                </a:solidFill>
              </a:rPr>
              <a:t>研讨形式灵活多样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7050" y="3075940"/>
            <a:ext cx="9434830" cy="76708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活动形式除了公开课课堂研讨、理论学习外，还有观看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名师录像课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、当场写评课稿、命题讨论、教学质量分析等。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550" y="1435253"/>
            <a:ext cx="871220" cy="76708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910" y="2596770"/>
            <a:ext cx="871220" cy="76708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3550" y="4083577"/>
            <a:ext cx="871220" cy="76708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345" y="5276845"/>
            <a:ext cx="871220" cy="767080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8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09987 0.29653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81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-2.22222E-6 L -0.14218 0.12269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6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-2.22222E-6 L -0.14218 -0.08981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44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4.81481E-6 L -0.09987 -0.26365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 bldLvl="0" animBg="1"/>
      <p:bldP spid="9" grpId="1" bldLvl="0" animBg="1"/>
      <p:bldP spid="13" grpId="0" bldLvl="0" animBg="1"/>
      <p:bldP spid="13" grpId="1" bldLvl="0" animBg="1"/>
      <p:bldP spid="17" grpId="0" bldLvl="0" animBg="1"/>
      <p:bldP spid="17" grpId="1" bldLvl="0" animBg="1"/>
      <p:bldP spid="7" grpId="0" bldLvl="0" animBg="1"/>
      <p:bldP spid="7" grpId="1" bldLvl="0" animBg="1"/>
      <p:bldP spid="8" grpId="0"/>
      <p:bldP spid="10" grpId="0"/>
      <p:bldP spid="11" grpId="0"/>
      <p:bldP spid="31" grpId="0"/>
      <p:bldP spid="32" grpId="0"/>
      <p:bldP spid="33" grpId="0"/>
      <p:bldP spid="34" grpId="0"/>
      <p:bldP spid="35" grpId="0"/>
      <p:bldP spid="37" grpId="0"/>
      <p:bldP spid="39" grpId="0"/>
      <p:bldP spid="40" grpId="0"/>
      <p:bldP spid="4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9795" y="2720975"/>
            <a:ext cx="785495" cy="670560"/>
            <a:chOff x="1284297" y="4357121"/>
            <a:chExt cx="1122214" cy="1175466"/>
          </a:xfrm>
        </p:grpSpPr>
        <p:sp>
          <p:nvSpPr>
            <p:cNvPr id="8" name="Freeform 7"/>
            <p:cNvSpPr/>
            <p:nvPr/>
          </p:nvSpPr>
          <p:spPr bwMode="auto">
            <a:xfrm>
              <a:off x="1284297" y="4357121"/>
              <a:ext cx="1122214" cy="1175466"/>
            </a:xfrm>
            <a:custGeom>
              <a:avLst/>
              <a:gdLst>
                <a:gd name="T0" fmla="*/ 0 w 1247"/>
                <a:gd name="T1" fmla="*/ 0 h 1306"/>
                <a:gd name="T2" fmla="*/ 1247 w 1247"/>
                <a:gd name="T3" fmla="*/ 0 h 1306"/>
                <a:gd name="T4" fmla="*/ 1247 w 1247"/>
                <a:gd name="T5" fmla="*/ 947 h 1306"/>
                <a:gd name="T6" fmla="*/ 623 w 1247"/>
                <a:gd name="T7" fmla="*/ 1306 h 1306"/>
                <a:gd name="T8" fmla="*/ 0 w 1247"/>
                <a:gd name="T9" fmla="*/ 947 h 1306"/>
                <a:gd name="T10" fmla="*/ 0 w 1247"/>
                <a:gd name="T11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7" h="1306">
                  <a:moveTo>
                    <a:pt x="0" y="0"/>
                  </a:moveTo>
                  <a:lnTo>
                    <a:pt x="1247" y="0"/>
                  </a:lnTo>
                  <a:lnTo>
                    <a:pt x="1247" y="947"/>
                  </a:lnTo>
                  <a:lnTo>
                    <a:pt x="623" y="1306"/>
                  </a:lnTo>
                  <a:lnTo>
                    <a:pt x="0" y="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07" tIns="287893" rIns="91407" bIns="45703" numCol="1" anchor="t" anchorCtr="0" compatLnSpc="1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602759" y="4702539"/>
              <a:ext cx="485292" cy="484632"/>
            </a:xfrm>
            <a:custGeom>
              <a:avLst/>
              <a:gdLst>
                <a:gd name="T0" fmla="*/ 192 w 283"/>
                <a:gd name="T1" fmla="*/ 43 h 283"/>
                <a:gd name="T2" fmla="*/ 181 w 283"/>
                <a:gd name="T3" fmla="*/ 33 h 283"/>
                <a:gd name="T4" fmla="*/ 257 w 283"/>
                <a:gd name="T5" fmla="*/ 136 h 283"/>
                <a:gd name="T6" fmla="*/ 283 w 283"/>
                <a:gd name="T7" fmla="*/ 136 h 283"/>
                <a:gd name="T8" fmla="*/ 240 w 283"/>
                <a:gd name="T9" fmla="*/ 179 h 283"/>
                <a:gd name="T10" fmla="*/ 196 w 283"/>
                <a:gd name="T11" fmla="*/ 136 h 283"/>
                <a:gd name="T12" fmla="*/ 221 w 283"/>
                <a:gd name="T13" fmla="*/ 136 h 283"/>
                <a:gd name="T14" fmla="*/ 169 w 283"/>
                <a:gd name="T15" fmla="*/ 66 h 283"/>
                <a:gd name="T16" fmla="*/ 192 w 283"/>
                <a:gd name="T17" fmla="*/ 43 h 283"/>
                <a:gd name="T18" fmla="*/ 192 w 283"/>
                <a:gd name="T19" fmla="*/ 43 h 283"/>
                <a:gd name="T20" fmla="*/ 217 w 283"/>
                <a:gd name="T21" fmla="*/ 169 h 283"/>
                <a:gd name="T22" fmla="*/ 217 w 283"/>
                <a:gd name="T23" fmla="*/ 169 h 283"/>
                <a:gd name="T24" fmla="*/ 147 w 283"/>
                <a:gd name="T25" fmla="*/ 221 h 283"/>
                <a:gd name="T26" fmla="*/ 147 w 283"/>
                <a:gd name="T27" fmla="*/ 196 h 283"/>
                <a:gd name="T28" fmla="*/ 104 w 283"/>
                <a:gd name="T29" fmla="*/ 240 h 283"/>
                <a:gd name="T30" fmla="*/ 147 w 283"/>
                <a:gd name="T31" fmla="*/ 283 h 283"/>
                <a:gd name="T32" fmla="*/ 147 w 283"/>
                <a:gd name="T33" fmla="*/ 257 h 283"/>
                <a:gd name="T34" fmla="*/ 251 w 283"/>
                <a:gd name="T35" fmla="*/ 181 h 283"/>
                <a:gd name="T36" fmla="*/ 240 w 283"/>
                <a:gd name="T37" fmla="*/ 192 h 283"/>
                <a:gd name="T38" fmla="*/ 217 w 283"/>
                <a:gd name="T39" fmla="*/ 169 h 283"/>
                <a:gd name="T40" fmla="*/ 217 w 283"/>
                <a:gd name="T41" fmla="*/ 169 h 283"/>
                <a:gd name="T42" fmla="*/ 114 w 283"/>
                <a:gd name="T43" fmla="*/ 217 h 283"/>
                <a:gd name="T44" fmla="*/ 114 w 283"/>
                <a:gd name="T45" fmla="*/ 217 h 283"/>
                <a:gd name="T46" fmla="*/ 91 w 283"/>
                <a:gd name="T47" fmla="*/ 240 h 283"/>
                <a:gd name="T48" fmla="*/ 102 w 283"/>
                <a:gd name="T49" fmla="*/ 250 h 283"/>
                <a:gd name="T50" fmla="*/ 26 w 283"/>
                <a:gd name="T51" fmla="*/ 147 h 283"/>
                <a:gd name="T52" fmla="*/ 0 w 283"/>
                <a:gd name="T53" fmla="*/ 147 h 283"/>
                <a:gd name="T54" fmla="*/ 43 w 283"/>
                <a:gd name="T55" fmla="*/ 104 h 283"/>
                <a:gd name="T56" fmla="*/ 87 w 283"/>
                <a:gd name="T57" fmla="*/ 147 h 283"/>
                <a:gd name="T58" fmla="*/ 62 w 283"/>
                <a:gd name="T59" fmla="*/ 147 h 283"/>
                <a:gd name="T60" fmla="*/ 114 w 283"/>
                <a:gd name="T61" fmla="*/ 217 h 283"/>
                <a:gd name="T62" fmla="*/ 114 w 283"/>
                <a:gd name="T63" fmla="*/ 217 h 283"/>
                <a:gd name="T64" fmla="*/ 66 w 283"/>
                <a:gd name="T65" fmla="*/ 114 h 283"/>
                <a:gd name="T66" fmla="*/ 66 w 283"/>
                <a:gd name="T67" fmla="*/ 114 h 283"/>
                <a:gd name="T68" fmla="*/ 136 w 283"/>
                <a:gd name="T69" fmla="*/ 62 h 283"/>
                <a:gd name="T70" fmla="*/ 136 w 283"/>
                <a:gd name="T71" fmla="*/ 87 h 283"/>
                <a:gd name="T72" fmla="*/ 179 w 283"/>
                <a:gd name="T73" fmla="*/ 43 h 283"/>
                <a:gd name="T74" fmla="*/ 136 w 283"/>
                <a:gd name="T75" fmla="*/ 0 h 283"/>
                <a:gd name="T76" fmla="*/ 136 w 283"/>
                <a:gd name="T77" fmla="*/ 26 h 283"/>
                <a:gd name="T78" fmla="*/ 33 w 283"/>
                <a:gd name="T79" fmla="*/ 102 h 283"/>
                <a:gd name="T80" fmla="*/ 43 w 283"/>
                <a:gd name="T81" fmla="*/ 91 h 283"/>
                <a:gd name="T82" fmla="*/ 66 w 283"/>
                <a:gd name="T83" fmla="*/ 114 h 283"/>
                <a:gd name="T84" fmla="*/ 66 w 283"/>
                <a:gd name="T85" fmla="*/ 114 h 283"/>
                <a:gd name="T86" fmla="*/ 88 w 283"/>
                <a:gd name="T87" fmla="*/ 141 h 283"/>
                <a:gd name="T88" fmla="*/ 88 w 283"/>
                <a:gd name="T89" fmla="*/ 141 h 283"/>
                <a:gd name="T90" fmla="*/ 142 w 283"/>
                <a:gd name="T91" fmla="*/ 195 h 283"/>
                <a:gd name="T92" fmla="*/ 195 w 283"/>
                <a:gd name="T93" fmla="*/ 141 h 283"/>
                <a:gd name="T94" fmla="*/ 142 w 283"/>
                <a:gd name="T95" fmla="*/ 88 h 283"/>
                <a:gd name="T96" fmla="*/ 88 w 283"/>
                <a:gd name="T97" fmla="*/ 14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3" h="283">
                  <a:moveTo>
                    <a:pt x="192" y="43"/>
                  </a:moveTo>
                  <a:cubicBezTo>
                    <a:pt x="181" y="33"/>
                    <a:pt x="181" y="33"/>
                    <a:pt x="181" y="33"/>
                  </a:cubicBezTo>
                  <a:cubicBezTo>
                    <a:pt x="224" y="48"/>
                    <a:pt x="255" y="88"/>
                    <a:pt x="257" y="136"/>
                  </a:cubicBezTo>
                  <a:cubicBezTo>
                    <a:pt x="283" y="136"/>
                    <a:pt x="283" y="136"/>
                    <a:pt x="283" y="136"/>
                  </a:cubicBezTo>
                  <a:cubicBezTo>
                    <a:pt x="240" y="179"/>
                    <a:pt x="240" y="179"/>
                    <a:pt x="240" y="179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221" y="136"/>
                    <a:pt x="221" y="136"/>
                    <a:pt x="221" y="136"/>
                  </a:cubicBezTo>
                  <a:cubicBezTo>
                    <a:pt x="219" y="104"/>
                    <a:pt x="198" y="77"/>
                    <a:pt x="169" y="66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lose/>
                  <a:moveTo>
                    <a:pt x="217" y="169"/>
                  </a:moveTo>
                  <a:cubicBezTo>
                    <a:pt x="217" y="169"/>
                    <a:pt x="217" y="169"/>
                    <a:pt x="217" y="169"/>
                  </a:cubicBezTo>
                  <a:cubicBezTo>
                    <a:pt x="206" y="198"/>
                    <a:pt x="179" y="219"/>
                    <a:pt x="147" y="221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57"/>
                    <a:pt x="147" y="257"/>
                    <a:pt x="147" y="257"/>
                  </a:cubicBezTo>
                  <a:cubicBezTo>
                    <a:pt x="195" y="255"/>
                    <a:pt x="235" y="224"/>
                    <a:pt x="251" y="18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17" y="169"/>
                    <a:pt x="217" y="169"/>
                    <a:pt x="217" y="169"/>
                  </a:cubicBezTo>
                  <a:cubicBezTo>
                    <a:pt x="217" y="169"/>
                    <a:pt x="217" y="169"/>
                    <a:pt x="217" y="169"/>
                  </a:cubicBezTo>
                  <a:close/>
                  <a:moveTo>
                    <a:pt x="114" y="217"/>
                  </a:moveTo>
                  <a:cubicBezTo>
                    <a:pt x="114" y="217"/>
                    <a:pt x="114" y="217"/>
                    <a:pt x="114" y="217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102" y="250"/>
                    <a:pt x="102" y="250"/>
                    <a:pt x="102" y="250"/>
                  </a:cubicBezTo>
                  <a:cubicBezTo>
                    <a:pt x="59" y="235"/>
                    <a:pt x="28" y="195"/>
                    <a:pt x="26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4" y="179"/>
                    <a:pt x="85" y="206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lose/>
                  <a:moveTo>
                    <a:pt x="66" y="114"/>
                  </a:moveTo>
                  <a:cubicBezTo>
                    <a:pt x="66" y="114"/>
                    <a:pt x="66" y="114"/>
                    <a:pt x="66" y="114"/>
                  </a:cubicBezTo>
                  <a:cubicBezTo>
                    <a:pt x="77" y="85"/>
                    <a:pt x="104" y="64"/>
                    <a:pt x="136" y="62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88" y="28"/>
                    <a:pt x="48" y="59"/>
                    <a:pt x="33" y="102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lose/>
                  <a:moveTo>
                    <a:pt x="88" y="14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8" y="171"/>
                    <a:pt x="112" y="195"/>
                    <a:pt x="142" y="195"/>
                  </a:cubicBezTo>
                  <a:cubicBezTo>
                    <a:pt x="171" y="195"/>
                    <a:pt x="195" y="171"/>
                    <a:pt x="195" y="141"/>
                  </a:cubicBezTo>
                  <a:cubicBezTo>
                    <a:pt x="195" y="112"/>
                    <a:pt x="171" y="88"/>
                    <a:pt x="142" y="88"/>
                  </a:cubicBezTo>
                  <a:cubicBezTo>
                    <a:pt x="112" y="88"/>
                    <a:pt x="88" y="112"/>
                    <a:pt x="88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335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6790" y="1491615"/>
            <a:ext cx="692785" cy="657860"/>
            <a:chOff x="1284297" y="2191557"/>
            <a:chExt cx="1122214" cy="1175466"/>
          </a:xfrm>
        </p:grpSpPr>
        <p:sp>
          <p:nvSpPr>
            <p:cNvPr id="11" name="Freeform 6"/>
            <p:cNvSpPr/>
            <p:nvPr/>
          </p:nvSpPr>
          <p:spPr bwMode="auto">
            <a:xfrm>
              <a:off x="1284297" y="2191557"/>
              <a:ext cx="1122214" cy="1175466"/>
            </a:xfrm>
            <a:custGeom>
              <a:avLst/>
              <a:gdLst>
                <a:gd name="T0" fmla="*/ 0 w 1247"/>
                <a:gd name="T1" fmla="*/ 0 h 1306"/>
                <a:gd name="T2" fmla="*/ 1247 w 1247"/>
                <a:gd name="T3" fmla="*/ 0 h 1306"/>
                <a:gd name="T4" fmla="*/ 1247 w 1247"/>
                <a:gd name="T5" fmla="*/ 945 h 1306"/>
                <a:gd name="T6" fmla="*/ 623 w 1247"/>
                <a:gd name="T7" fmla="*/ 1306 h 1306"/>
                <a:gd name="T8" fmla="*/ 0 w 1247"/>
                <a:gd name="T9" fmla="*/ 945 h 1306"/>
                <a:gd name="T10" fmla="*/ 0 w 1247"/>
                <a:gd name="T11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7" h="1306">
                  <a:moveTo>
                    <a:pt x="0" y="0"/>
                  </a:moveTo>
                  <a:lnTo>
                    <a:pt x="1247" y="0"/>
                  </a:lnTo>
                  <a:lnTo>
                    <a:pt x="1247" y="945"/>
                  </a:lnTo>
                  <a:lnTo>
                    <a:pt x="623" y="1306"/>
                  </a:lnTo>
                  <a:lnTo>
                    <a:pt x="0" y="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07" tIns="287893" rIns="91407" bIns="45703" numCol="1" anchor="t" anchorCtr="0" compatLnSpc="1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1611055" y="2544909"/>
              <a:ext cx="468701" cy="468765"/>
            </a:xfrm>
            <a:custGeom>
              <a:avLst/>
              <a:gdLst>
                <a:gd name="T0" fmla="*/ 99 w 285"/>
                <a:gd name="T1" fmla="*/ 198 h 285"/>
                <a:gd name="T2" fmla="*/ 63 w 285"/>
                <a:gd name="T3" fmla="*/ 261 h 285"/>
                <a:gd name="T4" fmla="*/ 0 w 285"/>
                <a:gd name="T5" fmla="*/ 142 h 285"/>
                <a:gd name="T6" fmla="*/ 133 w 285"/>
                <a:gd name="T7" fmla="*/ 0 h 285"/>
                <a:gd name="T8" fmla="*/ 133 w 285"/>
                <a:gd name="T9" fmla="*/ 71 h 285"/>
                <a:gd name="T10" fmla="*/ 71 w 285"/>
                <a:gd name="T11" fmla="*/ 142 h 285"/>
                <a:gd name="T12" fmla="*/ 99 w 285"/>
                <a:gd name="T13" fmla="*/ 198 h 285"/>
                <a:gd name="T14" fmla="*/ 99 w 285"/>
                <a:gd name="T15" fmla="*/ 198 h 285"/>
                <a:gd name="T16" fmla="*/ 199 w 285"/>
                <a:gd name="T17" fmla="*/ 99 h 285"/>
                <a:gd name="T18" fmla="*/ 199 w 285"/>
                <a:gd name="T19" fmla="*/ 99 h 285"/>
                <a:gd name="T20" fmla="*/ 261 w 285"/>
                <a:gd name="T21" fmla="*/ 63 h 285"/>
                <a:gd name="T22" fmla="*/ 151 w 285"/>
                <a:gd name="T23" fmla="*/ 0 h 285"/>
                <a:gd name="T24" fmla="*/ 151 w 285"/>
                <a:gd name="T25" fmla="*/ 71 h 285"/>
                <a:gd name="T26" fmla="*/ 199 w 285"/>
                <a:gd name="T27" fmla="*/ 99 h 285"/>
                <a:gd name="T28" fmla="*/ 270 w 285"/>
                <a:gd name="T29" fmla="*/ 78 h 285"/>
                <a:gd name="T30" fmla="*/ 270 w 285"/>
                <a:gd name="T31" fmla="*/ 78 h 285"/>
                <a:gd name="T32" fmla="*/ 208 w 285"/>
                <a:gd name="T33" fmla="*/ 114 h 285"/>
                <a:gd name="T34" fmla="*/ 214 w 285"/>
                <a:gd name="T35" fmla="*/ 142 h 285"/>
                <a:gd name="T36" fmla="*/ 142 w 285"/>
                <a:gd name="T37" fmla="*/ 213 h 285"/>
                <a:gd name="T38" fmla="*/ 115 w 285"/>
                <a:gd name="T39" fmla="*/ 208 h 285"/>
                <a:gd name="T40" fmla="*/ 79 w 285"/>
                <a:gd name="T41" fmla="*/ 269 h 285"/>
                <a:gd name="T42" fmla="*/ 142 w 285"/>
                <a:gd name="T43" fmla="*/ 285 h 285"/>
                <a:gd name="T44" fmla="*/ 285 w 285"/>
                <a:gd name="T45" fmla="*/ 142 h 285"/>
                <a:gd name="T46" fmla="*/ 270 w 285"/>
                <a:gd name="T47" fmla="*/ 7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99" y="198"/>
                  </a:moveTo>
                  <a:cubicBezTo>
                    <a:pt x="63" y="261"/>
                    <a:pt x="63" y="261"/>
                    <a:pt x="63" y="261"/>
                  </a:cubicBezTo>
                  <a:cubicBezTo>
                    <a:pt x="25" y="235"/>
                    <a:pt x="0" y="191"/>
                    <a:pt x="0" y="142"/>
                  </a:cubicBezTo>
                  <a:cubicBezTo>
                    <a:pt x="0" y="66"/>
                    <a:pt x="59" y="4"/>
                    <a:pt x="133" y="0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98" y="76"/>
                    <a:pt x="71" y="106"/>
                    <a:pt x="71" y="142"/>
                  </a:cubicBezTo>
                  <a:cubicBezTo>
                    <a:pt x="71" y="165"/>
                    <a:pt x="82" y="185"/>
                    <a:pt x="99" y="198"/>
                  </a:cubicBezTo>
                  <a:cubicBezTo>
                    <a:pt x="99" y="198"/>
                    <a:pt x="99" y="198"/>
                    <a:pt x="99" y="198"/>
                  </a:cubicBezTo>
                  <a:close/>
                  <a:moveTo>
                    <a:pt x="199" y="99"/>
                  </a:moveTo>
                  <a:cubicBezTo>
                    <a:pt x="199" y="99"/>
                    <a:pt x="199" y="99"/>
                    <a:pt x="199" y="99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37" y="27"/>
                    <a:pt x="197" y="2"/>
                    <a:pt x="151" y="0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71" y="74"/>
                    <a:pt x="188" y="84"/>
                    <a:pt x="199" y="99"/>
                  </a:cubicBezTo>
                  <a:close/>
                  <a:moveTo>
                    <a:pt x="270" y="78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12" y="123"/>
                    <a:pt x="214" y="132"/>
                    <a:pt x="214" y="142"/>
                  </a:cubicBezTo>
                  <a:cubicBezTo>
                    <a:pt x="214" y="181"/>
                    <a:pt x="182" y="213"/>
                    <a:pt x="142" y="213"/>
                  </a:cubicBezTo>
                  <a:cubicBezTo>
                    <a:pt x="133" y="213"/>
                    <a:pt x="123" y="211"/>
                    <a:pt x="115" y="20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98" y="279"/>
                    <a:pt x="120" y="285"/>
                    <a:pt x="142" y="285"/>
                  </a:cubicBezTo>
                  <a:cubicBezTo>
                    <a:pt x="221" y="285"/>
                    <a:pt x="285" y="221"/>
                    <a:pt x="285" y="142"/>
                  </a:cubicBezTo>
                  <a:cubicBezTo>
                    <a:pt x="285" y="119"/>
                    <a:pt x="280" y="97"/>
                    <a:pt x="270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1335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4215" y="269240"/>
            <a:ext cx="9895840" cy="10750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主动作为，不断学习，努力提升教研水平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904703" y="1344292"/>
            <a:ext cx="7494357" cy="95186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（1）勤于学习，乐于创新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  <a:p>
            <a:pPr algn="ju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1688168" y="2396862"/>
            <a:ext cx="7494357" cy="52070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（2）积极主动，智慧分层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904703" y="3936336"/>
            <a:ext cx="7494357" cy="7975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sz="2800" b="1" dirty="0">
                <a:solidFill>
                  <a:srgbClr val="FF0000"/>
                </a:solidFill>
                <a:latin typeface="+mn-ea"/>
                <a:ea typeface="+mj-ea"/>
                <a:sym typeface="+mn-ea"/>
              </a:rPr>
              <a:t>（3）主动反思，以思促教</a:t>
            </a:r>
            <a:endParaRPr sz="2800" b="1" dirty="0">
              <a:solidFill>
                <a:srgbClr val="FF0000"/>
              </a:solidFill>
              <a:latin typeface="+mn-ea"/>
              <a:ea typeface="+mj-ea"/>
              <a:sym typeface="+mn-ea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+mn-ea"/>
                <a:sym typeface="+mn-ea"/>
              </a:rPr>
              <a:t>     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12495" y="3936365"/>
            <a:ext cx="775970" cy="662305"/>
            <a:chOff x="1284297" y="2191557"/>
            <a:chExt cx="1122214" cy="1175466"/>
          </a:xfrm>
        </p:grpSpPr>
        <p:sp>
          <p:nvSpPr>
            <p:cNvPr id="31" name="Freeform 6"/>
            <p:cNvSpPr/>
            <p:nvPr/>
          </p:nvSpPr>
          <p:spPr bwMode="auto">
            <a:xfrm>
              <a:off x="1284297" y="2191557"/>
              <a:ext cx="1122214" cy="1175466"/>
            </a:xfrm>
            <a:custGeom>
              <a:avLst/>
              <a:gdLst>
                <a:gd name="T0" fmla="*/ 0 w 1247"/>
                <a:gd name="T1" fmla="*/ 0 h 1306"/>
                <a:gd name="T2" fmla="*/ 1247 w 1247"/>
                <a:gd name="T3" fmla="*/ 0 h 1306"/>
                <a:gd name="T4" fmla="*/ 1247 w 1247"/>
                <a:gd name="T5" fmla="*/ 945 h 1306"/>
                <a:gd name="T6" fmla="*/ 623 w 1247"/>
                <a:gd name="T7" fmla="*/ 1306 h 1306"/>
                <a:gd name="T8" fmla="*/ 0 w 1247"/>
                <a:gd name="T9" fmla="*/ 945 h 1306"/>
                <a:gd name="T10" fmla="*/ 0 w 1247"/>
                <a:gd name="T11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7" h="1306">
                  <a:moveTo>
                    <a:pt x="0" y="0"/>
                  </a:moveTo>
                  <a:lnTo>
                    <a:pt x="1247" y="0"/>
                  </a:lnTo>
                  <a:lnTo>
                    <a:pt x="1247" y="945"/>
                  </a:lnTo>
                  <a:lnTo>
                    <a:pt x="623" y="1306"/>
                  </a:lnTo>
                  <a:lnTo>
                    <a:pt x="0" y="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07" tIns="287893" rIns="91407" bIns="45703" numCol="1" anchor="t" anchorCtr="0" compatLnSpc="1"/>
            <a:p>
              <a:pPr algn="ctr"/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1611055" y="2544909"/>
              <a:ext cx="468701" cy="468765"/>
            </a:xfrm>
            <a:custGeom>
              <a:avLst/>
              <a:gdLst>
                <a:gd name="T0" fmla="*/ 99 w 285"/>
                <a:gd name="T1" fmla="*/ 198 h 285"/>
                <a:gd name="T2" fmla="*/ 63 w 285"/>
                <a:gd name="T3" fmla="*/ 261 h 285"/>
                <a:gd name="T4" fmla="*/ 0 w 285"/>
                <a:gd name="T5" fmla="*/ 142 h 285"/>
                <a:gd name="T6" fmla="*/ 133 w 285"/>
                <a:gd name="T7" fmla="*/ 0 h 285"/>
                <a:gd name="T8" fmla="*/ 133 w 285"/>
                <a:gd name="T9" fmla="*/ 71 h 285"/>
                <a:gd name="T10" fmla="*/ 71 w 285"/>
                <a:gd name="T11" fmla="*/ 142 h 285"/>
                <a:gd name="T12" fmla="*/ 99 w 285"/>
                <a:gd name="T13" fmla="*/ 198 h 285"/>
                <a:gd name="T14" fmla="*/ 99 w 285"/>
                <a:gd name="T15" fmla="*/ 198 h 285"/>
                <a:gd name="T16" fmla="*/ 199 w 285"/>
                <a:gd name="T17" fmla="*/ 99 h 285"/>
                <a:gd name="T18" fmla="*/ 199 w 285"/>
                <a:gd name="T19" fmla="*/ 99 h 285"/>
                <a:gd name="T20" fmla="*/ 261 w 285"/>
                <a:gd name="T21" fmla="*/ 63 h 285"/>
                <a:gd name="T22" fmla="*/ 151 w 285"/>
                <a:gd name="T23" fmla="*/ 0 h 285"/>
                <a:gd name="T24" fmla="*/ 151 w 285"/>
                <a:gd name="T25" fmla="*/ 71 h 285"/>
                <a:gd name="T26" fmla="*/ 199 w 285"/>
                <a:gd name="T27" fmla="*/ 99 h 285"/>
                <a:gd name="T28" fmla="*/ 270 w 285"/>
                <a:gd name="T29" fmla="*/ 78 h 285"/>
                <a:gd name="T30" fmla="*/ 270 w 285"/>
                <a:gd name="T31" fmla="*/ 78 h 285"/>
                <a:gd name="T32" fmla="*/ 208 w 285"/>
                <a:gd name="T33" fmla="*/ 114 h 285"/>
                <a:gd name="T34" fmla="*/ 214 w 285"/>
                <a:gd name="T35" fmla="*/ 142 h 285"/>
                <a:gd name="T36" fmla="*/ 142 w 285"/>
                <a:gd name="T37" fmla="*/ 213 h 285"/>
                <a:gd name="T38" fmla="*/ 115 w 285"/>
                <a:gd name="T39" fmla="*/ 208 h 285"/>
                <a:gd name="T40" fmla="*/ 79 w 285"/>
                <a:gd name="T41" fmla="*/ 269 h 285"/>
                <a:gd name="T42" fmla="*/ 142 w 285"/>
                <a:gd name="T43" fmla="*/ 285 h 285"/>
                <a:gd name="T44" fmla="*/ 285 w 285"/>
                <a:gd name="T45" fmla="*/ 142 h 285"/>
                <a:gd name="T46" fmla="*/ 270 w 285"/>
                <a:gd name="T47" fmla="*/ 7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99" y="198"/>
                  </a:moveTo>
                  <a:cubicBezTo>
                    <a:pt x="63" y="261"/>
                    <a:pt x="63" y="261"/>
                    <a:pt x="63" y="261"/>
                  </a:cubicBezTo>
                  <a:cubicBezTo>
                    <a:pt x="25" y="235"/>
                    <a:pt x="0" y="191"/>
                    <a:pt x="0" y="142"/>
                  </a:cubicBezTo>
                  <a:cubicBezTo>
                    <a:pt x="0" y="66"/>
                    <a:pt x="59" y="4"/>
                    <a:pt x="133" y="0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98" y="76"/>
                    <a:pt x="71" y="106"/>
                    <a:pt x="71" y="142"/>
                  </a:cubicBezTo>
                  <a:cubicBezTo>
                    <a:pt x="71" y="165"/>
                    <a:pt x="82" y="185"/>
                    <a:pt x="99" y="198"/>
                  </a:cubicBezTo>
                  <a:cubicBezTo>
                    <a:pt x="99" y="198"/>
                    <a:pt x="99" y="198"/>
                    <a:pt x="99" y="198"/>
                  </a:cubicBezTo>
                  <a:close/>
                  <a:moveTo>
                    <a:pt x="199" y="99"/>
                  </a:moveTo>
                  <a:cubicBezTo>
                    <a:pt x="199" y="99"/>
                    <a:pt x="199" y="99"/>
                    <a:pt x="199" y="99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37" y="27"/>
                    <a:pt x="197" y="2"/>
                    <a:pt x="151" y="0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71" y="74"/>
                    <a:pt x="188" y="84"/>
                    <a:pt x="199" y="99"/>
                  </a:cubicBezTo>
                  <a:close/>
                  <a:moveTo>
                    <a:pt x="270" y="78"/>
                  </a:moveTo>
                  <a:cubicBezTo>
                    <a:pt x="270" y="78"/>
                    <a:pt x="270" y="78"/>
                    <a:pt x="270" y="78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12" y="123"/>
                    <a:pt x="214" y="132"/>
                    <a:pt x="214" y="142"/>
                  </a:cubicBezTo>
                  <a:cubicBezTo>
                    <a:pt x="214" y="181"/>
                    <a:pt x="182" y="213"/>
                    <a:pt x="142" y="213"/>
                  </a:cubicBezTo>
                  <a:cubicBezTo>
                    <a:pt x="133" y="213"/>
                    <a:pt x="123" y="211"/>
                    <a:pt x="115" y="20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98" y="279"/>
                    <a:pt x="120" y="285"/>
                    <a:pt x="142" y="285"/>
                  </a:cubicBezTo>
                  <a:cubicBezTo>
                    <a:pt x="221" y="285"/>
                    <a:pt x="285" y="221"/>
                    <a:pt x="285" y="142"/>
                  </a:cubicBezTo>
                  <a:cubicBezTo>
                    <a:pt x="285" y="119"/>
                    <a:pt x="280" y="97"/>
                    <a:pt x="270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p>
              <a:endParaRPr lang="zh-CN" altLang="en-US" sz="1335" dirty="0"/>
            </a:p>
          </p:txBody>
        </p:sp>
      </p:grpSp>
      <p:sp>
        <p:nvSpPr>
          <p:cNvPr id="13" name="TextBox 28"/>
          <p:cNvSpPr txBox="1"/>
          <p:nvPr/>
        </p:nvSpPr>
        <p:spPr>
          <a:xfrm>
            <a:off x="2124710" y="1747520"/>
            <a:ext cx="8061325" cy="70548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相约云端，由贺刚培训需要用到的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新式武器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，希沃白板集体备课、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秀米软件制作微信推广页。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2124710" y="2917825"/>
            <a:ext cx="8061325" cy="10134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积极主动培优补差，因材施教，根据不同年级的实际需求和学生水平，初一采用小组合作竞争，暂不分层；初二采用智慧分层，师教兵，兵带兵；初三采用年级统一分层，根据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ABC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不同层次设计中考复习方案。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2124710" y="4399915"/>
            <a:ext cx="8252460" cy="10134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走出去，请进来，认真参与各类培训，近三年承办两次潘建明领衔的江苏省农村骨干教师培育站活动，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人次聆听特级教师于新华的中考解题讲座，并把自己的学习心得撰写成文，发表获奖，并应用于实践。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1" grpId="0"/>
      <p:bldP spid="24" grpId="0"/>
      <p:bldP spid="27" grpId="0"/>
      <p:bldP spid="2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4215" y="285115"/>
            <a:ext cx="10341610" cy="58229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、组员团结互助，形成“互助性”的教研风气</a:t>
            </a:r>
            <a:endParaRPr lang="zh-CN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1417307" y="1395811"/>
            <a:ext cx="799664" cy="799664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1" name="TextBox 9"/>
          <p:cNvSpPr txBox="1"/>
          <p:nvPr/>
        </p:nvSpPr>
        <p:spPr>
          <a:xfrm>
            <a:off x="1471670" y="1503373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1417307" y="2917998"/>
            <a:ext cx="799664" cy="79966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3" name="TextBox 11"/>
          <p:cNvSpPr txBox="1"/>
          <p:nvPr/>
        </p:nvSpPr>
        <p:spPr>
          <a:xfrm>
            <a:off x="1471670" y="3025559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1417307" y="4493122"/>
            <a:ext cx="799664" cy="79966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5" name="TextBox 13"/>
          <p:cNvSpPr txBox="1"/>
          <p:nvPr/>
        </p:nvSpPr>
        <p:spPr>
          <a:xfrm>
            <a:off x="1471670" y="4600685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49830" y="3088005"/>
            <a:ext cx="6629400" cy="459105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（2）梯队教师示范做引导，上好组内研究课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44445" y="1503680"/>
            <a:ext cx="4716780" cy="459105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（1）师徒结对，携手共进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449830" y="4663440"/>
            <a:ext cx="6940550" cy="459105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（3）经验同享学“妙招”，学习材料勤积累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sp>
        <p:nvSpPr>
          <p:cNvPr id="13" name="TextBox 28"/>
          <p:cNvSpPr txBox="1"/>
          <p:nvPr/>
        </p:nvSpPr>
        <p:spPr>
          <a:xfrm>
            <a:off x="2449830" y="2088515"/>
            <a:ext cx="8061325" cy="10134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我们年纪相仿，彼此都是师徒，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师父“传、帮、带”，徒弟“赶、学、超”，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各取所长，推动组内活动蓬勃发展。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4181" y="3610317"/>
            <a:ext cx="8691945" cy="92075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p>
            <a:pPr algn="just" eaLnBrk="0" hangingPunct="0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每学期每位组员开设校级公开课，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首先由梯队教师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上示范课，评课时，人人参与，人人发言，人人受益。并且多次承担武进区初三数学复习研讨课，并与常州市丽华中学结对，开设同课异构课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4105" y="5122545"/>
            <a:ext cx="8681720" cy="1228725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p>
            <a:pPr algn="just" eaLnBrk="0" hangingPunct="0"/>
            <a:r>
              <a:rPr 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每个老师风格鲜明，各有所长，我们利用学科内讲座的机会设计了系列分享会，做过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名师课堂分析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系列，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中考复习小专题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系列，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数学学习习惯养成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系列，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初中数学思想方法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系列，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各层次学案编制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系列…不断积累，留下很多宝贵的学习资料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0" grpId="0" bldLvl="0" animBg="1"/>
      <p:bldP spid="31" grpId="0"/>
      <p:bldP spid="32" grpId="0" bldLvl="0" animBg="1"/>
      <p:bldP spid="32" grpId="1" bldLvl="0" animBg="1"/>
      <p:bldP spid="33" grpId="0"/>
      <p:bldP spid="34" grpId="0" bldLvl="0" animBg="1"/>
      <p:bldP spid="34" grpId="1" bldLvl="0" animBg="1"/>
      <p:bldP spid="35" grpId="0"/>
      <p:bldP spid="38" grpId="0"/>
      <p:bldP spid="41" grpId="0"/>
      <p:bldP spid="43" grpId="0"/>
      <p:bldP spid="44" grpId="0"/>
      <p:bldP spid="1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pic>
        <p:nvPicPr>
          <p:cNvPr id="14" name="图片 13" descr="IMG_20180425_0750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8019" b="24903"/>
          <a:stretch>
            <a:fillRect/>
          </a:stretch>
        </p:blipFill>
        <p:spPr>
          <a:xfrm>
            <a:off x="3089910" y="929005"/>
            <a:ext cx="5283200" cy="4134485"/>
          </a:xfrm>
          <a:prstGeom prst="rect">
            <a:avLst/>
          </a:prstGeom>
        </p:spPr>
      </p:pic>
      <p:pic>
        <p:nvPicPr>
          <p:cNvPr id="15" name="图片 14" descr="微信截图_20200829105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60665" y="3542665"/>
            <a:ext cx="4190365" cy="2821940"/>
          </a:xfrm>
          <a:prstGeom prst="rect">
            <a:avLst/>
          </a:prstGeom>
        </p:spPr>
      </p:pic>
      <p:pic>
        <p:nvPicPr>
          <p:cNvPr id="16" name="图片 15" descr="微信截图_202008291053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7331"/>
          <a:stretch>
            <a:fillRect/>
          </a:stretch>
        </p:blipFill>
        <p:spPr>
          <a:xfrm>
            <a:off x="7860665" y="1228090"/>
            <a:ext cx="3648075" cy="2221865"/>
          </a:xfrm>
          <a:prstGeom prst="rect">
            <a:avLst/>
          </a:prstGeom>
        </p:spPr>
      </p:pic>
      <p:pic>
        <p:nvPicPr>
          <p:cNvPr id="17" name="图片 16" descr="微信截图_202008291115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929005"/>
            <a:ext cx="3089910" cy="460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4155" y="235767"/>
            <a:ext cx="7703689" cy="523220"/>
            <a:chOff x="2178424" y="257245"/>
            <a:chExt cx="7703689" cy="523220"/>
          </a:xfrm>
        </p:grpSpPr>
        <p:grpSp>
          <p:nvGrpSpPr>
            <p:cNvPr id="3" name="组合 2"/>
            <p:cNvGrpSpPr/>
            <p:nvPr/>
          </p:nvGrpSpPr>
          <p:grpSpPr>
            <a:xfrm>
              <a:off x="2178424" y="510988"/>
              <a:ext cx="7703689" cy="0"/>
              <a:chOff x="2178424" y="551329"/>
              <a:chExt cx="7703689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178424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oval" w="lg" len="lg"/>
                <a:tailEnd type="none" w="lg" len="lg"/>
              </a:ln>
              <a:effectLst/>
            </p:spPr>
          </p:cxnSp>
          <p:cxnSp>
            <p:nvCxnSpPr>
              <p:cNvPr id="6" name="直接连接符 5"/>
              <p:cNvCxnSpPr/>
              <p:nvPr/>
            </p:nvCxnSpPr>
            <p:spPr>
              <a:xfrm>
                <a:off x="7674949" y="551329"/>
                <a:ext cx="2207164" cy="0"/>
              </a:xfrm>
              <a:prstGeom prst="line">
                <a:avLst/>
              </a:prstGeom>
              <a:noFill/>
              <a:ln w="22225" cap="rnd" cmpd="sng" algn="ctr">
                <a:solidFill>
                  <a:schemeClr val="bg1"/>
                </a:solidFill>
                <a:prstDash val="sysDot"/>
                <a:round/>
                <a:headEnd type="none" w="lg" len="lg"/>
                <a:tailEnd type="oval" w="lg" len="lg"/>
              </a:ln>
              <a:effectLst/>
            </p:spPr>
          </p:cxnSp>
        </p:grpSp>
        <p:sp>
          <p:nvSpPr>
            <p:cNvPr id="4" name="文本框 3"/>
            <p:cNvSpPr txBox="1"/>
            <p:nvPr/>
          </p:nvSpPr>
          <p:spPr>
            <a:xfrm>
              <a:off x="4553414" y="25724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457200" indent="-457200">
                <a:buFont typeface="Wingdings" panose="05000000000000000000" pitchFamily="2" charset="2"/>
                <a:buChar char=""/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思源黑体 CN Normal"/>
                </a:rPr>
                <a:t>添加幻灯片小标题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思源黑体 CN Normal"/>
              </a:endParaRPr>
            </a:p>
          </p:txBody>
        </p:sp>
      </p:grp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078019" y="2884038"/>
            <a:ext cx="2099443" cy="2102618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919596" y="1722440"/>
            <a:ext cx="4416288" cy="4425810"/>
          </a:xfrm>
          <a:prstGeom prst="ellipse">
            <a:avLst/>
          </a:prstGeom>
          <a:noFill/>
          <a:ln w="12700" cap="flat">
            <a:solidFill>
              <a:srgbClr val="2E2C2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693728" y="1287638"/>
            <a:ext cx="868024" cy="8711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794756" y="2817392"/>
            <a:ext cx="868024" cy="8696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6991795" y="5289748"/>
            <a:ext cx="868024" cy="8711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4395660" y="5289748"/>
            <a:ext cx="868024" cy="871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592697" y="2815803"/>
            <a:ext cx="869611" cy="8711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717270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6128531" y="2196920"/>
            <a:ext cx="0" cy="63792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447659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5108167" y="4826378"/>
            <a:ext cx="374504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6774395" y="4826378"/>
            <a:ext cx="372917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3" name="TextBox 19"/>
          <p:cNvSpPr txBox="1"/>
          <p:nvPr/>
        </p:nvSpPr>
        <p:spPr>
          <a:xfrm>
            <a:off x="5312844" y="3687002"/>
            <a:ext cx="1618897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工作成果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Box 22"/>
          <p:cNvSpPr txBox="1"/>
          <p:nvPr/>
        </p:nvSpPr>
        <p:spPr>
          <a:xfrm>
            <a:off x="5751354" y="1494239"/>
            <a:ext cx="793252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比赛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7845869" y="3046759"/>
            <a:ext cx="793252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课题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6774180" y="5492115"/>
            <a:ext cx="1239520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公开课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4233545" y="5495925"/>
            <a:ext cx="1079500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社团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3427095" y="2938780"/>
            <a:ext cx="1201420" cy="4591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论文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TextBox 84"/>
          <p:cNvSpPr txBox="1">
            <a:spLocks noChangeArrowheads="1"/>
          </p:cNvSpPr>
          <p:nvPr/>
        </p:nvSpPr>
        <p:spPr bwMode="auto">
          <a:xfrm>
            <a:off x="4293870" y="986155"/>
            <a:ext cx="543115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人次获各级各类区级比赛奖项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0" name="TextBox 84"/>
          <p:cNvSpPr txBox="1">
            <a:spLocks noChangeArrowheads="1"/>
          </p:cNvSpPr>
          <p:nvPr/>
        </p:nvSpPr>
        <p:spPr bwMode="auto">
          <a:xfrm>
            <a:off x="8662670" y="1938655"/>
            <a:ext cx="31527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近三年中，一项区级课题结题，获武进区教育科研评比二等奖，一项国家级课题子课题已顺利通过中期评估。每年有校级优秀课题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" name="TextBox 84"/>
          <p:cNvSpPr txBox="1">
            <a:spLocks noChangeArrowheads="1"/>
          </p:cNvSpPr>
          <p:nvPr/>
        </p:nvSpPr>
        <p:spPr bwMode="auto">
          <a:xfrm>
            <a:off x="8231838" y="5101218"/>
            <a:ext cx="3428277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近三年开设区级公开课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人次，其中高如玉开设送陪上门活动示范课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" name="TextBox 84"/>
          <p:cNvSpPr txBox="1">
            <a:spLocks noChangeArrowheads="1"/>
          </p:cNvSpPr>
          <p:nvPr/>
        </p:nvSpPr>
        <p:spPr bwMode="auto">
          <a:xfrm>
            <a:off x="542290" y="2159000"/>
            <a:ext cx="3050540" cy="11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近三年全组共有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篇论文发表，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人次获奖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400" b="1" dirty="0">
              <a:solidFill>
                <a:srgbClr val="59595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43" name="TextBox 84"/>
          <p:cNvSpPr txBox="1">
            <a:spLocks noChangeArrowheads="1"/>
          </p:cNvSpPr>
          <p:nvPr/>
        </p:nvSpPr>
        <p:spPr bwMode="auto">
          <a:xfrm>
            <a:off x="533400" y="4928870"/>
            <a:ext cx="3404870" cy="11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编写校本课程《数学百宝箱》，趣味数学社团激发学生的学习兴趣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sp>
        <p:nvSpPr>
          <p:cNvPr id="17" name="圆圈"/>
          <p:cNvSpPr/>
          <p:nvPr/>
        </p:nvSpPr>
        <p:spPr>
          <a:xfrm>
            <a:off x="743475" y="247136"/>
            <a:ext cx="1415773" cy="1415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3</a:t>
            </a:r>
            <a:endParaRPr kumimoji="0" lang="en-US" altLang="zh-CN" sz="9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文本框 13"/>
          <p:cNvSpPr txBox="1"/>
          <p:nvPr>
            <p:custDataLst>
              <p:tags r:id="rId1"/>
            </p:custDataLst>
          </p:nvPr>
        </p:nvSpPr>
        <p:spPr>
          <a:xfrm>
            <a:off x="2218737" y="9075"/>
            <a:ext cx="4716780" cy="9772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spc="300" dirty="0">
                <a:gradFill>
                  <a:gsLst>
                    <a:gs pos="0">
                      <a:schemeClr val="accent3"/>
                    </a:gs>
                    <a:gs pos="44000">
                      <a:schemeClr val="accent1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8100000" scaled="1"/>
                </a:gradFill>
                <a:latin typeface="华康宋体W12" pitchFamily="49" charset="-122"/>
                <a:ea typeface="华康宋体W12" pitchFamily="49" charset="-122"/>
              </a:rPr>
              <a:t>教研组成果汇报</a:t>
            </a:r>
            <a:endParaRPr lang="en-US" altLang="zh-CN" sz="4800" spc="300" dirty="0">
              <a:gradFill>
                <a:gsLst>
                  <a:gs pos="0">
                    <a:schemeClr val="accent3"/>
                  </a:gs>
                  <a:gs pos="44000">
                    <a:schemeClr val="accent1"/>
                  </a:gs>
                  <a:gs pos="100000">
                    <a:schemeClr val="tx2">
                      <a:lumMod val="50000"/>
                    </a:schemeClr>
                  </a:gs>
                </a:gsLst>
                <a:lin ang="8100000" scaled="1"/>
              </a:gradFill>
              <a:latin typeface="华康宋体W12" pitchFamily="49" charset="-122"/>
              <a:ea typeface="华康宋体W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44" grpId="0"/>
      <p:bldP spid="17" grpId="0" bldLvl="0" animBg="1"/>
      <p:bldP spid="18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UNIT_PLACING_PICTURE_USER_VIEWPORT" val="{&quot;height&quot;:6511,&quot;width&quot;:8320}"/>
</p:tagLst>
</file>

<file path=ppt/tags/tag5.xml><?xml version="1.0" encoding="utf-8"?>
<p:tagLst xmlns:p="http://schemas.openxmlformats.org/presentationml/2006/main">
  <p:tag name="KSO_WM_UNIT_PLACING_PICTURE_USER_VIEWPORT" val="{&quot;height&quot;:4444,&quot;width&quot;:6599}"/>
</p:tagLst>
</file>

<file path=ppt/tags/tag6.xml><?xml version="1.0" encoding="utf-8"?>
<p:tagLst xmlns:p="http://schemas.openxmlformats.org/presentationml/2006/main">
  <p:tag name="KSO_WM_UNIT_PLACING_PICTURE_USER_VIEWPORT" val="{&quot;height&quot;:3499,&quot;width&quot;:5745}"/>
</p:tagLst>
</file>

<file path=ppt/tags/tag7.xml><?xml version="1.0" encoding="utf-8"?>
<p:tagLst xmlns:p="http://schemas.openxmlformats.org/presentationml/2006/main">
  <p:tag name="KSO_WM_UNIT_PLACING_PICTURE_USER_VIEWPORT" val="{&quot;height&quot;:9000,&quot;width&quot;:6045}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当图网www.99ppt.com">
  <a:themeElements>
    <a:clrScheme name="自定义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7D7B"/>
      </a:accent1>
      <a:accent2>
        <a:srgbClr val="449D90"/>
      </a:accent2>
      <a:accent3>
        <a:srgbClr val="79A98A"/>
      </a:accent3>
      <a:accent4>
        <a:srgbClr val="50A94B"/>
      </a:accent4>
      <a:accent5>
        <a:srgbClr val="8FDE7C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WPS 演示</Application>
  <PresentationFormat>宽屏</PresentationFormat>
  <Paragraphs>210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楷体</vt:lpstr>
      <vt:lpstr>方正细黑一简体</vt:lpstr>
      <vt:lpstr>黑体</vt:lpstr>
      <vt:lpstr>字魂35号-经典雅黑</vt:lpstr>
      <vt:lpstr>Arial</vt:lpstr>
      <vt:lpstr>思源黑体 CN Normal</vt:lpstr>
      <vt:lpstr>Calibri</vt:lpstr>
      <vt:lpstr>微软雅黑</vt:lpstr>
      <vt:lpstr>Source Han Serif SC</vt:lpstr>
      <vt:lpstr>华康宋体W12</vt:lpstr>
      <vt:lpstr>方正卡通简体</vt:lpstr>
      <vt:lpstr>方正兰亭粗黑简体</vt:lpstr>
      <vt:lpstr>Arial Unicode MS</vt:lpstr>
      <vt:lpstr>Cambria</vt:lpstr>
      <vt:lpstr>当图网www.99ppt.com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当图网www.99ppt.com</dc:title>
  <dc:creator>当图网www.99ppt.com</dc:creator>
  <cp:lastModifiedBy>lenvov</cp:lastModifiedBy>
  <cp:revision>22</cp:revision>
  <dcterms:created xsi:type="dcterms:W3CDTF">2019-09-05T07:12:00Z</dcterms:created>
  <dcterms:modified xsi:type="dcterms:W3CDTF">2020-09-04T02:44:27Z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