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2" r:id="rId2"/>
    <p:sldId id="256" r:id="rId3"/>
    <p:sldId id="258" r:id="rId4"/>
    <p:sldId id="264" r:id="rId5"/>
    <p:sldId id="278" r:id="rId6"/>
    <p:sldId id="284" r:id="rId7"/>
    <p:sldId id="280" r:id="rId8"/>
    <p:sldId id="287" r:id="rId9"/>
    <p:sldId id="259" r:id="rId10"/>
    <p:sldId id="285" r:id="rId11"/>
    <p:sldId id="283" r:id="rId12"/>
    <p:sldId id="281" r:id="rId13"/>
    <p:sldId id="286" r:id="rId14"/>
    <p:sldId id="288" r:id="rId15"/>
    <p:sldId id="267" r:id="rId16"/>
    <p:sldId id="289" r:id="rId17"/>
    <p:sldId id="260" r:id="rId18"/>
    <p:sldId id="265" r:id="rId19"/>
    <p:sldId id="303" r:id="rId20"/>
    <p:sldId id="290" r:id="rId21"/>
    <p:sldId id="293" r:id="rId22"/>
    <p:sldId id="291" r:id="rId23"/>
    <p:sldId id="292" r:id="rId24"/>
    <p:sldId id="295" r:id="rId25"/>
    <p:sldId id="299" r:id="rId26"/>
    <p:sldId id="301" r:id="rId27"/>
    <p:sldId id="300" r:id="rId28"/>
    <p:sldId id="294" r:id="rId29"/>
    <p:sldId id="296" r:id="rId30"/>
    <p:sldId id="263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jun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1374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58F23-1D7C-40E8-88A1-693AFF24FA8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D6D4520-1930-468C-A0E1-31F8023A4635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思想</a:t>
          </a:r>
          <a:endParaRPr lang="en-US" altLang="zh-CN" sz="2400" b="1" dirty="0" smtClean="0">
            <a:latin typeface="隶书" pitchFamily="49" charset="-122"/>
            <a:ea typeface="隶书" pitchFamily="49" charset="-122"/>
          </a:endParaRPr>
        </a:p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疏导者</a:t>
          </a:r>
          <a:endParaRPr lang="zh-CN" altLang="en-US" sz="2400" b="1" dirty="0">
            <a:latin typeface="隶书" pitchFamily="49" charset="-122"/>
            <a:ea typeface="隶书" pitchFamily="49" charset="-122"/>
          </a:endParaRPr>
        </a:p>
      </dgm:t>
    </dgm:pt>
    <dgm:pt modelId="{69A1F918-94F7-4D6B-B576-93C805FD527C}" type="parTrans" cxnId="{38CBB261-A552-4DD7-8997-875DC0744DAF}">
      <dgm:prSet/>
      <dgm:spPr/>
      <dgm:t>
        <a:bodyPr/>
        <a:lstStyle/>
        <a:p>
          <a:endParaRPr lang="zh-CN" altLang="en-US"/>
        </a:p>
      </dgm:t>
    </dgm:pt>
    <dgm:pt modelId="{F3DAB57E-143F-4316-8561-A1FF8F72099A}" type="sibTrans" cxnId="{38CBB261-A552-4DD7-8997-875DC0744DAF}">
      <dgm:prSet/>
      <dgm:spPr/>
      <dgm:t>
        <a:bodyPr/>
        <a:lstStyle/>
        <a:p>
          <a:endParaRPr lang="zh-CN" altLang="en-US"/>
        </a:p>
      </dgm:t>
    </dgm:pt>
    <dgm:pt modelId="{BB4A82B6-C509-4E26-B061-5ED3EE9206EC}">
      <dgm:prSet phldrT="[文本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心理</a:t>
          </a:r>
          <a:endParaRPr lang="en-US" altLang="zh-CN" sz="2400" b="1" dirty="0" smtClean="0">
            <a:latin typeface="隶书" pitchFamily="49" charset="-122"/>
            <a:ea typeface="隶书" pitchFamily="49" charset="-122"/>
          </a:endParaRPr>
        </a:p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辅导者</a:t>
          </a:r>
          <a:endParaRPr lang="zh-CN" altLang="en-US" sz="2400" b="1" dirty="0">
            <a:latin typeface="隶书" pitchFamily="49" charset="-122"/>
            <a:ea typeface="隶书" pitchFamily="49" charset="-122"/>
          </a:endParaRPr>
        </a:p>
      </dgm:t>
    </dgm:pt>
    <dgm:pt modelId="{FECEF112-AA46-4ACD-97AC-D7C23ACCF561}" type="parTrans" cxnId="{0533C107-A878-4D7F-89F9-4C7F049B545F}">
      <dgm:prSet/>
      <dgm:spPr/>
      <dgm:t>
        <a:bodyPr/>
        <a:lstStyle/>
        <a:p>
          <a:endParaRPr lang="zh-CN" altLang="en-US"/>
        </a:p>
      </dgm:t>
    </dgm:pt>
    <dgm:pt modelId="{EF19D28E-266B-4151-BA92-4C76F3C12502}" type="sibTrans" cxnId="{0533C107-A878-4D7F-89F9-4C7F049B545F}">
      <dgm:prSet/>
      <dgm:spPr/>
      <dgm:t>
        <a:bodyPr/>
        <a:lstStyle/>
        <a:p>
          <a:endParaRPr lang="zh-CN" altLang="en-US"/>
        </a:p>
      </dgm:t>
    </dgm:pt>
    <dgm:pt modelId="{EB954097-C904-441B-A97F-F30482B9A862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行为</a:t>
          </a:r>
          <a:endParaRPr lang="en-US" altLang="zh-CN" sz="2400" b="1" dirty="0" smtClean="0">
            <a:latin typeface="隶书" pitchFamily="49" charset="-122"/>
            <a:ea typeface="隶书" pitchFamily="49" charset="-122"/>
          </a:endParaRPr>
        </a:p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诱导者</a:t>
          </a:r>
          <a:r>
            <a:rPr lang="zh-CN" sz="2000" b="1" dirty="0" smtClean="0">
              <a:latin typeface="隶书" pitchFamily="49" charset="-122"/>
              <a:ea typeface="隶书" pitchFamily="49" charset="-122"/>
            </a:rPr>
            <a:t> </a:t>
          </a:r>
          <a:endParaRPr lang="zh-CN" altLang="en-US" sz="2000" b="1" dirty="0">
            <a:latin typeface="隶书" pitchFamily="49" charset="-122"/>
            <a:ea typeface="隶书" pitchFamily="49" charset="-122"/>
          </a:endParaRPr>
        </a:p>
      </dgm:t>
    </dgm:pt>
    <dgm:pt modelId="{ABA178D5-9A6B-4367-B042-68853959F83E}" type="parTrans" cxnId="{73B2687A-DAFE-45FC-9CF3-94B3FED3EB79}">
      <dgm:prSet/>
      <dgm:spPr/>
      <dgm:t>
        <a:bodyPr/>
        <a:lstStyle/>
        <a:p>
          <a:endParaRPr lang="zh-CN" altLang="en-US"/>
        </a:p>
      </dgm:t>
    </dgm:pt>
    <dgm:pt modelId="{D556CC43-E2FB-4CDE-B3A3-B55EF9C37A27}" type="sibTrans" cxnId="{73B2687A-DAFE-45FC-9CF3-94B3FED3EB79}">
      <dgm:prSet/>
      <dgm:spPr/>
      <dgm:t>
        <a:bodyPr/>
        <a:lstStyle/>
        <a:p>
          <a:endParaRPr lang="zh-CN" altLang="en-US"/>
        </a:p>
      </dgm:t>
    </dgm:pt>
    <dgm:pt modelId="{DCEDFA6E-2F7D-4A08-95BC-A86AC7E539F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目标</a:t>
          </a:r>
          <a:endParaRPr lang="en-US" altLang="zh-CN" sz="2400" b="1" dirty="0" smtClean="0">
            <a:latin typeface="隶书" pitchFamily="49" charset="-122"/>
            <a:ea typeface="隶书" pitchFamily="49" charset="-122"/>
          </a:endParaRPr>
        </a:p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引导者 </a:t>
          </a:r>
          <a:endParaRPr lang="zh-CN" altLang="en-US" sz="2400" b="1" dirty="0">
            <a:latin typeface="隶书" pitchFamily="49" charset="-122"/>
            <a:ea typeface="隶书" pitchFamily="49" charset="-122"/>
          </a:endParaRPr>
        </a:p>
      </dgm:t>
    </dgm:pt>
    <dgm:pt modelId="{0AC37DC0-995B-4C61-AA3A-015E9E22FF03}" type="parTrans" cxnId="{2D186A43-51E4-4599-908C-C0D45BB23064}">
      <dgm:prSet/>
      <dgm:spPr/>
      <dgm:t>
        <a:bodyPr/>
        <a:lstStyle/>
        <a:p>
          <a:endParaRPr lang="zh-CN" altLang="en-US"/>
        </a:p>
      </dgm:t>
    </dgm:pt>
    <dgm:pt modelId="{09585D8A-EEE7-4334-AC8C-704E3CE58B61}" type="sibTrans" cxnId="{2D186A43-51E4-4599-908C-C0D45BB23064}">
      <dgm:prSet/>
      <dgm:spPr/>
      <dgm:t>
        <a:bodyPr/>
        <a:lstStyle/>
        <a:p>
          <a:endParaRPr lang="zh-CN" altLang="en-US"/>
        </a:p>
      </dgm:t>
    </dgm:pt>
    <dgm:pt modelId="{82C3CA10-D5B3-4BE6-84D4-4E3D1CBB35D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学法</a:t>
          </a:r>
          <a:endParaRPr lang="en-US" altLang="zh-CN" sz="2400" b="1" dirty="0" smtClean="0">
            <a:latin typeface="隶书" pitchFamily="49" charset="-122"/>
            <a:ea typeface="隶书" pitchFamily="49" charset="-122"/>
          </a:endParaRPr>
        </a:p>
        <a:p>
          <a:r>
            <a:rPr lang="zh-CN" sz="2400" b="1" dirty="0" smtClean="0">
              <a:latin typeface="隶书" pitchFamily="49" charset="-122"/>
              <a:ea typeface="隶书" pitchFamily="49" charset="-122"/>
            </a:rPr>
            <a:t>指导者</a:t>
          </a:r>
          <a:endParaRPr lang="zh-CN" altLang="en-US" sz="2400" b="1" dirty="0">
            <a:latin typeface="隶书" pitchFamily="49" charset="-122"/>
            <a:ea typeface="隶书" pitchFamily="49" charset="-122"/>
          </a:endParaRPr>
        </a:p>
      </dgm:t>
    </dgm:pt>
    <dgm:pt modelId="{C18D528B-0C63-4AAE-B28B-AEA59D674DCB}" type="parTrans" cxnId="{04583F48-AF1F-4BC9-8E1E-4B543365BD80}">
      <dgm:prSet/>
      <dgm:spPr/>
      <dgm:t>
        <a:bodyPr/>
        <a:lstStyle/>
        <a:p>
          <a:endParaRPr lang="zh-CN" altLang="en-US"/>
        </a:p>
      </dgm:t>
    </dgm:pt>
    <dgm:pt modelId="{7B69E730-AB69-4A79-9BFF-929D3D800699}" type="sibTrans" cxnId="{04583F48-AF1F-4BC9-8E1E-4B543365BD80}">
      <dgm:prSet/>
      <dgm:spPr/>
      <dgm:t>
        <a:bodyPr/>
        <a:lstStyle/>
        <a:p>
          <a:endParaRPr lang="zh-CN" altLang="en-US"/>
        </a:p>
      </dgm:t>
    </dgm:pt>
    <dgm:pt modelId="{8FCB0A6D-2007-4534-B05E-4CAB1E8B57FD}" type="pres">
      <dgm:prSet presAssocID="{F4858F23-1D7C-40E8-88A1-693AFF24FA80}" presName="compositeShape" presStyleCnt="0">
        <dgm:presLayoutVars>
          <dgm:chMax val="7"/>
          <dgm:dir/>
          <dgm:resizeHandles val="exact"/>
        </dgm:presLayoutVars>
      </dgm:prSet>
      <dgm:spPr/>
    </dgm:pt>
    <dgm:pt modelId="{B6E890CF-01DA-453E-A77C-032D74BB86B5}" type="pres">
      <dgm:prSet presAssocID="{F4858F23-1D7C-40E8-88A1-693AFF24FA80}" presName="wedge1" presStyleLbl="node1" presStyleIdx="0" presStyleCnt="5" custLinFactNeighborX="-351"/>
      <dgm:spPr/>
      <dgm:t>
        <a:bodyPr/>
        <a:lstStyle/>
        <a:p>
          <a:endParaRPr lang="zh-CN" altLang="en-US"/>
        </a:p>
      </dgm:t>
    </dgm:pt>
    <dgm:pt modelId="{07965C28-3896-491D-90F0-4EA30B13E4E3}" type="pres">
      <dgm:prSet presAssocID="{F4858F23-1D7C-40E8-88A1-693AFF24FA80}" presName="dummy1a" presStyleCnt="0"/>
      <dgm:spPr/>
    </dgm:pt>
    <dgm:pt modelId="{A4B6EF42-7C9E-4178-89F7-3CA1DFC4AB8A}" type="pres">
      <dgm:prSet presAssocID="{F4858F23-1D7C-40E8-88A1-693AFF24FA80}" presName="dummy1b" presStyleCnt="0"/>
      <dgm:spPr/>
    </dgm:pt>
    <dgm:pt modelId="{9E4A8C1E-D3E6-4A7B-A70B-845F951B88EA}" type="pres">
      <dgm:prSet presAssocID="{F4858F23-1D7C-40E8-88A1-693AFF24FA8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11E339-DAD3-4620-A7E6-1A81D68CBDBB}" type="pres">
      <dgm:prSet presAssocID="{F4858F23-1D7C-40E8-88A1-693AFF24FA80}" presName="wedge2" presStyleLbl="node1" presStyleIdx="1" presStyleCnt="5"/>
      <dgm:spPr/>
      <dgm:t>
        <a:bodyPr/>
        <a:lstStyle/>
        <a:p>
          <a:endParaRPr lang="zh-CN" altLang="en-US"/>
        </a:p>
      </dgm:t>
    </dgm:pt>
    <dgm:pt modelId="{8876DDBF-A7D5-4CF5-959D-23F13C30050F}" type="pres">
      <dgm:prSet presAssocID="{F4858F23-1D7C-40E8-88A1-693AFF24FA80}" presName="dummy2a" presStyleCnt="0"/>
      <dgm:spPr/>
    </dgm:pt>
    <dgm:pt modelId="{C4686F1C-D075-4A10-9002-F3BD9DA0DC23}" type="pres">
      <dgm:prSet presAssocID="{F4858F23-1D7C-40E8-88A1-693AFF24FA80}" presName="dummy2b" presStyleCnt="0"/>
      <dgm:spPr/>
    </dgm:pt>
    <dgm:pt modelId="{2A2843B9-0A1D-4BF1-9B39-7A75960EF76D}" type="pres">
      <dgm:prSet presAssocID="{F4858F23-1D7C-40E8-88A1-693AFF24FA8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4A9B2E-CDE7-439F-80F3-B51B27BA6B11}" type="pres">
      <dgm:prSet presAssocID="{F4858F23-1D7C-40E8-88A1-693AFF24FA80}" presName="wedge3" presStyleLbl="node1" presStyleIdx="2" presStyleCnt="5"/>
      <dgm:spPr/>
      <dgm:t>
        <a:bodyPr/>
        <a:lstStyle/>
        <a:p>
          <a:endParaRPr lang="zh-CN" altLang="en-US"/>
        </a:p>
      </dgm:t>
    </dgm:pt>
    <dgm:pt modelId="{83D57CE6-EB7E-47E8-A7DA-2DA4690D0361}" type="pres">
      <dgm:prSet presAssocID="{F4858F23-1D7C-40E8-88A1-693AFF24FA80}" presName="dummy3a" presStyleCnt="0"/>
      <dgm:spPr/>
    </dgm:pt>
    <dgm:pt modelId="{6E2BCF50-FF1B-4CE3-8FFB-FEC38C50BF28}" type="pres">
      <dgm:prSet presAssocID="{F4858F23-1D7C-40E8-88A1-693AFF24FA80}" presName="dummy3b" presStyleCnt="0"/>
      <dgm:spPr/>
    </dgm:pt>
    <dgm:pt modelId="{31AF2DAE-23C6-48DD-9A5B-380D632FBB8D}" type="pres">
      <dgm:prSet presAssocID="{F4858F23-1D7C-40E8-88A1-693AFF24FA8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DA436B-C7CD-463B-A78B-E1A6F79862FF}" type="pres">
      <dgm:prSet presAssocID="{F4858F23-1D7C-40E8-88A1-693AFF24FA80}" presName="wedge4" presStyleLbl="node1" presStyleIdx="3" presStyleCnt="5"/>
      <dgm:spPr/>
      <dgm:t>
        <a:bodyPr/>
        <a:lstStyle/>
        <a:p>
          <a:endParaRPr lang="zh-CN" altLang="en-US"/>
        </a:p>
      </dgm:t>
    </dgm:pt>
    <dgm:pt modelId="{51D3E468-0EBA-4C05-AF48-6AE9A84C084E}" type="pres">
      <dgm:prSet presAssocID="{F4858F23-1D7C-40E8-88A1-693AFF24FA80}" presName="dummy4a" presStyleCnt="0"/>
      <dgm:spPr/>
    </dgm:pt>
    <dgm:pt modelId="{D418C5F6-2BEA-4A15-8D03-A507AE7DB29A}" type="pres">
      <dgm:prSet presAssocID="{F4858F23-1D7C-40E8-88A1-693AFF24FA80}" presName="dummy4b" presStyleCnt="0"/>
      <dgm:spPr/>
    </dgm:pt>
    <dgm:pt modelId="{114B480C-1865-435A-BC3D-355CD1B5871A}" type="pres">
      <dgm:prSet presAssocID="{F4858F23-1D7C-40E8-88A1-693AFF24FA8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E3C915-8939-45D5-9241-63E5A8398AC5}" type="pres">
      <dgm:prSet presAssocID="{F4858F23-1D7C-40E8-88A1-693AFF24FA80}" presName="wedge5" presStyleLbl="node1" presStyleIdx="4" presStyleCnt="5"/>
      <dgm:spPr/>
      <dgm:t>
        <a:bodyPr/>
        <a:lstStyle/>
        <a:p>
          <a:endParaRPr lang="zh-CN" altLang="en-US"/>
        </a:p>
      </dgm:t>
    </dgm:pt>
    <dgm:pt modelId="{1F892B52-B2D3-4D02-ACBD-FBE812F6ED1F}" type="pres">
      <dgm:prSet presAssocID="{F4858F23-1D7C-40E8-88A1-693AFF24FA80}" presName="dummy5a" presStyleCnt="0"/>
      <dgm:spPr/>
    </dgm:pt>
    <dgm:pt modelId="{57536415-7E8F-43E1-8803-BB58F5D8EB26}" type="pres">
      <dgm:prSet presAssocID="{F4858F23-1D7C-40E8-88A1-693AFF24FA80}" presName="dummy5b" presStyleCnt="0"/>
      <dgm:spPr/>
    </dgm:pt>
    <dgm:pt modelId="{D4F4837C-8A9F-4142-9326-B85476DA7352}" type="pres">
      <dgm:prSet presAssocID="{F4858F23-1D7C-40E8-88A1-693AFF24FA8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6C0951-6697-4F9B-9DFC-3C400E338391}" type="pres">
      <dgm:prSet presAssocID="{09585D8A-EEE7-4334-AC8C-704E3CE58B61}" presName="arrowWedge1" presStyleLbl="fgSibTrans2D1" presStyleIdx="0" presStyleCnt="5"/>
      <dgm:spPr>
        <a:solidFill>
          <a:schemeClr val="accent3">
            <a:lumMod val="60000"/>
            <a:lumOff val="40000"/>
          </a:schemeClr>
        </a:solidFill>
      </dgm:spPr>
    </dgm:pt>
    <dgm:pt modelId="{DA4B49DD-6471-420E-B92A-07D4A407088E}" type="pres">
      <dgm:prSet presAssocID="{7B69E730-AB69-4A79-9BFF-929D3D800699}" presName="arrowWedge2" presStyleLbl="fgSibTrans2D1" presStyleIdx="1" presStyleCnt="5"/>
      <dgm:spPr>
        <a:solidFill>
          <a:schemeClr val="accent4">
            <a:lumMod val="60000"/>
            <a:lumOff val="40000"/>
          </a:schemeClr>
        </a:solidFill>
      </dgm:spPr>
    </dgm:pt>
    <dgm:pt modelId="{FE2ABFAD-81D8-4826-95B4-171205AC9293}" type="pres">
      <dgm:prSet presAssocID="{F3DAB57E-143F-4316-8561-A1FF8F72099A}" presName="arrowWedge3" presStyleLbl="fgSibTrans2D1" presStyleIdx="2" presStyleCnt="5"/>
      <dgm:spPr>
        <a:solidFill>
          <a:schemeClr val="accent5">
            <a:lumMod val="60000"/>
            <a:lumOff val="40000"/>
          </a:schemeClr>
        </a:solidFill>
      </dgm:spPr>
    </dgm:pt>
    <dgm:pt modelId="{A3EE315E-D576-4747-85B8-1C9D10D0DDE3}" type="pres">
      <dgm:prSet presAssocID="{EF19D28E-266B-4151-BA92-4C76F3C12502}" presName="arrowWedge4" presStyleLbl="fgSibTrans2D1" presStyleIdx="3" presStyleCnt="5"/>
      <dgm:spPr>
        <a:solidFill>
          <a:schemeClr val="accent6">
            <a:lumMod val="60000"/>
            <a:lumOff val="40000"/>
          </a:schemeClr>
        </a:solidFill>
      </dgm:spPr>
    </dgm:pt>
    <dgm:pt modelId="{9997A16A-A69E-4BD4-8FE0-A9BC4A9339C9}" type="pres">
      <dgm:prSet presAssocID="{D556CC43-E2FB-4CDE-B3A3-B55EF9C37A27}" presName="arrowWedge5" presStyleLbl="fgSibTrans2D1" presStyleIdx="4" presStyleCnt="5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0533C107-A878-4D7F-89F9-4C7F049B545F}" srcId="{F4858F23-1D7C-40E8-88A1-693AFF24FA80}" destId="{BB4A82B6-C509-4E26-B061-5ED3EE9206EC}" srcOrd="3" destOrd="0" parTransId="{FECEF112-AA46-4ACD-97AC-D7C23ACCF561}" sibTransId="{EF19D28E-266B-4151-BA92-4C76F3C12502}"/>
    <dgm:cxn modelId="{C3B17C9B-18B3-46BC-8699-BEC60BF9199C}" type="presOf" srcId="{EB954097-C904-441B-A97F-F30482B9A862}" destId="{6DE3C915-8939-45D5-9241-63E5A8398AC5}" srcOrd="0" destOrd="0" presId="urn:microsoft.com/office/officeart/2005/8/layout/cycle8"/>
    <dgm:cxn modelId="{AC74D407-7E9C-48DE-A177-972F65DD55B9}" type="presOf" srcId="{7D6D4520-1930-468C-A0E1-31F8023A4635}" destId="{A74A9B2E-CDE7-439F-80F3-B51B27BA6B11}" srcOrd="0" destOrd="0" presId="urn:microsoft.com/office/officeart/2005/8/layout/cycle8"/>
    <dgm:cxn modelId="{B2E2C109-B8BF-4EE0-A05E-5E2D880613E9}" type="presOf" srcId="{BB4A82B6-C509-4E26-B061-5ED3EE9206EC}" destId="{114B480C-1865-435A-BC3D-355CD1B5871A}" srcOrd="1" destOrd="0" presId="urn:microsoft.com/office/officeart/2005/8/layout/cycle8"/>
    <dgm:cxn modelId="{73B2687A-DAFE-45FC-9CF3-94B3FED3EB79}" srcId="{F4858F23-1D7C-40E8-88A1-693AFF24FA80}" destId="{EB954097-C904-441B-A97F-F30482B9A862}" srcOrd="4" destOrd="0" parTransId="{ABA178D5-9A6B-4367-B042-68853959F83E}" sibTransId="{D556CC43-E2FB-4CDE-B3A3-B55EF9C37A27}"/>
    <dgm:cxn modelId="{04583F48-AF1F-4BC9-8E1E-4B543365BD80}" srcId="{F4858F23-1D7C-40E8-88A1-693AFF24FA80}" destId="{82C3CA10-D5B3-4BE6-84D4-4E3D1CBB35D5}" srcOrd="1" destOrd="0" parTransId="{C18D528B-0C63-4AAE-B28B-AEA59D674DCB}" sibTransId="{7B69E730-AB69-4A79-9BFF-929D3D800699}"/>
    <dgm:cxn modelId="{08B864B6-ED3A-4131-99EF-71078E7F7D42}" type="presOf" srcId="{DCEDFA6E-2F7D-4A08-95BC-A86AC7E539FF}" destId="{9E4A8C1E-D3E6-4A7B-A70B-845F951B88EA}" srcOrd="1" destOrd="0" presId="urn:microsoft.com/office/officeart/2005/8/layout/cycle8"/>
    <dgm:cxn modelId="{B6AB107F-0549-461C-99FC-7CC44104783A}" type="presOf" srcId="{7D6D4520-1930-468C-A0E1-31F8023A4635}" destId="{31AF2DAE-23C6-48DD-9A5B-380D632FBB8D}" srcOrd="1" destOrd="0" presId="urn:microsoft.com/office/officeart/2005/8/layout/cycle8"/>
    <dgm:cxn modelId="{B22FFD22-176A-4C11-9ED9-F0DD7F1A355D}" type="presOf" srcId="{82C3CA10-D5B3-4BE6-84D4-4E3D1CBB35D5}" destId="{6411E339-DAD3-4620-A7E6-1A81D68CBDBB}" srcOrd="0" destOrd="0" presId="urn:microsoft.com/office/officeart/2005/8/layout/cycle8"/>
    <dgm:cxn modelId="{F7B6E961-FE3A-476D-A844-871540081356}" type="presOf" srcId="{DCEDFA6E-2F7D-4A08-95BC-A86AC7E539FF}" destId="{B6E890CF-01DA-453E-A77C-032D74BB86B5}" srcOrd="0" destOrd="0" presId="urn:microsoft.com/office/officeart/2005/8/layout/cycle8"/>
    <dgm:cxn modelId="{38CBB261-A552-4DD7-8997-875DC0744DAF}" srcId="{F4858F23-1D7C-40E8-88A1-693AFF24FA80}" destId="{7D6D4520-1930-468C-A0E1-31F8023A4635}" srcOrd="2" destOrd="0" parTransId="{69A1F918-94F7-4D6B-B576-93C805FD527C}" sibTransId="{F3DAB57E-143F-4316-8561-A1FF8F72099A}"/>
    <dgm:cxn modelId="{A25746F9-DCD7-440D-938B-4DC5B38AB33A}" type="presOf" srcId="{BB4A82B6-C509-4E26-B061-5ED3EE9206EC}" destId="{49DA436B-C7CD-463B-A78B-E1A6F79862FF}" srcOrd="0" destOrd="0" presId="urn:microsoft.com/office/officeart/2005/8/layout/cycle8"/>
    <dgm:cxn modelId="{2D186A43-51E4-4599-908C-C0D45BB23064}" srcId="{F4858F23-1D7C-40E8-88A1-693AFF24FA80}" destId="{DCEDFA6E-2F7D-4A08-95BC-A86AC7E539FF}" srcOrd="0" destOrd="0" parTransId="{0AC37DC0-995B-4C61-AA3A-015E9E22FF03}" sibTransId="{09585D8A-EEE7-4334-AC8C-704E3CE58B61}"/>
    <dgm:cxn modelId="{39C538C0-F438-4F79-B9F5-68C4B4ECCE5A}" type="presOf" srcId="{EB954097-C904-441B-A97F-F30482B9A862}" destId="{D4F4837C-8A9F-4142-9326-B85476DA7352}" srcOrd="1" destOrd="0" presId="urn:microsoft.com/office/officeart/2005/8/layout/cycle8"/>
    <dgm:cxn modelId="{D8A8C43B-DF32-47B6-894C-C729B4879803}" type="presOf" srcId="{F4858F23-1D7C-40E8-88A1-693AFF24FA80}" destId="{8FCB0A6D-2007-4534-B05E-4CAB1E8B57FD}" srcOrd="0" destOrd="0" presId="urn:microsoft.com/office/officeart/2005/8/layout/cycle8"/>
    <dgm:cxn modelId="{BB60946C-8913-4E7C-BB2C-862830E622B4}" type="presOf" srcId="{82C3CA10-D5B3-4BE6-84D4-4E3D1CBB35D5}" destId="{2A2843B9-0A1D-4BF1-9B39-7A75960EF76D}" srcOrd="1" destOrd="0" presId="urn:microsoft.com/office/officeart/2005/8/layout/cycle8"/>
    <dgm:cxn modelId="{DA0B5ACD-A2BD-46F2-8065-EF380EBE8BED}" type="presParOf" srcId="{8FCB0A6D-2007-4534-B05E-4CAB1E8B57FD}" destId="{B6E890CF-01DA-453E-A77C-032D74BB86B5}" srcOrd="0" destOrd="0" presId="urn:microsoft.com/office/officeart/2005/8/layout/cycle8"/>
    <dgm:cxn modelId="{4395FAB0-CC08-4015-80FE-AFB450AEDD7F}" type="presParOf" srcId="{8FCB0A6D-2007-4534-B05E-4CAB1E8B57FD}" destId="{07965C28-3896-491D-90F0-4EA30B13E4E3}" srcOrd="1" destOrd="0" presId="urn:microsoft.com/office/officeart/2005/8/layout/cycle8"/>
    <dgm:cxn modelId="{72F77870-1AFD-4F3E-9771-F32AE316E502}" type="presParOf" srcId="{8FCB0A6D-2007-4534-B05E-4CAB1E8B57FD}" destId="{A4B6EF42-7C9E-4178-89F7-3CA1DFC4AB8A}" srcOrd="2" destOrd="0" presId="urn:microsoft.com/office/officeart/2005/8/layout/cycle8"/>
    <dgm:cxn modelId="{31256985-8F84-4E03-8CB5-BFB3E1673CCB}" type="presParOf" srcId="{8FCB0A6D-2007-4534-B05E-4CAB1E8B57FD}" destId="{9E4A8C1E-D3E6-4A7B-A70B-845F951B88EA}" srcOrd="3" destOrd="0" presId="urn:microsoft.com/office/officeart/2005/8/layout/cycle8"/>
    <dgm:cxn modelId="{BCBFF904-077F-404A-A08E-02C9041186AD}" type="presParOf" srcId="{8FCB0A6D-2007-4534-B05E-4CAB1E8B57FD}" destId="{6411E339-DAD3-4620-A7E6-1A81D68CBDBB}" srcOrd="4" destOrd="0" presId="urn:microsoft.com/office/officeart/2005/8/layout/cycle8"/>
    <dgm:cxn modelId="{6283FB96-68E9-4CB5-BC02-EA2804B3555F}" type="presParOf" srcId="{8FCB0A6D-2007-4534-B05E-4CAB1E8B57FD}" destId="{8876DDBF-A7D5-4CF5-959D-23F13C30050F}" srcOrd="5" destOrd="0" presId="urn:microsoft.com/office/officeart/2005/8/layout/cycle8"/>
    <dgm:cxn modelId="{F9681824-FF7D-4CB4-9F99-0A709165AC67}" type="presParOf" srcId="{8FCB0A6D-2007-4534-B05E-4CAB1E8B57FD}" destId="{C4686F1C-D075-4A10-9002-F3BD9DA0DC23}" srcOrd="6" destOrd="0" presId="urn:microsoft.com/office/officeart/2005/8/layout/cycle8"/>
    <dgm:cxn modelId="{C42BAB5B-3C39-404A-8A5A-853EC14AF697}" type="presParOf" srcId="{8FCB0A6D-2007-4534-B05E-4CAB1E8B57FD}" destId="{2A2843B9-0A1D-4BF1-9B39-7A75960EF76D}" srcOrd="7" destOrd="0" presId="urn:microsoft.com/office/officeart/2005/8/layout/cycle8"/>
    <dgm:cxn modelId="{DD7C5449-CD25-4883-B067-0C95D333BEA9}" type="presParOf" srcId="{8FCB0A6D-2007-4534-B05E-4CAB1E8B57FD}" destId="{A74A9B2E-CDE7-439F-80F3-B51B27BA6B11}" srcOrd="8" destOrd="0" presId="urn:microsoft.com/office/officeart/2005/8/layout/cycle8"/>
    <dgm:cxn modelId="{E14C5D39-AD7C-4ACB-8B3B-03DD6DB3CA2C}" type="presParOf" srcId="{8FCB0A6D-2007-4534-B05E-4CAB1E8B57FD}" destId="{83D57CE6-EB7E-47E8-A7DA-2DA4690D0361}" srcOrd="9" destOrd="0" presId="urn:microsoft.com/office/officeart/2005/8/layout/cycle8"/>
    <dgm:cxn modelId="{FAA364A7-8B5B-4736-8004-9CC527F722F0}" type="presParOf" srcId="{8FCB0A6D-2007-4534-B05E-4CAB1E8B57FD}" destId="{6E2BCF50-FF1B-4CE3-8FFB-FEC38C50BF28}" srcOrd="10" destOrd="0" presId="urn:microsoft.com/office/officeart/2005/8/layout/cycle8"/>
    <dgm:cxn modelId="{E71D8613-690D-42FB-B83C-FD7C474B1158}" type="presParOf" srcId="{8FCB0A6D-2007-4534-B05E-4CAB1E8B57FD}" destId="{31AF2DAE-23C6-48DD-9A5B-380D632FBB8D}" srcOrd="11" destOrd="0" presId="urn:microsoft.com/office/officeart/2005/8/layout/cycle8"/>
    <dgm:cxn modelId="{8AF5397C-6E06-4490-A177-46B3E3AF9939}" type="presParOf" srcId="{8FCB0A6D-2007-4534-B05E-4CAB1E8B57FD}" destId="{49DA436B-C7CD-463B-A78B-E1A6F79862FF}" srcOrd="12" destOrd="0" presId="urn:microsoft.com/office/officeart/2005/8/layout/cycle8"/>
    <dgm:cxn modelId="{E59AE322-9627-499B-936B-61057FC8DA02}" type="presParOf" srcId="{8FCB0A6D-2007-4534-B05E-4CAB1E8B57FD}" destId="{51D3E468-0EBA-4C05-AF48-6AE9A84C084E}" srcOrd="13" destOrd="0" presId="urn:microsoft.com/office/officeart/2005/8/layout/cycle8"/>
    <dgm:cxn modelId="{ABFF7F4E-86FC-4776-B5D4-63EEBC085FFE}" type="presParOf" srcId="{8FCB0A6D-2007-4534-B05E-4CAB1E8B57FD}" destId="{D418C5F6-2BEA-4A15-8D03-A507AE7DB29A}" srcOrd="14" destOrd="0" presId="urn:microsoft.com/office/officeart/2005/8/layout/cycle8"/>
    <dgm:cxn modelId="{7AAEA42D-AD6F-4CCA-9AAD-7905207680E2}" type="presParOf" srcId="{8FCB0A6D-2007-4534-B05E-4CAB1E8B57FD}" destId="{114B480C-1865-435A-BC3D-355CD1B5871A}" srcOrd="15" destOrd="0" presId="urn:microsoft.com/office/officeart/2005/8/layout/cycle8"/>
    <dgm:cxn modelId="{7FDC64A9-207E-4E66-8405-439A7216B7F5}" type="presParOf" srcId="{8FCB0A6D-2007-4534-B05E-4CAB1E8B57FD}" destId="{6DE3C915-8939-45D5-9241-63E5A8398AC5}" srcOrd="16" destOrd="0" presId="urn:microsoft.com/office/officeart/2005/8/layout/cycle8"/>
    <dgm:cxn modelId="{860965A1-2A70-4173-A1A8-F23028E1CD7E}" type="presParOf" srcId="{8FCB0A6D-2007-4534-B05E-4CAB1E8B57FD}" destId="{1F892B52-B2D3-4D02-ACBD-FBE812F6ED1F}" srcOrd="17" destOrd="0" presId="urn:microsoft.com/office/officeart/2005/8/layout/cycle8"/>
    <dgm:cxn modelId="{16DFA38A-704C-437B-B2B7-2A8F61C5B42A}" type="presParOf" srcId="{8FCB0A6D-2007-4534-B05E-4CAB1E8B57FD}" destId="{57536415-7E8F-43E1-8803-BB58F5D8EB26}" srcOrd="18" destOrd="0" presId="urn:microsoft.com/office/officeart/2005/8/layout/cycle8"/>
    <dgm:cxn modelId="{823FED69-0F20-41DB-85D4-0D0D4ED2ECD8}" type="presParOf" srcId="{8FCB0A6D-2007-4534-B05E-4CAB1E8B57FD}" destId="{D4F4837C-8A9F-4142-9326-B85476DA7352}" srcOrd="19" destOrd="0" presId="urn:microsoft.com/office/officeart/2005/8/layout/cycle8"/>
    <dgm:cxn modelId="{87554638-7EB0-45FA-B501-6977956D9338}" type="presParOf" srcId="{8FCB0A6D-2007-4534-B05E-4CAB1E8B57FD}" destId="{F46C0951-6697-4F9B-9DFC-3C400E338391}" srcOrd="20" destOrd="0" presId="urn:microsoft.com/office/officeart/2005/8/layout/cycle8"/>
    <dgm:cxn modelId="{9E9C6478-B6E1-41DC-A3A1-A9EF01E98263}" type="presParOf" srcId="{8FCB0A6D-2007-4534-B05E-4CAB1E8B57FD}" destId="{DA4B49DD-6471-420E-B92A-07D4A407088E}" srcOrd="21" destOrd="0" presId="urn:microsoft.com/office/officeart/2005/8/layout/cycle8"/>
    <dgm:cxn modelId="{E7F86A05-A2AA-4924-8B0B-7A1962434A39}" type="presParOf" srcId="{8FCB0A6D-2007-4534-B05E-4CAB1E8B57FD}" destId="{FE2ABFAD-81D8-4826-95B4-171205AC9293}" srcOrd="22" destOrd="0" presId="urn:microsoft.com/office/officeart/2005/8/layout/cycle8"/>
    <dgm:cxn modelId="{DC8F2A6B-2F61-4DC8-9567-24C2801D1154}" type="presParOf" srcId="{8FCB0A6D-2007-4534-B05E-4CAB1E8B57FD}" destId="{A3EE315E-D576-4747-85B8-1C9D10D0DDE3}" srcOrd="23" destOrd="0" presId="urn:microsoft.com/office/officeart/2005/8/layout/cycle8"/>
    <dgm:cxn modelId="{B587733A-3FEB-498F-B28C-474B4C175B97}" type="presParOf" srcId="{8FCB0A6D-2007-4534-B05E-4CAB1E8B57FD}" destId="{9997A16A-A69E-4BD4-8FE0-A9BC4A9339C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890CF-01DA-453E-A77C-032D74BB86B5}">
      <dsp:nvSpPr>
        <dsp:cNvPr id="0" name=""/>
        <dsp:cNvSpPr/>
      </dsp:nvSpPr>
      <dsp:spPr>
        <a:xfrm>
          <a:off x="2156740" y="266588"/>
          <a:ext cx="3617675" cy="3617675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目标</a:t>
          </a:r>
          <a:endParaRPr lang="en-US" altLang="zh-CN" sz="2400" b="1" kern="1200" dirty="0" smtClean="0">
            <a:latin typeface="隶书" pitchFamily="49" charset="-122"/>
            <a:ea typeface="隶书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引导者 </a:t>
          </a:r>
          <a:endParaRPr lang="zh-CN" altLang="en-US" sz="2400" b="1" kern="1200" dirty="0">
            <a:latin typeface="隶书" pitchFamily="49" charset="-122"/>
            <a:ea typeface="隶书" pitchFamily="49" charset="-122"/>
          </a:endParaRPr>
        </a:p>
      </dsp:txBody>
      <dsp:txXfrm>
        <a:off x="4043960" y="874702"/>
        <a:ext cx="1162824" cy="775216"/>
      </dsp:txXfrm>
    </dsp:sp>
    <dsp:sp modelId="{6411E339-DAD3-4620-A7E6-1A81D68CBDBB}">
      <dsp:nvSpPr>
        <dsp:cNvPr id="0" name=""/>
        <dsp:cNvSpPr/>
      </dsp:nvSpPr>
      <dsp:spPr>
        <a:xfrm>
          <a:off x="2200446" y="363059"/>
          <a:ext cx="3617675" cy="3617675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学法</a:t>
          </a:r>
          <a:endParaRPr lang="en-US" altLang="zh-CN" sz="2400" b="1" kern="1200" dirty="0" smtClean="0">
            <a:latin typeface="隶书" pitchFamily="49" charset="-122"/>
            <a:ea typeface="隶书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指导者</a:t>
          </a:r>
          <a:endParaRPr lang="zh-CN" altLang="en-US" sz="2400" b="1" kern="1200" dirty="0">
            <a:latin typeface="隶书" pitchFamily="49" charset="-122"/>
            <a:ea typeface="隶书" pitchFamily="49" charset="-122"/>
          </a:endParaRPr>
        </a:p>
      </dsp:txBody>
      <dsp:txXfrm>
        <a:off x="4530401" y="2015992"/>
        <a:ext cx="1076689" cy="861351"/>
      </dsp:txXfrm>
    </dsp:sp>
    <dsp:sp modelId="{A74A9B2E-CDE7-439F-80F3-B51B27BA6B11}">
      <dsp:nvSpPr>
        <dsp:cNvPr id="0" name=""/>
        <dsp:cNvSpPr/>
      </dsp:nvSpPr>
      <dsp:spPr>
        <a:xfrm>
          <a:off x="2118618" y="422492"/>
          <a:ext cx="3617675" cy="3617675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思想</a:t>
          </a:r>
          <a:endParaRPr lang="en-US" altLang="zh-CN" sz="2400" b="1" kern="1200" dirty="0" smtClean="0">
            <a:latin typeface="隶书" pitchFamily="49" charset="-122"/>
            <a:ea typeface="隶书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疏导者</a:t>
          </a:r>
          <a:endParaRPr lang="zh-CN" altLang="en-US" sz="2400" b="1" kern="1200" dirty="0">
            <a:latin typeface="隶书" pitchFamily="49" charset="-122"/>
            <a:ea typeface="隶书" pitchFamily="49" charset="-122"/>
          </a:endParaRPr>
        </a:p>
      </dsp:txBody>
      <dsp:txXfrm>
        <a:off x="3410645" y="2963478"/>
        <a:ext cx="1033621" cy="947486"/>
      </dsp:txXfrm>
    </dsp:sp>
    <dsp:sp modelId="{49DA436B-C7CD-463B-A78B-E1A6F79862FF}">
      <dsp:nvSpPr>
        <dsp:cNvPr id="0" name=""/>
        <dsp:cNvSpPr/>
      </dsp:nvSpPr>
      <dsp:spPr>
        <a:xfrm>
          <a:off x="2036790" y="363059"/>
          <a:ext cx="3617675" cy="3617675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心理</a:t>
          </a:r>
          <a:endParaRPr lang="en-US" altLang="zh-CN" sz="2400" b="1" kern="1200" dirty="0" smtClean="0">
            <a:latin typeface="隶书" pitchFamily="49" charset="-122"/>
            <a:ea typeface="隶书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辅导者</a:t>
          </a:r>
          <a:endParaRPr lang="zh-CN" altLang="en-US" sz="2400" b="1" kern="1200" dirty="0">
            <a:latin typeface="隶书" pitchFamily="49" charset="-122"/>
            <a:ea typeface="隶书" pitchFamily="49" charset="-122"/>
          </a:endParaRPr>
        </a:p>
      </dsp:txBody>
      <dsp:txXfrm>
        <a:off x="2247821" y="2015992"/>
        <a:ext cx="1076689" cy="861351"/>
      </dsp:txXfrm>
    </dsp:sp>
    <dsp:sp modelId="{6DE3C915-8939-45D5-9241-63E5A8398AC5}">
      <dsp:nvSpPr>
        <dsp:cNvPr id="0" name=""/>
        <dsp:cNvSpPr/>
      </dsp:nvSpPr>
      <dsp:spPr>
        <a:xfrm>
          <a:off x="2067798" y="266588"/>
          <a:ext cx="3617675" cy="3617675"/>
        </a:xfrm>
        <a:prstGeom prst="pie">
          <a:avLst>
            <a:gd name="adj1" fmla="val 1188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行为</a:t>
          </a:r>
          <a:endParaRPr lang="en-US" altLang="zh-CN" sz="2400" b="1" kern="1200" dirty="0" smtClean="0">
            <a:latin typeface="隶书" pitchFamily="49" charset="-122"/>
            <a:ea typeface="隶书" pitchFamily="49" charset="-122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>
              <a:latin typeface="隶书" pitchFamily="49" charset="-122"/>
              <a:ea typeface="隶书" pitchFamily="49" charset="-122"/>
            </a:rPr>
            <a:t>诱导者</a:t>
          </a:r>
          <a:r>
            <a:rPr lang="zh-CN" sz="2000" b="1" kern="1200" dirty="0" smtClean="0">
              <a:latin typeface="隶书" pitchFamily="49" charset="-122"/>
              <a:ea typeface="隶书" pitchFamily="49" charset="-122"/>
            </a:rPr>
            <a:t> </a:t>
          </a:r>
          <a:endParaRPr lang="zh-CN" altLang="en-US" sz="2000" b="1" kern="1200" dirty="0">
            <a:latin typeface="隶书" pitchFamily="49" charset="-122"/>
            <a:ea typeface="隶书" pitchFamily="49" charset="-122"/>
          </a:endParaRPr>
        </a:p>
      </dsp:txBody>
      <dsp:txXfrm>
        <a:off x="2635429" y="874702"/>
        <a:ext cx="1162824" cy="775216"/>
      </dsp:txXfrm>
    </dsp:sp>
    <dsp:sp modelId="{F46C0951-6697-4F9B-9DFC-3C400E338391}">
      <dsp:nvSpPr>
        <dsp:cNvPr id="0" name=""/>
        <dsp:cNvSpPr/>
      </dsp:nvSpPr>
      <dsp:spPr>
        <a:xfrm>
          <a:off x="1932618" y="42636"/>
          <a:ext cx="4065577" cy="40655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B49DD-6471-420E-B92A-07D4A407088E}">
      <dsp:nvSpPr>
        <dsp:cNvPr id="0" name=""/>
        <dsp:cNvSpPr/>
      </dsp:nvSpPr>
      <dsp:spPr>
        <a:xfrm>
          <a:off x="1976745" y="139076"/>
          <a:ext cx="4065577" cy="40655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ABFAD-81D8-4826-95B4-171205AC9293}">
      <dsp:nvSpPr>
        <dsp:cNvPr id="0" name=""/>
        <dsp:cNvSpPr/>
      </dsp:nvSpPr>
      <dsp:spPr>
        <a:xfrm>
          <a:off x="1894667" y="198691"/>
          <a:ext cx="4065577" cy="40655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E315E-D576-4747-85B8-1C9D10D0DDE3}">
      <dsp:nvSpPr>
        <dsp:cNvPr id="0" name=""/>
        <dsp:cNvSpPr/>
      </dsp:nvSpPr>
      <dsp:spPr>
        <a:xfrm>
          <a:off x="1812588" y="139076"/>
          <a:ext cx="4065577" cy="40655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7A16A-A69E-4BD4-8FE0-A9BC4A9339C9}">
      <dsp:nvSpPr>
        <dsp:cNvPr id="0" name=""/>
        <dsp:cNvSpPr/>
      </dsp:nvSpPr>
      <dsp:spPr>
        <a:xfrm>
          <a:off x="1844017" y="42636"/>
          <a:ext cx="4065577" cy="40655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7479F-D6BC-45A8-A24D-90A160040D9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3F3A-1514-4975-BB1F-274A68F512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57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62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8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8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349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897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8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7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4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2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160900-90C0-4998-A99F-594DB7A8A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43A20FDA-CDBA-4D80-82AF-56147420C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28C3520-4529-4569-94C0-A31CA3CD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F0A4A1A-E991-40D2-86D3-20F62385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68161A-2E28-4F0A-98A8-2097557C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DC4ABEC-E8C4-4A1A-9693-A02A7FC1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F1720DC-137B-452D-8F22-480703097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A7D5C73-C22B-4C9F-8507-42F34609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9CC3BCC-5110-46A6-9C0D-A11EBD80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5151419-F229-4A6F-843B-18ECC482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9D616C5-52AA-40E3-9BBD-46EC4DA87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55EC54B-4642-47CF-B6FB-24B546593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1395C7C-4701-45F0-9196-90012021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3C7FA2-0E8F-4F33-8875-9FE0DCF5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67037AD-9878-4EDC-9947-1E78CC34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3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283170-9C4A-4120-A148-54CB7820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96B1970-0DFE-44C5-9B10-8487592EF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4D348CD-DCC1-435F-B860-5B92C6F2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11DB005-F055-470A-A190-42806B21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5564554-4697-475D-BC3A-85F2FE3C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8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E305359-07D9-4CF4-A953-7C66B57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8941E56-8F89-41B4-81B2-63932DAC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65EA5C2-2D4A-4EC5-AE0B-05AD3A52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ADFC136-9E63-4AF9-BA6A-926BE4EC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EBF8D1-6B0E-4697-94F4-DCF2C196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9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C1D1C4C-6C85-4FAE-B18C-A79E5EC6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FD252E7-C924-474D-A151-97E79A5CA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406544E-429A-44EB-B406-F976A88E0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D1CCA5A-C916-43BB-B5B5-3CA93DF2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156EE3A-A4F0-4318-B8B4-9D143AF3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08C0669-519A-4C7C-89FB-F2F18AFA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8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05C315-1398-478D-9FD2-C2F78C4B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C9E8248-38E2-4385-8F11-83A67A98F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D3B8921-31D4-4DA4-97C5-B426C2336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7471D80-220A-4D62-BAC3-E91CD4B3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BA438D2-07D8-44A3-95AE-1F89F2D6A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8558E28-8009-4C9F-95FE-CE0A523E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2E72D18-DD15-4C60-A178-E4A74E3E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08457DD-0451-4698-82F9-43265EFB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9E6A58D-145E-4EC5-9C45-C1508909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C22320B-1336-4A2F-AD82-70F29E8A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2A41594-641F-4CF5-8B52-EDBBD825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78ACE0B-B243-4E65-8713-B8409F4C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73B8882-EBBD-48F7-BCD7-B2A9B1A5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5C83AE5-1949-4A33-A8DD-D03793CD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FBF985B-A340-44AD-BFCF-20DA2160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CA41036-BDC1-4BAE-9974-031DF32F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51820E2-C54F-4387-84FA-9B3A2C370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3752158-1BD6-4145-91FB-EA6A0130B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6C64AF6-CBF8-450A-8308-4BA7A6BE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BB843ED-5875-47AB-83AF-521B7C7F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B943C8B-D3AC-4ADA-AB57-962ECA3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2D92ADF-187C-46D6-A89F-A9E714DC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A2340C8-E92E-4E65-BD87-B87410B8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B6A336C-6F2C-429B-B9DC-E98EF5691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463E921-5211-4713-A635-C2137787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C86-8E63-4717-AF41-7CE1A1E3028F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594B2E8-461D-47DC-8247-C9E8E9FC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A841AF3-A1EF-4D99-BD73-92B04698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E528-8AB0-4DC4-B148-E4A2549D4F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79DD6A8-CE32-4FBE-89D1-4F36A0D6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07CEFDF-2F53-48F2-9CEE-AAEF32D75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619E37-9CCF-4192-AD64-C629424D3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2018/8/2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A4C969E-F171-4E2F-A78D-0E3D0CA4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D2F0543-46FA-4EC2-A0EF-175CFD5CB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33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8583" y="166255"/>
            <a:ext cx="3094325" cy="5500354"/>
          </a:xfrm>
        </p:spPr>
      </p:pic>
    </p:spTree>
    <p:extLst>
      <p:ext uri="{BB962C8B-B14F-4D97-AF65-F5344CB8AC3E}">
        <p14:creationId xmlns:p14="http://schemas.microsoft.com/office/powerpoint/2010/main" val="23593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4FD8FC7C-9BC5-4B1E-B1B0-C9A01FCC3C55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60B491F-BB7C-412A-9C78-75F7E16A6324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-151746" y="4638754"/>
            <a:ext cx="3562815" cy="2067793"/>
          </a:xfrm>
          <a:prstGeom prst="rect">
            <a:avLst/>
          </a:prstGeom>
        </p:spPr>
      </p:pic>
      <p:sp>
        <p:nvSpPr>
          <p:cNvPr id="29" name="文本框 20">
            <a:extLst>
              <a:ext uri="{FF2B5EF4-FFF2-40B4-BE49-F238E27FC236}">
                <a16:creationId xmlns="" xmlns:a16="http://schemas.microsoft.com/office/drawing/2014/main" id="{566D4D4A-1B22-423C-A1DA-32B93932023B}"/>
              </a:ext>
            </a:extLst>
          </p:cNvPr>
          <p:cNvSpPr txBox="1"/>
          <p:nvPr/>
        </p:nvSpPr>
        <p:spPr>
          <a:xfrm>
            <a:off x="4182473" y="1740329"/>
            <a:ext cx="77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7" name="文本框 34">
            <a:extLst>
              <a:ext uri="{FF2B5EF4-FFF2-40B4-BE49-F238E27FC236}">
                <a16:creationId xmlns="" xmlns:a16="http://schemas.microsoft.com/office/drawing/2014/main" id="{80845662-8079-4AEE-90A8-E8BE51725937}"/>
              </a:ext>
            </a:extLst>
          </p:cNvPr>
          <p:cNvSpPr txBox="1"/>
          <p:nvPr/>
        </p:nvSpPr>
        <p:spPr>
          <a:xfrm>
            <a:off x="4570091" y="1747158"/>
            <a:ext cx="3531094" cy="72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重结果，轻过程</a:t>
            </a:r>
            <a:endParaRPr lang="en-US" altLang="zh-CN" sz="3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6627" y="51757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某些现状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4865" y="2887006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重知识，轻方法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4865" y="3891828"/>
            <a:ext cx="3416320" cy="72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重教学，轻检测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684863" y="4951106"/>
            <a:ext cx="341632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重分数，轻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</a:t>
            </a:r>
          </a:p>
        </p:txBody>
      </p:sp>
    </p:spTree>
    <p:extLst>
      <p:ext uri="{BB962C8B-B14F-4D97-AF65-F5344CB8AC3E}">
        <p14:creationId xmlns:p14="http://schemas.microsoft.com/office/powerpoint/2010/main" val="14650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894485" y="268640"/>
            <a:ext cx="3416320" cy="92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教学观念的转变</a:t>
            </a:r>
            <a:endParaRPr lang="en-US" altLang="zh-CN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5EA5187-BE7A-44DE-A3EE-372D74EE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14356" r="14379" b="78422"/>
          <a:stretch/>
        </p:blipFill>
        <p:spPr>
          <a:xfrm>
            <a:off x="6096000" y="3531231"/>
            <a:ext cx="6305482" cy="3544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22714" y="634392"/>
            <a:ext cx="34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人   与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weijun\AppData\Roaming\Tencent\Users\45917527\QQ\WinTemp\RichOle\PDW06EJIBG2)P)1W$C5Q1U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00" y="1771156"/>
            <a:ext cx="4612988" cy="306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3" y="1401702"/>
            <a:ext cx="4289707" cy="380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858201" y="320786"/>
            <a:ext cx="3416320" cy="92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教学观念的转变</a:t>
            </a:r>
            <a:endParaRPr lang="en-US" altLang="zh-CN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835290" y="1977866"/>
            <a:ext cx="6883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bl" rotWithShape="0">
              <a:srgbClr val="EEECE1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buClr>
                <a:srgbClr val="FFFFFF"/>
              </a:buClr>
              <a:buSzPct val="70000"/>
              <a:buFont typeface="Times New Roman" pitchFamily="18" charset="0"/>
              <a:buNone/>
            </a:pPr>
            <a:r>
              <a:rPr lang="zh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牵牛  </a:t>
            </a:r>
            <a:r>
              <a:rPr lang="zh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赶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  </a:t>
            </a:r>
            <a:r>
              <a:rPr lang="zh-CN" altLang="zh-CN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引牛  </a:t>
            </a:r>
            <a:r>
              <a:rPr lang="zh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放牛</a:t>
            </a:r>
            <a:endParaRPr lang="en-US" altLang="zh-CN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971613" y="3227005"/>
            <a:ext cx="759777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bl" rotWithShape="0">
              <a:srgbClr val="EEECE1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Clr>
                <a:srgbClr val="FFFFFF"/>
              </a:buClr>
              <a:buSzPct val="70000"/>
              <a:buFont typeface="Times New Roman" pitchFamily="18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危机：产品、容器、动物、囚徒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！</a:t>
            </a:r>
            <a:endParaRPr lang="en-US" altLang="zh-CN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79741" y="4388258"/>
            <a:ext cx="9389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学记</a:t>
            </a:r>
            <a:r>
              <a:rPr lang="en-US" altLang="zh-CN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：道而弗牵，强而弗抑，开而弗达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9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4FD8FC7C-9BC5-4B1E-B1B0-C9A01FCC3C55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60B491F-BB7C-412A-9C78-75F7E16A6324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5A72DC9-5B26-4B3A-BD4E-3626D75567A8}"/>
              </a:ext>
            </a:extLst>
          </p:cNvPr>
          <p:cNvSpPr/>
          <p:nvPr/>
        </p:nvSpPr>
        <p:spPr>
          <a:xfrm>
            <a:off x="1374446" y="269611"/>
            <a:ext cx="387798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教师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</a:t>
            </a:r>
            <a:endParaRPr lang="en-US" altLang="zh-CN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-151746" y="3942316"/>
            <a:ext cx="4762782" cy="2764232"/>
          </a:xfrm>
          <a:prstGeom prst="rect">
            <a:avLst/>
          </a:prstGeom>
        </p:spPr>
      </p:pic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3826731074"/>
              </p:ext>
            </p:extLst>
          </p:nvPr>
        </p:nvGraphicFramePr>
        <p:xfrm>
          <a:off x="0" y="1345068"/>
          <a:ext cx="7854912" cy="430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内容占位符 2"/>
          <p:cNvSpPr txBox="1">
            <a:spLocks/>
          </p:cNvSpPr>
          <p:nvPr/>
        </p:nvSpPr>
        <p:spPr>
          <a:xfrm>
            <a:off x="6958466" y="3942316"/>
            <a:ext cx="4998217" cy="2572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Char char="•"/>
              <a:defRPr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Arial" charset="0"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成功还是失败，关键在于当时代变化时，哪一种核心价值观需要恪守，哪一种则需要抛弃和替换！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Font typeface="Arial" charset="0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贾雷德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戴蒙德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C:\Users\dell\Desktop\截图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26" y="1331440"/>
            <a:ext cx="2593783" cy="2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9127376" y="4762425"/>
            <a:ext cx="3064624" cy="1778652"/>
          </a:xfrm>
          <a:prstGeom prst="rect">
            <a:avLst/>
          </a:prstGeom>
        </p:spPr>
      </p:pic>
      <p:sp>
        <p:nvSpPr>
          <p:cNvPr id="75" name="内容占位符 2"/>
          <p:cNvSpPr txBox="1">
            <a:spLocks/>
          </p:cNvSpPr>
          <p:nvPr/>
        </p:nvSpPr>
        <p:spPr>
          <a:xfrm>
            <a:off x="3217323" y="1916718"/>
            <a:ext cx="5757353" cy="901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真正好的教学不能降低到技术层面，</a:t>
            </a:r>
            <a:endParaRPr lang="en-US" altLang="zh-CN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真正好的 教学来自于教师的自身认同和自身完整”！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232415" y="1212959"/>
            <a:ext cx="2472890" cy="3209668"/>
            <a:chOff x="9881639" y="1828828"/>
            <a:chExt cx="1858201" cy="2455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1" descr="C:\Users\weijun\AppData\Roaming\Tencent\Users\45917527\QQ\WinTemp\RichOle\2GMRAW~U}HXD6_@D[DBX]1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7033" y="1828828"/>
              <a:ext cx="1842807" cy="2455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矩形 78"/>
            <p:cNvSpPr/>
            <p:nvPr/>
          </p:nvSpPr>
          <p:spPr>
            <a:xfrm>
              <a:off x="9881639" y="3379901"/>
              <a:ext cx="15792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帕克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帕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尔</a:t>
              </a: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默</a:t>
              </a:r>
              <a:endParaRPr lang="zh-CN" altLang="en-US" sz="2000" dirty="0"/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17323" y="3842955"/>
            <a:ext cx="5561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好的教育让每个生命发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9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8875492" y="4902562"/>
            <a:ext cx="3287169" cy="1907813"/>
          </a:xfrm>
          <a:prstGeom prst="rect">
            <a:avLst/>
          </a:prstGeom>
        </p:spPr>
      </p:pic>
      <p:sp>
        <p:nvSpPr>
          <p:cNvPr id="75" name="椭圆 74">
            <a:extLst>
              <a:ext uri="{FF2B5EF4-FFF2-40B4-BE49-F238E27FC236}">
                <a16:creationId xmlns="" xmlns:a16="http://schemas.microsoft.com/office/drawing/2014/main" id="{4FD8FC7C-9BC5-4B1E-B1B0-C9A01FCC3C55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8">
            <a:extLst>
              <a:ext uri="{FF2B5EF4-FFF2-40B4-BE49-F238E27FC236}">
                <a16:creationId xmlns="" xmlns:a16="http://schemas.microsoft.com/office/drawing/2014/main" id="{F60B491F-BB7C-412A-9C78-75F7E16A6324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D5A72DC9-5B26-4B3A-BD4E-3626D75567A8}"/>
              </a:ext>
            </a:extLst>
          </p:cNvPr>
          <p:cNvSpPr/>
          <p:nvPr/>
        </p:nvSpPr>
        <p:spPr>
          <a:xfrm>
            <a:off x="1374446" y="269611"/>
            <a:ext cx="4801314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用发展的眼光看学生</a:t>
            </a:r>
            <a:endParaRPr lang="en-US" altLang="zh-CN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内容占位符 2"/>
          <p:cNvSpPr txBox="1">
            <a:spLocks/>
          </p:cNvSpPr>
          <p:nvPr/>
        </p:nvSpPr>
        <p:spPr>
          <a:xfrm>
            <a:off x="3922059" y="1622297"/>
            <a:ext cx="6760695" cy="276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德威克教授指出，人有两种思维模式（</a:t>
            </a:r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mindset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一种名为固定型思维模式，另一种名为成长型思维模式。</a:t>
            </a:r>
            <a:endParaRPr lang="en-US" altLang="zh-CN" sz="28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前者意味着，学生认为自己的能力和水平是命定的；后者意味着，学生认为自己的能力和水平可以不断发展、不断进步。</a:t>
            </a:r>
          </a:p>
        </p:txBody>
      </p:sp>
      <p:pic>
        <p:nvPicPr>
          <p:cNvPr id="79" name="Picture 2" descr="C:\Users\dell\Desktop\截图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1440"/>
            <a:ext cx="25209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3"/>
          <p:cNvSpPr txBox="1">
            <a:spLocks noChangeArrowheads="1"/>
          </p:cNvSpPr>
          <p:nvPr/>
        </p:nvSpPr>
        <p:spPr bwMode="auto">
          <a:xfrm>
            <a:off x="389031" y="4627022"/>
            <a:ext cx="3577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幼圆" pitchFamily="49" charset="-122"/>
                <a:ea typeface="幼圆" pitchFamily="49" charset="-122"/>
              </a:rPr>
              <a:t>卡罗尔</a:t>
            </a:r>
            <a:r>
              <a:rPr lang="en-US" altLang="zh-CN" sz="1800" dirty="0">
                <a:solidFill>
                  <a:srgbClr val="002060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•</a:t>
            </a:r>
            <a:r>
              <a:rPr lang="zh-CN" altLang="en-US" sz="1800" dirty="0">
                <a:solidFill>
                  <a:srgbClr val="002060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德威克（</a:t>
            </a:r>
            <a:r>
              <a:rPr lang="en-US" altLang="zh-CN" sz="1800" dirty="0">
                <a:solidFill>
                  <a:srgbClr val="002060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Carol </a:t>
            </a:r>
            <a:r>
              <a:rPr lang="en-US" altLang="zh-CN" sz="1800" dirty="0" err="1">
                <a:solidFill>
                  <a:srgbClr val="002060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Dweck</a:t>
            </a:r>
            <a:r>
              <a:rPr lang="zh-CN" altLang="en-US" sz="1800" dirty="0">
                <a:solidFill>
                  <a:srgbClr val="002060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）</a:t>
            </a:r>
            <a:r>
              <a:rPr lang="en-US" altLang="zh-CN" sz="1800" dirty="0">
                <a:solidFill>
                  <a:srgbClr val="002060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, </a:t>
            </a:r>
            <a:r>
              <a:rPr lang="zh-CN" altLang="en-US" sz="1800" dirty="0">
                <a:solidFill>
                  <a:srgbClr val="002060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哥伦比亚大学行为心理学教授</a:t>
            </a:r>
            <a:r>
              <a:rPr lang="zh-CN" altLang="en-US" sz="1800" dirty="0" smtClean="0">
                <a:solidFill>
                  <a:srgbClr val="002060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，</a:t>
            </a:r>
            <a:endParaRPr lang="zh-CN" altLang="en-US" sz="1800" dirty="0">
              <a:solidFill>
                <a:srgbClr val="00206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6230" y="481354"/>
            <a:ext cx="29770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罗森塔尔效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皮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格马利翁效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2" y="4444157"/>
            <a:ext cx="6096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4FD8FC7C-9BC5-4B1E-B1B0-C9A01FCC3C55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60B491F-BB7C-412A-9C78-75F7E16A6324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-298888" y="3961161"/>
            <a:ext cx="4762782" cy="276423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356075" y="2406854"/>
            <a:ext cx="1655452" cy="882173"/>
            <a:chOff x="9356075" y="2406854"/>
            <a:chExt cx="1655452" cy="882173"/>
          </a:xfrm>
        </p:grpSpPr>
        <p:sp>
          <p:nvSpPr>
            <p:cNvPr id="69" name="Oval 110"/>
            <p:cNvSpPr>
              <a:spLocks noChangeArrowheads="1"/>
            </p:cNvSpPr>
            <p:nvPr/>
          </p:nvSpPr>
          <p:spPr bwMode="auto">
            <a:xfrm rot="16033528" flipV="1">
              <a:off x="10805451" y="2610905"/>
              <a:ext cx="183252" cy="228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11"/>
            <p:cNvSpPr>
              <a:spLocks noChangeArrowheads="1"/>
            </p:cNvSpPr>
            <p:nvPr/>
          </p:nvSpPr>
          <p:spPr bwMode="auto">
            <a:xfrm rot="16033528" flipV="1">
              <a:off x="10773765" y="2817323"/>
              <a:ext cx="128440" cy="155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Oval 112"/>
            <p:cNvSpPr>
              <a:spLocks noChangeArrowheads="1"/>
            </p:cNvSpPr>
            <p:nvPr/>
          </p:nvSpPr>
          <p:spPr bwMode="auto">
            <a:xfrm rot="16033528" flipV="1">
              <a:off x="10694213" y="2958318"/>
              <a:ext cx="112030" cy="1352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113"/>
            <p:cNvSpPr>
              <a:spLocks noChangeArrowheads="1"/>
            </p:cNvSpPr>
            <p:nvPr/>
          </p:nvSpPr>
          <p:spPr bwMode="auto">
            <a:xfrm rot="16033528" flipV="1">
              <a:off x="10624558" y="3072232"/>
              <a:ext cx="90386" cy="1135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14"/>
            <p:cNvSpPr>
              <a:spLocks noChangeArrowheads="1"/>
            </p:cNvSpPr>
            <p:nvPr/>
          </p:nvSpPr>
          <p:spPr bwMode="auto">
            <a:xfrm rot="16033528" flipV="1">
              <a:off x="10517186" y="3174344"/>
              <a:ext cx="90386" cy="1135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115"/>
            <p:cNvSpPr>
              <a:spLocks noChangeArrowheads="1"/>
            </p:cNvSpPr>
            <p:nvPr/>
          </p:nvSpPr>
          <p:spPr bwMode="auto">
            <a:xfrm rot="15300000" flipV="1">
              <a:off x="9608618" y="2154311"/>
              <a:ext cx="882173" cy="1387260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id-ID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72157" y="552573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善于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管理，规划人生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79740" y="3108683"/>
            <a:ext cx="1421021" cy="949767"/>
            <a:chOff x="1179740" y="3108683"/>
            <a:chExt cx="1421021" cy="949767"/>
          </a:xfrm>
        </p:grpSpPr>
        <p:grpSp>
          <p:nvGrpSpPr>
            <p:cNvPr id="3" name="组合 2"/>
            <p:cNvGrpSpPr/>
            <p:nvPr/>
          </p:nvGrpSpPr>
          <p:grpSpPr>
            <a:xfrm>
              <a:off x="1402098" y="3419831"/>
              <a:ext cx="1198663" cy="638619"/>
              <a:chOff x="1402098" y="3419831"/>
              <a:chExt cx="1198663" cy="638619"/>
            </a:xfrm>
          </p:grpSpPr>
          <p:sp>
            <p:nvSpPr>
              <p:cNvPr id="18" name="Oval 71"/>
              <p:cNvSpPr>
                <a:spLocks noChangeArrowheads="1"/>
              </p:cNvSpPr>
              <p:nvPr/>
            </p:nvSpPr>
            <p:spPr bwMode="auto">
              <a:xfrm rot="5566472">
                <a:off x="2451561" y="3745048"/>
                <a:ext cx="132659" cy="16574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Oval 72"/>
              <p:cNvSpPr>
                <a:spLocks noChangeArrowheads="1"/>
              </p:cNvSpPr>
              <p:nvPr/>
            </p:nvSpPr>
            <p:spPr bwMode="auto">
              <a:xfrm rot="5566472">
                <a:off x="2428607" y="3649098"/>
                <a:ext cx="92980" cy="1122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73"/>
              <p:cNvSpPr>
                <a:spLocks noChangeArrowheads="1"/>
              </p:cNvSpPr>
              <p:nvPr/>
            </p:nvSpPr>
            <p:spPr bwMode="auto">
              <a:xfrm rot="5566472">
                <a:off x="2371001" y="3561365"/>
                <a:ext cx="81100" cy="9790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Oval 74"/>
              <p:cNvSpPr>
                <a:spLocks noChangeArrowheads="1"/>
              </p:cNvSpPr>
              <p:nvPr/>
            </p:nvSpPr>
            <p:spPr bwMode="auto">
              <a:xfrm rot="5566472">
                <a:off x="2320560" y="3494555"/>
                <a:ext cx="65432" cy="8224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75"/>
              <p:cNvSpPr>
                <a:spLocks noChangeArrowheads="1"/>
              </p:cNvSpPr>
              <p:nvPr/>
            </p:nvSpPr>
            <p:spPr bwMode="auto">
              <a:xfrm rot="5566472">
                <a:off x="2242812" y="3420629"/>
                <a:ext cx="65432" cy="8224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76"/>
              <p:cNvSpPr>
                <a:spLocks noChangeArrowheads="1"/>
              </p:cNvSpPr>
              <p:nvPr/>
            </p:nvSpPr>
            <p:spPr bwMode="auto">
              <a:xfrm rot="6300000">
                <a:off x="1585026" y="3236903"/>
                <a:ext cx="638619" cy="1004476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79740" y="310868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037744" y="3957427"/>
            <a:ext cx="1830027" cy="827529"/>
            <a:chOff x="2037744" y="3957427"/>
            <a:chExt cx="1830027" cy="827529"/>
          </a:xfrm>
        </p:grpSpPr>
        <p:grpSp>
          <p:nvGrpSpPr>
            <p:cNvPr id="4" name="组合 3"/>
            <p:cNvGrpSpPr/>
            <p:nvPr/>
          </p:nvGrpSpPr>
          <p:grpSpPr>
            <a:xfrm>
              <a:off x="2037744" y="3957427"/>
              <a:ext cx="1198663" cy="638619"/>
              <a:chOff x="2037744" y="3957427"/>
              <a:chExt cx="1198663" cy="638619"/>
            </a:xfrm>
          </p:grpSpPr>
          <p:sp>
            <p:nvSpPr>
              <p:cNvPr id="27" name="Oval 65"/>
              <p:cNvSpPr>
                <a:spLocks noChangeArrowheads="1"/>
              </p:cNvSpPr>
              <p:nvPr/>
            </p:nvSpPr>
            <p:spPr bwMode="auto">
              <a:xfrm rot="16033528" flipV="1">
                <a:off x="3087207" y="4105090"/>
                <a:ext cx="132659" cy="16574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66"/>
              <p:cNvSpPr>
                <a:spLocks noChangeArrowheads="1"/>
              </p:cNvSpPr>
              <p:nvPr/>
            </p:nvSpPr>
            <p:spPr bwMode="auto">
              <a:xfrm rot="16033528" flipV="1">
                <a:off x="3064253" y="4254530"/>
                <a:ext cx="92980" cy="11225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Oval 67"/>
              <p:cNvSpPr>
                <a:spLocks noChangeArrowheads="1"/>
              </p:cNvSpPr>
              <p:nvPr/>
            </p:nvSpPr>
            <p:spPr bwMode="auto">
              <a:xfrm rot="16033528" flipV="1">
                <a:off x="3006647" y="4356604"/>
                <a:ext cx="81100" cy="9790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Oval 68"/>
              <p:cNvSpPr>
                <a:spLocks noChangeArrowheads="1"/>
              </p:cNvSpPr>
              <p:nvPr/>
            </p:nvSpPr>
            <p:spPr bwMode="auto">
              <a:xfrm rot="16033528" flipV="1">
                <a:off x="2956206" y="4439074"/>
                <a:ext cx="65432" cy="8224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69"/>
              <p:cNvSpPr>
                <a:spLocks noChangeArrowheads="1"/>
              </p:cNvSpPr>
              <p:nvPr/>
            </p:nvSpPr>
            <p:spPr bwMode="auto">
              <a:xfrm rot="16033528" flipV="1">
                <a:off x="2878458" y="4513000"/>
                <a:ext cx="65432" cy="8224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0"/>
              <p:cNvSpPr>
                <a:spLocks noChangeArrowheads="1"/>
              </p:cNvSpPr>
              <p:nvPr/>
            </p:nvSpPr>
            <p:spPr bwMode="auto">
              <a:xfrm rot="15300000" flipV="1">
                <a:off x="2220672" y="3774499"/>
                <a:ext cx="638619" cy="1004476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3067552" y="432329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一年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241641" y="2442926"/>
            <a:ext cx="1530599" cy="1004226"/>
            <a:chOff x="3241641" y="2442926"/>
            <a:chExt cx="1530599" cy="1004226"/>
          </a:xfrm>
        </p:grpSpPr>
        <p:grpSp>
          <p:nvGrpSpPr>
            <p:cNvPr id="5" name="组合 4"/>
            <p:cNvGrpSpPr/>
            <p:nvPr/>
          </p:nvGrpSpPr>
          <p:grpSpPr>
            <a:xfrm>
              <a:off x="3464424" y="2750699"/>
              <a:ext cx="1307816" cy="696453"/>
              <a:chOff x="3464424" y="2750699"/>
              <a:chExt cx="1307816" cy="696453"/>
            </a:xfrm>
          </p:grpSpPr>
          <p:sp>
            <p:nvSpPr>
              <p:cNvPr id="34" name="Oval 86"/>
              <p:cNvSpPr>
                <a:spLocks noChangeArrowheads="1"/>
              </p:cNvSpPr>
              <p:nvPr/>
            </p:nvSpPr>
            <p:spPr bwMode="auto">
              <a:xfrm rot="5566472">
                <a:off x="4609486" y="3105406"/>
                <a:ext cx="144673" cy="18083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Oval 87"/>
              <p:cNvSpPr>
                <a:spLocks noChangeArrowheads="1"/>
              </p:cNvSpPr>
              <p:nvPr/>
            </p:nvSpPr>
            <p:spPr bwMode="auto">
              <a:xfrm rot="5566472">
                <a:off x="4584418" y="3000771"/>
                <a:ext cx="101400" cy="12247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Oval 88"/>
              <p:cNvSpPr>
                <a:spLocks noChangeArrowheads="1"/>
              </p:cNvSpPr>
              <p:nvPr/>
            </p:nvSpPr>
            <p:spPr bwMode="auto">
              <a:xfrm rot="5566472">
                <a:off x="4521552" y="2905085"/>
                <a:ext cx="88445" cy="10682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Oval 89"/>
              <p:cNvSpPr>
                <a:spLocks noChangeArrowheads="1"/>
              </p:cNvSpPr>
              <p:nvPr/>
            </p:nvSpPr>
            <p:spPr bwMode="auto">
              <a:xfrm rot="5566472">
                <a:off x="4466507" y="2832219"/>
                <a:ext cx="71358" cy="897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90"/>
              <p:cNvSpPr>
                <a:spLocks noChangeArrowheads="1"/>
              </p:cNvSpPr>
              <p:nvPr/>
            </p:nvSpPr>
            <p:spPr bwMode="auto">
              <a:xfrm rot="5566472">
                <a:off x="4381671" y="2751586"/>
                <a:ext cx="71358" cy="897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91"/>
              <p:cNvSpPr>
                <a:spLocks noChangeArrowheads="1"/>
              </p:cNvSpPr>
              <p:nvPr/>
            </p:nvSpPr>
            <p:spPr bwMode="auto">
              <a:xfrm rot="6300000">
                <a:off x="3664174" y="2550949"/>
                <a:ext cx="696453" cy="1095954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3241641" y="244292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113317" y="3310463"/>
            <a:ext cx="1570803" cy="1135066"/>
            <a:chOff x="4113317" y="3310463"/>
            <a:chExt cx="1570803" cy="1135066"/>
          </a:xfrm>
        </p:grpSpPr>
        <p:grpSp>
          <p:nvGrpSpPr>
            <p:cNvPr id="6" name="组合 5"/>
            <p:cNvGrpSpPr/>
            <p:nvPr/>
          </p:nvGrpSpPr>
          <p:grpSpPr>
            <a:xfrm>
              <a:off x="4113317" y="3310463"/>
              <a:ext cx="1307816" cy="696453"/>
              <a:chOff x="4113317" y="3310463"/>
              <a:chExt cx="1307816" cy="696453"/>
            </a:xfrm>
          </p:grpSpPr>
          <p:sp>
            <p:nvSpPr>
              <p:cNvPr id="41" name="Oval 80"/>
              <p:cNvSpPr>
                <a:spLocks noChangeArrowheads="1"/>
              </p:cNvSpPr>
              <p:nvPr/>
            </p:nvSpPr>
            <p:spPr bwMode="auto">
              <a:xfrm rot="16033528" flipV="1">
                <a:off x="5258379" y="3471376"/>
                <a:ext cx="144673" cy="18083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Oval 81"/>
              <p:cNvSpPr>
                <a:spLocks noChangeArrowheads="1"/>
              </p:cNvSpPr>
              <p:nvPr/>
            </p:nvSpPr>
            <p:spPr bwMode="auto">
              <a:xfrm rot="16033528" flipV="1">
                <a:off x="5233311" y="3634372"/>
                <a:ext cx="101400" cy="1224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Oval 82"/>
              <p:cNvSpPr>
                <a:spLocks noChangeArrowheads="1"/>
              </p:cNvSpPr>
              <p:nvPr/>
            </p:nvSpPr>
            <p:spPr bwMode="auto">
              <a:xfrm rot="16033528" flipV="1">
                <a:off x="5170445" y="3745705"/>
                <a:ext cx="88445" cy="10682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Oval 83"/>
              <p:cNvSpPr>
                <a:spLocks noChangeArrowheads="1"/>
              </p:cNvSpPr>
              <p:nvPr/>
            </p:nvSpPr>
            <p:spPr bwMode="auto">
              <a:xfrm rot="16033528" flipV="1">
                <a:off x="5115400" y="3835658"/>
                <a:ext cx="71358" cy="89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84"/>
              <p:cNvSpPr>
                <a:spLocks noChangeArrowheads="1"/>
              </p:cNvSpPr>
              <p:nvPr/>
            </p:nvSpPr>
            <p:spPr bwMode="auto">
              <a:xfrm rot="16033528" flipV="1">
                <a:off x="5030564" y="3916292"/>
                <a:ext cx="71358" cy="897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85"/>
              <p:cNvSpPr>
                <a:spLocks noChangeArrowheads="1"/>
              </p:cNvSpPr>
              <p:nvPr/>
            </p:nvSpPr>
            <p:spPr bwMode="auto">
              <a:xfrm rot="15300000" flipV="1">
                <a:off x="4313067" y="3110713"/>
                <a:ext cx="696453" cy="1095954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883901" y="398386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三年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467657" y="2909982"/>
            <a:ext cx="1462544" cy="1299814"/>
            <a:chOff x="6467657" y="2909982"/>
            <a:chExt cx="1462544" cy="1299814"/>
          </a:xfrm>
        </p:grpSpPr>
        <p:grpSp>
          <p:nvGrpSpPr>
            <p:cNvPr id="10" name="组合 9"/>
            <p:cNvGrpSpPr/>
            <p:nvPr/>
          </p:nvGrpSpPr>
          <p:grpSpPr>
            <a:xfrm>
              <a:off x="6467657" y="2909982"/>
              <a:ext cx="1462544" cy="778723"/>
              <a:chOff x="6467657" y="2909982"/>
              <a:chExt cx="1462544" cy="778723"/>
            </a:xfrm>
          </p:grpSpPr>
          <p:sp>
            <p:nvSpPr>
              <p:cNvPr id="55" name="Oval 95"/>
              <p:cNvSpPr>
                <a:spLocks noChangeArrowheads="1"/>
              </p:cNvSpPr>
              <p:nvPr/>
            </p:nvSpPr>
            <p:spPr bwMode="auto">
              <a:xfrm rot="16033528" flipV="1">
                <a:off x="7748206" y="3089853"/>
                <a:ext cx="161762" cy="202229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Oval 96"/>
              <p:cNvSpPr>
                <a:spLocks noChangeArrowheads="1"/>
              </p:cNvSpPr>
              <p:nvPr/>
            </p:nvSpPr>
            <p:spPr bwMode="auto">
              <a:xfrm rot="16033528" flipV="1">
                <a:off x="7720163" y="3272112"/>
                <a:ext cx="113378" cy="136964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Oval 97"/>
              <p:cNvSpPr>
                <a:spLocks noChangeArrowheads="1"/>
              </p:cNvSpPr>
              <p:nvPr/>
            </p:nvSpPr>
            <p:spPr bwMode="auto">
              <a:xfrm rot="16033528" flipV="1">
                <a:off x="7649854" y="3396603"/>
                <a:ext cx="98893" cy="119465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Oval 98"/>
              <p:cNvSpPr>
                <a:spLocks noChangeArrowheads="1"/>
              </p:cNvSpPr>
              <p:nvPr/>
            </p:nvSpPr>
            <p:spPr bwMode="auto">
              <a:xfrm rot="16033528" flipV="1">
                <a:off x="7588291" y="3497188"/>
                <a:ext cx="79787" cy="100356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Oval 99"/>
              <p:cNvSpPr>
                <a:spLocks noChangeArrowheads="1"/>
              </p:cNvSpPr>
              <p:nvPr/>
            </p:nvSpPr>
            <p:spPr bwMode="auto">
              <a:xfrm rot="16033528" flipV="1">
                <a:off x="7493416" y="3587351"/>
                <a:ext cx="79787" cy="100356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100"/>
              <p:cNvSpPr>
                <a:spLocks noChangeArrowheads="1"/>
              </p:cNvSpPr>
              <p:nvPr/>
            </p:nvSpPr>
            <p:spPr bwMode="auto">
              <a:xfrm rot="15300000" flipV="1">
                <a:off x="6691106" y="2686533"/>
                <a:ext cx="778723" cy="1225621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36474" y="374813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五年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9762160" y="3261670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5748103" y="1695090"/>
            <a:ext cx="1542438" cy="1114502"/>
            <a:chOff x="5748103" y="1695090"/>
            <a:chExt cx="1542438" cy="1114502"/>
          </a:xfrm>
        </p:grpSpPr>
        <p:grpSp>
          <p:nvGrpSpPr>
            <p:cNvPr id="7" name="组合 6"/>
            <p:cNvGrpSpPr/>
            <p:nvPr/>
          </p:nvGrpSpPr>
          <p:grpSpPr>
            <a:xfrm>
              <a:off x="5827997" y="2030869"/>
              <a:ext cx="1462544" cy="778723"/>
              <a:chOff x="5827997" y="2030869"/>
              <a:chExt cx="1462544" cy="778723"/>
            </a:xfrm>
          </p:grpSpPr>
          <p:sp>
            <p:nvSpPr>
              <p:cNvPr id="48" name="Oval 101"/>
              <p:cNvSpPr>
                <a:spLocks noChangeArrowheads="1"/>
              </p:cNvSpPr>
              <p:nvPr/>
            </p:nvSpPr>
            <p:spPr bwMode="auto">
              <a:xfrm rot="5566472">
                <a:off x="7108546" y="2427493"/>
                <a:ext cx="161762" cy="202229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Oval 102"/>
              <p:cNvSpPr>
                <a:spLocks noChangeArrowheads="1"/>
              </p:cNvSpPr>
              <p:nvPr/>
            </p:nvSpPr>
            <p:spPr bwMode="auto">
              <a:xfrm rot="5566472">
                <a:off x="7080503" y="2310498"/>
                <a:ext cx="113378" cy="136964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Oval 103"/>
              <p:cNvSpPr>
                <a:spLocks noChangeArrowheads="1"/>
              </p:cNvSpPr>
              <p:nvPr/>
            </p:nvSpPr>
            <p:spPr bwMode="auto">
              <a:xfrm rot="5566472">
                <a:off x="7010194" y="2203506"/>
                <a:ext cx="98893" cy="119465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Oval 104"/>
              <p:cNvSpPr>
                <a:spLocks noChangeArrowheads="1"/>
              </p:cNvSpPr>
              <p:nvPr/>
            </p:nvSpPr>
            <p:spPr bwMode="auto">
              <a:xfrm rot="5566472">
                <a:off x="6948631" y="2122030"/>
                <a:ext cx="79787" cy="100356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Oval 105"/>
              <p:cNvSpPr>
                <a:spLocks noChangeArrowheads="1"/>
              </p:cNvSpPr>
              <p:nvPr/>
            </p:nvSpPr>
            <p:spPr bwMode="auto">
              <a:xfrm rot="5566472">
                <a:off x="6853756" y="2031867"/>
                <a:ext cx="79787" cy="100356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106"/>
              <p:cNvSpPr>
                <a:spLocks noChangeArrowheads="1"/>
              </p:cNvSpPr>
              <p:nvPr/>
            </p:nvSpPr>
            <p:spPr bwMode="auto">
              <a:xfrm rot="6300000">
                <a:off x="6051446" y="1807420"/>
                <a:ext cx="778723" cy="1225621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5748103" y="169509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班级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236202" y="1189303"/>
            <a:ext cx="1745980" cy="1285951"/>
            <a:chOff x="8236202" y="1189303"/>
            <a:chExt cx="1745980" cy="1285951"/>
          </a:xfrm>
        </p:grpSpPr>
        <p:grpSp>
          <p:nvGrpSpPr>
            <p:cNvPr id="13" name="组合 12"/>
            <p:cNvGrpSpPr/>
            <p:nvPr/>
          </p:nvGrpSpPr>
          <p:grpSpPr>
            <a:xfrm>
              <a:off x="8326730" y="1593081"/>
              <a:ext cx="1655452" cy="882173"/>
              <a:chOff x="8326730" y="1593081"/>
              <a:chExt cx="1655452" cy="882173"/>
            </a:xfrm>
          </p:grpSpPr>
          <p:sp>
            <p:nvSpPr>
              <p:cNvPr id="62" name="Oval 116"/>
              <p:cNvSpPr>
                <a:spLocks noChangeArrowheads="1"/>
              </p:cNvSpPr>
              <p:nvPr/>
            </p:nvSpPr>
            <p:spPr bwMode="auto">
              <a:xfrm rot="5566472">
                <a:off x="9776106" y="2042305"/>
                <a:ext cx="183252" cy="228900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Oval 117"/>
              <p:cNvSpPr>
                <a:spLocks noChangeArrowheads="1"/>
              </p:cNvSpPr>
              <p:nvPr/>
            </p:nvSpPr>
            <p:spPr bwMode="auto">
              <a:xfrm rot="5566472">
                <a:off x="9744420" y="1909759"/>
                <a:ext cx="128440" cy="155027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Oval 118"/>
              <p:cNvSpPr>
                <a:spLocks noChangeArrowheads="1"/>
              </p:cNvSpPr>
              <p:nvPr/>
            </p:nvSpPr>
            <p:spPr bwMode="auto">
              <a:xfrm rot="5566472">
                <a:off x="9664868" y="1788571"/>
                <a:ext cx="112030" cy="135220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Oval 119"/>
              <p:cNvSpPr>
                <a:spLocks noChangeArrowheads="1"/>
              </p:cNvSpPr>
              <p:nvPr/>
            </p:nvSpPr>
            <p:spPr bwMode="auto">
              <a:xfrm rot="5566472">
                <a:off x="9595213" y="1696286"/>
                <a:ext cx="90386" cy="113591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Oval 120"/>
              <p:cNvSpPr>
                <a:spLocks noChangeArrowheads="1"/>
              </p:cNvSpPr>
              <p:nvPr/>
            </p:nvSpPr>
            <p:spPr bwMode="auto">
              <a:xfrm rot="5566472">
                <a:off x="9487841" y="1594173"/>
                <a:ext cx="90386" cy="113591"/>
              </a:xfrm>
              <a:prstGeom prst="ellipse">
                <a:avLst/>
              </a:pr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121"/>
              <p:cNvSpPr>
                <a:spLocks noChangeArrowheads="1"/>
              </p:cNvSpPr>
              <p:nvPr/>
            </p:nvSpPr>
            <p:spPr bwMode="auto">
              <a:xfrm rot="6300000">
                <a:off x="8579273" y="1340538"/>
                <a:ext cx="882173" cy="1387260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rgbClr val="7AB005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id-ID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8236202" y="118930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家庭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6" name="图片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3AF27B-E90D-4FD8-A0D2-ACC1BBE4D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041D37BA-902E-4598-81E0-D1C900F32A41}"/>
              </a:ext>
            </a:extLst>
          </p:cNvPr>
          <p:cNvGrpSpPr/>
          <p:nvPr/>
        </p:nvGrpSpPr>
        <p:grpSpPr>
          <a:xfrm>
            <a:off x="3796482" y="2438399"/>
            <a:ext cx="2056064" cy="1981202"/>
            <a:chOff x="2605335" y="2353235"/>
            <a:chExt cx="2232828" cy="2151530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EAF6EC1C-FB01-4FF9-AD05-9EFDD7E4CFE3}"/>
                </a:ext>
              </a:extLst>
            </p:cNvPr>
            <p:cNvSpPr/>
            <p:nvPr/>
          </p:nvSpPr>
          <p:spPr>
            <a:xfrm>
              <a:off x="2648428" y="2353235"/>
              <a:ext cx="2151529" cy="21515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32E1DEEC-79E0-4014-8651-A847D0540E4F}"/>
                </a:ext>
              </a:extLst>
            </p:cNvPr>
            <p:cNvSpPr txBox="1"/>
            <p:nvPr/>
          </p:nvSpPr>
          <p:spPr>
            <a:xfrm>
              <a:off x="2605335" y="2978562"/>
              <a:ext cx="1358263" cy="90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0000"/>
                  </a:solidFill>
                  <a:latin typeface="禹卫书法行书简体&#10;" panose="02000603000000000000" pitchFamily="2" charset="-122"/>
                  <a:ea typeface="禹卫书法行书简体&#10;" panose="02000603000000000000" pitchFamily="2" charset="-122"/>
                </a:rPr>
                <a:t>叁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3E34860C-7480-46B4-9814-066390757748}"/>
                </a:ext>
              </a:extLst>
            </p:cNvPr>
            <p:cNvSpPr txBox="1"/>
            <p:nvPr/>
          </p:nvSpPr>
          <p:spPr>
            <a:xfrm>
              <a:off x="3479900" y="3508703"/>
              <a:ext cx="1358263" cy="40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report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42CFDEAD-D995-42ED-B296-BB5FECFFA008}"/>
                </a:ext>
              </a:extLst>
            </p:cNvPr>
            <p:cNvCxnSpPr>
              <a:stCxn id="17" idx="0"/>
            </p:cNvCxnSpPr>
            <p:nvPr/>
          </p:nvCxnSpPr>
          <p:spPr>
            <a:xfrm flipV="1">
              <a:off x="3284467" y="2684439"/>
              <a:ext cx="1" cy="29412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6345ECD2-1B2C-4699-A15F-05136ABCF271}"/>
                </a:ext>
              </a:extLst>
            </p:cNvPr>
            <p:cNvCxnSpPr/>
            <p:nvPr/>
          </p:nvCxnSpPr>
          <p:spPr>
            <a:xfrm>
              <a:off x="3284466" y="2694208"/>
              <a:ext cx="850137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="" xmlns:a16="http://schemas.microsoft.com/office/drawing/2014/main" id="{81815328-E210-469F-B6F3-D5747E6D38D9}"/>
                </a:ext>
              </a:extLst>
            </p:cNvPr>
            <p:cNvCxnSpPr/>
            <p:nvPr/>
          </p:nvCxnSpPr>
          <p:spPr>
            <a:xfrm>
              <a:off x="4134603" y="2684436"/>
              <a:ext cx="0" cy="92122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E6161020-9641-4988-9740-DA94F306494B}"/>
                </a:ext>
              </a:extLst>
            </p:cNvPr>
            <p:cNvCxnSpPr/>
            <p:nvPr/>
          </p:nvCxnSpPr>
          <p:spPr>
            <a:xfrm>
              <a:off x="4134603" y="3875035"/>
              <a:ext cx="0" cy="29852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AC273C64-E989-4638-8804-9FCC5438E9C7}"/>
                </a:ext>
              </a:extLst>
            </p:cNvPr>
            <p:cNvCxnSpPr/>
            <p:nvPr/>
          </p:nvCxnSpPr>
          <p:spPr>
            <a:xfrm flipH="1" flipV="1">
              <a:off x="3284466" y="4163792"/>
              <a:ext cx="850137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E000F825-C97A-465C-8941-B2E4CBE4E507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3284466" y="3881001"/>
              <a:ext cx="1" cy="29257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4E7A3834-0D7E-4356-B2FC-5031E008A94E}"/>
              </a:ext>
            </a:extLst>
          </p:cNvPr>
          <p:cNvSpPr txBox="1"/>
          <p:nvPr/>
        </p:nvSpPr>
        <p:spPr>
          <a:xfrm>
            <a:off x="6073902" y="2948395"/>
            <a:ext cx="43879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师专业成长建议</a:t>
            </a:r>
            <a:endParaRPr lang="en-US" altLang="zh-CN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36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387798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教科研的基本问题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301" y="1646428"/>
            <a:ext cx="63305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Q1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：为什么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?(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价值与意义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Q2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：做什么？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目标与内容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Q3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：怎么做？（策略与方法）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Q4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：做得怎么样？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效果与评价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Q5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：如何做得更好？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(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反思与改进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2252" y="4378034"/>
            <a:ext cx="4608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教、学、评、写、做等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4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11079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173" y="2844225"/>
            <a:ext cx="39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3.1.1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学生喜欢的教师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41728" y="71702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教学主张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1728" y="13848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严</a:t>
            </a:r>
            <a:r>
              <a:rPr lang="zh-CN" altLang="en-US" sz="2800" b="1" dirty="0">
                <a:solidFill>
                  <a:srgbClr val="002060"/>
                </a:solidFill>
              </a:rPr>
              <a:t>而有度</a:t>
            </a:r>
          </a:p>
        </p:txBody>
      </p:sp>
      <p:sp>
        <p:nvSpPr>
          <p:cNvPr id="15" name="矩形 14"/>
          <p:cNvSpPr/>
          <p:nvPr/>
        </p:nvSpPr>
        <p:spPr>
          <a:xfrm>
            <a:off x="4541728" y="203027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教学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机智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41728" y="272111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情绪控制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41728" y="342900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一视同仁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41728" y="411642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幽</a:t>
            </a:r>
            <a:r>
              <a:rPr lang="zh-CN" altLang="en-US" sz="2800" b="1" dirty="0">
                <a:solidFill>
                  <a:srgbClr val="002060"/>
                </a:solidFill>
              </a:rPr>
              <a:t>默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风趣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41728" y="47753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有</a:t>
            </a:r>
            <a:r>
              <a:rPr lang="zh-CN" altLang="en-US" sz="2800" b="1" dirty="0">
                <a:solidFill>
                  <a:srgbClr val="FF0000"/>
                </a:solidFill>
              </a:rPr>
              <a:t>宽容</a:t>
            </a:r>
            <a:r>
              <a:rPr lang="zh-CN" altLang="en-US" sz="2800" b="1" dirty="0">
                <a:solidFill>
                  <a:srgbClr val="002060"/>
                </a:solidFill>
              </a:rPr>
              <a:t>心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001" y="951196"/>
            <a:ext cx="2407459" cy="32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3AF27B-E90D-4FD8-A0D2-ACC1BBE4D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77"/>
            <a:ext cx="12192000" cy="6858000"/>
          </a:xfrm>
          <a:prstGeom prst="rect">
            <a:avLst/>
          </a:prstGeom>
        </p:spPr>
      </p:pic>
      <p:sp>
        <p:nvSpPr>
          <p:cNvPr id="6" name="文本框 18">
            <a:extLst>
              <a:ext uri="{FF2B5EF4-FFF2-40B4-BE49-F238E27FC236}">
                <a16:creationId xmlns="" xmlns:a16="http://schemas.microsoft.com/office/drawing/2014/main" id="{007E63BD-72D8-4E02-B68F-CF1921EBBCF8}"/>
              </a:ext>
            </a:extLst>
          </p:cNvPr>
          <p:cNvSpPr txBox="1"/>
          <p:nvPr/>
        </p:nvSpPr>
        <p:spPr>
          <a:xfrm>
            <a:off x="1888097" y="820271"/>
            <a:ext cx="8698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zh-CN" altLang="en-US" sz="6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教师的专业发展</a:t>
            </a:r>
          </a:p>
          <a:p>
            <a:pPr algn="ctr"/>
            <a:endParaRPr lang="zh-CN" altLang="en-US" sz="6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75" y="2457219"/>
            <a:ext cx="4921518" cy="28249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68754" y="5291878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魏军</a:t>
            </a:r>
            <a:r>
              <a:rPr lang="en-US" altLang="zh-CN" sz="24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2020.08</a:t>
            </a:r>
            <a:endParaRPr lang="zh-CN" altLang="en-US"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3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9724056" y="5291142"/>
            <a:ext cx="2535587" cy="1471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2333" y="536325"/>
            <a:ext cx="352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3.1.2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向课堂要效率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11079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8967" y="612981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从教学到教育，做学生的点灯人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8636170"/>
              </p:ext>
            </p:extLst>
          </p:nvPr>
        </p:nvGraphicFramePr>
        <p:xfrm>
          <a:off x="138731" y="1468461"/>
          <a:ext cx="9585325" cy="4558485"/>
        </p:xfrm>
        <a:graphic>
          <a:graphicData uri="http://schemas.openxmlformats.org/drawingml/2006/table">
            <a:tbl>
              <a:tblPr/>
              <a:tblGrid>
                <a:gridCol w="2667635"/>
                <a:gridCol w="3985260"/>
                <a:gridCol w="2932430"/>
              </a:tblGrid>
              <a:tr h="1129489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FFFFFF"/>
                          </a:solidFill>
                        </a:rPr>
                        <a:t>评价内容</a:t>
                      </a:r>
                      <a:endParaRPr lang="zh-CN" altLang="en-US" sz="1800" b="1" dirty="0">
                        <a:solidFill>
                          <a:srgbClr val="FFFFFF"/>
                        </a:solidFill>
                        <a:latin typeface="Calibri" panose="020F0502020204030204" charset="0"/>
                      </a:endParaRP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FFFFFF"/>
                          </a:solidFill>
                        </a:rPr>
                        <a:t>高低度说明</a:t>
                      </a:r>
                      <a:endParaRPr lang="zh-CN" altLang="en-US" sz="1800" b="1" dirty="0">
                        <a:solidFill>
                          <a:srgbClr val="FFFFFF"/>
                        </a:solidFill>
                        <a:latin typeface="Calibri" panose="020F0502020204030204" charset="0"/>
                      </a:endParaRP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FFFFFF"/>
                          </a:solidFill>
                        </a:rPr>
                        <a:t>量化记</a:t>
                      </a:r>
                      <a:r>
                        <a:rPr lang="zh-CN" altLang="en-US" sz="1800" b="1" dirty="0" smtClean="0">
                          <a:solidFill>
                            <a:srgbClr val="FFFFFF"/>
                          </a:solidFill>
                        </a:rPr>
                        <a:t>载</a:t>
                      </a:r>
                      <a:endParaRPr lang="zh-CN" alt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课堂主体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教师中心（低）</a:t>
                      </a:r>
                      <a:r>
                        <a:rPr lang="en-US" altLang="zh-CN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学生中心（高）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学习目标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不明确</a:t>
                      </a:r>
                      <a:r>
                        <a:rPr lang="en-US" altLang="zh-CN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--------------------------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明确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课堂管理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  序</a:t>
                      </a:r>
                      <a:r>
                        <a:rPr lang="en-US" altLang="zh-CN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--------------------------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有序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任务呈现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不清晰</a:t>
                      </a:r>
                      <a:r>
                        <a:rPr lang="en-US" altLang="zh-CN" sz="1800" b="1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--------------------------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清晰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教师指导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单一化</a:t>
                      </a:r>
                      <a:r>
                        <a:rPr lang="en-US" altLang="zh-CN" sz="1800" b="1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-----------------------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多样化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</a:tr>
              <a:tr h="300926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学生活动参与度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r>
                        <a:rPr lang="en-US" altLang="zh-CN" sz="1800" b="1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---------------------------------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评价任务达成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没达成</a:t>
                      </a:r>
                      <a:r>
                        <a:rPr lang="en-US" altLang="zh-CN" sz="1800" b="1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--------------------------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达成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学习的成功性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r>
                        <a:rPr lang="en-US" altLang="zh-CN" sz="1800" b="1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---------------------------------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333375" algn="just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lang="zh-CN" altLang="en-US" sz="1800" b="1" dirty="0" smtClean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核心素养培育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</a:t>
                      </a:r>
                      <a:r>
                        <a:rPr lang="en-US" altLang="zh-CN" sz="1800" b="1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---------------------------------</a:t>
                      </a: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☆ ☆ ☆ ☆ ☆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CFD7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整体评价与建议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 gridSpan="2">
                  <a:txBody>
                    <a:bodyPr/>
                    <a:lstStyle>
                      <a:lvl1pPr marL="361950" lvl="0" indent="-36195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 2" panose="05020102010507070707" pitchFamily="18" charset="2"/>
                        <a:buChar char="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 dirty="0">
                          <a:solidFill>
                            <a:srgbClr val="01458E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</a:p>
                  </a:txBody>
                  <a:tcPr marL="68580" marR="68580" marT="34288" marB="3428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9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7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186166" y="2074624"/>
            <a:ext cx="3355975" cy="3355975"/>
          </a:xfrm>
          <a:prstGeom prst="ellips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413747" y="1719263"/>
            <a:ext cx="777875" cy="777875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D2E3E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907585" y="4081463"/>
            <a:ext cx="777875" cy="777875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D2E3E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948485" y="4129088"/>
            <a:ext cx="777875" cy="777875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D2E3E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cxnSp>
        <p:nvCxnSpPr>
          <p:cNvPr id="14" name="AutoShape 7"/>
          <p:cNvCxnSpPr>
            <a:cxnSpLocks noChangeShapeType="1"/>
          </p:cNvCxnSpPr>
          <p:nvPr/>
        </p:nvCxnSpPr>
        <p:spPr bwMode="auto">
          <a:xfrm flipH="1" flipV="1">
            <a:off x="4842372" y="4349750"/>
            <a:ext cx="9525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8"/>
          <p:cNvCxnSpPr>
            <a:cxnSpLocks noChangeShapeType="1"/>
          </p:cNvCxnSpPr>
          <p:nvPr/>
        </p:nvCxnSpPr>
        <p:spPr bwMode="auto">
          <a:xfrm flipH="1">
            <a:off x="4829672" y="3303588"/>
            <a:ext cx="963613" cy="242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>
            <a:off x="3835897" y="3287713"/>
            <a:ext cx="495300" cy="109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908797" y="2624138"/>
            <a:ext cx="960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Title in here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707185" y="2405063"/>
            <a:ext cx="1317625" cy="1327150"/>
          </a:xfrm>
          <a:prstGeom prst="ellipse">
            <a:avLst/>
          </a:prstGeom>
          <a:solidFill>
            <a:srgbClr val="EAEAE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2746872" y="2446338"/>
            <a:ext cx="1241425" cy="1549400"/>
            <a:chOff x="0" y="0"/>
            <a:chExt cx="931" cy="1163"/>
          </a:xfrm>
        </p:grpSpPr>
        <p:pic>
          <p:nvPicPr>
            <p:cNvPr id="20" name="Picture 17" descr="circuler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5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0" y="0"/>
              <a:ext cx="931" cy="937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pic>
          <p:nvPicPr>
            <p:cNvPr id="22" name="Picture 19" descr="light_shadow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9" y="39"/>
              <a:ext cx="682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0"/>
            <p:cNvGrpSpPr>
              <a:grpSpLocks/>
            </p:cNvGrpSpPr>
            <p:nvPr/>
          </p:nvGrpSpPr>
          <p:grpSpPr bwMode="auto">
            <a:xfrm rot="-3733502" flipH="1" flipV="1">
              <a:off x="281" y="654"/>
              <a:ext cx="820" cy="198"/>
              <a:chOff x="0" y="0"/>
              <a:chExt cx="893" cy="246"/>
            </a:xfrm>
          </p:grpSpPr>
          <p:grpSp>
            <p:nvGrpSpPr>
              <p:cNvPr id="29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35" name="AutoShape 22"/>
                <p:cNvSpPr>
                  <a:spLocks noChangeArrowheads="1"/>
                </p:cNvSpPr>
                <p:nvPr/>
              </p:nvSpPr>
              <p:spPr bwMode="auto">
                <a:xfrm rot="5263130">
                  <a:off x="286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6" name="AutoShape 23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7" name="AutoShape 24"/>
                <p:cNvSpPr>
                  <a:spLocks noChangeArrowheads="1"/>
                </p:cNvSpPr>
                <p:nvPr/>
              </p:nvSpPr>
              <p:spPr bwMode="auto">
                <a:xfrm rot="6373927">
                  <a:off x="498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8" name="AutoShape 25"/>
                <p:cNvSpPr>
                  <a:spLocks noChangeArrowheads="1"/>
                </p:cNvSpPr>
                <p:nvPr/>
              </p:nvSpPr>
              <p:spPr bwMode="auto">
                <a:xfrm rot="6906312">
                  <a:off x="588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30" name="Group 26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31" name="AutoShape 27"/>
                <p:cNvSpPr>
                  <a:spLocks noChangeArrowheads="1"/>
                </p:cNvSpPr>
                <p:nvPr/>
              </p:nvSpPr>
              <p:spPr bwMode="auto">
                <a:xfrm rot="5263130">
                  <a:off x="286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2" name="AutoShape 28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3" name="AutoShape 29"/>
                <p:cNvSpPr>
                  <a:spLocks noChangeArrowheads="1"/>
                </p:cNvSpPr>
                <p:nvPr/>
              </p:nvSpPr>
              <p:spPr bwMode="auto">
                <a:xfrm rot="6373927">
                  <a:off x="498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34" name="AutoShape 30"/>
                <p:cNvSpPr>
                  <a:spLocks noChangeArrowheads="1"/>
                </p:cNvSpPr>
                <p:nvPr/>
              </p:nvSpPr>
              <p:spPr bwMode="auto">
                <a:xfrm rot="6906312">
                  <a:off x="588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</p:grpSp>
      <p:grpSp>
        <p:nvGrpSpPr>
          <p:cNvPr id="39" name="Group 31"/>
          <p:cNvGrpSpPr>
            <a:grpSpLocks/>
          </p:cNvGrpSpPr>
          <p:nvPr/>
        </p:nvGrpSpPr>
        <p:grpSpPr bwMode="auto">
          <a:xfrm rot="-3733502" flipH="1" flipV="1">
            <a:off x="3239791" y="3299619"/>
            <a:ext cx="960437" cy="231775"/>
            <a:chOff x="0" y="0"/>
            <a:chExt cx="893" cy="246"/>
          </a:xfrm>
        </p:grpSpPr>
        <p:grpSp>
          <p:nvGrpSpPr>
            <p:cNvPr id="40" name="Group 32"/>
            <p:cNvGrpSpPr>
              <a:grpSpLocks/>
            </p:cNvGrpSpPr>
            <p:nvPr/>
          </p:nvGrpSpPr>
          <p:grpSpPr bwMode="auto">
            <a:xfrm>
              <a:off x="0" y="0"/>
              <a:ext cx="743" cy="185"/>
              <a:chOff x="0" y="0"/>
              <a:chExt cx="1118" cy="279"/>
            </a:xfrm>
          </p:grpSpPr>
          <p:sp>
            <p:nvSpPr>
              <p:cNvPr id="46" name="AutoShape 33"/>
              <p:cNvSpPr>
                <a:spLocks noChangeArrowheads="1"/>
              </p:cNvSpPr>
              <p:nvPr/>
            </p:nvSpPr>
            <p:spPr bwMode="auto">
              <a:xfrm rot="5263130">
                <a:off x="28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7" name="AutoShape 34"/>
              <p:cNvSpPr>
                <a:spLocks noChangeArrowheads="1"/>
              </p:cNvSpPr>
              <p:nvPr/>
            </p:nvSpPr>
            <p:spPr bwMode="auto">
              <a:xfrm rot="6078281">
                <a:off x="42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8" name="AutoShape 35"/>
              <p:cNvSpPr>
                <a:spLocks noChangeArrowheads="1"/>
              </p:cNvSpPr>
              <p:nvPr/>
            </p:nvSpPr>
            <p:spPr bwMode="auto">
              <a:xfrm rot="6373927">
                <a:off x="49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9" name="AutoShape 36"/>
              <p:cNvSpPr>
                <a:spLocks noChangeArrowheads="1"/>
              </p:cNvSpPr>
              <p:nvPr/>
            </p:nvSpPr>
            <p:spPr bwMode="auto">
              <a:xfrm rot="6906312">
                <a:off x="58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41" name="Group 37"/>
            <p:cNvGrpSpPr>
              <a:grpSpLocks/>
            </p:cNvGrpSpPr>
            <p:nvPr/>
          </p:nvGrpSpPr>
          <p:grpSpPr bwMode="auto">
            <a:xfrm rot="1353540">
              <a:off x="150" y="60"/>
              <a:ext cx="743" cy="186"/>
              <a:chOff x="0" y="0"/>
              <a:chExt cx="1118" cy="279"/>
            </a:xfrm>
          </p:grpSpPr>
          <p:sp>
            <p:nvSpPr>
              <p:cNvPr id="42" name="AutoShape 38"/>
              <p:cNvSpPr>
                <a:spLocks noChangeArrowheads="1"/>
              </p:cNvSpPr>
              <p:nvPr/>
            </p:nvSpPr>
            <p:spPr bwMode="auto">
              <a:xfrm rot="5263130">
                <a:off x="28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3" name="AutoShape 39"/>
              <p:cNvSpPr>
                <a:spLocks noChangeArrowheads="1"/>
              </p:cNvSpPr>
              <p:nvPr/>
            </p:nvSpPr>
            <p:spPr bwMode="auto">
              <a:xfrm rot="6078281">
                <a:off x="42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4" name="AutoShape 40"/>
              <p:cNvSpPr>
                <a:spLocks noChangeArrowheads="1"/>
              </p:cNvSpPr>
              <p:nvPr/>
            </p:nvSpPr>
            <p:spPr bwMode="auto">
              <a:xfrm rot="6373927">
                <a:off x="49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45" name="AutoShape 41"/>
              <p:cNvSpPr>
                <a:spLocks noChangeArrowheads="1"/>
              </p:cNvSpPr>
              <p:nvPr/>
            </p:nvSpPr>
            <p:spPr bwMode="auto">
              <a:xfrm rot="6906312">
                <a:off x="58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2899272" y="2862263"/>
            <a:ext cx="874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做试题</a:t>
            </a:r>
          </a:p>
        </p:txBody>
      </p:sp>
      <p:sp>
        <p:nvSpPr>
          <p:cNvPr id="51" name="Oval 43"/>
          <p:cNvSpPr>
            <a:spLocks noChangeArrowheads="1"/>
          </p:cNvSpPr>
          <p:nvPr/>
        </p:nvSpPr>
        <p:spPr bwMode="auto">
          <a:xfrm>
            <a:off x="4191497" y="4684713"/>
            <a:ext cx="1298575" cy="1309687"/>
          </a:xfrm>
          <a:prstGeom prst="ellipse">
            <a:avLst/>
          </a:prstGeom>
          <a:solidFill>
            <a:srgbClr val="EAEAE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52" name="Rectangle 45"/>
          <p:cNvSpPr>
            <a:spLocks noChangeArrowheads="1"/>
          </p:cNvSpPr>
          <p:nvPr/>
        </p:nvSpPr>
        <p:spPr bwMode="auto">
          <a:xfrm>
            <a:off x="4342310" y="5129213"/>
            <a:ext cx="960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Title in here</a:t>
            </a:r>
          </a:p>
        </p:txBody>
      </p: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4231185" y="4767263"/>
            <a:ext cx="1223962" cy="1528762"/>
            <a:chOff x="0" y="0"/>
            <a:chExt cx="931" cy="1163"/>
          </a:xfrm>
        </p:grpSpPr>
        <p:pic>
          <p:nvPicPr>
            <p:cNvPr id="54" name="Picture 47" descr="circuler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5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0" y="0"/>
              <a:ext cx="931" cy="937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pic>
          <p:nvPicPr>
            <p:cNvPr id="56" name="Picture 49" descr="light_shadow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9" y="39"/>
              <a:ext cx="682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50"/>
            <p:cNvGrpSpPr>
              <a:grpSpLocks/>
            </p:cNvGrpSpPr>
            <p:nvPr/>
          </p:nvGrpSpPr>
          <p:grpSpPr bwMode="auto">
            <a:xfrm rot="-3733502" flipH="1" flipV="1">
              <a:off x="281" y="654"/>
              <a:ext cx="820" cy="198"/>
              <a:chOff x="0" y="0"/>
              <a:chExt cx="893" cy="246"/>
            </a:xfrm>
          </p:grpSpPr>
          <p:grpSp>
            <p:nvGrpSpPr>
              <p:cNvPr id="58" name="Group 51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64" name="AutoShape 52"/>
                <p:cNvSpPr>
                  <a:spLocks noChangeArrowheads="1"/>
                </p:cNvSpPr>
                <p:nvPr/>
              </p:nvSpPr>
              <p:spPr bwMode="auto">
                <a:xfrm rot="5263130">
                  <a:off x="286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65" name="AutoShape 53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66" name="AutoShape 54"/>
                <p:cNvSpPr>
                  <a:spLocks noChangeArrowheads="1"/>
                </p:cNvSpPr>
                <p:nvPr/>
              </p:nvSpPr>
              <p:spPr bwMode="auto">
                <a:xfrm rot="6373927">
                  <a:off x="498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67" name="AutoShape 55"/>
                <p:cNvSpPr>
                  <a:spLocks noChangeArrowheads="1"/>
                </p:cNvSpPr>
                <p:nvPr/>
              </p:nvSpPr>
              <p:spPr bwMode="auto">
                <a:xfrm rot="6906312">
                  <a:off x="588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59" name="Group 56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60" name="AutoShape 57"/>
                <p:cNvSpPr>
                  <a:spLocks noChangeArrowheads="1"/>
                </p:cNvSpPr>
                <p:nvPr/>
              </p:nvSpPr>
              <p:spPr bwMode="auto">
                <a:xfrm rot="5263130">
                  <a:off x="286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61" name="AutoShape 58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62" name="AutoShape 59"/>
                <p:cNvSpPr>
                  <a:spLocks noChangeArrowheads="1"/>
                </p:cNvSpPr>
                <p:nvPr/>
              </p:nvSpPr>
              <p:spPr bwMode="auto">
                <a:xfrm rot="6373927">
                  <a:off x="498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63" name="AutoShape 60"/>
                <p:cNvSpPr>
                  <a:spLocks noChangeArrowheads="1"/>
                </p:cNvSpPr>
                <p:nvPr/>
              </p:nvSpPr>
              <p:spPr bwMode="auto">
                <a:xfrm rot="6906312">
                  <a:off x="588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</p:grpSp>
      <p:grpSp>
        <p:nvGrpSpPr>
          <p:cNvPr id="68" name="Group 61"/>
          <p:cNvGrpSpPr>
            <a:grpSpLocks/>
          </p:cNvGrpSpPr>
          <p:nvPr/>
        </p:nvGrpSpPr>
        <p:grpSpPr bwMode="auto">
          <a:xfrm rot="-3733502" flipH="1" flipV="1">
            <a:off x="4720135" y="5621338"/>
            <a:ext cx="946150" cy="228600"/>
            <a:chOff x="0" y="0"/>
            <a:chExt cx="893" cy="246"/>
          </a:xfrm>
        </p:grpSpPr>
        <p:grpSp>
          <p:nvGrpSpPr>
            <p:cNvPr id="69" name="Group 62"/>
            <p:cNvGrpSpPr>
              <a:grpSpLocks/>
            </p:cNvGrpSpPr>
            <p:nvPr/>
          </p:nvGrpSpPr>
          <p:grpSpPr bwMode="auto">
            <a:xfrm>
              <a:off x="0" y="0"/>
              <a:ext cx="743" cy="185"/>
              <a:chOff x="0" y="0"/>
              <a:chExt cx="1118" cy="279"/>
            </a:xfrm>
          </p:grpSpPr>
          <p:sp>
            <p:nvSpPr>
              <p:cNvPr id="75" name="AutoShape 63"/>
              <p:cNvSpPr>
                <a:spLocks noChangeArrowheads="1"/>
              </p:cNvSpPr>
              <p:nvPr/>
            </p:nvSpPr>
            <p:spPr bwMode="auto">
              <a:xfrm rot="5263130">
                <a:off x="28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6" name="AutoShape 64"/>
              <p:cNvSpPr>
                <a:spLocks noChangeArrowheads="1"/>
              </p:cNvSpPr>
              <p:nvPr/>
            </p:nvSpPr>
            <p:spPr bwMode="auto">
              <a:xfrm rot="6078281">
                <a:off x="42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7" name="AutoShape 65"/>
              <p:cNvSpPr>
                <a:spLocks noChangeArrowheads="1"/>
              </p:cNvSpPr>
              <p:nvPr/>
            </p:nvSpPr>
            <p:spPr bwMode="auto">
              <a:xfrm rot="6373927">
                <a:off x="49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8" name="AutoShape 66"/>
              <p:cNvSpPr>
                <a:spLocks noChangeArrowheads="1"/>
              </p:cNvSpPr>
              <p:nvPr/>
            </p:nvSpPr>
            <p:spPr bwMode="auto">
              <a:xfrm rot="6906312">
                <a:off x="58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70" name="Group 67"/>
            <p:cNvGrpSpPr>
              <a:grpSpLocks/>
            </p:cNvGrpSpPr>
            <p:nvPr/>
          </p:nvGrpSpPr>
          <p:grpSpPr bwMode="auto">
            <a:xfrm rot="1353540">
              <a:off x="150" y="60"/>
              <a:ext cx="743" cy="186"/>
              <a:chOff x="0" y="0"/>
              <a:chExt cx="1118" cy="279"/>
            </a:xfrm>
          </p:grpSpPr>
          <p:sp>
            <p:nvSpPr>
              <p:cNvPr id="71" name="AutoShape 68"/>
              <p:cNvSpPr>
                <a:spLocks noChangeArrowheads="1"/>
              </p:cNvSpPr>
              <p:nvPr/>
            </p:nvSpPr>
            <p:spPr bwMode="auto">
              <a:xfrm rot="5263130">
                <a:off x="28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2" name="AutoShape 69"/>
              <p:cNvSpPr>
                <a:spLocks noChangeArrowheads="1"/>
              </p:cNvSpPr>
              <p:nvPr/>
            </p:nvSpPr>
            <p:spPr bwMode="auto">
              <a:xfrm rot="6078281">
                <a:off x="42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3" name="AutoShape 70"/>
              <p:cNvSpPr>
                <a:spLocks noChangeArrowheads="1"/>
              </p:cNvSpPr>
              <p:nvPr/>
            </p:nvSpPr>
            <p:spPr bwMode="auto">
              <a:xfrm rot="6373927">
                <a:off x="49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74" name="AutoShape 71"/>
              <p:cNvSpPr>
                <a:spLocks noChangeArrowheads="1"/>
              </p:cNvSpPr>
              <p:nvPr/>
            </p:nvSpPr>
            <p:spPr bwMode="auto">
              <a:xfrm rot="6906312">
                <a:off x="58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sp>
        <p:nvSpPr>
          <p:cNvPr id="79" name="Rectangle 72"/>
          <p:cNvSpPr>
            <a:spLocks noChangeArrowheads="1"/>
          </p:cNvSpPr>
          <p:nvPr/>
        </p:nvSpPr>
        <p:spPr bwMode="auto">
          <a:xfrm>
            <a:off x="4269285" y="5224463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原创试题</a:t>
            </a:r>
          </a:p>
        </p:txBody>
      </p:sp>
      <p:sp>
        <p:nvSpPr>
          <p:cNvPr id="80" name="Rectangle 74"/>
          <p:cNvSpPr>
            <a:spLocks noChangeArrowheads="1"/>
          </p:cNvSpPr>
          <p:nvPr/>
        </p:nvSpPr>
        <p:spPr bwMode="auto">
          <a:xfrm>
            <a:off x="5713910" y="2620963"/>
            <a:ext cx="960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chemeClr val="bg1"/>
                </a:solidFill>
              </a:rPr>
              <a:t>Title in here</a:t>
            </a:r>
          </a:p>
        </p:txBody>
      </p:sp>
      <p:sp>
        <p:nvSpPr>
          <p:cNvPr id="81" name="Oval 75"/>
          <p:cNvSpPr>
            <a:spLocks noChangeArrowheads="1"/>
          </p:cNvSpPr>
          <p:nvPr/>
        </p:nvSpPr>
        <p:spPr bwMode="auto">
          <a:xfrm>
            <a:off x="5678985" y="2328863"/>
            <a:ext cx="1301750" cy="1312862"/>
          </a:xfrm>
          <a:prstGeom prst="ellipse">
            <a:avLst/>
          </a:prstGeom>
          <a:solidFill>
            <a:srgbClr val="EAEAE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pSp>
        <p:nvGrpSpPr>
          <p:cNvPr id="82" name="Group 76"/>
          <p:cNvGrpSpPr>
            <a:grpSpLocks/>
          </p:cNvGrpSpPr>
          <p:nvPr/>
        </p:nvGrpSpPr>
        <p:grpSpPr bwMode="auto">
          <a:xfrm>
            <a:off x="5725022" y="2373313"/>
            <a:ext cx="1227138" cy="1533525"/>
            <a:chOff x="0" y="0"/>
            <a:chExt cx="931" cy="1163"/>
          </a:xfrm>
        </p:grpSpPr>
        <p:pic>
          <p:nvPicPr>
            <p:cNvPr id="83" name="Picture 77" descr="circuler_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5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Oval 78"/>
            <p:cNvSpPr>
              <a:spLocks noChangeArrowheads="1"/>
            </p:cNvSpPr>
            <p:nvPr/>
          </p:nvSpPr>
          <p:spPr bwMode="auto">
            <a:xfrm>
              <a:off x="0" y="0"/>
              <a:ext cx="931" cy="937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pic>
          <p:nvPicPr>
            <p:cNvPr id="85" name="Picture 79" descr="light_shadow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9" y="39"/>
              <a:ext cx="682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" name="Group 80"/>
            <p:cNvGrpSpPr>
              <a:grpSpLocks/>
            </p:cNvGrpSpPr>
            <p:nvPr/>
          </p:nvGrpSpPr>
          <p:grpSpPr bwMode="auto">
            <a:xfrm rot="-3733502" flipH="1" flipV="1">
              <a:off x="281" y="654"/>
              <a:ext cx="820" cy="198"/>
              <a:chOff x="0" y="0"/>
              <a:chExt cx="893" cy="246"/>
            </a:xfrm>
          </p:grpSpPr>
          <p:grpSp>
            <p:nvGrpSpPr>
              <p:cNvPr id="87" name="Group 81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93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86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94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95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498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96" name="AutoShape 85"/>
                <p:cNvSpPr>
                  <a:spLocks noChangeArrowheads="1"/>
                </p:cNvSpPr>
                <p:nvPr/>
              </p:nvSpPr>
              <p:spPr bwMode="auto">
                <a:xfrm rot="6906312">
                  <a:off x="588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  <p:grpSp>
            <p:nvGrpSpPr>
              <p:cNvPr id="88" name="Group 86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89" name="AutoShape 87"/>
                <p:cNvSpPr>
                  <a:spLocks noChangeArrowheads="1"/>
                </p:cNvSpPr>
                <p:nvPr/>
              </p:nvSpPr>
              <p:spPr bwMode="auto">
                <a:xfrm rot="5263130">
                  <a:off x="286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90" name="AutoShape 88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91" name="AutoShape 89"/>
                <p:cNvSpPr>
                  <a:spLocks noChangeArrowheads="1"/>
                </p:cNvSpPr>
                <p:nvPr/>
              </p:nvSpPr>
              <p:spPr bwMode="auto">
                <a:xfrm rot="6373927">
                  <a:off x="498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  <p:sp>
              <p:nvSpPr>
                <p:cNvPr id="92" name="AutoShape 90"/>
                <p:cNvSpPr>
                  <a:spLocks noChangeArrowheads="1"/>
                </p:cNvSpPr>
                <p:nvPr/>
              </p:nvSpPr>
              <p:spPr bwMode="auto">
                <a:xfrm rot="6906312">
                  <a:off x="588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zh-CN" altLang="en-US"/>
                </a:p>
              </p:txBody>
            </p:sp>
          </p:grpSp>
        </p:grpSp>
      </p:grpSp>
      <p:grpSp>
        <p:nvGrpSpPr>
          <p:cNvPr id="97" name="Group 91"/>
          <p:cNvGrpSpPr>
            <a:grpSpLocks/>
          </p:cNvGrpSpPr>
          <p:nvPr/>
        </p:nvGrpSpPr>
        <p:grpSpPr bwMode="auto">
          <a:xfrm rot="-3733502" flipH="1" flipV="1">
            <a:off x="6212385" y="3230563"/>
            <a:ext cx="952500" cy="228600"/>
            <a:chOff x="0" y="0"/>
            <a:chExt cx="893" cy="246"/>
          </a:xfrm>
        </p:grpSpPr>
        <p:grpSp>
          <p:nvGrpSpPr>
            <p:cNvPr id="98" name="Group 92"/>
            <p:cNvGrpSpPr>
              <a:grpSpLocks/>
            </p:cNvGrpSpPr>
            <p:nvPr/>
          </p:nvGrpSpPr>
          <p:grpSpPr bwMode="auto">
            <a:xfrm>
              <a:off x="0" y="0"/>
              <a:ext cx="743" cy="185"/>
              <a:chOff x="0" y="0"/>
              <a:chExt cx="1118" cy="279"/>
            </a:xfrm>
          </p:grpSpPr>
          <p:sp>
            <p:nvSpPr>
              <p:cNvPr id="104" name="AutoShape 93"/>
              <p:cNvSpPr>
                <a:spLocks noChangeArrowheads="1"/>
              </p:cNvSpPr>
              <p:nvPr/>
            </p:nvSpPr>
            <p:spPr bwMode="auto">
              <a:xfrm rot="5263130">
                <a:off x="28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5" name="AutoShape 94"/>
              <p:cNvSpPr>
                <a:spLocks noChangeArrowheads="1"/>
              </p:cNvSpPr>
              <p:nvPr/>
            </p:nvSpPr>
            <p:spPr bwMode="auto">
              <a:xfrm rot="6078281">
                <a:off x="42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6" name="AutoShape 95"/>
              <p:cNvSpPr>
                <a:spLocks noChangeArrowheads="1"/>
              </p:cNvSpPr>
              <p:nvPr/>
            </p:nvSpPr>
            <p:spPr bwMode="auto">
              <a:xfrm rot="6373927">
                <a:off x="49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7" name="AutoShape 96"/>
              <p:cNvSpPr>
                <a:spLocks noChangeArrowheads="1"/>
              </p:cNvSpPr>
              <p:nvPr/>
            </p:nvSpPr>
            <p:spPr bwMode="auto">
              <a:xfrm rot="6906312">
                <a:off x="58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  <p:grpSp>
          <p:nvGrpSpPr>
            <p:cNvPr id="99" name="Group 97"/>
            <p:cNvGrpSpPr>
              <a:grpSpLocks/>
            </p:cNvGrpSpPr>
            <p:nvPr/>
          </p:nvGrpSpPr>
          <p:grpSpPr bwMode="auto">
            <a:xfrm rot="1353540">
              <a:off x="150" y="60"/>
              <a:ext cx="743" cy="186"/>
              <a:chOff x="0" y="0"/>
              <a:chExt cx="1118" cy="279"/>
            </a:xfrm>
          </p:grpSpPr>
          <p:sp>
            <p:nvSpPr>
              <p:cNvPr id="100" name="AutoShape 98"/>
              <p:cNvSpPr>
                <a:spLocks noChangeArrowheads="1"/>
              </p:cNvSpPr>
              <p:nvPr/>
            </p:nvSpPr>
            <p:spPr bwMode="auto">
              <a:xfrm rot="5263130">
                <a:off x="286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1" name="AutoShape 99"/>
              <p:cNvSpPr>
                <a:spLocks noChangeArrowheads="1"/>
              </p:cNvSpPr>
              <p:nvPr/>
            </p:nvSpPr>
            <p:spPr bwMode="auto">
              <a:xfrm rot="6078281">
                <a:off x="42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2" name="AutoShape 100"/>
              <p:cNvSpPr>
                <a:spLocks noChangeArrowheads="1"/>
              </p:cNvSpPr>
              <p:nvPr/>
            </p:nvSpPr>
            <p:spPr bwMode="auto">
              <a:xfrm rot="6373927">
                <a:off x="498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03" name="AutoShape 101"/>
              <p:cNvSpPr>
                <a:spLocks noChangeArrowheads="1"/>
              </p:cNvSpPr>
              <p:nvPr/>
            </p:nvSpPr>
            <p:spPr bwMode="auto">
              <a:xfrm rot="6906312">
                <a:off x="588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zh-CN" altLang="en-US"/>
              </a:p>
            </p:txBody>
          </p:sp>
        </p:grpSp>
      </p:grpSp>
      <p:sp>
        <p:nvSpPr>
          <p:cNvPr id="108" name="Rectangle 102"/>
          <p:cNvSpPr>
            <a:spLocks noChangeArrowheads="1"/>
          </p:cNvSpPr>
          <p:nvPr/>
        </p:nvSpPr>
        <p:spPr bwMode="auto">
          <a:xfrm>
            <a:off x="5793285" y="2800350"/>
            <a:ext cx="110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精选试题</a:t>
            </a:r>
          </a:p>
        </p:txBody>
      </p:sp>
      <p:sp>
        <p:nvSpPr>
          <p:cNvPr id="109" name="AutoShape 103"/>
          <p:cNvSpPr>
            <a:spLocks noChangeArrowheads="1"/>
          </p:cNvSpPr>
          <p:nvPr/>
        </p:nvSpPr>
        <p:spPr bwMode="auto">
          <a:xfrm>
            <a:off x="7690347" y="2250310"/>
            <a:ext cx="3970338" cy="372745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10" name="Rectangle 104"/>
          <p:cNvSpPr>
            <a:spLocks noChangeArrowheads="1"/>
          </p:cNvSpPr>
          <p:nvPr/>
        </p:nvSpPr>
        <p:spPr bwMode="auto">
          <a:xfrm>
            <a:off x="7690347" y="2598738"/>
            <a:ext cx="370046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b="1">
                <a:solidFill>
                  <a:srgbClr val="D7181F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>
                <a:solidFill>
                  <a:srgbClr val="D7181F"/>
                </a:solidFill>
                <a:latin typeface="微软雅黑" pitchFamily="34" charset="-122"/>
                <a:ea typeface="微软雅黑" pitchFamily="34" charset="-122"/>
              </a:rPr>
              <a:t>做试题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基本能力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微软雅黑" pitchFamily="34" charset="-122"/>
                <a:ea typeface="微软雅黑" pitchFamily="34" charset="-122"/>
              </a:rPr>
              <a:t>   -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跳入题海</a:t>
            </a:r>
          </a:p>
          <a:p>
            <a:pPr eaLnBrk="0" hangingPunct="0">
              <a:lnSpc>
                <a:spcPct val="120000"/>
              </a:lnSpc>
            </a:pPr>
            <a:endParaRPr lang="en-US" altLang="zh-CN" sz="1400" b="1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b="1">
                <a:solidFill>
                  <a:srgbClr val="D7181F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>
                <a:solidFill>
                  <a:srgbClr val="D7181F"/>
                </a:solidFill>
                <a:latin typeface="微软雅黑" pitchFamily="34" charset="-122"/>
                <a:ea typeface="微软雅黑" pitchFamily="34" charset="-122"/>
              </a:rPr>
              <a:t>精选试题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    -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效率提升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    -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畅游题海</a:t>
            </a:r>
          </a:p>
          <a:p>
            <a:pPr eaLnBrk="0" hangingPunct="0"/>
            <a:endParaRPr lang="en-US" altLang="zh-CN" sz="1400" b="1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b="1">
                <a:solidFill>
                  <a:srgbClr val="D7181F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b="1">
                <a:solidFill>
                  <a:srgbClr val="D7181F"/>
                </a:solidFill>
                <a:latin typeface="微软雅黑" pitchFamily="34" charset="-122"/>
                <a:ea typeface="微软雅黑" pitchFamily="34" charset="-122"/>
              </a:rPr>
              <a:t>原创试题 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    -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 高屋建瓴</a:t>
            </a:r>
          </a:p>
          <a:p>
            <a:pPr eaLnBrk="0" hangingPunct="0"/>
            <a:r>
              <a:rPr lang="en-US" altLang="zh-CN">
                <a:latin typeface="微软雅黑" pitchFamily="34" charset="-122"/>
                <a:ea typeface="微软雅黑" pitchFamily="34" charset="-122"/>
              </a:rPr>
              <a:t>    -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欣赏享受</a:t>
            </a:r>
          </a:p>
        </p:txBody>
      </p:sp>
      <p:sp>
        <p:nvSpPr>
          <p:cNvPr id="111" name="AutoShape 105"/>
          <p:cNvSpPr>
            <a:spLocks noChangeArrowheads="1"/>
          </p:cNvSpPr>
          <p:nvPr/>
        </p:nvSpPr>
        <p:spPr bwMode="auto">
          <a:xfrm>
            <a:off x="7674472" y="1862138"/>
            <a:ext cx="3986213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181818"/>
              </a:gs>
              <a:gs pos="100000">
                <a:schemeClr val="tx2"/>
              </a:gs>
            </a:gsLst>
            <a:lin ang="5400000" scaled="1"/>
          </a:gradFill>
          <a:ln w="19050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12" name="Text Box 106"/>
          <p:cNvSpPr txBox="1">
            <a:spLocks noChangeArrowheads="1"/>
          </p:cNvSpPr>
          <p:nvPr/>
        </p:nvSpPr>
        <p:spPr bwMode="auto">
          <a:xfrm>
            <a:off x="8242797" y="1892300"/>
            <a:ext cx="244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三个层次</a:t>
            </a:r>
          </a:p>
        </p:txBody>
      </p:sp>
      <p:pic>
        <p:nvPicPr>
          <p:cNvPr id="113" name="Picture 107" descr="2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5" y="3090863"/>
            <a:ext cx="15240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0" y="2697368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3.1.3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教学评价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11079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57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  <p:bldP spid="18" grpId="0" animBg="1"/>
      <p:bldP spid="50" grpId="0"/>
      <p:bldP spid="51" grpId="0" animBg="1"/>
      <p:bldP spid="52" grpId="0"/>
      <p:bldP spid="79" grpId="0"/>
      <p:bldP spid="80" grpId="0"/>
      <p:bldP spid="81" grpId="0" animBg="1"/>
      <p:bldP spid="108" grpId="0"/>
      <p:bldP spid="109" grpId="0" animBg="1"/>
      <p:bldP spid="110" grpId="0"/>
      <p:bldP spid="111" grpId="0" animBg="1"/>
      <p:bldP spid="1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11079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70764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3.1.3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教学评价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4036725" y="2640105"/>
            <a:ext cx="2743200" cy="2743200"/>
          </a:xfrm>
          <a:prstGeom prst="ellipse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5179725" y="3154455"/>
            <a:ext cx="1619250" cy="1619250"/>
          </a:xfrm>
          <a:prstGeom prst="ellipse">
            <a:avLst/>
          </a:prstGeom>
          <a:solidFill>
            <a:srgbClr val="D3FFD3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4417725" y="3935505"/>
            <a:ext cx="1524000" cy="76200"/>
          </a:xfrm>
          <a:prstGeom prst="line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5255925" y="2792505"/>
            <a:ext cx="914400" cy="914400"/>
          </a:xfrm>
          <a:prstGeom prst="line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5351175" y="4316505"/>
            <a:ext cx="819150" cy="1409700"/>
          </a:xfrm>
          <a:prstGeom prst="line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6551325" y="4240305"/>
            <a:ext cx="228600" cy="152400"/>
          </a:xfrm>
          <a:prstGeom prst="line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6551325" y="2944905"/>
            <a:ext cx="533400" cy="838200"/>
          </a:xfrm>
          <a:prstGeom prst="line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5817900" y="3544980"/>
            <a:ext cx="895350" cy="895350"/>
          </a:xfrm>
          <a:prstGeom prst="ellipse">
            <a:avLst/>
          </a:prstGeom>
          <a:solidFill>
            <a:srgbClr val="A1D5A1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4341525" y="1801905"/>
            <a:ext cx="1146175" cy="1384300"/>
            <a:chOff x="0" y="0"/>
            <a:chExt cx="722" cy="872"/>
          </a:xfrm>
        </p:grpSpPr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0" y="0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22" y="23"/>
              <a:ext cx="680" cy="849"/>
              <a:chOff x="0" y="0"/>
              <a:chExt cx="931" cy="1163"/>
            </a:xfrm>
          </p:grpSpPr>
          <p:pic>
            <p:nvPicPr>
              <p:cNvPr id="43" name="Picture 14" descr="circuler_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1" cy="93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45" name="Picture 16" descr="light_shadow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auto">
              <a:xfrm>
                <a:off x="9" y="39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281" y="654"/>
                <a:ext cx="820" cy="198"/>
                <a:chOff x="0" y="0"/>
                <a:chExt cx="893" cy="246"/>
              </a:xfrm>
            </p:grpSpPr>
            <p:grpSp>
              <p:nvGrpSpPr>
                <p:cNvPr id="47" name="Group 1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53" name="AutoShape 19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86" y="-291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" name="AutoShape 20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0" y="-289"/>
                    <a:ext cx="228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" name="AutoShape 21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496" y="-269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" name="AutoShape 22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87" y="-239"/>
                    <a:ext cx="228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8" name="Group 23"/>
                <p:cNvGrpSpPr>
                  <a:grpSpLocks/>
                </p:cNvGrpSpPr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49" name="AutoShape 24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88" y="-294"/>
                    <a:ext cx="227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" name="AutoShape 25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2" y="-291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1" name="AutoShape 26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499" y="-269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" name="AutoShape 27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88" y="-238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 rot="-3733502" flipH="1" flipV="1">
              <a:off x="290" y="489"/>
              <a:ext cx="527" cy="128"/>
              <a:chOff x="0" y="0"/>
              <a:chExt cx="893" cy="246"/>
            </a:xfrm>
          </p:grpSpPr>
          <p:grpSp>
            <p:nvGrpSpPr>
              <p:cNvPr id="33" name="Group 29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39" name="AutoShape 30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291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AutoShape 31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 rot="6373927">
                  <a:off x="499" y="-270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AutoShape 33"/>
                <p:cNvSpPr>
                  <a:spLocks noChangeArrowheads="1"/>
                </p:cNvSpPr>
                <p:nvPr/>
              </p:nvSpPr>
              <p:spPr bwMode="auto">
                <a:xfrm rot="6906312">
                  <a:off x="589" y="-23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4" name="Group 34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35" name="AutoShape 35"/>
                <p:cNvSpPr>
                  <a:spLocks noChangeArrowheads="1"/>
                </p:cNvSpPr>
                <p:nvPr/>
              </p:nvSpPr>
              <p:spPr bwMode="auto">
                <a:xfrm rot="5263130">
                  <a:off x="287" y="-292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AutoShape 36"/>
                <p:cNvSpPr>
                  <a:spLocks noChangeArrowheads="1"/>
                </p:cNvSpPr>
                <p:nvPr/>
              </p:nvSpPr>
              <p:spPr bwMode="auto">
                <a:xfrm rot="6078281">
                  <a:off x="423" y="-292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AutoShape 37"/>
                <p:cNvSpPr>
                  <a:spLocks noChangeArrowheads="1"/>
                </p:cNvSpPr>
                <p:nvPr/>
              </p:nvSpPr>
              <p:spPr bwMode="auto">
                <a:xfrm rot="6373927">
                  <a:off x="499" y="-269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AutoShape 38"/>
                <p:cNvSpPr>
                  <a:spLocks noChangeArrowheads="1"/>
                </p:cNvSpPr>
                <p:nvPr/>
              </p:nvSpPr>
              <p:spPr bwMode="auto">
                <a:xfrm rot="6906312">
                  <a:off x="586" y="-239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52" y="240"/>
              <a:ext cx="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课后作业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Group 40"/>
          <p:cNvGrpSpPr>
            <a:grpSpLocks/>
          </p:cNvGrpSpPr>
          <p:nvPr/>
        </p:nvGrpSpPr>
        <p:grpSpPr bwMode="auto">
          <a:xfrm>
            <a:off x="3352513" y="3198905"/>
            <a:ext cx="1146175" cy="1384300"/>
            <a:chOff x="0" y="0"/>
            <a:chExt cx="722" cy="872"/>
          </a:xfrm>
        </p:grpSpPr>
        <p:sp>
          <p:nvSpPr>
            <p:cNvPr id="58" name="Oval 41"/>
            <p:cNvSpPr>
              <a:spLocks noChangeArrowheads="1"/>
            </p:cNvSpPr>
            <p:nvPr/>
          </p:nvSpPr>
          <p:spPr bwMode="auto">
            <a:xfrm>
              <a:off x="0" y="0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9" name="Group 42"/>
            <p:cNvGrpSpPr>
              <a:grpSpLocks/>
            </p:cNvGrpSpPr>
            <p:nvPr/>
          </p:nvGrpSpPr>
          <p:grpSpPr bwMode="auto">
            <a:xfrm>
              <a:off x="22" y="23"/>
              <a:ext cx="680" cy="849"/>
              <a:chOff x="0" y="0"/>
              <a:chExt cx="931" cy="1163"/>
            </a:xfrm>
          </p:grpSpPr>
          <p:pic>
            <p:nvPicPr>
              <p:cNvPr id="72" name="Picture 43" descr="circuler_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Oval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74" name="Picture 45" descr="light_shadow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auto">
              <a:xfrm>
                <a:off x="9" y="39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5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281" y="654"/>
                <a:ext cx="820" cy="198"/>
                <a:chOff x="0" y="0"/>
                <a:chExt cx="893" cy="246"/>
              </a:xfrm>
            </p:grpSpPr>
            <p:grpSp>
              <p:nvGrpSpPr>
                <p:cNvPr id="76" name="Group 4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82" name="AutoShape 48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86" y="-291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3" name="AutoShape 49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0" y="-289"/>
                    <a:ext cx="228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4" name="AutoShape 50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496" y="-269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5" name="AutoShape 51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87" y="-239"/>
                    <a:ext cx="228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77" name="Group 52"/>
                <p:cNvGrpSpPr>
                  <a:grpSpLocks/>
                </p:cNvGrpSpPr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78" name="AutoShape 53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88" y="-294"/>
                    <a:ext cx="227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9" name="AutoShape 54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2" y="-291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0" name="AutoShape 55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499" y="-269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1" name="AutoShape 56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88" y="-238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60" name="Group 57"/>
            <p:cNvGrpSpPr>
              <a:grpSpLocks/>
            </p:cNvGrpSpPr>
            <p:nvPr/>
          </p:nvGrpSpPr>
          <p:grpSpPr bwMode="auto">
            <a:xfrm rot="-3733502" flipH="1" flipV="1">
              <a:off x="290" y="489"/>
              <a:ext cx="527" cy="128"/>
              <a:chOff x="0" y="0"/>
              <a:chExt cx="893" cy="246"/>
            </a:xfrm>
          </p:grpSpPr>
          <p:grpSp>
            <p:nvGrpSpPr>
              <p:cNvPr id="62" name="Group 58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68" name="AutoShape 59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291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AutoShape 60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AutoShape 61"/>
                <p:cNvSpPr>
                  <a:spLocks noChangeArrowheads="1"/>
                </p:cNvSpPr>
                <p:nvPr/>
              </p:nvSpPr>
              <p:spPr bwMode="auto">
                <a:xfrm rot="6373927">
                  <a:off x="499" y="-270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AutoShape 62"/>
                <p:cNvSpPr>
                  <a:spLocks noChangeArrowheads="1"/>
                </p:cNvSpPr>
                <p:nvPr/>
              </p:nvSpPr>
              <p:spPr bwMode="auto">
                <a:xfrm rot="6906312">
                  <a:off x="589" y="-23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3" name="Group 63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64" name="AutoShape 64"/>
                <p:cNvSpPr>
                  <a:spLocks noChangeArrowheads="1"/>
                </p:cNvSpPr>
                <p:nvPr/>
              </p:nvSpPr>
              <p:spPr bwMode="auto">
                <a:xfrm rot="5263130">
                  <a:off x="287" y="-292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AutoShape 65"/>
                <p:cNvSpPr>
                  <a:spLocks noChangeArrowheads="1"/>
                </p:cNvSpPr>
                <p:nvPr/>
              </p:nvSpPr>
              <p:spPr bwMode="auto">
                <a:xfrm rot="6078281">
                  <a:off x="423" y="-292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AutoShape 66"/>
                <p:cNvSpPr>
                  <a:spLocks noChangeArrowheads="1"/>
                </p:cNvSpPr>
                <p:nvPr/>
              </p:nvSpPr>
              <p:spPr bwMode="auto">
                <a:xfrm rot="6373927">
                  <a:off x="499" y="-269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AutoShape 67"/>
                <p:cNvSpPr>
                  <a:spLocks noChangeArrowheads="1"/>
                </p:cNvSpPr>
                <p:nvPr/>
              </p:nvSpPr>
              <p:spPr bwMode="auto">
                <a:xfrm rot="6906312">
                  <a:off x="586" y="-239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1" name="Rectangle 68"/>
            <p:cNvSpPr>
              <a:spLocks noChangeArrowheads="1"/>
            </p:cNvSpPr>
            <p:nvPr/>
          </p:nvSpPr>
          <p:spPr bwMode="auto">
            <a:xfrm>
              <a:off x="52" y="264"/>
              <a:ext cx="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中考复习</a:t>
              </a:r>
              <a:endPara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Group 98"/>
          <p:cNvGrpSpPr>
            <a:grpSpLocks/>
          </p:cNvGrpSpPr>
          <p:nvPr/>
        </p:nvGrpSpPr>
        <p:grpSpPr bwMode="auto">
          <a:xfrm>
            <a:off x="6633875" y="4087905"/>
            <a:ext cx="1146175" cy="1384300"/>
            <a:chOff x="0" y="0"/>
            <a:chExt cx="722" cy="872"/>
          </a:xfrm>
        </p:grpSpPr>
        <p:sp>
          <p:nvSpPr>
            <p:cNvPr id="87" name="Oval 99"/>
            <p:cNvSpPr>
              <a:spLocks noChangeArrowheads="1"/>
            </p:cNvSpPr>
            <p:nvPr/>
          </p:nvSpPr>
          <p:spPr bwMode="auto">
            <a:xfrm>
              <a:off x="0" y="0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8" name="Group 100"/>
            <p:cNvGrpSpPr>
              <a:grpSpLocks/>
            </p:cNvGrpSpPr>
            <p:nvPr/>
          </p:nvGrpSpPr>
          <p:grpSpPr bwMode="auto">
            <a:xfrm>
              <a:off x="22" y="23"/>
              <a:ext cx="680" cy="849"/>
              <a:chOff x="0" y="0"/>
              <a:chExt cx="931" cy="1163"/>
            </a:xfrm>
          </p:grpSpPr>
          <p:pic>
            <p:nvPicPr>
              <p:cNvPr id="101" name="Picture 101" descr="circuler_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Oval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03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auto">
              <a:xfrm>
                <a:off x="9" y="39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4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281" y="654"/>
                <a:ext cx="820" cy="198"/>
                <a:chOff x="0" y="0"/>
                <a:chExt cx="893" cy="246"/>
              </a:xfrm>
            </p:grpSpPr>
            <p:grpSp>
              <p:nvGrpSpPr>
                <p:cNvPr id="105" name="Group 10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11" name="AutoShape 106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86" y="-291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2" name="AutoShape 107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0" y="-289"/>
                    <a:ext cx="228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3" name="AutoShape 108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496" y="-269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4" name="AutoShape 109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87" y="-239"/>
                    <a:ext cx="228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6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07" name="AutoShape 111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88" y="-294"/>
                    <a:ext cx="227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8" name="AutoShape 112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2" y="-291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09" name="AutoShape 113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499" y="-269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0" name="AutoShape 114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88" y="-238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89" name="Group 115"/>
            <p:cNvGrpSpPr>
              <a:grpSpLocks/>
            </p:cNvGrpSpPr>
            <p:nvPr/>
          </p:nvGrpSpPr>
          <p:grpSpPr bwMode="auto">
            <a:xfrm rot="-3733502" flipH="1" flipV="1">
              <a:off x="290" y="489"/>
              <a:ext cx="527" cy="128"/>
              <a:chOff x="0" y="0"/>
              <a:chExt cx="893" cy="246"/>
            </a:xfrm>
          </p:grpSpPr>
          <p:grpSp>
            <p:nvGrpSpPr>
              <p:cNvPr id="91" name="Group 116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97" name="AutoShape 117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291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AutoShape 118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9" name="AutoShape 119"/>
                <p:cNvSpPr>
                  <a:spLocks noChangeArrowheads="1"/>
                </p:cNvSpPr>
                <p:nvPr/>
              </p:nvSpPr>
              <p:spPr bwMode="auto">
                <a:xfrm rot="6373927">
                  <a:off x="499" y="-270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AutoShape 120"/>
                <p:cNvSpPr>
                  <a:spLocks noChangeArrowheads="1"/>
                </p:cNvSpPr>
                <p:nvPr/>
              </p:nvSpPr>
              <p:spPr bwMode="auto">
                <a:xfrm rot="6906312">
                  <a:off x="589" y="-23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2" name="Group 121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93" name="AutoShape 122"/>
                <p:cNvSpPr>
                  <a:spLocks noChangeArrowheads="1"/>
                </p:cNvSpPr>
                <p:nvPr/>
              </p:nvSpPr>
              <p:spPr bwMode="auto">
                <a:xfrm rot="5263130">
                  <a:off x="287" y="-292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AutoShape 123"/>
                <p:cNvSpPr>
                  <a:spLocks noChangeArrowheads="1"/>
                </p:cNvSpPr>
                <p:nvPr/>
              </p:nvSpPr>
              <p:spPr bwMode="auto">
                <a:xfrm rot="6078281">
                  <a:off x="423" y="-292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AutoShape 124"/>
                <p:cNvSpPr>
                  <a:spLocks noChangeArrowheads="1"/>
                </p:cNvSpPr>
                <p:nvPr/>
              </p:nvSpPr>
              <p:spPr bwMode="auto">
                <a:xfrm rot="6373927">
                  <a:off x="499" y="-269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AutoShape 125"/>
                <p:cNvSpPr>
                  <a:spLocks noChangeArrowheads="1"/>
                </p:cNvSpPr>
                <p:nvPr/>
              </p:nvSpPr>
              <p:spPr bwMode="auto">
                <a:xfrm rot="6906312">
                  <a:off x="586" y="-239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0" name="Rectangle 126"/>
            <p:cNvSpPr>
              <a:spLocks noChangeArrowheads="1"/>
            </p:cNvSpPr>
            <p:nvPr/>
          </p:nvSpPr>
          <p:spPr bwMode="auto">
            <a:xfrm>
              <a:off x="52" y="240"/>
              <a:ext cx="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defRPr/>
              </a:pPr>
              <a:r>
                <a:rPr lang="zh-CN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期中期末</a:t>
              </a:r>
              <a:endPara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Group 127"/>
          <p:cNvGrpSpPr>
            <a:grpSpLocks/>
          </p:cNvGrpSpPr>
          <p:nvPr/>
        </p:nvGrpSpPr>
        <p:grpSpPr bwMode="auto">
          <a:xfrm>
            <a:off x="6703725" y="1925730"/>
            <a:ext cx="1146175" cy="1384300"/>
            <a:chOff x="0" y="0"/>
            <a:chExt cx="722" cy="872"/>
          </a:xfrm>
        </p:grpSpPr>
        <p:sp>
          <p:nvSpPr>
            <p:cNvPr id="116" name="Oval 128"/>
            <p:cNvSpPr>
              <a:spLocks noChangeArrowheads="1"/>
            </p:cNvSpPr>
            <p:nvPr/>
          </p:nvSpPr>
          <p:spPr bwMode="auto">
            <a:xfrm>
              <a:off x="0" y="0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7" name="Group 129"/>
            <p:cNvGrpSpPr>
              <a:grpSpLocks/>
            </p:cNvGrpSpPr>
            <p:nvPr/>
          </p:nvGrpSpPr>
          <p:grpSpPr bwMode="auto">
            <a:xfrm>
              <a:off x="22" y="23"/>
              <a:ext cx="680" cy="849"/>
              <a:chOff x="0" y="0"/>
              <a:chExt cx="931" cy="1163"/>
            </a:xfrm>
          </p:grpSpPr>
          <p:pic>
            <p:nvPicPr>
              <p:cNvPr id="130" name="Picture 130" descr="circuler_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25" cy="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Oval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3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auto">
              <a:xfrm>
                <a:off x="105" y="39"/>
                <a:ext cx="682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281" y="654"/>
                <a:ext cx="820" cy="198"/>
                <a:chOff x="0" y="0"/>
                <a:chExt cx="893" cy="246"/>
              </a:xfrm>
            </p:grpSpPr>
            <p:grpSp>
              <p:nvGrpSpPr>
                <p:cNvPr id="134" name="Group 13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0" name="AutoShape 135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86" y="-291"/>
                    <a:ext cx="228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1" name="AutoShape 136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0" y="-289"/>
                    <a:ext cx="228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2" name="AutoShape 137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496" y="-269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43" name="AutoShape 138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87" y="-239"/>
                    <a:ext cx="228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35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36" name="AutoShape 140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288" y="-294"/>
                    <a:ext cx="227" cy="81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7" name="AutoShape 141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422" y="-291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8" name="AutoShape 142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499" y="-269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9" name="AutoShape 143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588" y="-238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zh-CN" altLang="en-US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118" name="Group 144"/>
            <p:cNvGrpSpPr>
              <a:grpSpLocks/>
            </p:cNvGrpSpPr>
            <p:nvPr/>
          </p:nvGrpSpPr>
          <p:grpSpPr bwMode="auto">
            <a:xfrm rot="-3733502" flipH="1" flipV="1">
              <a:off x="290" y="489"/>
              <a:ext cx="527" cy="128"/>
              <a:chOff x="0" y="0"/>
              <a:chExt cx="893" cy="246"/>
            </a:xfrm>
          </p:grpSpPr>
          <p:grpSp>
            <p:nvGrpSpPr>
              <p:cNvPr id="120" name="Group 145"/>
              <p:cNvGrpSpPr>
                <a:grpSpLocks/>
              </p:cNvGrpSpPr>
              <p:nvPr/>
            </p:nvGrpSpPr>
            <p:grpSpPr bwMode="auto"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26" name="AutoShape 146"/>
                <p:cNvSpPr>
                  <a:spLocks noChangeArrowheads="1"/>
                </p:cNvSpPr>
                <p:nvPr/>
              </p:nvSpPr>
              <p:spPr bwMode="auto">
                <a:xfrm rot="5263130">
                  <a:off x="288" y="-291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7" name="AutoShape 147"/>
                <p:cNvSpPr>
                  <a:spLocks noChangeArrowheads="1"/>
                </p:cNvSpPr>
                <p:nvPr/>
              </p:nvSpPr>
              <p:spPr bwMode="auto">
                <a:xfrm rot="6078281">
                  <a:off x="422" y="-29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8" name="AutoShape 148"/>
                <p:cNvSpPr>
                  <a:spLocks noChangeArrowheads="1"/>
                </p:cNvSpPr>
                <p:nvPr/>
              </p:nvSpPr>
              <p:spPr bwMode="auto">
                <a:xfrm rot="6373927">
                  <a:off x="499" y="-270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9" name="AutoShape 149"/>
                <p:cNvSpPr>
                  <a:spLocks noChangeArrowheads="1"/>
                </p:cNvSpPr>
                <p:nvPr/>
              </p:nvSpPr>
              <p:spPr bwMode="auto">
                <a:xfrm rot="6906312">
                  <a:off x="589" y="-23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1" name="Group 150"/>
              <p:cNvGrpSpPr>
                <a:grpSpLocks/>
              </p:cNvGrpSpPr>
              <p:nvPr/>
            </p:nvGrpSpPr>
            <p:grpSpPr bwMode="auto"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122" name="AutoShape 151"/>
                <p:cNvSpPr>
                  <a:spLocks noChangeArrowheads="1"/>
                </p:cNvSpPr>
                <p:nvPr/>
              </p:nvSpPr>
              <p:spPr bwMode="auto">
                <a:xfrm rot="5263130">
                  <a:off x="287" y="-292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" name="AutoShape 152"/>
                <p:cNvSpPr>
                  <a:spLocks noChangeArrowheads="1"/>
                </p:cNvSpPr>
                <p:nvPr/>
              </p:nvSpPr>
              <p:spPr bwMode="auto">
                <a:xfrm rot="6078281">
                  <a:off x="423" y="-292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4" name="AutoShape 153"/>
                <p:cNvSpPr>
                  <a:spLocks noChangeArrowheads="1"/>
                </p:cNvSpPr>
                <p:nvPr/>
              </p:nvSpPr>
              <p:spPr bwMode="auto">
                <a:xfrm rot="6373927">
                  <a:off x="499" y="-269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5" name="AutoShape 154"/>
                <p:cNvSpPr>
                  <a:spLocks noChangeArrowheads="1"/>
                </p:cNvSpPr>
                <p:nvPr/>
              </p:nvSpPr>
              <p:spPr bwMode="auto">
                <a:xfrm rot="6906312">
                  <a:off x="586" y="-239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19" name="Rectangle 155"/>
            <p:cNvSpPr>
              <a:spLocks noChangeArrowheads="1"/>
            </p:cNvSpPr>
            <p:nvPr/>
          </p:nvSpPr>
          <p:spPr bwMode="auto">
            <a:xfrm>
              <a:off x="52" y="240"/>
              <a:ext cx="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单元练习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4" name="AutoShape 172"/>
          <p:cNvSpPr>
            <a:spLocks/>
          </p:cNvSpPr>
          <p:nvPr/>
        </p:nvSpPr>
        <p:spPr bwMode="auto">
          <a:xfrm>
            <a:off x="8919876" y="1954305"/>
            <a:ext cx="1360198" cy="630608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立足基础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兼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顾发展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制难度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AutoShape 173"/>
          <p:cNvSpPr>
            <a:spLocks/>
          </p:cNvSpPr>
          <p:nvPr/>
        </p:nvSpPr>
        <p:spPr bwMode="auto">
          <a:xfrm>
            <a:off x="8503619" y="4295572"/>
            <a:ext cx="2049463" cy="685800"/>
          </a:xfrm>
          <a:prstGeom prst="accentCallout2">
            <a:avLst>
              <a:gd name="adj1" fmla="val 51620"/>
              <a:gd name="adj2" fmla="val -3718"/>
              <a:gd name="adj3" fmla="val 51620"/>
              <a:gd name="adj4" fmla="val -3718"/>
              <a:gd name="adj5" fmla="val 51620"/>
              <a:gd name="adj6" fmla="val -44074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精讲精练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总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结提升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研究方向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6" name="AutoShape 174"/>
          <p:cNvSpPr>
            <a:spLocks/>
          </p:cNvSpPr>
          <p:nvPr/>
        </p:nvSpPr>
        <p:spPr bwMode="auto">
          <a:xfrm>
            <a:off x="2366675" y="1519519"/>
            <a:ext cx="1593850" cy="641162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118250"/>
              <a:gd name="adj6" fmla="val 125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匹配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反馈</a:t>
            </a:r>
          </a:p>
        </p:txBody>
      </p:sp>
      <p:sp>
        <p:nvSpPr>
          <p:cNvPr id="148" name="AutoShape 174"/>
          <p:cNvSpPr>
            <a:spLocks/>
          </p:cNvSpPr>
          <p:nvPr/>
        </p:nvSpPr>
        <p:spPr bwMode="auto">
          <a:xfrm>
            <a:off x="938702" y="3901030"/>
            <a:ext cx="1593850" cy="641162"/>
          </a:xfrm>
          <a:prstGeom prst="accentCallout2">
            <a:avLst>
              <a:gd name="adj1" fmla="val 43796"/>
              <a:gd name="adj2" fmla="val 104782"/>
              <a:gd name="adj3" fmla="val 43796"/>
              <a:gd name="adj4" fmla="val 114843"/>
              <a:gd name="adj5" fmla="val 2899"/>
              <a:gd name="adj6" fmla="val 157904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课程标准</a:t>
            </a:r>
          </a:p>
          <a:p>
            <a:pPr algn="r" eaLnBrk="0" hangingPunct="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考试说明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专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题化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r" eaLnBrk="0" hangingPunct="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列化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57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144" grpId="0" animBg="1"/>
      <p:bldP spid="145" grpId="0" animBg="1"/>
      <p:bldP spid="146" grpId="0" animBg="1"/>
      <p:bldP spid="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11079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4452835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4376635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4833835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4833835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4757635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4833835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4757635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2389085" y="2205038"/>
            <a:ext cx="2673350" cy="26717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chemeClr val="folHlink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565298" y="2378075"/>
            <a:ext cx="2319338" cy="2322512"/>
          </a:xfrm>
          <a:prstGeom prst="ellipse">
            <a:avLst/>
          </a:prstGeom>
          <a:gradFill rotWithShape="1">
            <a:gsLst>
              <a:gs pos="0">
                <a:srgbClr val="1C6E1C"/>
              </a:gs>
              <a:gs pos="50000">
                <a:schemeClr val="folHlink"/>
              </a:gs>
              <a:gs pos="100000">
                <a:srgbClr val="1C6E1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2576410" y="2390775"/>
            <a:ext cx="2319338" cy="2320925"/>
          </a:xfrm>
          <a:prstGeom prst="ellipse">
            <a:avLst/>
          </a:prstGeom>
          <a:gradFill rotWithShape="1">
            <a:gsLst>
              <a:gs pos="0">
                <a:srgbClr val="208220"/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2679598" y="2495550"/>
            <a:ext cx="2090738" cy="20891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2712935" y="2528888"/>
            <a:ext cx="2025650" cy="2027237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2738335" y="2540000"/>
            <a:ext cx="1978025" cy="19780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2760560" y="2559050"/>
            <a:ext cx="1879600" cy="1847850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2870098" y="2611438"/>
            <a:ext cx="1671638" cy="15001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5437085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5972073" y="1905000"/>
            <a:ext cx="433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论文选题的源头活水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教材研究</a:t>
            </a: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5437085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5972073" y="2654300"/>
            <a:ext cx="433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论文选题的不拔之柱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教法研究</a:t>
            </a: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5437085" y="3352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zh-CN" altLang="en-US" b="1"/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5972073" y="3397250"/>
            <a:ext cx="432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论文选题的肥田沃土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课堂观察</a:t>
            </a:r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5348185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auto">
          <a:xfrm>
            <a:off x="5360885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5360885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002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4" name="AutoShape 29"/>
          <p:cNvSpPr>
            <a:spLocks noChangeArrowheads="1"/>
          </p:cNvSpPr>
          <p:nvPr/>
        </p:nvSpPr>
        <p:spPr bwMode="auto">
          <a:xfrm>
            <a:off x="5437085" y="410686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论文选题的必要途径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课题研究</a:t>
            </a:r>
          </a:p>
        </p:txBody>
      </p:sp>
      <p:sp>
        <p:nvSpPr>
          <p:cNvPr id="45" name="Oval 31"/>
          <p:cNvSpPr>
            <a:spLocks noChangeArrowheads="1"/>
          </p:cNvSpPr>
          <p:nvPr/>
        </p:nvSpPr>
        <p:spPr bwMode="auto">
          <a:xfrm>
            <a:off x="5348185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6" name="AutoShape 32"/>
          <p:cNvSpPr>
            <a:spLocks noChangeArrowheads="1"/>
          </p:cNvSpPr>
          <p:nvPr/>
        </p:nvSpPr>
        <p:spPr bwMode="auto">
          <a:xfrm>
            <a:off x="5437085" y="4876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5980010" y="4953000"/>
            <a:ext cx="425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论文选题的有力支撑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试题研究</a:t>
            </a:r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auto">
          <a:xfrm>
            <a:off x="5360885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922394" y="326847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3.2.1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选题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11079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448369" y="1314212"/>
            <a:ext cx="5499195" cy="4629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标 题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作者姓名 （工作单位名称地址）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摘要 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关键词 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引言 </a:t>
            </a:r>
            <a:endParaRPr lang="en-US" altLang="zh-CN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正文论述</a:t>
            </a:r>
            <a:endParaRPr lang="en-US" altLang="zh-CN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结论 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参考文献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19427" y="2954619"/>
            <a:ext cx="3082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3.2.2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论</a:t>
            </a:r>
            <a:r>
              <a:rPr lang="zh-CN" altLang="en-US" sz="24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文的基本结构</a:t>
            </a:r>
          </a:p>
        </p:txBody>
      </p:sp>
    </p:spTree>
    <p:extLst>
      <p:ext uri="{BB962C8B-B14F-4D97-AF65-F5344CB8AC3E}">
        <p14:creationId xmlns:p14="http://schemas.microsoft.com/office/powerpoint/2010/main" val="18791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11079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71026" y="2865933"/>
            <a:ext cx="2489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3.2.3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经验之谈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74284" y="1477988"/>
            <a:ext cx="299978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选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题新颖</a:t>
            </a:r>
            <a:r>
              <a:rPr lang="zh-CN" altLang="en-US" sz="3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3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374284" y="3156231"/>
            <a:ext cx="265095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小题大做</a:t>
            </a:r>
            <a:endParaRPr lang="zh-CN" altLang="en-US" sz="32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4374284" y="4112152"/>
            <a:ext cx="245600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善用图表</a:t>
            </a:r>
            <a:endParaRPr lang="zh-CN" altLang="en-US" sz="32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4374284" y="5012698"/>
            <a:ext cx="245600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投其所好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4388630" y="2283353"/>
            <a:ext cx="245600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理论高度</a:t>
            </a:r>
            <a:endParaRPr lang="zh-CN" altLang="en-US" sz="32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37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171451" y="242888"/>
            <a:ext cx="421216" cy="296862"/>
            <a:chOff x="81" y="153"/>
            <a:chExt cx="199" cy="187"/>
          </a:xfrm>
        </p:grpSpPr>
        <p:sp>
          <p:nvSpPr>
            <p:cNvPr id="52228" name="Rectangle 5"/>
            <p:cNvSpPr>
              <a:spLocks noChangeArrowheads="1"/>
            </p:cNvSpPr>
            <p:nvPr/>
          </p:nvSpPr>
          <p:spPr bwMode="auto">
            <a:xfrm>
              <a:off x="81" y="153"/>
              <a:ext cx="156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52229" name="Rectangle 6"/>
            <p:cNvSpPr>
              <a:spLocks noChangeArrowheads="1"/>
            </p:cNvSpPr>
            <p:nvPr/>
          </p:nvSpPr>
          <p:spPr bwMode="auto">
            <a:xfrm>
              <a:off x="180" y="240"/>
              <a:ext cx="100" cy="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918" y="873125"/>
            <a:ext cx="4551246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 dirty="0" smtClean="0">
                <a:solidFill>
                  <a:srgbClr val="FF0000"/>
                </a:solidFill>
                <a:ea typeface="微软雅黑" pitchFamily="34" charset="-122"/>
              </a:rPr>
              <a:t>标</a:t>
            </a:r>
            <a:r>
              <a:rPr lang="zh-CN" altLang="en-US" sz="2800" b="1" dirty="0">
                <a:solidFill>
                  <a:srgbClr val="FF0000"/>
                </a:solidFill>
                <a:ea typeface="微软雅黑" pitchFamily="34" charset="-122"/>
              </a:rPr>
              <a:t>题包装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ea typeface="微软雅黑" pitchFamily="34" charset="-122"/>
              </a:rPr>
              <a:t>做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ea typeface="微软雅黑" pitchFamily="34" charset="-122"/>
              </a:rPr>
              <a:t>标题党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2800" b="1" dirty="0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1451" y="1419226"/>
            <a:ext cx="91614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7030A0"/>
                </a:solidFill>
                <a:ea typeface="微软雅黑" pitchFamily="34" charset="-122"/>
              </a:rPr>
              <a:t>现代动物大学首届毕业生召开</a:t>
            </a:r>
            <a:r>
              <a:rPr lang="zh-CN" altLang="en-US" sz="20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000" b="1">
                <a:solidFill>
                  <a:srgbClr val="7030A0"/>
                </a:solidFill>
                <a:ea typeface="微软雅黑" pitchFamily="34" charset="-122"/>
              </a:rPr>
              <a:t>迎接二十一世纪</a:t>
            </a:r>
            <a:r>
              <a:rPr lang="zh-CN" altLang="en-US" sz="2000" b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000" b="1">
                <a:solidFill>
                  <a:srgbClr val="7030A0"/>
                </a:solidFill>
                <a:ea typeface="微软雅黑" pitchFamily="34" charset="-122"/>
              </a:rPr>
              <a:t>论文发布会。论文篇目如下：</a:t>
            </a:r>
          </a:p>
        </p:txBody>
      </p:sp>
      <p:graphicFrame>
        <p:nvGraphicFramePr>
          <p:cNvPr id="4105" name="Group 9"/>
          <p:cNvGraphicFramePr>
            <a:graphicFrameLocks noGrp="1"/>
          </p:cNvGraphicFramePr>
          <p:nvPr/>
        </p:nvGraphicFramePr>
        <p:xfrm>
          <a:off x="368301" y="1930401"/>
          <a:ext cx="11552767" cy="4280035"/>
        </p:xfrm>
        <a:graphic>
          <a:graphicData uri="http://schemas.openxmlformats.org/drawingml/2006/table">
            <a:tbl>
              <a:tblPr/>
              <a:tblGrid>
                <a:gridCol w="5786967"/>
                <a:gridCol w="5765800"/>
              </a:tblGrid>
              <a:tr h="409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一、人仗我势的新说   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十一、谈谈伯乐的虚伪性</a:t>
                      </a: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二、杀我吓猴的愚蠢  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十二、东郭先生应该平反和恢复名誉</a:t>
                      </a: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三、团结就是力量   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十三、滑溜与高速度   </a:t>
                      </a: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四、试论大款的形象   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十四、横行道路之必要   </a:t>
                      </a: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五、关于蚯蚓的欺骗性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十五、美丽的不是花 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六、再论拍我的屁股  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十六、经验就在胡子上  </a:t>
                      </a: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七、我学主人说话和奴才学我说话的关系 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 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十七、崇拜缰绳是被奴役的根源   </a:t>
                      </a: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八、偷吃粮食要名正言顺  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十八、动物世界不能没有国王  </a:t>
                      </a: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九、人类应该全面保护动物 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十九、关于老虎充大王的疑义  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十、草也应该是人类的粮食</a:t>
                      </a:r>
                    </a:p>
                  </a:txBody>
                  <a:tcPr marL="121920" marR="121920" marT="45711" marB="4571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二十、我们应该走在大街上      </a:t>
                      </a:r>
                    </a:p>
                  </a:txBody>
                  <a:tcPr marL="121920" marR="121920" marT="45711" marB="45711" anchor="ctr" horzOverflow="overflow">
                    <a:lnL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527552" y="1974850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作者：狗</a:t>
            </a:r>
            <a:endParaRPr lang="zh-CN" altLang="en-US" sz="160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485218" y="2386014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作者：鸡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661834" y="2792414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作者：狼和狈合著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63533" y="3198814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作者：猪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83101" y="3608388"/>
            <a:ext cx="1066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 作者：鱼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483101" y="4032251"/>
            <a:ext cx="1066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 作者：马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449233" y="4643439"/>
            <a:ext cx="127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作者：鹦鹉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17485" y="5033964"/>
            <a:ext cx="127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 作者：麻雀</a:t>
            </a:r>
            <a:endParaRPr lang="zh-CN" altLang="en-US" sz="16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385733" y="5445126"/>
            <a:ext cx="127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 作者：蚊子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89451" y="5849939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作者：奶牛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064751" y="1974850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作者：千里马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689167" y="2357439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作者：狼</a:t>
            </a:r>
            <a:endParaRPr lang="zh-CN" altLang="en-US" sz="16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581218" y="2754314"/>
            <a:ext cx="11272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 作者：蛇 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388601" y="3209925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作者：螃蟹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344151" y="3635375"/>
            <a:ext cx="1332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作者：蝴蝶 </a:t>
            </a:r>
            <a:endParaRPr lang="zh-CN" altLang="en-US" sz="16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407651" y="4014789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作者：山羊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612967" y="4540250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作者：牛</a:t>
            </a:r>
            <a:endParaRPr lang="zh-CN" altLang="en-US" sz="160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380134" y="5021264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作者：老虎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0388601" y="5449889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作者：大象</a:t>
            </a:r>
            <a:endParaRPr lang="zh-CN" altLang="en-US" sz="160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0388601" y="5819775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作者：老鼠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ldLvl="0" animBg="1"/>
      <p:bldP spid="4104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252383"/>
            <a:ext cx="110799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4670" y="2179905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早一点，晚一点，早晚写一点</a:t>
            </a:r>
          </a:p>
        </p:txBody>
      </p:sp>
      <p:sp>
        <p:nvSpPr>
          <p:cNvPr id="3" name="矩形 2"/>
          <p:cNvSpPr/>
          <p:nvPr/>
        </p:nvSpPr>
        <p:spPr>
          <a:xfrm>
            <a:off x="2174670" y="3793259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多一点，少一点，多少写一点</a:t>
            </a:r>
          </a:p>
        </p:txBody>
      </p:sp>
      <p:sp>
        <p:nvSpPr>
          <p:cNvPr id="4" name="矩形 3"/>
          <p:cNvSpPr/>
          <p:nvPr/>
        </p:nvSpPr>
        <p:spPr>
          <a:xfrm>
            <a:off x="1231919" y="2452208"/>
            <a:ext cx="553998" cy="1938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心动不如行动</a:t>
            </a:r>
          </a:p>
        </p:txBody>
      </p:sp>
    </p:spTree>
    <p:extLst>
      <p:ext uri="{BB962C8B-B14F-4D97-AF65-F5344CB8AC3E}">
        <p14:creationId xmlns:p14="http://schemas.microsoft.com/office/powerpoint/2010/main" val="11937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altLang="zh-CN" sz="2400" b="1" dirty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5627" y="328618"/>
            <a:ext cx="90281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</a:t>
            </a:r>
            <a:endParaRPr lang="en-US" altLang="zh-CN" sz="1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9245728" y="5015426"/>
            <a:ext cx="2946272" cy="1709963"/>
          </a:xfrm>
          <a:prstGeom prst="rect">
            <a:avLst/>
          </a:prstGeom>
        </p:spPr>
      </p:pic>
      <p:sp>
        <p:nvSpPr>
          <p:cNvPr id="10" name="object 52"/>
          <p:cNvSpPr/>
          <p:nvPr/>
        </p:nvSpPr>
        <p:spPr>
          <a:xfrm>
            <a:off x="5791805" y="2200625"/>
            <a:ext cx="3458210" cy="1033145"/>
          </a:xfrm>
          <a:custGeom>
            <a:avLst/>
            <a:gdLst/>
            <a:ahLst/>
            <a:cxnLst/>
            <a:rect l="l" t="t" r="r" b="b"/>
            <a:pathLst>
              <a:path w="2515234" h="840104">
                <a:moveTo>
                  <a:pt x="930148" y="117093"/>
                </a:moveTo>
                <a:lnTo>
                  <a:pt x="939353" y="71526"/>
                </a:lnTo>
                <a:lnTo>
                  <a:pt x="964453" y="34305"/>
                </a:lnTo>
                <a:lnTo>
                  <a:pt x="1001674" y="9205"/>
                </a:lnTo>
                <a:lnTo>
                  <a:pt x="1047242" y="0"/>
                </a:lnTo>
                <a:lnTo>
                  <a:pt x="1194307" y="0"/>
                </a:lnTo>
                <a:lnTo>
                  <a:pt x="1590548" y="0"/>
                </a:lnTo>
                <a:lnTo>
                  <a:pt x="2398014" y="0"/>
                </a:lnTo>
                <a:lnTo>
                  <a:pt x="2443581" y="9205"/>
                </a:lnTo>
                <a:lnTo>
                  <a:pt x="2480802" y="34305"/>
                </a:lnTo>
                <a:lnTo>
                  <a:pt x="2505902" y="71526"/>
                </a:lnTo>
                <a:lnTo>
                  <a:pt x="2515107" y="117093"/>
                </a:lnTo>
                <a:lnTo>
                  <a:pt x="2515107" y="409828"/>
                </a:lnTo>
                <a:lnTo>
                  <a:pt x="2515107" y="585469"/>
                </a:lnTo>
                <a:lnTo>
                  <a:pt x="2505902" y="631037"/>
                </a:lnTo>
                <a:lnTo>
                  <a:pt x="2480802" y="668258"/>
                </a:lnTo>
                <a:lnTo>
                  <a:pt x="2443581" y="693358"/>
                </a:lnTo>
                <a:lnTo>
                  <a:pt x="2398014" y="702563"/>
                </a:lnTo>
                <a:lnTo>
                  <a:pt x="1590548" y="702563"/>
                </a:lnTo>
                <a:lnTo>
                  <a:pt x="1194307" y="702563"/>
                </a:lnTo>
                <a:lnTo>
                  <a:pt x="1047242" y="702563"/>
                </a:lnTo>
                <a:lnTo>
                  <a:pt x="1001674" y="693358"/>
                </a:lnTo>
                <a:lnTo>
                  <a:pt x="964453" y="668258"/>
                </a:lnTo>
                <a:lnTo>
                  <a:pt x="939353" y="631037"/>
                </a:lnTo>
                <a:lnTo>
                  <a:pt x="930148" y="585469"/>
                </a:lnTo>
                <a:lnTo>
                  <a:pt x="0" y="839977"/>
                </a:lnTo>
                <a:lnTo>
                  <a:pt x="930148" y="409828"/>
                </a:lnTo>
                <a:lnTo>
                  <a:pt x="930148" y="117093"/>
                </a:lnTo>
                <a:close/>
              </a:path>
            </a:pathLst>
          </a:custGeom>
          <a:solidFill>
            <a:srgbClr val="FFFF00"/>
          </a:solidFill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1" name="object 5"/>
          <p:cNvSpPr/>
          <p:nvPr/>
        </p:nvSpPr>
        <p:spPr>
          <a:xfrm>
            <a:off x="1954818" y="2531459"/>
            <a:ext cx="1487170" cy="1263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2" name="object 6"/>
          <p:cNvSpPr/>
          <p:nvPr/>
        </p:nvSpPr>
        <p:spPr>
          <a:xfrm>
            <a:off x="1943388" y="4108799"/>
            <a:ext cx="1487170" cy="1263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3" name="object 7"/>
          <p:cNvSpPr txBox="1"/>
          <p:nvPr/>
        </p:nvSpPr>
        <p:spPr>
          <a:xfrm>
            <a:off x="3441352" y="1591659"/>
            <a:ext cx="1021292" cy="415925"/>
          </a:xfrm>
          <a:prstGeom prst="rect">
            <a:avLst/>
          </a:prstGeom>
          <a:ln w="9144">
            <a:solidFill>
              <a:srgbClr val="01458E"/>
            </a:solidFill>
          </a:ln>
        </p:spPr>
        <p:txBody>
          <a:bodyPr vert="horz" wrap="square" lIns="0" tIns="47624" rIns="0" bIns="0" rtlCol="0">
            <a:spAutoFit/>
          </a:bodyPr>
          <a:lstStyle/>
          <a:p>
            <a:pPr marL="255905" algn="just">
              <a:lnSpc>
                <a:spcPct val="100000"/>
              </a:lnSpc>
              <a:spcBef>
                <a:spcPts val="450"/>
              </a:spcBef>
            </a:pP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选题</a:t>
            </a:r>
          </a:p>
        </p:txBody>
      </p:sp>
      <p:sp>
        <p:nvSpPr>
          <p:cNvPr id="14" name="object 8"/>
          <p:cNvSpPr txBox="1"/>
          <p:nvPr/>
        </p:nvSpPr>
        <p:spPr>
          <a:xfrm>
            <a:off x="6320442" y="1591659"/>
            <a:ext cx="1020233" cy="415925"/>
          </a:xfrm>
          <a:prstGeom prst="rect">
            <a:avLst/>
          </a:prstGeom>
          <a:ln w="9144">
            <a:solidFill>
              <a:srgbClr val="01458E"/>
            </a:solidFill>
          </a:ln>
        </p:spPr>
        <p:txBody>
          <a:bodyPr vert="horz" wrap="square" lIns="0" tIns="47624" rIns="0" bIns="0" rtlCol="0">
            <a:spAutoFit/>
          </a:bodyPr>
          <a:lstStyle/>
          <a:p>
            <a:pPr marL="255905" algn="just">
              <a:lnSpc>
                <a:spcPct val="100000"/>
              </a:lnSpc>
              <a:spcBef>
                <a:spcPts val="450"/>
              </a:spcBef>
            </a:pP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立项</a:t>
            </a:r>
          </a:p>
        </p:txBody>
      </p:sp>
      <p:sp>
        <p:nvSpPr>
          <p:cNvPr id="15" name="object 9"/>
          <p:cNvSpPr txBox="1"/>
          <p:nvPr/>
        </p:nvSpPr>
        <p:spPr>
          <a:xfrm>
            <a:off x="4881532" y="1591659"/>
            <a:ext cx="1020233" cy="415925"/>
          </a:xfrm>
          <a:prstGeom prst="rect">
            <a:avLst/>
          </a:prstGeom>
          <a:ln w="9144">
            <a:solidFill>
              <a:srgbClr val="01458E"/>
            </a:solidFill>
          </a:ln>
        </p:spPr>
        <p:txBody>
          <a:bodyPr vert="horz" wrap="square" lIns="0" tIns="47624" rIns="0" bIns="0" rtlCol="0">
            <a:spAutoFit/>
          </a:bodyPr>
          <a:lstStyle/>
          <a:p>
            <a:pPr marL="255270" algn="just">
              <a:lnSpc>
                <a:spcPct val="100000"/>
              </a:lnSpc>
              <a:spcBef>
                <a:spcPts val="450"/>
              </a:spcBef>
            </a:pP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申报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3525383" y="2250789"/>
            <a:ext cx="2281238" cy="415925"/>
          </a:xfrm>
          <a:prstGeom prst="rect">
            <a:avLst/>
          </a:prstGeom>
          <a:ln w="9144">
            <a:solidFill>
              <a:srgbClr val="01458E"/>
            </a:solidFill>
          </a:ln>
        </p:spPr>
        <p:txBody>
          <a:bodyPr vert="horz" wrap="square" lIns="0" tIns="47624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450"/>
              </a:spcBef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开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展行动研究</a:t>
            </a:r>
          </a:p>
        </p:txBody>
      </p:sp>
      <p:sp>
        <p:nvSpPr>
          <p:cNvPr id="17" name="object 11"/>
          <p:cNvSpPr/>
          <p:nvPr/>
        </p:nvSpPr>
        <p:spPr>
          <a:xfrm>
            <a:off x="3510673" y="2921456"/>
            <a:ext cx="2281238" cy="437092"/>
          </a:xfrm>
          <a:custGeom>
            <a:avLst/>
            <a:gdLst/>
            <a:ahLst/>
            <a:cxnLst/>
            <a:rect l="l" t="t" r="r" b="b"/>
            <a:pathLst>
              <a:path w="2737485" h="524510">
                <a:moveTo>
                  <a:pt x="0" y="524255"/>
                </a:moveTo>
                <a:lnTo>
                  <a:pt x="2737104" y="524255"/>
                </a:lnTo>
                <a:lnTo>
                  <a:pt x="2737104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ln w="9144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pPr algn="just"/>
            <a:r>
              <a:rPr lang="en-US" altLang="zh-CN" sz="24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sz="24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收集过程资料</a:t>
            </a:r>
          </a:p>
        </p:txBody>
      </p:sp>
      <p:sp>
        <p:nvSpPr>
          <p:cNvPr id="18" name="object 15"/>
          <p:cNvSpPr txBox="1"/>
          <p:nvPr/>
        </p:nvSpPr>
        <p:spPr>
          <a:xfrm>
            <a:off x="3525383" y="3474434"/>
            <a:ext cx="2281238" cy="416560"/>
          </a:xfrm>
          <a:prstGeom prst="rect">
            <a:avLst/>
          </a:prstGeom>
          <a:ln w="9144">
            <a:solidFill>
              <a:srgbClr val="01458E"/>
            </a:solidFill>
          </a:ln>
        </p:spPr>
        <p:txBody>
          <a:bodyPr vert="horz" wrap="square" lIns="0" tIns="48154" rIns="0" bIns="0" rtlCol="0">
            <a:spAutoFit/>
          </a:bodyPr>
          <a:lstStyle/>
          <a:p>
            <a:pPr marL="300990" algn="just">
              <a:lnSpc>
                <a:spcPct val="100000"/>
              </a:lnSpc>
              <a:spcBef>
                <a:spcPts val="455"/>
              </a:spcBef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阶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段反思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小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结</a:t>
            </a:r>
          </a:p>
        </p:txBody>
      </p:sp>
      <p:sp>
        <p:nvSpPr>
          <p:cNvPr id="19" name="object 16"/>
          <p:cNvSpPr txBox="1"/>
          <p:nvPr/>
        </p:nvSpPr>
        <p:spPr>
          <a:xfrm>
            <a:off x="3539778" y="4005930"/>
            <a:ext cx="2281238" cy="417195"/>
          </a:xfrm>
          <a:prstGeom prst="rect">
            <a:avLst/>
          </a:prstGeom>
          <a:ln w="9144">
            <a:solidFill>
              <a:srgbClr val="01458E"/>
            </a:solidFill>
          </a:ln>
        </p:spPr>
        <p:txBody>
          <a:bodyPr vert="horz" wrap="square" lIns="0" tIns="48682" rIns="0" bIns="0" rtlCol="0">
            <a:spAutoFit/>
          </a:bodyPr>
          <a:lstStyle/>
          <a:p>
            <a:pPr marL="302260" algn="l">
              <a:lnSpc>
                <a:spcPct val="100000"/>
              </a:lnSpc>
              <a:spcBef>
                <a:spcPts val="460"/>
              </a:spcBef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提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交结题材料</a:t>
            </a:r>
          </a:p>
        </p:txBody>
      </p:sp>
      <p:sp>
        <p:nvSpPr>
          <p:cNvPr id="20" name="object 17"/>
          <p:cNvSpPr txBox="1"/>
          <p:nvPr/>
        </p:nvSpPr>
        <p:spPr>
          <a:xfrm>
            <a:off x="3532475" y="5065745"/>
            <a:ext cx="2274570" cy="416560"/>
          </a:xfrm>
          <a:prstGeom prst="rect">
            <a:avLst/>
          </a:prstGeom>
          <a:ln w="9144">
            <a:solidFill>
              <a:srgbClr val="01458E"/>
            </a:solidFill>
          </a:ln>
        </p:spPr>
        <p:txBody>
          <a:bodyPr vert="horz" wrap="square" lIns="0" tIns="48154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455"/>
              </a:spcBef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评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审鉴定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结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题</a:t>
            </a:r>
          </a:p>
        </p:txBody>
      </p:sp>
      <p:sp>
        <p:nvSpPr>
          <p:cNvPr id="22" name="object 19"/>
          <p:cNvSpPr txBox="1"/>
          <p:nvPr/>
        </p:nvSpPr>
        <p:spPr>
          <a:xfrm>
            <a:off x="6211858" y="3443320"/>
            <a:ext cx="2218796" cy="417195"/>
          </a:xfrm>
          <a:prstGeom prst="rect">
            <a:avLst/>
          </a:prstGeom>
          <a:ln w="9144">
            <a:solidFill>
              <a:srgbClr val="EBD2BE"/>
            </a:solidFill>
          </a:ln>
        </p:spPr>
        <p:txBody>
          <a:bodyPr vert="horz" wrap="square" lIns="0" tIns="48682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460"/>
              </a:spcBef>
            </a:pP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梳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理过程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材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料</a:t>
            </a:r>
          </a:p>
        </p:txBody>
      </p:sp>
      <p:sp>
        <p:nvSpPr>
          <p:cNvPr id="28" name="object 21"/>
          <p:cNvSpPr txBox="1"/>
          <p:nvPr/>
        </p:nvSpPr>
        <p:spPr>
          <a:xfrm>
            <a:off x="6216303" y="3980529"/>
            <a:ext cx="2218796" cy="417195"/>
          </a:xfrm>
          <a:prstGeom prst="rect">
            <a:avLst/>
          </a:prstGeom>
          <a:ln w="9144">
            <a:solidFill>
              <a:srgbClr val="EBD2BE"/>
            </a:solidFill>
          </a:ln>
        </p:spPr>
        <p:txBody>
          <a:bodyPr vert="horz" wrap="square" lIns="0" tIns="48682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460"/>
              </a:spcBef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总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结研究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成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果</a:t>
            </a:r>
          </a:p>
        </p:txBody>
      </p:sp>
      <p:sp>
        <p:nvSpPr>
          <p:cNvPr id="29" name="object 25"/>
          <p:cNvSpPr/>
          <p:nvPr/>
        </p:nvSpPr>
        <p:spPr>
          <a:xfrm>
            <a:off x="4463702" y="1799940"/>
            <a:ext cx="359833" cy="63500"/>
          </a:xfrm>
          <a:custGeom>
            <a:avLst/>
            <a:gdLst/>
            <a:ahLst/>
            <a:cxnLst/>
            <a:rect l="l" t="t" r="r" b="b"/>
            <a:pathLst>
              <a:path w="431800" h="76200">
                <a:moveTo>
                  <a:pt x="355091" y="0"/>
                </a:moveTo>
                <a:lnTo>
                  <a:pt x="355091" y="76200"/>
                </a:lnTo>
                <a:lnTo>
                  <a:pt x="418591" y="44450"/>
                </a:lnTo>
                <a:lnTo>
                  <a:pt x="367791" y="44450"/>
                </a:lnTo>
                <a:lnTo>
                  <a:pt x="367791" y="31750"/>
                </a:lnTo>
                <a:lnTo>
                  <a:pt x="418591" y="31750"/>
                </a:lnTo>
                <a:lnTo>
                  <a:pt x="355091" y="0"/>
                </a:lnTo>
                <a:close/>
              </a:path>
              <a:path w="431800" h="76200">
                <a:moveTo>
                  <a:pt x="35509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55091" y="44450"/>
                </a:lnTo>
                <a:lnTo>
                  <a:pt x="355091" y="31750"/>
                </a:lnTo>
                <a:close/>
              </a:path>
              <a:path w="431800" h="76200">
                <a:moveTo>
                  <a:pt x="418591" y="31750"/>
                </a:moveTo>
                <a:lnTo>
                  <a:pt x="367791" y="31750"/>
                </a:lnTo>
                <a:lnTo>
                  <a:pt x="367791" y="44450"/>
                </a:lnTo>
                <a:lnTo>
                  <a:pt x="418591" y="44450"/>
                </a:lnTo>
                <a:lnTo>
                  <a:pt x="431291" y="38100"/>
                </a:lnTo>
                <a:lnTo>
                  <a:pt x="418591" y="31750"/>
                </a:lnTo>
                <a:close/>
              </a:path>
            </a:pathLst>
          </a:custGeom>
          <a:solidFill>
            <a:srgbClr val="EBD2BE"/>
          </a:solidFill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0" name="object 26"/>
          <p:cNvSpPr/>
          <p:nvPr/>
        </p:nvSpPr>
        <p:spPr>
          <a:xfrm>
            <a:off x="5902613" y="1799940"/>
            <a:ext cx="359833" cy="63500"/>
          </a:xfrm>
          <a:custGeom>
            <a:avLst/>
            <a:gdLst/>
            <a:ahLst/>
            <a:cxnLst/>
            <a:rect l="l" t="t" r="r" b="b"/>
            <a:pathLst>
              <a:path w="431800" h="76200">
                <a:moveTo>
                  <a:pt x="355092" y="0"/>
                </a:moveTo>
                <a:lnTo>
                  <a:pt x="355092" y="76200"/>
                </a:lnTo>
                <a:lnTo>
                  <a:pt x="418592" y="44450"/>
                </a:lnTo>
                <a:lnTo>
                  <a:pt x="367792" y="44450"/>
                </a:lnTo>
                <a:lnTo>
                  <a:pt x="367792" y="31750"/>
                </a:lnTo>
                <a:lnTo>
                  <a:pt x="418592" y="31750"/>
                </a:lnTo>
                <a:lnTo>
                  <a:pt x="355092" y="0"/>
                </a:lnTo>
                <a:close/>
              </a:path>
              <a:path w="431800" h="76200">
                <a:moveTo>
                  <a:pt x="3550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55092" y="44450"/>
                </a:lnTo>
                <a:lnTo>
                  <a:pt x="355092" y="31750"/>
                </a:lnTo>
                <a:close/>
              </a:path>
              <a:path w="431800" h="76200">
                <a:moveTo>
                  <a:pt x="418592" y="31750"/>
                </a:moveTo>
                <a:lnTo>
                  <a:pt x="367792" y="31750"/>
                </a:lnTo>
                <a:lnTo>
                  <a:pt x="367792" y="44450"/>
                </a:lnTo>
                <a:lnTo>
                  <a:pt x="418592" y="44450"/>
                </a:lnTo>
                <a:lnTo>
                  <a:pt x="431292" y="38100"/>
                </a:lnTo>
                <a:lnTo>
                  <a:pt x="418592" y="31750"/>
                </a:lnTo>
                <a:close/>
              </a:path>
            </a:pathLst>
          </a:custGeom>
          <a:solidFill>
            <a:srgbClr val="EBD2BE"/>
          </a:solidFill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1" name="object 27"/>
          <p:cNvSpPr/>
          <p:nvPr/>
        </p:nvSpPr>
        <p:spPr>
          <a:xfrm>
            <a:off x="3081943" y="1831690"/>
            <a:ext cx="359833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2" name="object 28"/>
          <p:cNvSpPr/>
          <p:nvPr/>
        </p:nvSpPr>
        <p:spPr>
          <a:xfrm>
            <a:off x="3165128" y="3139789"/>
            <a:ext cx="359833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3" name="object 29"/>
          <p:cNvSpPr/>
          <p:nvPr/>
        </p:nvSpPr>
        <p:spPr>
          <a:xfrm>
            <a:off x="3141315" y="4740625"/>
            <a:ext cx="241300" cy="7620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4" name="object 30"/>
          <p:cNvSpPr/>
          <p:nvPr/>
        </p:nvSpPr>
        <p:spPr>
          <a:xfrm>
            <a:off x="3331497" y="2453989"/>
            <a:ext cx="28046" cy="1224492"/>
          </a:xfrm>
          <a:custGeom>
            <a:avLst/>
            <a:gdLst/>
            <a:ahLst/>
            <a:cxnLst/>
            <a:rect l="l" t="t" r="r" b="b"/>
            <a:pathLst>
              <a:path w="33655" h="1469389">
                <a:moveTo>
                  <a:pt x="0" y="0"/>
                </a:moveTo>
                <a:lnTo>
                  <a:pt x="33527" y="1469136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5" name="object 31"/>
          <p:cNvSpPr/>
          <p:nvPr/>
        </p:nvSpPr>
        <p:spPr>
          <a:xfrm>
            <a:off x="3331497" y="2453989"/>
            <a:ext cx="179388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6" name="object 32"/>
          <p:cNvSpPr/>
          <p:nvPr/>
        </p:nvSpPr>
        <p:spPr>
          <a:xfrm flipV="1">
            <a:off x="3359755" y="3609055"/>
            <a:ext cx="179705" cy="7620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7" name="object 33"/>
          <p:cNvSpPr/>
          <p:nvPr/>
        </p:nvSpPr>
        <p:spPr>
          <a:xfrm>
            <a:off x="3359438" y="4207224"/>
            <a:ext cx="7938" cy="1066800"/>
          </a:xfrm>
          <a:custGeom>
            <a:avLst/>
            <a:gdLst/>
            <a:ahLst/>
            <a:cxnLst/>
            <a:rect l="l" t="t" r="r" b="b"/>
            <a:pathLst>
              <a:path w="9525" h="1280160">
                <a:moveTo>
                  <a:pt x="0" y="0"/>
                </a:moveTo>
                <a:lnTo>
                  <a:pt x="9143" y="128016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8" name="object 34"/>
          <p:cNvSpPr/>
          <p:nvPr/>
        </p:nvSpPr>
        <p:spPr>
          <a:xfrm>
            <a:off x="3359438" y="4211034"/>
            <a:ext cx="180446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9" name="object 35"/>
          <p:cNvSpPr/>
          <p:nvPr/>
        </p:nvSpPr>
        <p:spPr>
          <a:xfrm>
            <a:off x="3345468" y="5274024"/>
            <a:ext cx="179388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0" name="object 36"/>
          <p:cNvSpPr/>
          <p:nvPr/>
        </p:nvSpPr>
        <p:spPr>
          <a:xfrm>
            <a:off x="5791488" y="4205319"/>
            <a:ext cx="421746" cy="1588"/>
          </a:xfrm>
          <a:custGeom>
            <a:avLst/>
            <a:gdLst/>
            <a:ahLst/>
            <a:cxnLst/>
            <a:rect l="l" t="t" r="r" b="b"/>
            <a:pathLst>
              <a:path w="506095" h="1904">
                <a:moveTo>
                  <a:pt x="0" y="0"/>
                </a:moveTo>
                <a:lnTo>
                  <a:pt x="505967" y="1524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1" name="object 37"/>
          <p:cNvSpPr/>
          <p:nvPr/>
        </p:nvSpPr>
        <p:spPr>
          <a:xfrm>
            <a:off x="6000403" y="3678270"/>
            <a:ext cx="4233" cy="1012296"/>
          </a:xfrm>
          <a:custGeom>
            <a:avLst/>
            <a:gdLst/>
            <a:ahLst/>
            <a:cxnLst/>
            <a:rect l="l" t="t" r="r" b="b"/>
            <a:pathLst>
              <a:path w="5079" h="1214754">
                <a:moveTo>
                  <a:pt x="0" y="0"/>
                </a:moveTo>
                <a:lnTo>
                  <a:pt x="4571" y="1214627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2" name="object 38"/>
          <p:cNvSpPr/>
          <p:nvPr/>
        </p:nvSpPr>
        <p:spPr>
          <a:xfrm>
            <a:off x="6004848" y="3676365"/>
            <a:ext cx="211138" cy="1588"/>
          </a:xfrm>
          <a:custGeom>
            <a:avLst/>
            <a:gdLst/>
            <a:ahLst/>
            <a:cxnLst/>
            <a:rect l="l" t="t" r="r" b="b"/>
            <a:pathLst>
              <a:path w="253364" h="1904">
                <a:moveTo>
                  <a:pt x="0" y="0"/>
                </a:moveTo>
                <a:lnTo>
                  <a:pt x="252983" y="1523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3" name="object 39"/>
          <p:cNvSpPr/>
          <p:nvPr/>
        </p:nvSpPr>
        <p:spPr>
          <a:xfrm>
            <a:off x="6001037" y="4688554"/>
            <a:ext cx="211138" cy="1588"/>
          </a:xfrm>
          <a:custGeom>
            <a:avLst/>
            <a:gdLst/>
            <a:ahLst/>
            <a:cxnLst/>
            <a:rect l="l" t="t" r="r" b="b"/>
            <a:pathLst>
              <a:path w="253364" h="1904">
                <a:moveTo>
                  <a:pt x="0" y="0"/>
                </a:moveTo>
                <a:lnTo>
                  <a:pt x="252984" y="1523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4" name="object 44"/>
          <p:cNvSpPr/>
          <p:nvPr/>
        </p:nvSpPr>
        <p:spPr>
          <a:xfrm>
            <a:off x="1761142" y="3139789"/>
            <a:ext cx="480483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8575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5" name="object 45"/>
          <p:cNvSpPr/>
          <p:nvPr/>
        </p:nvSpPr>
        <p:spPr>
          <a:xfrm>
            <a:off x="1943388" y="1796130"/>
            <a:ext cx="0" cy="2944283"/>
          </a:xfrm>
          <a:custGeom>
            <a:avLst/>
            <a:gdLst/>
            <a:ahLst/>
            <a:cxnLst/>
            <a:rect l="l" t="t" r="r" b="b"/>
            <a:pathLst>
              <a:path h="3533140">
                <a:moveTo>
                  <a:pt x="0" y="0"/>
                </a:moveTo>
                <a:lnTo>
                  <a:pt x="0" y="3532631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6" name="object 46"/>
          <p:cNvSpPr/>
          <p:nvPr/>
        </p:nvSpPr>
        <p:spPr>
          <a:xfrm>
            <a:off x="1944022" y="1794225"/>
            <a:ext cx="212196" cy="1588"/>
          </a:xfrm>
          <a:custGeom>
            <a:avLst/>
            <a:gdLst/>
            <a:ahLst/>
            <a:cxnLst/>
            <a:rect l="l" t="t" r="r" b="b"/>
            <a:pathLst>
              <a:path w="254634" h="1905">
                <a:moveTo>
                  <a:pt x="0" y="0"/>
                </a:moveTo>
                <a:lnTo>
                  <a:pt x="254508" y="1524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7" name="object 47"/>
          <p:cNvSpPr/>
          <p:nvPr/>
        </p:nvSpPr>
        <p:spPr>
          <a:xfrm>
            <a:off x="1943388" y="4740625"/>
            <a:ext cx="301096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19050">
            <a:solidFill>
              <a:srgbClr val="01458E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48" name="object 49"/>
          <p:cNvSpPr txBox="1"/>
          <p:nvPr/>
        </p:nvSpPr>
        <p:spPr>
          <a:xfrm>
            <a:off x="6211858" y="4485355"/>
            <a:ext cx="2218796" cy="417195"/>
          </a:xfrm>
          <a:prstGeom prst="rect">
            <a:avLst/>
          </a:prstGeom>
          <a:ln w="9144">
            <a:solidFill>
              <a:srgbClr val="EBD2BE"/>
            </a:solidFill>
          </a:ln>
        </p:spPr>
        <p:txBody>
          <a:bodyPr vert="horz" wrap="square" lIns="0" tIns="48682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460"/>
              </a:spcBef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拟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定研究报告</a:t>
            </a:r>
          </a:p>
        </p:txBody>
      </p:sp>
      <p:sp>
        <p:nvSpPr>
          <p:cNvPr id="50" name="文本框 56"/>
          <p:cNvSpPr txBox="1"/>
          <p:nvPr/>
        </p:nvSpPr>
        <p:spPr>
          <a:xfrm>
            <a:off x="7037040" y="2453990"/>
            <a:ext cx="232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开题、中期、结题</a:t>
            </a:r>
          </a:p>
        </p:txBody>
      </p:sp>
      <p:sp>
        <p:nvSpPr>
          <p:cNvPr id="51" name="object 4"/>
          <p:cNvSpPr/>
          <p:nvPr/>
        </p:nvSpPr>
        <p:spPr>
          <a:xfrm>
            <a:off x="1858378" y="1175004"/>
            <a:ext cx="1487170" cy="1263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" name="TextBox 2"/>
          <p:cNvSpPr txBox="1"/>
          <p:nvPr/>
        </p:nvSpPr>
        <p:spPr>
          <a:xfrm>
            <a:off x="957053" y="1591659"/>
            <a:ext cx="738664" cy="30968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课题研究流程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57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2" grpId="0" bldLvl="0" animBg="1"/>
      <p:bldP spid="22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2" grpId="0" bldLvl="0" animBg="1"/>
      <p:bldP spid="42" grpId="1" animBg="1"/>
      <p:bldP spid="43" grpId="0" bldLvl="0" animBg="1"/>
      <p:bldP spid="43" grpId="1" animBg="1"/>
      <p:bldP spid="48" grpId="0" bldLvl="0" animBg="1"/>
      <p:bldP spid="48" grpId="1" animBg="1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0" y="4378034"/>
            <a:ext cx="4044505" cy="2347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5901" y="1355200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一辈子做老师，一辈子学做教师。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45" y="1939975"/>
            <a:ext cx="2135710" cy="34290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29191" y="5699049"/>
            <a:ext cx="7214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读书，是教师的一种生活，要天天看书，终生以书籍为友，这是一天也不断流的潺潺小溪，它充实着思想的河流</a:t>
            </a:r>
          </a:p>
        </p:txBody>
      </p:sp>
    </p:spTree>
    <p:extLst>
      <p:ext uri="{BB962C8B-B14F-4D97-AF65-F5344CB8AC3E}">
        <p14:creationId xmlns:p14="http://schemas.microsoft.com/office/powerpoint/2010/main" val="18791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3AF27B-E90D-4FD8-A0D2-ACC1BBE4D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14BF799E-EDA8-4330-B608-4B42250470BD}"/>
              </a:ext>
            </a:extLst>
          </p:cNvPr>
          <p:cNvGrpSpPr/>
          <p:nvPr/>
        </p:nvGrpSpPr>
        <p:grpSpPr>
          <a:xfrm>
            <a:off x="3796482" y="2438399"/>
            <a:ext cx="2056064" cy="1981202"/>
            <a:chOff x="2605335" y="2353235"/>
            <a:chExt cx="2232828" cy="2151530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3DCA0D20-984D-4B79-A7DA-DD15DEB507B6}"/>
                </a:ext>
              </a:extLst>
            </p:cNvPr>
            <p:cNvSpPr/>
            <p:nvPr/>
          </p:nvSpPr>
          <p:spPr>
            <a:xfrm>
              <a:off x="2648428" y="2353235"/>
              <a:ext cx="2151529" cy="21515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B034DE25-5862-46F5-95A3-E91626C88E00}"/>
                </a:ext>
              </a:extLst>
            </p:cNvPr>
            <p:cNvSpPr txBox="1"/>
            <p:nvPr/>
          </p:nvSpPr>
          <p:spPr>
            <a:xfrm>
              <a:off x="2605335" y="2978562"/>
              <a:ext cx="1358263" cy="90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0000"/>
                  </a:solidFill>
                  <a:latin typeface="禹卫书法行书简体&#10;" panose="02000603000000000000" pitchFamily="2" charset="-122"/>
                  <a:ea typeface="禹卫书法行书简体&#10;" panose="02000603000000000000" pitchFamily="2" charset="-122"/>
                </a:rPr>
                <a:t>壹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1F7EBEC4-E179-48FE-A516-F8C64DADCDEB}"/>
                </a:ext>
              </a:extLst>
            </p:cNvPr>
            <p:cNvSpPr txBox="1"/>
            <p:nvPr/>
          </p:nvSpPr>
          <p:spPr>
            <a:xfrm>
              <a:off x="3479900" y="3508703"/>
              <a:ext cx="1358263" cy="40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report</a:t>
              </a:r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F4BFA1E7-55E5-4B50-84C4-2EF87B73410E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3284467" y="2684439"/>
              <a:ext cx="1" cy="29412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="" xmlns:a16="http://schemas.microsoft.com/office/drawing/2014/main" id="{BF1B495F-69D0-4CB7-AAB9-2FD55A5ACAE6}"/>
                </a:ext>
              </a:extLst>
            </p:cNvPr>
            <p:cNvCxnSpPr/>
            <p:nvPr/>
          </p:nvCxnSpPr>
          <p:spPr>
            <a:xfrm>
              <a:off x="3284466" y="2694208"/>
              <a:ext cx="850137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3EDA0905-7E9E-4DA8-9B05-F53340CAB96B}"/>
                </a:ext>
              </a:extLst>
            </p:cNvPr>
            <p:cNvCxnSpPr/>
            <p:nvPr/>
          </p:nvCxnSpPr>
          <p:spPr>
            <a:xfrm>
              <a:off x="4134603" y="2684436"/>
              <a:ext cx="0" cy="92122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4D5D35B0-D860-40C7-A713-482C09B85933}"/>
                </a:ext>
              </a:extLst>
            </p:cNvPr>
            <p:cNvCxnSpPr/>
            <p:nvPr/>
          </p:nvCxnSpPr>
          <p:spPr>
            <a:xfrm>
              <a:off x="4134603" y="3875035"/>
              <a:ext cx="0" cy="29852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="" xmlns:a16="http://schemas.microsoft.com/office/drawing/2014/main" id="{9627278E-0413-45DB-8A0A-91E394A1BC63}"/>
                </a:ext>
              </a:extLst>
            </p:cNvPr>
            <p:cNvCxnSpPr/>
            <p:nvPr/>
          </p:nvCxnSpPr>
          <p:spPr>
            <a:xfrm flipH="1" flipV="1">
              <a:off x="3284466" y="4163792"/>
              <a:ext cx="850137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9856FFC7-481E-4444-8A13-E813667E6DAC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3284466" y="3881001"/>
              <a:ext cx="1" cy="29257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90A17FBD-2ECC-44CC-B5A1-FAE757899E45}"/>
              </a:ext>
            </a:extLst>
          </p:cNvPr>
          <p:cNvSpPr/>
          <p:nvPr/>
        </p:nvSpPr>
        <p:spPr>
          <a:xfrm>
            <a:off x="6324599" y="2878802"/>
            <a:ext cx="3262432" cy="1022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眼界决定境界</a:t>
            </a:r>
            <a:endParaRPr lang="en-US" altLang="zh-CN" sz="2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0"/>
            <a:ext cx="1622612" cy="1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63AF27B-E90D-4FD8-A0D2-ACC1BBE4D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5287" y="501674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感谢大家的聆听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87" y="256621"/>
            <a:ext cx="6677626" cy="44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5EA5187-BE7A-44DE-A3EE-372D74EE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14356" r="14379" b="78422"/>
          <a:stretch/>
        </p:blipFill>
        <p:spPr>
          <a:xfrm>
            <a:off x="7833650" y="4377057"/>
            <a:ext cx="4329011" cy="2433318"/>
          </a:xfrm>
          <a:prstGeom prst="rect">
            <a:avLst/>
          </a:prstGeom>
        </p:spPr>
      </p:pic>
      <p:pic>
        <p:nvPicPr>
          <p:cNvPr id="13" name="图片 12" descr="砌墙工人的命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82" y="1275920"/>
            <a:ext cx="5965318" cy="46501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58372"/>
          <p:cNvSpPr txBox="1"/>
          <p:nvPr/>
        </p:nvSpPr>
        <p:spPr>
          <a:xfrm>
            <a:off x="6044281" y="3535897"/>
            <a:ext cx="20281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1" latinLnBrk="0" hangingPunct="1"/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砌墙” </a:t>
            </a:r>
          </a:p>
        </p:txBody>
      </p:sp>
      <p:sp>
        <p:nvSpPr>
          <p:cNvPr id="15" name="文本框 58373"/>
          <p:cNvSpPr txBox="1"/>
          <p:nvPr/>
        </p:nvSpPr>
        <p:spPr>
          <a:xfrm>
            <a:off x="6639448" y="2682599"/>
            <a:ext cx="330090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1" latinLnBrk="0" hangingPunct="1"/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盖一幢高楼 ” </a:t>
            </a:r>
          </a:p>
        </p:txBody>
      </p:sp>
      <p:sp>
        <p:nvSpPr>
          <p:cNvPr id="16" name="文本框 58374"/>
          <p:cNvSpPr txBox="1"/>
          <p:nvPr/>
        </p:nvSpPr>
        <p:spPr>
          <a:xfrm>
            <a:off x="7260082" y="1698148"/>
            <a:ext cx="412164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1" latinLnBrk="0" hangingPunct="1"/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建设一座新城市 ” </a:t>
            </a:r>
          </a:p>
        </p:txBody>
      </p:sp>
      <p:sp>
        <p:nvSpPr>
          <p:cNvPr id="17" name="文本框 2"/>
          <p:cNvSpPr txBox="1"/>
          <p:nvPr/>
        </p:nvSpPr>
        <p:spPr>
          <a:xfrm>
            <a:off x="6481909" y="4375755"/>
            <a:ext cx="5302250" cy="583565"/>
          </a:xfrm>
          <a:prstGeom prst="rect">
            <a:avLst/>
          </a:prstGeom>
          <a:noFill/>
          <a:ln w="9525">
            <a:solidFill>
              <a:srgbClr val="01458E"/>
            </a:solidFill>
          </a:ln>
        </p:spPr>
        <p:txBody>
          <a:bodyPr wrap="none" anchor="t">
            <a:spAutoFit/>
          </a:bodyPr>
          <a:lstStyle/>
          <a:p>
            <a:pPr algn="l" eaLnBrk="1" latinLnBrk="0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唯有高瞻远瞩  才有潜在机遇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22182" y="207534"/>
            <a:ext cx="2954655" cy="1480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界决定境界</a:t>
            </a:r>
          </a:p>
          <a:p>
            <a:pPr>
              <a:lnSpc>
                <a:spcPct val="175000"/>
              </a:lnSpc>
            </a:pP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5250"/>
            <a:ext cx="1622612" cy="1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22182" y="207534"/>
            <a:ext cx="4153701" cy="2516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宽眼界  提高境界</a:t>
            </a:r>
          </a:p>
          <a:p>
            <a:pPr>
              <a:lnSpc>
                <a:spcPct val="175000"/>
              </a:lnSpc>
            </a:pP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5000"/>
              </a:lnSpc>
            </a:pP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5EA5187-BE7A-44DE-A3EE-372D74EE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14356" r="14379" b="78422"/>
          <a:stretch/>
        </p:blipFill>
        <p:spPr>
          <a:xfrm>
            <a:off x="6483926" y="3740218"/>
            <a:ext cx="5546710" cy="3117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155" y="1694357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1.1.1</a:t>
            </a:r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三人行，必有师 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154" y="2959773"/>
            <a:ext cx="567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1.1.2</a:t>
            </a:r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走出去，请进来　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154" y="4237820"/>
            <a:ext cx="5014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</a:t>
            </a:r>
            <a:r>
              <a:rPr lang="zh-CN" altLang="en-US" sz="4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找组织，加团队</a:t>
            </a:r>
            <a:endParaRPr lang="zh-CN" altLang="en-US" sz="4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6" y="1861410"/>
            <a:ext cx="3276796" cy="245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4FD8FC7C-9BC5-4B1E-B1B0-C9A01FCC3C55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60B491F-BB7C-412A-9C78-75F7E16A6324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5A72DC9-5B26-4B3A-BD4E-3626D75567A8}"/>
              </a:ext>
            </a:extLst>
          </p:cNvPr>
          <p:cNvSpPr/>
          <p:nvPr/>
        </p:nvSpPr>
        <p:spPr>
          <a:xfrm>
            <a:off x="1731842" y="234642"/>
            <a:ext cx="4153701" cy="929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破安逸  实现自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endParaRPr lang="en-US" altLang="zh-CN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4B083CE-28DB-4FAA-8D58-F861A6157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2856" r="31565" b="70931"/>
          <a:stretch/>
        </p:blipFill>
        <p:spPr>
          <a:xfrm>
            <a:off x="-178889" y="4392228"/>
            <a:ext cx="3987581" cy="2314319"/>
          </a:xfrm>
          <a:prstGeom prst="rect">
            <a:avLst/>
          </a:prstGeom>
        </p:spPr>
      </p:pic>
      <p:pic>
        <p:nvPicPr>
          <p:cNvPr id="75" name="图片 74" descr="abc891dbc0684b0c358cf734a519f3c5d0a56b54_jpg@1100w_582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013" y="1576397"/>
            <a:ext cx="9322435" cy="422084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A02A41B3-328C-4A56-975B-E21EDC46164D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D21CA8-D9B1-4EAB-A55C-A48D5A179189}"/>
              </a:ext>
            </a:extLst>
          </p:cNvPr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8BD6420D-0A5B-439C-92A8-9A1FA7C68190}"/>
              </a:ext>
            </a:extLst>
          </p:cNvPr>
          <p:cNvSpPr/>
          <p:nvPr/>
        </p:nvSpPr>
        <p:spPr>
          <a:xfrm>
            <a:off x="820965" y="481354"/>
            <a:ext cx="717550" cy="71755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EBF7258B-0AE6-4001-8194-15B5EF786016}"/>
              </a:ext>
            </a:extLst>
          </p:cNvPr>
          <p:cNvSpPr txBox="1"/>
          <p:nvPr/>
        </p:nvSpPr>
        <p:spPr>
          <a:xfrm>
            <a:off x="850562" y="609296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D65C8371-B7F1-4001-9348-FEADCA271E54}"/>
              </a:ext>
            </a:extLst>
          </p:cNvPr>
          <p:cNvSpPr/>
          <p:nvPr/>
        </p:nvSpPr>
        <p:spPr>
          <a:xfrm>
            <a:off x="1732816" y="269611"/>
            <a:ext cx="415370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时俱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 </a:t>
            </a:r>
            <a:r>
              <a:rPr lang="en-US" altLang="zh-CN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立德树人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5EA5187-BE7A-44DE-A3EE-372D74EE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2" t="14356" r="14379" b="78422"/>
          <a:stretch/>
        </p:blipFill>
        <p:spPr>
          <a:xfrm>
            <a:off x="7974106" y="4487140"/>
            <a:ext cx="4217894" cy="2370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181" y="1535016"/>
            <a:ext cx="6385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1.3.1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3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感动</a:t>
            </a:r>
            <a:r>
              <a:rPr lang="zh-CN" altLang="en-US" sz="3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成为社会兴趣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180" y="2472416"/>
            <a:ext cx="6385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1.3.2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3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r>
              <a:rPr lang="zh-CN" altLang="en-US" sz="3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动日常行为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179" y="3324250"/>
            <a:ext cx="6385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1.3.3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3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信念</a:t>
            </a:r>
            <a:r>
              <a:rPr lang="zh-CN" altLang="en-US" sz="3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创造美好未来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  <p:sp>
        <p:nvSpPr>
          <p:cNvPr id="12" name="内容占位符 2"/>
          <p:cNvSpPr txBox="1">
            <a:spLocks noChangeArrowheads="1"/>
          </p:cNvSpPr>
          <p:nvPr/>
        </p:nvSpPr>
        <p:spPr bwMode="auto">
          <a:xfrm>
            <a:off x="134469" y="4176191"/>
            <a:ext cx="9587754" cy="32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279400" indent="-285750" defTabSz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558800" indent="-228600" defTabSz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839788" indent="-228600" defTabSz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119188" indent="-228600" defTabSz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1576388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033588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2490788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2947988" indent="-228600" defTabSz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825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"/>
                <a:sym typeface="Arial" pitchFamily="34" charset="0"/>
              </a:rPr>
              <a:t>“青年的价值取向决定了未来整个社会的价值取向。”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"/>
              <a:sym typeface="Arial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"/>
                <a:sym typeface="Arial" pitchFamily="34" charset="0"/>
              </a:rPr>
              <a:t>“立志是一切开始的前提，青年要立志做大事，不要立志做大官。”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"/>
              <a:sym typeface="Arial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"/>
                <a:sym typeface="Arial" pitchFamily="34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"/>
                <a:sym typeface="Arial" pitchFamily="34" charset="0"/>
              </a:rPr>
              <a:t>有信念、有梦想、有奋斗、有奉献的人生，才是有意义的人生。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"/>
                <a:sym typeface="Arial" pitchFamily="34" charset="0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"/>
              <a:sym typeface="Arial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chemeClr val="accent1"/>
              </a:buClr>
              <a:buFont typeface="Arial" pitchFamily="34" charset="0"/>
              <a:buNone/>
            </a:pP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"/>
              <a:sym typeface="Arial" pitchFamily="34" charset="0"/>
            </a:endParaRPr>
          </a:p>
          <a:p>
            <a:pPr>
              <a:lnSpc>
                <a:spcPct val="90000"/>
              </a:lnSpc>
              <a:spcBef>
                <a:spcPts val="825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"/>
                <a:sym typeface="Arial" pitchFamily="34" charset="0"/>
              </a:rPr>
              <a:t>                       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"/>
                <a:sym typeface="Arial" pitchFamily="34" charset="0"/>
              </a:rPr>
              <a:t>                                                                ——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"/>
                <a:sym typeface="Arial" pitchFamily="34" charset="0"/>
              </a:rPr>
              <a:t>习近平</a:t>
            </a:r>
          </a:p>
        </p:txBody>
      </p:sp>
    </p:spTree>
    <p:extLst>
      <p:ext uri="{BB962C8B-B14F-4D97-AF65-F5344CB8AC3E}">
        <p14:creationId xmlns:p14="http://schemas.microsoft.com/office/powerpoint/2010/main" val="14076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8" y="4367100"/>
            <a:ext cx="5310375" cy="298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239810" y="2437257"/>
            <a:ext cx="7365002" cy="2743243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打造一支</a:t>
            </a:r>
            <a:r>
              <a:rPr lang="zh-CN" altLang="en-US" b="1" dirty="0" smtClean="0">
                <a:solidFill>
                  <a:srgbClr val="FF0000"/>
                </a:solidFill>
              </a:rPr>
              <a:t>有理想信念、有道德情操、有扎实学识、有仁爱之心的“四有”好老师队伍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四有教师中的“三有”都涉及到“德”！但也包含“才”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扎实学识！</a:t>
            </a:r>
            <a:endParaRPr lang="en-US" altLang="zh-CN" dirty="0" smtClean="0"/>
          </a:p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</a:rPr>
              <a:t>这是国家层面对教师的根本要求！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3769" y="1844824"/>
            <a:ext cx="3703699" cy="2498620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431371" y="4725144"/>
            <a:ext cx="470452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zh-CN" altLang="en-US" sz="2000" b="1" spc="50" dirty="0">
                <a:ln w="11430"/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习近平总书记</a:t>
            </a:r>
            <a:endParaRPr lang="en-US" altLang="zh-CN" sz="2000" b="1" spc="50" dirty="0">
              <a:ln w="11430"/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defRPr/>
            </a:pPr>
            <a:r>
              <a:rPr lang="en-US" altLang="zh-CN" sz="2000" b="1" spc="50" dirty="0">
                <a:ln w="11430"/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2000" b="1" spc="50" dirty="0">
                <a:ln w="11430"/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年视察北京师范大学</a:t>
            </a:r>
          </a:p>
        </p:txBody>
      </p:sp>
      <p:sp>
        <p:nvSpPr>
          <p:cNvPr id="14" name="标题 5"/>
          <p:cNvSpPr>
            <a:spLocks noGrp="1"/>
          </p:cNvSpPr>
          <p:nvPr>
            <p:ph type="title"/>
          </p:nvPr>
        </p:nvSpPr>
        <p:spPr>
          <a:xfrm>
            <a:off x="273769" y="320865"/>
            <a:ext cx="3626224" cy="1325563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“四有教师”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63AF27B-E90D-4FD8-A0D2-ACC1BBE4D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210611A1-DDE5-4781-84C4-880C2D31E87E}"/>
              </a:ext>
            </a:extLst>
          </p:cNvPr>
          <p:cNvGrpSpPr/>
          <p:nvPr/>
        </p:nvGrpSpPr>
        <p:grpSpPr>
          <a:xfrm>
            <a:off x="3796482" y="2438399"/>
            <a:ext cx="2056064" cy="1981202"/>
            <a:chOff x="2605335" y="2353235"/>
            <a:chExt cx="2232828" cy="2151530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344DFAAB-D852-472B-A161-407917E53717}"/>
                </a:ext>
              </a:extLst>
            </p:cNvPr>
            <p:cNvSpPr/>
            <p:nvPr/>
          </p:nvSpPr>
          <p:spPr>
            <a:xfrm>
              <a:off x="2648428" y="2353235"/>
              <a:ext cx="2151529" cy="21515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47315BF4-60F2-4995-A50B-14876F269EFD}"/>
                </a:ext>
              </a:extLst>
            </p:cNvPr>
            <p:cNvSpPr txBox="1"/>
            <p:nvPr/>
          </p:nvSpPr>
          <p:spPr>
            <a:xfrm>
              <a:off x="2605335" y="2978562"/>
              <a:ext cx="1358263" cy="90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0000"/>
                  </a:solidFill>
                  <a:latin typeface="禹卫书法行书简体&#10;" panose="02000603000000000000" pitchFamily="2" charset="-122"/>
                  <a:ea typeface="禹卫书法行书简体&#10;" panose="02000603000000000000" pitchFamily="2" charset="-122"/>
                </a:rPr>
                <a:t>贰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0B5BAFB1-5905-4596-ACE2-2D514F72FD48}"/>
                </a:ext>
              </a:extLst>
            </p:cNvPr>
            <p:cNvSpPr txBox="1"/>
            <p:nvPr/>
          </p:nvSpPr>
          <p:spPr>
            <a:xfrm>
              <a:off x="3479900" y="3508703"/>
              <a:ext cx="1358263" cy="40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report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8F51364D-099B-4159-913B-AC98DC010CC4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3284467" y="2684439"/>
              <a:ext cx="1" cy="29412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="" xmlns:a16="http://schemas.microsoft.com/office/drawing/2014/main" id="{BF24AF73-5524-453E-ABD6-E0E78D322567}"/>
                </a:ext>
              </a:extLst>
            </p:cNvPr>
            <p:cNvCxnSpPr/>
            <p:nvPr/>
          </p:nvCxnSpPr>
          <p:spPr>
            <a:xfrm>
              <a:off x="3284466" y="2694208"/>
              <a:ext cx="850137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="" xmlns:a16="http://schemas.microsoft.com/office/drawing/2014/main" id="{0442148B-7C46-41EE-8A80-5395B8169157}"/>
                </a:ext>
              </a:extLst>
            </p:cNvPr>
            <p:cNvCxnSpPr/>
            <p:nvPr/>
          </p:nvCxnSpPr>
          <p:spPr>
            <a:xfrm>
              <a:off x="4134603" y="2684436"/>
              <a:ext cx="0" cy="92122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="" xmlns:a16="http://schemas.microsoft.com/office/drawing/2014/main" id="{226842BA-7BBF-4782-BE9C-AA8AEF6496A6}"/>
                </a:ext>
              </a:extLst>
            </p:cNvPr>
            <p:cNvCxnSpPr/>
            <p:nvPr/>
          </p:nvCxnSpPr>
          <p:spPr>
            <a:xfrm>
              <a:off x="4134603" y="3875035"/>
              <a:ext cx="0" cy="29852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="" xmlns:a16="http://schemas.microsoft.com/office/drawing/2014/main" id="{28C1F933-2F16-4D09-AEAD-16269408126B}"/>
                </a:ext>
              </a:extLst>
            </p:cNvPr>
            <p:cNvCxnSpPr/>
            <p:nvPr/>
          </p:nvCxnSpPr>
          <p:spPr>
            <a:xfrm flipH="1" flipV="1">
              <a:off x="3284466" y="4163792"/>
              <a:ext cx="850137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="" xmlns:a16="http://schemas.microsoft.com/office/drawing/2014/main" id="{92338380-290F-4F80-B68A-16824D653CD2}"/>
                </a:ext>
              </a:extLst>
            </p:cNvPr>
            <p:cNvCxnSpPr>
              <a:endCxn id="25" idx="2"/>
            </p:cNvCxnSpPr>
            <p:nvPr/>
          </p:nvCxnSpPr>
          <p:spPr>
            <a:xfrm flipV="1">
              <a:off x="3284466" y="3881001"/>
              <a:ext cx="1" cy="292571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51AB5B0E-9CCB-467F-B8D8-FC21426C20F9}"/>
              </a:ext>
            </a:extLst>
          </p:cNvPr>
          <p:cNvSpPr txBox="1"/>
          <p:nvPr/>
        </p:nvSpPr>
        <p:spPr>
          <a:xfrm>
            <a:off x="6096000" y="2752379"/>
            <a:ext cx="39489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给新老师的建议</a:t>
            </a:r>
            <a:endParaRPr lang="en-US" altLang="zh-CN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88" y="94129"/>
            <a:ext cx="1622612" cy="15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02C6B66-2AC4-4CD5-A41E-4607882CF3F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FpjE7qV58LqwQAADERAAAdAAAAdW5pdmVyc2FsL2NvbW1vbl9tZXNzYWdlcy5sbmetWG1r3EYQ/h7If1gEgRZaJykkhGKf0UnrO2GddJH2fHZfEGtpfbdY0jp6ucT5lJRCof0BhYR+CJSSH9BCTKD9LyV2mn/R2dWd7csLkmzDHdyubp6ZnZlnZlar64+SGM1YlnORrmm3V25piKWhiHg6WdNGZOPLexrKC5pGNBYpW9NSoaH1zvVrqzFNJyWdMPh9/RpCqwnLc1jmHbk6WyMerWnDbmC4g6Hu7AS223ODrtXTOoZIDmh6iGwxEd9ln311996j23fufr56cy7ZBMgf6La9DIUU0p1bDYAc4rl2AGjYDhy8TbTOm1e/vHn15N2Lv9oJuyNiWw7WOvMf7aSHHt6Sqn9uqHrkedghgW9bJg4sP3BcorxiY4JNrbMjSjSlM4YKgWacPUTFlEFMC54xlMc8Ug9CARtpyeqUme5At5zAwz7xLINYrqN1fJFlh18oWFoWU5GBuhxFPKe7MYuUTsge9fwgYzmopgVkF4JPMeXwT5FQnq7Uqvb0seX0AuK6th9gx1zsaB2cRsjMqFTTEsXTfewBQEZzll1ANlD5psSRHsftEPpWr2/Dl0gT+nwyjeFbtLVjiCEGQ5bWSUGOYA9SzPfHrmdKp4EqRNEBzfOHIouW8uN8oOqALcdwIQUNcg6cSIwFMMSYQw3JMhYWdWAD7Pt6DwdddxsSWes4bhsJdxM4t9lGYgf7QBHs18k4+pbV02XCS4ot8n/Br5DKdI4PEQ1DkJPum3FR5rAjXQosUEzLV9qp8fH9EYTN0u1P0LhCBe+q1YTPGNiRRSyrVQRFxsCmzKL7I+ubYEO3bGwGkFamOw6IKn5SY0IPUSoKRKMZTUOGdllIS8j1Q3gW8Ug9k3FW+h+U/DGixbyq3JgXJMfE2zfa2rNUwz5iVpmDTUXBkoOiTrV02Nz8i1ghc/qTJjQ5+sX0+wZ2dM9yryYyOU/KuKq6l47PqWVtY1RrxCU91TxaV22JX9XWrgUFq8tFcwkM3VT2D2iAcXMpy9kARcOqREMNt9K9Fjoddw7gCHRRjC1w1ZIJW+DCFvJj3PUtAgPSmO3mvKgdOxQbqwB9PLQhTHwxK9gZGXfZnoAJJ2Z0Vk0f0IVUpGsDem64WWoVxCI2mOwA4KRKHoCMeQL2Rw0wRwO88EBV4JdOMhZlHCnyxnxfFXnwbZmwD8emvUwkajem+SJ5qyazfhkrqsN5ldJhi/Z/yr/G8TlHv4tHyce6Z/QDQ3cMLEd+ydW4oRBQQLrCJn5g610pDlxIaBFOoZnuiTKNGgJVA7uJN3QAm595OCTHR6/fPX/575M/GsK8Z0y1i+a7X7cCAW7LQohPwb51RMHy7+tAiN5dllOLJlLzO85C7uT5n8e/Pzt5+eLkt3/e/nB0/NPrk1+f/vf30dtnP556phbWgiy9kjsGrVpPIhLYWqnXCySYB1UnRDf6A+CJr2ghygxGuzYIA93bhFqnpnStM6DZPhRKIkTcCkXFQSZo0U772R20LGKesjayl2s18sDEGga6aapbOZAz5uF+1VMjuHGE8+t5DNfzpmBGX3egDr+HxyJetARUrWtRpaAQVOuzMjD7sJOdrnL1cmP15rl3Hf8DUEsDBBQAAgAIAJFpjE6G9mq8OgMAAJAMAAAnAAAAdW5pdmVyc2FsL2ZsYXNoX3B1Ymxpc2hpbmdfc2V0dGluZ3MueG1s1VfdbtowFL7nKSxPvSxpO7p2KKGqCmjVWkCFaetVZWJDrDp2FjtQetXr7Sl2szeY1OeZerO32HEMFNSuS3+QNiFEfH6+839i/L2LWKARSzVXMsCb5Q2MmAwV5XIY4A+95vouRtoQSYlQkgVYKoz2aiU/yfqC66jLjAFRjQBG6mpiAhwZk1Q9bzwel7lOUstVIjOAr8uhir0kZZpJw1IvEWQCP2aSMI2nCAUA4BsrOVWrlUoI+Q7pWNFMMMQpeC65DYqIpiA6wp4T65PwfJiqTNIDJVSK0mE/wK929+1nJuOg6jxm0uZE14BoyaZKKOXWCyK6/JKhiPFhBO7uVDAac2qiAG9VLApIe3dRcmwXOrEoBwpyIM0UPmaGUGKIOzp7hl0YPSM4Ep1IEvOwBxxk4w9wvXf27rTTODk6bL0/67XbR73DjnMi1/GWcXxv2ZAPDqksDdncjk+MIWEEfoPOgAjNfG+RNBMbKLnknD2jvhKQ+1wL2ijuM9oiMVuoRvecyyZIbmI0gEDEJMD7KScCI26I4OFcWWd9bbjJq95clESABe3J0HEX35p32Qkjkmq26NaMo23Ow9pHlQmKJipDgp8zZBSC+LMYniKGFouDBqmKcyq0j0FacLA44mzM6F6e0yngnwydgok4A03o1UQw4yx8zvgl6rOBSgGXkRF0NtC5dvjlRwEnROtbUDLzca17dFhvnB226o1PazZAQkdEho8Eh4KzODErwScTJJWZ6UE6QpJplheFcprzisRWfnoZNI8z4cr80sVYgF5hSVZj5TGF+asHhc1GZJQPoh2uHBpGkENJHCYwQlgXXGasKGBIJFJSTBAJYa1pO9YjrjINFDfADlo/3UOnj7jMT0NYbWAxpSwtBLmxufW6sv1mZ/dttez9vPq+/qDSdOF3BLHm3MY/eHDlz9f+3W3oe3ZL37+0TZr9mzv75vrLzfXVr28/iiT35vprceHTRreIWKtdRKr9vojUiXvddBZeNYVcgPU0dOMGC0rwmBtGX7LZntAwz3rLu25bTcOsMObnDMl/E7I7zS+MSzdE37v3Cms5MZc8hkTY5Ti/99a2Kxtw57yXVSoB2vK/iFrpN1BLAwQUAAIACACRaYxOpsmKrL0CAABVCgAAIQAAAHVuaXZlcnNhbC9mbGFzaF9za2luX3NldHRpbmdzLnhtbJVWbU/bMBD+vl9Rdd8Jey2TTCUonYTEBhqI705yTaw6dmQ7Zf338yU2sdukzWoh1XfPc3e+t0L0lonlh9mMZJJL9QzGMFFolHjZjOXX87QxRoqLTAoDwlwIqSrK58uPP9sPSVrkOZbcgZrK2dAMejeL9jOF4nx8W+AZI2SyqqnYP8hCXqQ02xZKNiI/G1q5r0FxJrYWefljsVqPOuBMm3sDVRTT+grPNEqtQGvAkL6v8ZxlcZoC954u289ETu/q9OsPaDummWlpN5/wjNFqWkCc5KsbPON4Ya3HVVngOU0w8NdY6JfPeEahnO5BxcbvvuIZZci6qf+nR2olC0xozDldxHcOlzS344dRXeI5S8AHoaOzVXDpad96F4Dc13DuCY6rkvwJ83qwELDoKYelUQ2QxN86nS7l22Nj7HzAckO5toBQ1IOebNBPtNHeTCzrcX/gjYk8tOUkPeRV8qaCVRdwYC6W9/jV6rbdFaHRd1kQoYKdEwYh9sIe+dvm9QgZCHvkM2c5PAq+P4IfajqOr/EtddU8nX6rBUHtNXdaf/Na9PSAk6sD107gMZXMYakxnBdWAZaNJK2sCyk5iokIumMFNUyKX4hL9+1jNEkOFK7VhhuLGGY4DPVbG6Pd0mHIeI270RUzbsfuR6F/W3efGbvDr+fUGJqVlf1R0vOZ49khsU7myTADt6SFg7oXGxlwWt9jpIqqLagXKbmeShHSwNSYZDdaY6ZJEuSAJMNJJs7IUPZFU6Wg1rZoDHzXxLIOV7Ki5PbPvDJ4g9wrXVlGtB3VlNaeoIy/wwOJ6wGgKit9B3SXTlM13DAOO/CjHwjaJ4+9jWjbpGP9dmMeYGPCDeEkBy0ZAIKedJui75UQFysGCK82rmFGp5nQ94amun1aNPl+C/dzFO1lv82w+UL3ncB1U2TZ6o9zaIX47+Q/UEsDBBQAAgAIAJFpjE71eJSxDQMAAKELAAAmAAAAdW5pdmVyc2FsL2h0bWxfcHVibGlzaGluZ19zZXR0aW5ncy54bWzNVt9OWjEYv+cpmi5eylHnpiMHjBGMRCdEWDavTDktnMae9qztAfHK6+0pdrM3WOLzLN7sLfb1FBCiY0cjy0II9Pvz+/5/bbh3lQg0ZNpwJat4s7yBEZORolwOqvhD93B9FyNjiaREKMmqWCqM9mqlMM16gpu4w6wFUYMARppKaqs4tjatBMFoNCpzk2rHVSKzgG/KkUqCVDPDpGU6SAUZw48dp8zgCUIBAPgmSk7UaqUSQqFHeq9oJhjiFDyX3AVFxJFNBA68VI9ElwOtMkkPlFAa6UGvil/t7rvPVMYj1XnCpEuJqQHRkW2FUMqdE0R0+DVDMeODGLzd2cZoxKmNq3hr26GAdPAQJcf2kROHcqAgBdJO4BNmCSWW+KO3Z9mVNVOCJ9GxJAmPusBBLvwqrncvjs7bjbOT5unxRbfVOuk2296JXCdYxAmDRUMhOKQyHbGZnZBYS6IY/AadPhGGhcE8aSrWV3LBOXdGPSUg9bkWRn3wVIyreF9zIjDilggezbiW6AGzh1xADE53s9yXFt8D+nijmGjD5g1NOcZlMap9VJmgaKwyJPglQ1YhiChL4F/M0Hy6UV+rJKcKYiwyglOGhpyNGN3LszQB/JOhczCRZKAJzZcKZr2Fzxm/Rj3WVxpwGRlCqwKdG49ffhJwSoy5ByVTH9c6J81646J5Wm98WnMBEjokMnoiOJSQJaldCT4ZI6nsVA/SEZHMsLwolNOcVyS28vPLYHiSCV/mly7GHPQKS7IaK08pzF89KGw2JsN8EN1w5dAwghxK4jGBEcG4c5mxooARkUhJMUYkgkVl3FgPucoMUPwAe2jzfA+9PuIyPw3g5gCLmjJdCHJjc+v19pu3O7vvKuXg58339aVKkxXeFsSZ8zv8YOkSny3yh9swDNzufHwNW539qy18d/vl7vbm17cfRdJ1d/u1uPB5o1NE7LRVRKp1XETqzF8g7bnLo5ALsHAGfoBg5QiecMvoS7bPM1pg+U3sG+SFWmCFUSxt5P83CH+aPbwWXlph8OhTsAT0xWd1rfQbUEsDBBQAAgAIAJFpjE52fLStlgEAABkGAAAfAAAAdW5pdmVyc2FsL2h0bWxfc2tpbl9zZXR0aW5ncy5qc42Uy07DMBBF9/2KyGxRVZ4BdhUtElIXSLBDLJx0mkZ1bMt2QkPVfyfjvmLHoXg29e3xHc9Ens0gahZJSfQUbexvu39z91YD1Iwq4dLVWY9eoE40y+fwkRfAcg7EQ6rD0aO8PREhY8KtaVK/o61u+RGB/ywo021cBixUQNOhw1UA/A5o69DhH6e0fVm7klp9TkpjBB+mghvgZsiFKqhlyMWLXe0KPVhUoM6gC5qCYxrb1UeeHO9ijDaXikJSXs9EJoYJTVeZEiWf9+Vf1hJU88VXO2D0GD9PHTuWa/NqoPATTx8w+kmpQGvY572fYgRhRhNgLd+RXX+gjnG3II+ucp2bAz2+wmjTkmbQ6dLDGMPFeOPV6WaM0eUMrM2OuLnGcAhGa1Adq8kthgMKWcp/fECpRIYd6aDdnh9RJug859k+9QgjyOFl0bave6dC7fUnxHlCwntCy9DrK/pGR+jde5o5Gjp5tZd3FsrLQiIPiSKQWfZOoe51jD9JcP8ZEWoMTZdFMyCa6djkFqYZk9HXmbHqJxlsfwFQSwMEFAACAAgAkWmM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WmMTieqgVJ0AAAAdAAAABwAAAB1bml2ZXJzYWwvbG9jYWxfc2V0dGluZ3MueG1ss7GvyM1RKEstKs7Mz7NVMtQzUFJIzUvOT8nMS7dVCg1x07VQUiguScxLSczJz0u1VcrLV1Kwt+OyyclPTswJTi0pASosVijISaxMLQpJzQUySlL9EnOBKp9Obnze2fNi/b7nK7oVdBWe7F/3bMpOJX07LgBQSwMEFAACAAgA95JT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WmMTnWTheFxAQAA/QIAACkAAAB1bml2ZXJzYWwvc2tpbl9jdXN0b21pemF0aW9uX3NldHRpbmdzLnhtbI1S207cMBB95yssfmBtj2+R0pV8C9qXUnERj1XYuFVUcKrYCIT88XWA1bJlq+J5mjlnzmjGp02/xmgfUp7ux+c+j1O8DDmP8WdanyDUbqe7af42hxRyWu0rN2McpsdN/DEttVpNuY9DPw92QdMao+7lISW1cqpmzDCKJPPUK+Q8txVrwDVgK+Yose3qL4lX3TlsQ8zHVdvVAfqxYRNTmPMmDuFpDYfs99DhBmdzP4yVl9aCLVF2U4tjSyBGuOS+UA0AAlnuiMNFykZqgjxmHEMxigIFRDgnjShEUg416xpRVZhvBGKSMeoK9bR2I62No7ZIaAjRdZpXjS1dZyTGiBACzBUuoDMYVTZUDQ1qOSA4MCCKNpooQJ3tTMeKd15YjhT1AuPCjAGM98fdb/f+XPvqp9fZnfM/gke/4Ci6eGt1xFzt9mGeK/kq3P++63NAt30Km+HLqbnQX5133+359cWlP31z54uTd9zFsnX3fzr8D1BLAwQUAAIACACRaYxOXc5DJ1ELAAA/IAAAFwAAAHVuaXZlcnNhbC91bml2ZXJzYWwucG5n7VlpVFPXFr4oatUKtmrVMqRglFoZijxJkwgRRAOVeSgVCFgn6kBQkhCGJNBiHxUKkVCFyuQcBiECQkgCxBYlpUwqAQyXAJUhklGkIUAE3k189r31utb78X6+lR/33nX2d88++3x7n332Oueivy923ZoP1wAAsM7L0yMQAIy9AGB57DsrIYkV+8IL6GNECMS6A1Vd5pNQwzjazccNAKrpa19/tQJqrz7neZgAACYtusdIEFt6HABgQi8Pt+CESIXYJ9M8xEzwO2UHJhX2oHLEfdAz3pob6PbzNWup+42PjL+7VmWd8TH+23e4AcHrra2N3+ts3bz+b7yvKddLllxcb9sUJaPETjinDZJPGl54hRa59jr1XJf1i/fYfNASN/7b5UfkYSp7dgaMJVPmxvMgY4ClrUHTpYsBFscjFi/CMa9f7kdvgaQj/PKkX+/LPRhRtLnb4vV6SRX3V184J0l9mmcEtR+cD6COeVBXMsNXQ61zEcEw5FRvaFTdLh2YnSndZsPdpNMvyPJcBn3WW+t+2/c9XCezYujeFwyAATAABsAAGAADYAAMgAEwAAbAABgAA2AADIABMAD/f0DhrLo/arP+cLDof9WUnAHPc4iKLMSk0M5PdPz0KMjPpS7hxfX07MIB1gB/oHtgWEnTn1LusQTJgt4KYf6rvvDYGGIHDuzLP0Uhg5AESZ9GZMMxi7Ojz4VlQYouy5A6ft2weMEIAFJHJ57ePhSe3LPfgtCvIE3/cLogRn1hQEOaGBS25owNcggKE0uS7mcRCzFMIWDZeNE2+t4a3dEqi7d4k+4a1vjyl7XoyMTxy7I+pxKH5tnnJaoFnqo5uZM7JQkEs2QH1U4F9dpJZknVYQSOr+wmsYdzYjrO31QU0+YnL2sI/NbPm7KWftDM46tv1sAA4NyXUh9jMMF+b9LceB7IOVjng4hnSV3Pate9Z4ZlFChw8NwBlXJRjrU4OxTXbodeVSyeP2HjV9yo5K6xJVEtLuWBeF6MJC4RPREwrM3YpnbhLy1ql1Zv32R9p+QAZzQbHb8uYk+V/ZmzMYjKiuHMNaZ1+Pkkc3CShq13FJQrpM19in5VXCVMENM+qNpXAUZKMIK3ln3X1MP0Y3dHayoKYoVZIhbXAaRUx416PlUIO2/wMMkhqy6T7oXlkR6LYpzKl8uVQP0Q8lPL/L6YSkKyPIo6LBjxV90o/TQwyiH9wpqj6tpy1q6zPpjanTXeYK+q5Y+uGxkmozxXfJO6z/m+d7zWQiQzJ8HusEJjQjWJ89TiXQzzh+jHfYnsZwEiUwD4zFZt8kKZKHcmTmdxHUF/TVlBrIMHw+Wq65V7eGFpmnxqHxkx5BV3Thpd87q2It8/r32qvLl4aDzA6ljGxk1md2J++0Prb3R0DmelVoVgQDENO4PCUnF8JmIAn7F9lAQ6S3iIHXuwCM2LUvkqADD/OyodqzGPD+ciseL8mFLJCIjCXPSs8esxOsPGB7OEdNYYWfqAksReNi2jxQfBD5usVKvjvv64ZyZ30pmniN1opZuUylyGJ99cAOnKqc/S8coAxEkT8SDEb750207Q1bStBj8EycKlxxDiwoL3vWZOoY4o+rKumAZiSUciZCsYab0LchMnBpEd5cFQkwh0riPPjsVfTOItoLgcI2Dk0xjtrbIivZICqd9a8jTeHS5iTqbWhSPK6P7yep8VDNRmD7L9mokQ2E9bW4QJvgwubd7TZ2u31+5yBZNe8eMkxYokJobnhkjgh9XommFkn9gXPkcW+X20U2/pl67QappJlNXrRwfjf//lu3glySIMfjiyD8eG6ZYLydprxSXx4v3TFgl+Nh2FtrDG3fR511DbfJqzujbf3fPA9/Oc4IdX3fs2+kjjMlaP5nOLHF2D87cIbNMznmRBntiNXYjE1zhg7RiNmqFkhbpi0e/FhCXp2JU88YTYA4HQuYOz9MtoaUEKFIr1XJZ2LjPXus2110hCfMkpGKejvO/QRba8J4pqF3VTFb32x50Z3rJPvL1lUrFZj3r0YjgzdXcMYlF+51pAf/94ORCA0Sjna/qRUmfmy5qu5rtr9mh7XSzJQUtl1OlOBM91hsxrJurm295+eVfoB90umgiegvuG8Q61hIYWv76J7zCfIdDezzHOx2kS5I2zzzPROUfDWkk9fGa7L0JTauZkV0KdES3x59E/ypn1ZMJy4IFbBYFI7A6VPFW0QHheU3GJB9zoZL+LpU3FlXFF65t+Qe1EEwa38IqKv0Trvn6rwAwATJ4+ytwMSsoJ0pljwqyfgqim3IUvD/zZ9RSVLJrUE+b3NAxWV0ZmyCVQROncd8nkOUtkK/vv3VCbsDOESAYeDy00T/G0kEPSOkpbOypBeogHY1Pz4rzs0SGHpvsE9/YAXKiM6/hAzRWMHu/dXamyR4sHISa40uph3PDkxEogNU3o4lcUzoZB0kH9aKeCgbLlN7RKXuxUh1O3bXHK4tyZvXNjuZnJSk50tFm1Mf5u8l7fL+x65pU1PZ0u0ta7N32lA9TXJ9nkAqKetCRpGXPgL5M//Gq6G+NgmTDyTdH6V9IKllIqF9WiQWH9njs8u5FY8ej5mtOHh/CNcr0jEYEp56PDWv0D89SqccUhfUzdMnWdvUatQjHxmIPifGSv5pp+wtvVvjnpMFrDum1FA/WtRPaK15XJe+OHklVNSxjpUuS/ebg2e4o1FLylLKX/hJ14Rs/3465CZI9rVNEhtinEQIS0maw9t826bSTTofnZ3Bafzfu/4MiqeB/E8hdmnkP2S3ZMt5rFyil3M8S96B1cQTv0jOKlRWYVyx7i+/P0GQN37OOteXhQ752v9VskilRO7UKl42E6s4XUKu2QoiXre3gayupMUdpx5LfCChBGm/09ez4pcWGD397qBHm1YCDtXHaz/bvnKpVTNReVUw2fLzBnOhHD92VfLJQ81tF+9uhckX0dESTpOP+qIWHqqLaQZPIm0O0jGh538bP3Z8LTr/MwNyEqyJIQuWNq43QXut8iuJ806qx2LkarGqe5igYkMSD1DIme50OkC5B68mVXu9xqGolgvF41MmWRom0kgVyOLrOiycoItIbrwfi5LdeGdRF2G11q3w7lZ61CEW9OxW0cCROPntgAedNEH2mo+LVwyEj9avoKRZ0nagdJBdxEnaZy/snafrrI24PxjWfcXtJ/GkF4oQvPlj9G6ZguGo3xJmfa47jCLt7qnOOPqYN3utzuUfybKJHvw9gcztv+5g/bbpzOxiufvNmH3iVVZSuR8noiIRvKhq+mBDA2Af85fKuw5JXCd3B+UataIuzDRTmwWBvYfSXLLE0bOYlv+RBKlvEEY86V06KWf+6yExTfwU4ExH2Lc0larLmXyfPLz5B3p6VKmxJKDWFfg7kbfkzJU0U2zgycURh9hgWZJbQk3PqRMChyj2gTRA8HYxUVYBUSohJ7AgNA2amXacWV1GoDJMsnJz7sdRY/WyjVPu2sC4UKirSE7fEmsiu3sTAqcWos16/e8VYQVDop61NTeiXLJbPdDXhCbrel5eUFqFpq2S3ITJeZE2J5Nh1T1uOtOceVoUcl99oQkDnNIBLRBtE4dDCnTVQbTa4viznjTQ7XXRpv7F1LAVH1UZr85AKX6/jo7M07oYLsRJWub14oeVeScM5LemwliWPuWQwlxyK6lRD1jTE0XsET52wFwmXC9QckoprpGRdBefnzqkzddCV+y+lSblh/lu4aGu/71/rx4cVhmrYSZ/TnpbVWxWf/69Iayl6s+O1v77cfWmeSc/WFaggpJyze2ssu5fUUlmelw1NC1JdOzdkwhK8kJSn2VZFNAya6ynSWpbtNHxs+UT0LQ1xt9TFCysp1GrwO+HpUuR/59h9QSwMEFAACAAgAkWmMTisLwG1KAAAAawAAABsAAAB1bml2ZXJzYWwvdW5pdmVyc2FsLnBuZy54bWyzsa/IzVEoSy0qzszPs1Uy1DNQsrfj5bIpKEoty0wtV6gAihnpGUCAkkIlKrc8M6UkAyhkYG6MEMxIzUzPKLFVsjAwhQvqA80EAFBLAQIAABQAAgAIAJFpjE7qV58LqwQAADERAAAdAAAAAAAAAAEAAAAAAAAAAAB1bml2ZXJzYWwvY29tbW9uX21lc3NhZ2VzLmxuZ1BLAQIAABQAAgAIAJFpjE6G9mq8OgMAAJAMAAAnAAAAAAAAAAEAAAAAAOYEAAB1bml2ZXJzYWwvZmxhc2hfcHVibGlzaGluZ19zZXR0aW5ncy54bWxQSwECAAAUAAIACACRaYxOpsmKrL0CAABVCgAAIQAAAAAAAAABAAAAAABlCAAAdW5pdmVyc2FsL2ZsYXNoX3NraW5fc2V0dGluZ3MueG1sUEsBAgAAFAACAAgAkWmMTvV4lLENAwAAoQsAACYAAAAAAAAAAQAAAAAAYQsAAHVuaXZlcnNhbC9odG1sX3B1Ymxpc2hpbmdfc2V0dGluZ3MueG1sUEsBAgAAFAACAAgAkWmMTnZ8tK2WAQAAGQYAAB8AAAAAAAAAAQAAAAAAsg4AAHVuaXZlcnNhbC9odG1sX3NraW5fc2V0dGluZ3MuanNQSwECAAAUAAIACACRaYxOPTwv0cEAAADlAQAAGgAAAAAAAAABAAAAAACFEAAAdW5pdmVyc2FsL2kxOG5fcHJlc2V0cy54bWxQSwECAAAUAAIACACRaYxOJ6qBUnQAAAB0AAAAHAAAAAAAAAABAAAAAAB+EQAAdW5pdmVyc2FsL2xvY2FsX3NldHRpbmdzLnhtbFBLAQIAABQAAgAIAPeSU0cjtE77+wIAALAIAAAUAAAAAAAAAAEAAAAAACwSAAB1bml2ZXJzYWwvcGxheWVyLnhtbFBLAQIAABQAAgAIAJFpjE51k4XhcQEAAP0CAAApAAAAAAAAAAEAAAAAAFkVAAB1bml2ZXJzYWwvc2tpbl9jdXN0b21pemF0aW9uX3NldHRpbmdzLnhtbFBLAQIAABQAAgAIAJFpjE5dzkMnUQsAAD8gAAAXAAAAAAAAAAAAAAAAABEXAAB1bml2ZXJzYWwvdW5pdmVyc2FsLnBuZ1BLAQIAABQAAgAIAJFpjE4rC8BtSgAAAGsAAAAbAAAAAAAAAAEAAAAAAJciAAB1bml2ZXJzYWwvdW5pdmVyc2FsLnBuZy54bWxQSwUGAAAAAAsACwBJAwAAGiMAAAAA"/>
  <p:tag name="ISPRING_PRESENTATION_TITLE" val="15245363843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f27370d-a475-4651-9fae-002888b32d6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1257</Words>
  <Application>Microsoft Office PowerPoint</Application>
  <PresentationFormat>自定义</PresentationFormat>
  <Paragraphs>306</Paragraphs>
  <Slides>30</Slides>
  <Notes>27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“四有教师”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15245363843216</dc:title>
  <dc:creator>WWW</dc:creator>
  <cp:lastModifiedBy>Administrator</cp:lastModifiedBy>
  <cp:revision>65</cp:revision>
  <dcterms:created xsi:type="dcterms:W3CDTF">2017-10-24T07:40:58Z</dcterms:created>
  <dcterms:modified xsi:type="dcterms:W3CDTF">2020-08-28T05:13:50Z</dcterms:modified>
</cp:coreProperties>
</file>