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60" r:id="rId6"/>
    <p:sldId id="268" r:id="rId7"/>
    <p:sldId id="269" r:id="rId8"/>
    <p:sldId id="263" r:id="rId9"/>
    <p:sldId id="264" r:id="rId10"/>
    <p:sldId id="270" r:id="rId11"/>
    <p:sldId id="272" r:id="rId12"/>
    <p:sldId id="271" r:id="rId13"/>
    <p:sldId id="273" r:id="rId14"/>
    <p:sldId id="265" r:id="rId15"/>
    <p:sldId id="275" r:id="rId16"/>
    <p:sldId id="277" r:id="rId17"/>
    <p:sldId id="278" r:id="rId18"/>
    <p:sldId id="279" r:id="rId19"/>
    <p:sldId id="266" r:id="rId20"/>
    <p:sldId id="26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D763D-9BC5-4E2A-A15B-DF11F44058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D763D-9BC5-4E2A-A15B-DF11F44058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tags" Target="../tags/tag1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5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6.xml"/><Relationship Id="rId4" Type="http://schemas.openxmlformats.org/officeDocument/2006/relationships/slide" Target="slide2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7.xml"/><Relationship Id="rId7" Type="http://schemas.openxmlformats.org/officeDocument/2006/relationships/image" Target="../media/image32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8.xml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9.xml"/><Relationship Id="rId1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0.xml"/><Relationship Id="rId1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21.xml"/><Relationship Id="rId5" Type="http://schemas.openxmlformats.org/officeDocument/2006/relationships/slide" Target="slide2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5.xml"/><Relationship Id="rId3" Type="http://schemas.openxmlformats.org/officeDocument/2006/relationships/image" Target="../media/image43.pn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7.xml"/><Relationship Id="rId4" Type="http://schemas.openxmlformats.org/officeDocument/2006/relationships/slide" Target="slide17.xml"/><Relationship Id="rId3" Type="http://schemas.openxmlformats.org/officeDocument/2006/relationships/slide" Target="slide12.xml"/><Relationship Id="rId2" Type="http://schemas.openxmlformats.org/officeDocument/2006/relationships/slide" Target="slide6.xml"/><Relationship Id="rId1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0.xml"/><Relationship Id="rId2" Type="http://schemas.openxmlformats.org/officeDocument/2006/relationships/image" Target="../media/image5.jpeg"/><Relationship Id="rId1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1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3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4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3833" r="18222"/>
          <a:stretch>
            <a:fillRect/>
          </a:stretch>
        </p:blipFill>
        <p:spPr>
          <a:xfrm>
            <a:off x="-24130" y="-33655"/>
            <a:ext cx="12221210" cy="692531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340610" y="1871980"/>
            <a:ext cx="8065770" cy="1008380"/>
          </a:xfrm>
        </p:spPr>
        <p:txBody>
          <a:bodyPr>
            <a:noAutofit/>
          </a:bodyPr>
          <a:p>
            <a:r>
              <a:rPr lang="zh-CN" altLang="zh-CN" sz="5400" b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在路上，只为心灵的远行</a:t>
            </a:r>
            <a:endParaRPr lang="zh-CN" altLang="zh-CN" sz="5400" b="1" smtClean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475214" y="3244578"/>
            <a:ext cx="6858000" cy="1008142"/>
          </a:xfrm>
        </p:spPr>
        <p:txBody>
          <a:bodyPr>
            <a:normAutofit lnSpcReduction="10000"/>
          </a:bodyPr>
          <a:p>
            <a:r>
              <a:rPr lang="en-US" altLang="zh-CN" smtClean="0"/>
              <a:t>                  </a:t>
            </a:r>
            <a:r>
              <a:rPr lang="en-US" altLang="zh-CN" b="1" smtClean="0">
                <a:solidFill>
                  <a:srgbClr val="FF0000"/>
                </a:solidFill>
              </a:rPr>
              <a:t>——</a:t>
            </a:r>
            <a:r>
              <a:rPr lang="en-US" altLang="zh-CN" sz="2800" b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17-18</a:t>
            </a:r>
            <a:r>
              <a:rPr lang="zh-CN" altLang="en-US" sz="2800" b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学年语文教研组工作总结</a:t>
            </a:r>
            <a:endParaRPr lang="zh-CN" altLang="en-US" sz="2800" b="1" smtClean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doors dir="ver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085273" y="785336"/>
            <a:ext cx="384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二、扎实工作靠毅力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36140" y="1659890"/>
            <a:ext cx="4733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2</a:t>
            </a:r>
            <a:r>
              <a:rPr lang="zh-CN" altLang="en-US" sz="2400" b="1">
                <a:solidFill>
                  <a:srgbClr val="FF0000"/>
                </a:solidFill>
              </a:rPr>
              <a:t>、上课、听课，氛围浓郁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8" name="图片 7" descr="C250D502339B728B987F85C51600F519"/>
          <p:cNvPicPr>
            <a:picLocks noChangeAspect="1"/>
          </p:cNvPicPr>
          <p:nvPr/>
        </p:nvPicPr>
        <p:blipFill>
          <a:blip r:embed="rId1"/>
          <a:srcRect l="18852" b="37082"/>
          <a:stretch>
            <a:fillRect/>
          </a:stretch>
        </p:blipFill>
        <p:spPr>
          <a:xfrm>
            <a:off x="1884680" y="2268855"/>
            <a:ext cx="4443095" cy="2584450"/>
          </a:xfrm>
          <a:prstGeom prst="rect">
            <a:avLst/>
          </a:prstGeom>
        </p:spPr>
      </p:pic>
      <p:pic>
        <p:nvPicPr>
          <p:cNvPr id="9" name="图片 8" descr="D6676C570B3B92E5DBA03B9F68506AEA"/>
          <p:cNvPicPr>
            <a:picLocks noChangeAspect="1"/>
          </p:cNvPicPr>
          <p:nvPr/>
        </p:nvPicPr>
        <p:blipFill>
          <a:blip r:embed="rId2"/>
          <a:srcRect t="25466"/>
          <a:stretch>
            <a:fillRect/>
          </a:stretch>
        </p:blipFill>
        <p:spPr>
          <a:xfrm>
            <a:off x="6466205" y="1659890"/>
            <a:ext cx="4855210" cy="2715895"/>
          </a:xfrm>
          <a:prstGeom prst="rect">
            <a:avLst/>
          </a:prstGeom>
        </p:spPr>
      </p:pic>
      <p:pic>
        <p:nvPicPr>
          <p:cNvPr id="10" name="图片 9" descr="6C62CF158476245574F162072FB54D7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205" y="4472940"/>
            <a:ext cx="3111500" cy="23348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964420" y="4753610"/>
            <a:ext cx="551815" cy="15875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400" b="1"/>
              <a:t>名师指导</a:t>
            </a:r>
            <a:endParaRPr lang="zh-CN" altLang="en-US" sz="2400" b="1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doors dir="vert"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175443" y="556736"/>
            <a:ext cx="384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二、扎实工作靠毅力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38350" y="1268095"/>
            <a:ext cx="4733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3</a:t>
            </a:r>
            <a:r>
              <a:rPr lang="zh-CN" altLang="en-US" sz="2400" b="1">
                <a:solidFill>
                  <a:srgbClr val="FF0000"/>
                </a:solidFill>
              </a:rPr>
              <a:t>、作业批改细心认真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8" name="图片 7" descr="0BA3B6158B93AF0FFC759FD175ADDC8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1075055" y="1735455"/>
            <a:ext cx="3027680" cy="3472180"/>
          </a:xfrm>
          <a:prstGeom prst="rect">
            <a:avLst/>
          </a:prstGeom>
        </p:spPr>
      </p:pic>
      <p:pic>
        <p:nvPicPr>
          <p:cNvPr id="9" name="图片 8" descr="7FA5744AD31C170A8E96381D18F953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66285" y="2047875"/>
            <a:ext cx="3704590" cy="3985895"/>
          </a:xfrm>
          <a:prstGeom prst="rect">
            <a:avLst/>
          </a:prstGeom>
        </p:spPr>
      </p:pic>
      <p:pic>
        <p:nvPicPr>
          <p:cNvPr id="10" name="图片 9" descr="4507C5A55F48B237B7FB0CFB4FDA8D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591550" y="2330450"/>
            <a:ext cx="3059430" cy="3217545"/>
          </a:xfrm>
          <a:prstGeom prst="rect">
            <a:avLst/>
          </a:prstGeom>
        </p:spPr>
      </p:pic>
      <p:sp>
        <p:nvSpPr>
          <p:cNvPr id="11" name="左箭头 10">
            <a:hlinkClick r:id="rId4" action="ppaction://hlinksldjump"/>
          </p:cNvPr>
          <p:cNvSpPr/>
          <p:nvPr/>
        </p:nvSpPr>
        <p:spPr>
          <a:xfrm>
            <a:off x="10885805" y="6082030"/>
            <a:ext cx="631190" cy="4133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doors dir="vert"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802063" y="639286"/>
            <a:ext cx="384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三、屡获佳绩展实力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图片 1" descr="DABA3B274785F768F17E528F38B22486"/>
          <p:cNvPicPr>
            <a:picLocks noChangeAspect="1"/>
          </p:cNvPicPr>
          <p:nvPr/>
        </p:nvPicPr>
        <p:blipFill>
          <a:blip r:embed="rId1"/>
          <a:srcRect l="14437" r="21887"/>
          <a:stretch>
            <a:fillRect/>
          </a:stretch>
        </p:blipFill>
        <p:spPr>
          <a:xfrm rot="5400000">
            <a:off x="7853045" y="1303655"/>
            <a:ext cx="2352675" cy="2773680"/>
          </a:xfrm>
          <a:prstGeom prst="rect">
            <a:avLst/>
          </a:prstGeom>
        </p:spPr>
      </p:pic>
      <p:pic>
        <p:nvPicPr>
          <p:cNvPr id="3" name="图片 2" descr="E9819D8ED8DC6890A7F8EC224C0C84E3"/>
          <p:cNvPicPr>
            <a:picLocks noChangeAspect="1"/>
          </p:cNvPicPr>
          <p:nvPr/>
        </p:nvPicPr>
        <p:blipFill>
          <a:blip r:embed="rId2"/>
          <a:srcRect l="-587" t="5986" r="587" b="9329"/>
          <a:stretch>
            <a:fillRect/>
          </a:stretch>
        </p:blipFill>
        <p:spPr>
          <a:xfrm rot="5400000">
            <a:off x="1167130" y="3465830"/>
            <a:ext cx="1840230" cy="2766695"/>
          </a:xfrm>
          <a:prstGeom prst="rect">
            <a:avLst/>
          </a:prstGeom>
        </p:spPr>
      </p:pic>
      <p:pic>
        <p:nvPicPr>
          <p:cNvPr id="5" name="图片 4" descr="8010F85898394538886ACA82E83F01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810" y="1514475"/>
            <a:ext cx="3134995" cy="2352675"/>
          </a:xfrm>
          <a:prstGeom prst="rect">
            <a:avLst/>
          </a:prstGeom>
        </p:spPr>
      </p:pic>
      <p:pic>
        <p:nvPicPr>
          <p:cNvPr id="6" name="图片 5" descr="BADCC43E8C9B2A08A9CAB9A7DD1B411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365" y="1514475"/>
            <a:ext cx="3068320" cy="2352675"/>
          </a:xfrm>
          <a:prstGeom prst="rect">
            <a:avLst/>
          </a:prstGeom>
        </p:spPr>
      </p:pic>
      <p:pic>
        <p:nvPicPr>
          <p:cNvPr id="7" name="图片 6" descr="EDC19CA2140CB3F522EDE1B810CC1E0C"/>
          <p:cNvPicPr>
            <a:picLocks noChangeAspect="1"/>
          </p:cNvPicPr>
          <p:nvPr/>
        </p:nvPicPr>
        <p:blipFill>
          <a:blip r:embed="rId5"/>
          <a:srcRect t="6629" b="10601"/>
          <a:stretch>
            <a:fillRect/>
          </a:stretch>
        </p:blipFill>
        <p:spPr>
          <a:xfrm rot="5400000">
            <a:off x="6337300" y="3518535"/>
            <a:ext cx="1823720" cy="2645410"/>
          </a:xfrm>
          <a:prstGeom prst="rect">
            <a:avLst/>
          </a:prstGeom>
        </p:spPr>
      </p:pic>
      <p:pic>
        <p:nvPicPr>
          <p:cNvPr id="8" name="图片 7" descr="FF5AFCF805288437A086368213C0635A"/>
          <p:cNvPicPr>
            <a:picLocks noChangeAspect="1"/>
          </p:cNvPicPr>
          <p:nvPr/>
        </p:nvPicPr>
        <p:blipFill>
          <a:blip r:embed="rId6"/>
          <a:srcRect l="21115" r="15017"/>
          <a:stretch>
            <a:fillRect/>
          </a:stretch>
        </p:blipFill>
        <p:spPr>
          <a:xfrm rot="5400000">
            <a:off x="3789680" y="3768725"/>
            <a:ext cx="1823085" cy="21450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444365" y="5897245"/>
            <a:ext cx="3903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各级各类作文获奖</a:t>
            </a:r>
            <a:endParaRPr lang="zh-CN" altLang="en-US" sz="2400" b="1"/>
          </a:p>
        </p:txBody>
      </p:sp>
      <p:pic>
        <p:nvPicPr>
          <p:cNvPr id="10" name="图片 9" descr="D5738ABFD343BFBE08B978B011279BBB"/>
          <p:cNvPicPr>
            <a:picLocks noChangeAspect="1"/>
          </p:cNvPicPr>
          <p:nvPr/>
        </p:nvPicPr>
        <p:blipFill>
          <a:blip r:embed="rId7"/>
          <a:srcRect l="9639" t="16279" b="13748"/>
          <a:stretch>
            <a:fillRect/>
          </a:stretch>
        </p:blipFill>
        <p:spPr>
          <a:xfrm rot="16200000">
            <a:off x="9154795" y="3503930"/>
            <a:ext cx="1840230" cy="269176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doors dir="vert"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802063" y="563721"/>
            <a:ext cx="384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三、屡获佳绩展实力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8705" y="1460500"/>
            <a:ext cx="4192270" cy="2358390"/>
          </a:xfrm>
          <a:prstGeom prst="rect">
            <a:avLst/>
          </a:prstGeom>
        </p:spPr>
      </p:pic>
      <p:pic>
        <p:nvPicPr>
          <p:cNvPr id="10" name="图片 9" descr="A8CF54D2D0F891FB559D470A78A198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985" y="1459865"/>
            <a:ext cx="4230370" cy="2379345"/>
          </a:xfrm>
          <a:prstGeom prst="rect">
            <a:avLst/>
          </a:prstGeom>
        </p:spPr>
      </p:pic>
      <p:pic>
        <p:nvPicPr>
          <p:cNvPr id="11" name="图片 10" descr="3378BD3AEDB087E08F2C1DAEA05AA6FA"/>
          <p:cNvPicPr>
            <a:picLocks noChangeAspect="1"/>
          </p:cNvPicPr>
          <p:nvPr/>
        </p:nvPicPr>
        <p:blipFill>
          <a:blip r:embed="rId3"/>
          <a:srcRect r="4599"/>
          <a:stretch>
            <a:fillRect/>
          </a:stretch>
        </p:blipFill>
        <p:spPr>
          <a:xfrm>
            <a:off x="1068705" y="3906520"/>
            <a:ext cx="4192270" cy="2472055"/>
          </a:xfrm>
          <a:prstGeom prst="rect">
            <a:avLst/>
          </a:prstGeom>
        </p:spPr>
      </p:pic>
      <p:pic>
        <p:nvPicPr>
          <p:cNvPr id="12" name="图片 11" descr="605ADD7694049786114530C8467A03E8"/>
          <p:cNvPicPr>
            <a:picLocks noChangeAspect="1"/>
          </p:cNvPicPr>
          <p:nvPr/>
        </p:nvPicPr>
        <p:blipFill>
          <a:blip r:embed="rId4"/>
          <a:srcRect t="22123"/>
          <a:stretch>
            <a:fillRect/>
          </a:stretch>
        </p:blipFill>
        <p:spPr>
          <a:xfrm>
            <a:off x="5340985" y="3906520"/>
            <a:ext cx="4229735" cy="247015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874885" y="2519045"/>
            <a:ext cx="217551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整版朗诵：</a:t>
            </a:r>
            <a:endParaRPr lang="zh-CN" altLang="en-US" sz="2000" b="1"/>
          </a:p>
          <a:p>
            <a:r>
              <a:rPr lang="zh-CN" altLang="en-US" sz="2000" b="1"/>
              <a:t>七（6）、八（8）获一等奖，</a:t>
            </a:r>
            <a:endParaRPr lang="zh-CN" altLang="en-US" sz="2000" b="1"/>
          </a:p>
          <a:p>
            <a:r>
              <a:rPr lang="zh-CN" altLang="en-US" sz="2000" b="1"/>
              <a:t>八（9）获二等奖；整版书写：</a:t>
            </a:r>
            <a:endParaRPr lang="zh-CN" altLang="en-US" sz="2000" b="1"/>
          </a:p>
          <a:p>
            <a:r>
              <a:rPr lang="zh-CN" altLang="en-US" sz="2000" b="1"/>
              <a:t>九（6）获一等奖</a:t>
            </a:r>
            <a:endParaRPr lang="zh-CN" altLang="en-US" sz="2000" b="1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doors dir="vert"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802063" y="563721"/>
            <a:ext cx="384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三、屡获佳绩展实力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015730" y="3013710"/>
            <a:ext cx="27844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孙娟、汪蓉、任春指导获一等奖</a:t>
            </a:r>
            <a:endParaRPr lang="zh-CN" altLang="en-US" sz="2400" b="1"/>
          </a:p>
        </p:txBody>
      </p:sp>
      <p:pic>
        <p:nvPicPr>
          <p:cNvPr id="2" name="图片 1" descr="098A0052B7C51D7245BCB944BBAC3282"/>
          <p:cNvPicPr>
            <a:picLocks noChangeAspect="1"/>
          </p:cNvPicPr>
          <p:nvPr/>
        </p:nvPicPr>
        <p:blipFill>
          <a:blip r:embed="rId1"/>
          <a:srcRect l="6050" t="33069" r="11062"/>
          <a:stretch>
            <a:fillRect/>
          </a:stretch>
        </p:blipFill>
        <p:spPr>
          <a:xfrm>
            <a:off x="2434590" y="1697990"/>
            <a:ext cx="6183630" cy="37452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doors dir="vert"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802063" y="563721"/>
            <a:ext cx="384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三、屡获佳绩展实力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图片 2" descr="CD8503903CC2149EFE091C9E5042101B"/>
          <p:cNvPicPr>
            <a:picLocks noChangeAspect="1"/>
          </p:cNvPicPr>
          <p:nvPr/>
        </p:nvPicPr>
        <p:blipFill>
          <a:blip r:embed="rId1"/>
          <a:srcRect t="10096" b="11610"/>
          <a:stretch>
            <a:fillRect/>
          </a:stretch>
        </p:blipFill>
        <p:spPr>
          <a:xfrm>
            <a:off x="5139690" y="1376680"/>
            <a:ext cx="3576955" cy="49796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33825" y="1797050"/>
            <a:ext cx="828675" cy="40024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400" b="1">
                <a:sym typeface="+mn-ea"/>
              </a:rPr>
              <a:t>新北区基本功竞赛获奖情况</a:t>
            </a:r>
            <a:endParaRPr lang="zh-CN" altLang="en-US" b="1"/>
          </a:p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doors dir="vert"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802063" y="563721"/>
            <a:ext cx="384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三、屡获佳绩展实力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图片 1" descr="327A50ADFC9D67111A8B0BB2069CC7D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1060" y="1524635"/>
            <a:ext cx="2515870" cy="3355340"/>
          </a:xfrm>
          <a:prstGeom prst="rect">
            <a:avLst/>
          </a:prstGeom>
        </p:spPr>
      </p:pic>
      <p:pic>
        <p:nvPicPr>
          <p:cNvPr id="6" name="图片 5" descr="A8F69F9EC4D0F7E1B792B65AC5E9AEE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325" y="1518285"/>
            <a:ext cx="2520950" cy="336169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481320" y="5309235"/>
            <a:ext cx="2784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教科研成绩</a:t>
            </a:r>
            <a:endParaRPr lang="zh-CN" altLang="en-US" sz="2400" b="1"/>
          </a:p>
        </p:txBody>
      </p:sp>
      <p:pic>
        <p:nvPicPr>
          <p:cNvPr id="7" name="图片 6" descr="AD7BE445C389132631D03218C5D189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260" y="1518285"/>
            <a:ext cx="1889125" cy="3361690"/>
          </a:xfrm>
          <a:prstGeom prst="rect">
            <a:avLst/>
          </a:prstGeom>
        </p:spPr>
      </p:pic>
      <p:pic>
        <p:nvPicPr>
          <p:cNvPr id="8" name="图片 7" descr="A4F6BD6EB48C57EBB7C44487506F95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035" y="1524635"/>
            <a:ext cx="1885950" cy="3355975"/>
          </a:xfrm>
          <a:prstGeom prst="rect">
            <a:avLst/>
          </a:prstGeom>
        </p:spPr>
      </p:pic>
      <p:sp>
        <p:nvSpPr>
          <p:cNvPr id="9" name="左箭头 8">
            <a:hlinkClick r:id="rId5" action="ppaction://hlinksldjump"/>
          </p:cNvPr>
          <p:cNvSpPr/>
          <p:nvPr/>
        </p:nvSpPr>
        <p:spPr>
          <a:xfrm>
            <a:off x="10885805" y="6082030"/>
            <a:ext cx="631190" cy="4133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doors dir="vert"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965258" y="629126"/>
            <a:ext cx="384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四、存在问题需奋力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35225" y="1529080"/>
            <a:ext cx="905954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1</a:t>
            </a:r>
            <a:r>
              <a:rPr lang="zh-CN" alt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、有些教研活动开展的不够扎实，走过场，在许多具体环节上缺乏创意，活动率不高，没有发挥出教研活动应有的作用。</a:t>
            </a:r>
            <a:endParaRPr lang="zh-CN" altLang="en-US"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lang="en-US" alt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2</a:t>
            </a:r>
            <a:r>
              <a:rPr lang="zh-CN" alt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、个别教师对教研组活动重视不够，认识不够端正，参加集体活动的热情，积极性不高，因此，教学能力提高不快，影响了教学成绩的提高。</a:t>
            </a:r>
            <a:endParaRPr lang="zh-CN" altLang="en-US"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lang="en-US" alt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3</a:t>
            </a:r>
            <a:r>
              <a:rPr lang="zh-CN" alt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、教研科研力度不够，语文组没有拿得出手的课题，教师写教育教学论文很少，获奖得不多。</a:t>
            </a:r>
            <a:endParaRPr lang="zh-CN" altLang="en-US"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doors dir="vert"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301524" y="3050699"/>
            <a:ext cx="7878604" cy="756285"/>
          </a:xfrm>
        </p:spPr>
        <p:txBody>
          <a:bodyPr>
            <a:noAutofit/>
          </a:bodyPr>
          <a:lstStyle/>
          <a:p>
            <a:pPr algn="l"/>
            <a:r>
              <a:rPr lang="zh-CN" altLang="en-US" sz="4400" smtClean="0">
                <a:latin typeface="华文新魏" panose="02010800040101010101" charset="-122"/>
                <a:ea typeface="华文新魏" panose="02010800040101010101" charset="-122"/>
              </a:rPr>
              <a:t>如果说语文教学是一场修行，那我们一直在路上，只为心灵的远行！</a:t>
            </a:r>
            <a:endParaRPr lang="zh-CN" altLang="en-US" sz="4400" smtClean="0"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46" y="4162279"/>
            <a:ext cx="3888434" cy="1541638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>
        <p14:doors dir="ver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398838" y="1436846"/>
            <a:ext cx="384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1" action="ppaction://hlinksldjump"/>
              </a:rPr>
              <a:t>一、共美团队显魅力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3388043" y="2282666"/>
            <a:ext cx="384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二、扎实工作靠毅力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88043" y="3089910"/>
            <a:ext cx="384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三、屡获佳绩展实力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98838" y="3842385"/>
            <a:ext cx="384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 action="ppaction://hlinksldjump"/>
              </a:rPr>
              <a:t>四、存在问题需奋力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doors dir="vert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978117" y="741363"/>
            <a:ext cx="384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一、共美团队显魅力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815354" y="2419350"/>
            <a:ext cx="690245" cy="23260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3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个性张扬</a:t>
            </a:r>
            <a:r>
              <a:rPr lang="zh-CN" altLang="en-US" sz="3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000" b="1">
                <a:solidFill>
                  <a:srgbClr val="FF0000"/>
                </a:solidFill>
              </a:rPr>
              <a:t> </a:t>
            </a:r>
            <a:r>
              <a:rPr lang="zh-CN" altLang="en-US" sz="1350"/>
              <a:t>    </a:t>
            </a:r>
            <a:endParaRPr lang="zh-CN" altLang="en-US" sz="1350"/>
          </a:p>
        </p:txBody>
      </p:sp>
      <p:sp>
        <p:nvSpPr>
          <p:cNvPr id="9" name="文本框 8"/>
          <p:cNvSpPr txBox="1"/>
          <p:nvPr/>
        </p:nvSpPr>
        <p:spPr>
          <a:xfrm>
            <a:off x="10460196" y="2419350"/>
            <a:ext cx="690245" cy="23260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3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活力四射</a:t>
            </a:r>
            <a:r>
              <a:rPr lang="zh-CN" altLang="en-US" sz="3300" b="1">
                <a:solidFill>
                  <a:srgbClr val="FF0000"/>
                </a:solidFill>
              </a:rPr>
              <a:t> </a:t>
            </a:r>
            <a:r>
              <a:rPr lang="zh-CN" altLang="en-US" sz="1350"/>
              <a:t>    </a:t>
            </a:r>
            <a:endParaRPr lang="zh-CN" altLang="en-US" sz="1350"/>
          </a:p>
        </p:txBody>
      </p:sp>
      <p:pic>
        <p:nvPicPr>
          <p:cNvPr id="2" name="图片 1" descr="DC~{}HLC8}4E}JBWPKIS8IH"/>
          <p:cNvPicPr>
            <a:picLocks noChangeAspect="1"/>
          </p:cNvPicPr>
          <p:nvPr/>
        </p:nvPicPr>
        <p:blipFill>
          <a:blip r:embed="rId1"/>
          <a:srcRect t="39277"/>
          <a:stretch>
            <a:fillRect/>
          </a:stretch>
        </p:blipFill>
        <p:spPr>
          <a:xfrm>
            <a:off x="2699385" y="1821815"/>
            <a:ext cx="6964045" cy="3498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doors dir="ver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978117" y="741363"/>
            <a:ext cx="384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一、共美团队显魅力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53709" y="2419350"/>
            <a:ext cx="1151890" cy="23260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3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踏实严谨</a:t>
            </a:r>
            <a:endParaRPr lang="zh-CN" altLang="en-US" sz="33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000" b="1">
                <a:solidFill>
                  <a:srgbClr val="FF0000"/>
                </a:solidFill>
              </a:rPr>
              <a:t> </a:t>
            </a:r>
            <a:r>
              <a:rPr lang="zh-CN" altLang="en-US" sz="1350"/>
              <a:t>    </a:t>
            </a:r>
            <a:endParaRPr lang="zh-CN" altLang="en-US" sz="1350"/>
          </a:p>
        </p:txBody>
      </p:sp>
      <p:sp>
        <p:nvSpPr>
          <p:cNvPr id="9" name="文本框 8"/>
          <p:cNvSpPr txBox="1"/>
          <p:nvPr/>
        </p:nvSpPr>
        <p:spPr>
          <a:xfrm>
            <a:off x="10460196" y="2419350"/>
            <a:ext cx="690245" cy="23260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3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和谐奋进 </a:t>
            </a:r>
            <a:r>
              <a:rPr lang="zh-CN" altLang="en-US" sz="3300" b="1">
                <a:solidFill>
                  <a:srgbClr val="FF0000"/>
                </a:solidFill>
              </a:rPr>
              <a:t> </a:t>
            </a:r>
            <a:r>
              <a:rPr lang="zh-CN" altLang="en-US" sz="1350"/>
              <a:t>    </a:t>
            </a:r>
            <a:endParaRPr lang="zh-CN" altLang="en-US" sz="135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3432175" y="1600835"/>
            <a:ext cx="6023610" cy="45180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doors dir="vert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978117" y="741363"/>
            <a:ext cx="384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一、共美团队显魅力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53709" y="2419350"/>
            <a:ext cx="1151890" cy="23260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3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大胆探索 </a:t>
            </a:r>
            <a:endParaRPr lang="zh-CN" altLang="en-US" sz="33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000" b="1">
                <a:solidFill>
                  <a:srgbClr val="FF0000"/>
                </a:solidFill>
              </a:rPr>
              <a:t> </a:t>
            </a:r>
            <a:r>
              <a:rPr lang="zh-CN" altLang="en-US" sz="1350"/>
              <a:t>    </a:t>
            </a:r>
            <a:endParaRPr lang="zh-CN" altLang="en-US" sz="1350"/>
          </a:p>
        </p:txBody>
      </p:sp>
      <p:sp>
        <p:nvSpPr>
          <p:cNvPr id="9" name="文本框 8"/>
          <p:cNvSpPr txBox="1"/>
          <p:nvPr/>
        </p:nvSpPr>
        <p:spPr>
          <a:xfrm>
            <a:off x="10460196" y="2419350"/>
            <a:ext cx="690245" cy="23260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3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永不服输</a:t>
            </a:r>
            <a:r>
              <a:rPr lang="zh-CN" altLang="en-US" sz="33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3300" b="1">
                <a:solidFill>
                  <a:srgbClr val="FF0000"/>
                </a:solidFill>
              </a:rPr>
              <a:t> </a:t>
            </a:r>
            <a:r>
              <a:rPr lang="zh-CN" altLang="en-US" sz="1350"/>
              <a:t>    </a:t>
            </a:r>
            <a:endParaRPr lang="zh-CN" altLang="en-US" sz="1350"/>
          </a:p>
        </p:txBody>
      </p:sp>
      <p:sp>
        <p:nvSpPr>
          <p:cNvPr id="2" name="左箭头 1">
            <a:hlinkClick r:id="rId1" action="ppaction://hlinksldjump"/>
          </p:cNvPr>
          <p:cNvSpPr/>
          <p:nvPr/>
        </p:nvSpPr>
        <p:spPr>
          <a:xfrm>
            <a:off x="10885805" y="6082030"/>
            <a:ext cx="631190" cy="4133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ADFF5E7B93C87808A1E57E49C2A94FF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210" y="1675765"/>
            <a:ext cx="6493510" cy="35071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doors dir="vert"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085273" y="632301"/>
            <a:ext cx="384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二、扎实工作靠毅力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33575" y="1324610"/>
            <a:ext cx="3830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</a:t>
            </a:r>
            <a:r>
              <a:rPr lang="zh-CN" altLang="en-US" sz="2400" b="1">
                <a:solidFill>
                  <a:srgbClr val="FF0000"/>
                </a:solidFill>
              </a:rPr>
              <a:t>、备课做到四个</a:t>
            </a:r>
            <a:r>
              <a:rPr lang="en-US" altLang="zh-CN" sz="2400" b="1">
                <a:solidFill>
                  <a:srgbClr val="FF0000"/>
                </a:solidFill>
              </a:rPr>
              <a:t>“</a:t>
            </a:r>
            <a:r>
              <a:rPr lang="zh-CN" altLang="en-US" sz="2400" b="1">
                <a:solidFill>
                  <a:srgbClr val="FF0000"/>
                </a:solidFill>
              </a:rPr>
              <a:t>精心</a:t>
            </a:r>
            <a:r>
              <a:rPr lang="en-US" altLang="zh-CN" sz="2400" b="1">
                <a:solidFill>
                  <a:srgbClr val="FF0000"/>
                </a:solidFill>
              </a:rPr>
              <a:t>”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pic>
        <p:nvPicPr>
          <p:cNvPr id="5" name="图片 4" descr="0BCD0518667E069D47B0E5C6F00B20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920000">
            <a:off x="1221740" y="2237740"/>
            <a:ext cx="3487420" cy="3009265"/>
          </a:xfrm>
          <a:prstGeom prst="rect">
            <a:avLst/>
          </a:prstGeom>
        </p:spPr>
      </p:pic>
      <p:pic>
        <p:nvPicPr>
          <p:cNvPr id="6" name="图片 5" descr="526E5705D7BE3FECE301A6D313AF1DB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00000">
            <a:off x="3556635" y="2483485"/>
            <a:ext cx="3538855" cy="2655570"/>
          </a:xfrm>
          <a:prstGeom prst="rect">
            <a:avLst/>
          </a:prstGeom>
        </p:spPr>
      </p:pic>
      <p:pic>
        <p:nvPicPr>
          <p:cNvPr id="9" name="图片 8" descr="EA1BA7B9AD7211072B655F49F8F36F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80000">
            <a:off x="5671820" y="2189480"/>
            <a:ext cx="3791585" cy="2845435"/>
          </a:xfrm>
          <a:prstGeom prst="rect">
            <a:avLst/>
          </a:prstGeom>
        </p:spPr>
      </p:pic>
      <p:pic>
        <p:nvPicPr>
          <p:cNvPr id="7" name="图片 6" descr="E6475E1DFF127BD01A88FF231C38960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480000">
            <a:off x="7827645" y="2321560"/>
            <a:ext cx="3776980" cy="28340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doors dir="vert"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3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3960" y="1788160"/>
            <a:ext cx="3167380" cy="23755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096068" y="600551"/>
            <a:ext cx="384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二、扎实工作靠毅力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76425" y="1250315"/>
            <a:ext cx="4733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2</a:t>
            </a:r>
            <a:r>
              <a:rPr lang="zh-CN" altLang="en-US" sz="2400" b="1">
                <a:solidFill>
                  <a:srgbClr val="FF0000"/>
                </a:solidFill>
              </a:rPr>
              <a:t>、上课、听课，氛围浓郁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2" name="图片 1" descr="EB5E7C36A3AE3BCE477610E305AC33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60000">
            <a:off x="1115695" y="2077720"/>
            <a:ext cx="3374390" cy="2531110"/>
          </a:xfrm>
          <a:prstGeom prst="rect">
            <a:avLst/>
          </a:prstGeom>
        </p:spPr>
      </p:pic>
      <p:pic>
        <p:nvPicPr>
          <p:cNvPr id="6" name="图片 5" descr="IMG_54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750" y="1369060"/>
            <a:ext cx="2242185" cy="2991485"/>
          </a:xfrm>
          <a:prstGeom prst="rect">
            <a:avLst/>
          </a:prstGeom>
        </p:spPr>
      </p:pic>
      <p:pic>
        <p:nvPicPr>
          <p:cNvPr id="5" name="图片 4" descr="IMG_54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0000">
            <a:off x="6748145" y="3956685"/>
            <a:ext cx="3554095" cy="2493010"/>
          </a:xfrm>
          <a:prstGeom prst="rect">
            <a:avLst/>
          </a:prstGeom>
        </p:spPr>
      </p:pic>
      <p:pic>
        <p:nvPicPr>
          <p:cNvPr id="9" name="图片 8" descr="46886212E4AA522CA3B6CF2FE29DB9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165" y="3957320"/>
            <a:ext cx="3319780" cy="249174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doors dir="vert"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085273" y="785336"/>
            <a:ext cx="384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二、扎实工作靠毅力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36140" y="1659890"/>
            <a:ext cx="4733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2</a:t>
            </a:r>
            <a:r>
              <a:rPr lang="zh-CN" altLang="en-US" sz="2400" b="1">
                <a:solidFill>
                  <a:srgbClr val="FF0000"/>
                </a:solidFill>
              </a:rPr>
              <a:t>、上课、听课，氛围浓郁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8" name="图片 7" descr="QQ图片20180428070256_副本"/>
          <p:cNvPicPr>
            <a:picLocks noChangeAspect="1"/>
          </p:cNvPicPr>
          <p:nvPr/>
        </p:nvPicPr>
        <p:blipFill>
          <a:blip r:embed="rId1"/>
          <a:srcRect t="30422"/>
          <a:stretch>
            <a:fillRect/>
          </a:stretch>
        </p:blipFill>
        <p:spPr>
          <a:xfrm>
            <a:off x="1102360" y="2435225"/>
            <a:ext cx="5452745" cy="3093720"/>
          </a:xfrm>
          <a:prstGeom prst="rect">
            <a:avLst/>
          </a:prstGeom>
        </p:spPr>
      </p:pic>
      <p:pic>
        <p:nvPicPr>
          <p:cNvPr id="9" name="图片 8" descr="QQ图片20180428070827_副本"/>
          <p:cNvPicPr>
            <a:picLocks noChangeAspect="1"/>
          </p:cNvPicPr>
          <p:nvPr/>
        </p:nvPicPr>
        <p:blipFill>
          <a:blip r:embed="rId2"/>
          <a:srcRect b="30213"/>
          <a:stretch>
            <a:fillRect/>
          </a:stretch>
        </p:blipFill>
        <p:spPr>
          <a:xfrm>
            <a:off x="6640195" y="2435225"/>
            <a:ext cx="5064125" cy="309435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513070" y="5657850"/>
            <a:ext cx="22840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区级公开课</a:t>
            </a:r>
            <a:endParaRPr lang="zh-CN" altLang="en-US" sz="2400" b="1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doors dir="vert"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085273" y="785336"/>
            <a:ext cx="3840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二、扎实工作靠毅力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36140" y="1659890"/>
            <a:ext cx="4733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2</a:t>
            </a:r>
            <a:r>
              <a:rPr lang="zh-CN" altLang="en-US" sz="2400" b="1">
                <a:solidFill>
                  <a:srgbClr val="FF0000"/>
                </a:solidFill>
              </a:rPr>
              <a:t>、上课、听课，氛围浓郁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9" name="图片 8" descr="IMG_20180523_1333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070" y="3890010"/>
            <a:ext cx="3632200" cy="2693035"/>
          </a:xfrm>
          <a:prstGeom prst="rect">
            <a:avLst/>
          </a:prstGeom>
        </p:spPr>
      </p:pic>
      <p:pic>
        <p:nvPicPr>
          <p:cNvPr id="10" name="图片 9" descr="IMG_20180523_1400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580" y="3165475"/>
            <a:ext cx="4169410" cy="3091180"/>
          </a:xfrm>
          <a:prstGeom prst="rect">
            <a:avLst/>
          </a:prstGeom>
        </p:spPr>
      </p:pic>
      <p:pic>
        <p:nvPicPr>
          <p:cNvPr id="8" name="图片 7" descr="IMG_20180523_1308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780" y="1781810"/>
            <a:ext cx="4893310" cy="36277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362950" y="5516880"/>
            <a:ext cx="25012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市级公开课</a:t>
            </a:r>
            <a:endParaRPr lang="zh-CN" altLang="en-US" sz="2400" b="1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doors dir="vert"/>
      </p:transition>
    </mc:Choice>
    <mc:Fallback>
      <p:transition>
        <p:fade/>
      </p:transition>
    </mc:Fallback>
  </mc:AlternateContent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82773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2773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82773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2773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2773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2773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182773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182773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182773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182773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182773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182773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182773"/>
</p:tagLst>
</file>

<file path=ppt/tags/tag23.xml><?xml version="1.0" encoding="utf-8"?>
<p:tagLst xmlns:p="http://schemas.openxmlformats.org/presentationml/2006/main">
  <p:tag name="KSO_WM_TEMPLATE_CATEGORY" val="custom"/>
  <p:tag name="KSO_WM_TEMPLATE_INDEX" val="20182773"/>
  <p:tag name="KSO_WM_TAG_VERSION" val="1.0"/>
  <p:tag name="KSO_WM_UNIT_TYPE" val="a"/>
  <p:tag name="KSO_WM_UNIT_INDEX" val="1"/>
  <p:tag name="KSO_WM_UNIT_ID" val="custom20182773_26*a*1"/>
  <p:tag name="KSO_WM_UNIT_LAYERLEVEL" val="1"/>
  <p:tag name="KSO_WM_UNIT_VALUE" val="14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演讲完毕，谢谢您的观看！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2773_26*i*2"/>
  <p:tag name="KSO_WM_TEMPLATE_CATEGORY" val="custom"/>
  <p:tag name="KSO_WM_TEMPLATE_INDEX" val="20182773"/>
  <p:tag name="KSO_WM_UNIT_INDEX" val="2"/>
</p:tagLst>
</file>

<file path=ppt/tags/tag25.xml><?xml version="1.0" encoding="utf-8"?>
<p:tagLst xmlns:p="http://schemas.openxmlformats.org/presentationml/2006/main">
  <p:tag name="KSO_WM_TEMPLATE_CATEGORY" val="custom"/>
  <p:tag name="KSO_WM_TEMPLATE_INDEX" val="20182773"/>
  <p:tag name="KSO_WM_TAG_VERSION" val="1.0"/>
  <p:tag name="KSO_WM_SLIDE_ID" val="custom20182773_26"/>
  <p:tag name="KSO_WM_SLIDE_INDEX" val="26"/>
  <p:tag name="KSO_WM_SLIDE_ITEM_CNT" val="2"/>
  <p:tag name="KSO_WM_SLIDE_LAYOUT" val="a_f"/>
  <p:tag name="KSO_WM_SLIDE_LAYOUT_CNT" val="1_1"/>
  <p:tag name="KSO_WM_SLIDE_TYPE" val="endPage"/>
  <p:tag name="KSO_WM_BEAUTIFY_FLAG" val="#wm#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p="http://schemas.openxmlformats.org/presentationml/2006/main">
  <p:tag name="KSO_WM_TEMPLATE_CATEGORY" val="custom"/>
  <p:tag name="KSO_WM_TEMPLATE_INDEX" val="20182773"/>
  <p:tag name="KSO_WM_TAG_VERSION" val="1.0"/>
  <p:tag name="KSO_WM_UNIT_TYPE" val="a"/>
  <p:tag name="KSO_WM_UNIT_INDEX" val="1"/>
  <p:tag name="KSO_WM_UNIT_ID" val="custom20182773_12*a*1"/>
  <p:tag name="KSO_WM_UNIT_LAYERLEVEL" val="1"/>
  <p:tag name="KSO_WM_UNIT_VALUE" val="13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单击输入标题"/>
</p:tagLst>
</file>

<file path=ppt/tags/tag5.xml><?xml version="1.0" encoding="utf-8"?>
<p:tagLst xmlns:p="http://schemas.openxmlformats.org/presentationml/2006/main">
  <p:tag name="KSO_WM_TEMPLATE_CATEGORY" val="custom"/>
  <p:tag name="KSO_WM_TEMPLATE_INDEX" val="20182773"/>
  <p:tag name="KSO_WM_TAG_VERSION" val="1.0"/>
  <p:tag name="KSO_WM_UNIT_TYPE" val="f"/>
  <p:tag name="KSO_WM_UNIT_INDEX" val="1"/>
  <p:tag name="KSO_WM_UNIT_ID" val="custom20182773_12*f*1"/>
  <p:tag name="KSO_WM_UNIT_LAYERLEVEL" val="1"/>
  <p:tag name="KSO_WM_UNIT_VALUE" val="60"/>
  <p:tag name="KSO_WM_UNIT_HIGHLIGHT" val="0"/>
  <p:tag name="KSO_WM_UNIT_COMPATIBLE" val="0"/>
  <p:tag name="KSO_WM_UNIT_CLEAR" val="0"/>
  <p:tag name="KSO_WM_BEAUTIFY_FLAG" val="#wm#"/>
  <p:tag name="KSO_WM_UNIT_PRESET_TEXT" val="Lorem ipsum dolor sit amet, consectetur adipiscing elit. Donec luctus nibh sit amet sem vulputate venenatis bibendum orci pulvinar."/>
</p:tagLst>
</file>

<file path=ppt/tags/tag6.xml><?xml version="1.0" encoding="utf-8"?>
<p:tagLst xmlns:p="http://schemas.openxmlformats.org/presentationml/2006/main">
  <p:tag name="KSO_WM_TEMPLATE_CATEGORY" val="custom"/>
  <p:tag name="KSO_WM_TEMPLATE_INDEX" val="20182773"/>
  <p:tag name="KSO_WM_TAG_VERSION" val="1.0"/>
  <p:tag name="KSO_WM_SLIDE_ID" val="custom20182773_12"/>
  <p:tag name="KSO_WM_SLIDE_INDEX" val="12"/>
  <p:tag name="KSO_WM_SLIDE_ITEM_CNT" val="2"/>
  <p:tag name="KSO_WM_SLIDE_LAYOUT" val="a_f_e"/>
  <p:tag name="KSO_WM_SLIDE_LAYOUT_CNT" val="1_1_1"/>
  <p:tag name="KSO_WM_SLIDE_TYPE" val="sectionTitle"/>
  <p:tag name="KSO_WM_BEAUTIFY_FLAG" val="#wm#"/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2773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2773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2773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629</Words>
  <Application>WPS 演示</Application>
  <PresentationFormat>宽屏</PresentationFormat>
  <Paragraphs>94</Paragraphs>
  <Slides>18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Arial</vt:lpstr>
      <vt:lpstr>宋体</vt:lpstr>
      <vt:lpstr>Wingdings</vt:lpstr>
      <vt:lpstr>黑体</vt:lpstr>
      <vt:lpstr>楷体</vt:lpstr>
      <vt:lpstr>华文仿宋</vt:lpstr>
      <vt:lpstr>华文新魏</vt:lpstr>
      <vt:lpstr>微软雅黑</vt:lpstr>
      <vt:lpstr>Arial Unicode MS</vt:lpstr>
      <vt:lpstr>Calibri</vt:lpstr>
      <vt:lpstr>Office 主题</vt:lpstr>
      <vt:lpstr>在路上，只为心灵的远行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如果说语文教学是一场修行，那我们一直在路上，只为心灵的远行！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简单人</cp:lastModifiedBy>
  <cp:revision>5</cp:revision>
  <dcterms:created xsi:type="dcterms:W3CDTF">2018-03-01T02:03:00Z</dcterms:created>
  <dcterms:modified xsi:type="dcterms:W3CDTF">2018-06-30T04:26:02Z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