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3"/>
    <p:sldId id="257" r:id="rId4"/>
    <p:sldId id="285" r:id="rId5"/>
    <p:sldId id="262" r:id="rId6"/>
    <p:sldId id="286" r:id="rId7"/>
    <p:sldId id="287" r:id="rId8"/>
    <p:sldId id="258" r:id="rId9"/>
    <p:sldId id="279" r:id="rId10"/>
    <p:sldId id="263" r:id="rId11"/>
    <p:sldId id="290" r:id="rId12"/>
    <p:sldId id="274" r:id="rId13"/>
    <p:sldId id="292" r:id="rId14"/>
  </p:sldIdLst>
  <p:sldSz cx="12192000" cy="6858000" type="screen4x3"/>
  <p:notesSz cx="6858000" cy="9144000"/>
  <p:embeddedFontLst>
    <p:embeddedFont>
      <p:font typeface="黑体" panose="02010609060101010101" charset="-122"/>
      <p:regular r:id="rId19"/>
    </p:embeddedFont>
    <p:embeddedFont>
      <p:font typeface="楷体" panose="02010609060101010101" charset="-122"/>
      <p:regular r:id="rId20"/>
    </p:embeddedFont>
    <p:embeddedFont>
      <p:font typeface="等线 Light" panose="02010600030101010101" charset="-122"/>
      <p:regular r:id="rId21"/>
    </p:embeddedFont>
    <p:embeddedFont>
      <p:font typeface="等线" panose="02010600030101010101" charset="-122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E4E4E4"/>
    <a:srgbClr val="AAA59F"/>
    <a:srgbClr val="F6F6F6"/>
    <a:srgbClr val="F5F5F5"/>
    <a:srgbClr val="F9F9F9"/>
    <a:srgbClr val="89BD4F"/>
    <a:srgbClr val="83837B"/>
    <a:srgbClr val="80A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24" y="60"/>
      </p:cViewPr>
      <p:guideLst>
        <p:guide orient="horz" pos="221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D4BF-51FA-42CA-B486-86539A1CE8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D77F-02FA-4B86-AFA0-BE8472DCB1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D4BF-51FA-42CA-B486-86539A1CE8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D77F-02FA-4B86-AFA0-BE8472DCB1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D4BF-51FA-42CA-B486-86539A1CE8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D77F-02FA-4B86-AFA0-BE8472DCB1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D4BF-51FA-42CA-B486-86539A1CE8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D77F-02FA-4B86-AFA0-BE8472DCB1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D4BF-51FA-42CA-B486-86539A1CE8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D77F-02FA-4B86-AFA0-BE8472DCB1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D4BF-51FA-42CA-B486-86539A1CE8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D77F-02FA-4B86-AFA0-BE8472DCB1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FD4BF-51FA-42CA-B486-86539A1CE8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7D77F-02FA-4B86-AFA0-BE8472DCB11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FD4BF-51FA-42CA-B486-86539A1CE80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7D77F-02FA-4B86-AFA0-BE8472DCB11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114118" y="2080881"/>
            <a:ext cx="39326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rgbClr val="80AC4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苏教版一年级上册</a:t>
            </a:r>
            <a:endParaRPr lang="zh-CN" altLang="en-US" sz="2000" dirty="0">
              <a:solidFill>
                <a:srgbClr val="80AC4A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00655" y="4727575"/>
            <a:ext cx="38779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武进区采菱小学  闵洁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14425" y="2767965"/>
            <a:ext cx="50647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8000" dirty="0" smtClean="0">
                <a:solidFill>
                  <a:srgbClr val="83837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</a:t>
            </a:r>
            <a:r>
              <a:rPr lang="zh-CN" altLang="en-US" sz="8000" dirty="0" smtClean="0">
                <a:solidFill>
                  <a:srgbClr val="83837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en-US" altLang="zh-CN" sz="8000" dirty="0" smtClean="0">
                <a:solidFill>
                  <a:srgbClr val="83837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7</a:t>
            </a:r>
            <a:r>
              <a:rPr lang="zh-CN" altLang="en-US" sz="8000" dirty="0" smtClean="0">
                <a:solidFill>
                  <a:srgbClr val="83837B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加几</a:t>
            </a:r>
            <a:endParaRPr lang="zh-CN" altLang="en-US" sz="8000" dirty="0" smtClean="0">
              <a:solidFill>
                <a:srgbClr val="83837B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占位符 17411"/>
          <p:cNvSpPr>
            <a:spLocks noGrp="1"/>
          </p:cNvSpPr>
          <p:nvPr/>
        </p:nvSpPr>
        <p:spPr>
          <a:xfrm>
            <a:off x="2562860" y="1324610"/>
            <a:ext cx="3962400" cy="453834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dist">
              <a:spcBef>
                <a:spcPct val="35000"/>
              </a:spcBef>
            </a:pP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7 +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4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= 1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dist">
              <a:spcBef>
                <a:spcPct val="35000"/>
              </a:spcBef>
            </a:pP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7 +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5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= 1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dist">
              <a:spcBef>
                <a:spcPct val="35000"/>
              </a:spcBef>
            </a:pP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7 +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6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= 1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3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dist">
              <a:spcBef>
                <a:spcPct val="35000"/>
              </a:spcBef>
            </a:pP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7 +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7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= 1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4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dist">
              <a:spcBef>
                <a:spcPct val="35000"/>
              </a:spcBef>
            </a:pP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7 +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8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= 1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5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dist">
              <a:spcBef>
                <a:spcPct val="35000"/>
              </a:spcBef>
            </a:pP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7 +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9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= 1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6</a:t>
            </a:r>
            <a:endParaRPr lang="en-US" altLang="zh-CN" sz="36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algn="dist">
              <a:lnSpc>
                <a:spcPct val="90000"/>
              </a:lnSpc>
              <a:spcBef>
                <a:spcPct val="20000"/>
              </a:spcBef>
              <a:buChar char="•"/>
            </a:pP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algn="dist">
              <a:lnSpc>
                <a:spcPct val="90000"/>
              </a:lnSpc>
              <a:spcBef>
                <a:spcPct val="20000"/>
              </a:spcBef>
              <a:buChar char="•"/>
            </a:pP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algn="dist">
              <a:lnSpc>
                <a:spcPct val="90000"/>
              </a:lnSpc>
              <a:spcBef>
                <a:spcPct val="20000"/>
              </a:spcBef>
              <a:buChar char="•"/>
            </a:pP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algn="dist">
              <a:lnSpc>
                <a:spcPct val="90000"/>
              </a:lnSpc>
              <a:spcBef>
                <a:spcPct val="20000"/>
              </a:spcBef>
              <a:buChar char="•"/>
            </a:pP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algn="dist">
              <a:lnSpc>
                <a:spcPct val="90000"/>
              </a:lnSpc>
              <a:spcBef>
                <a:spcPct val="20000"/>
              </a:spcBef>
              <a:buChar char="•"/>
            </a:pP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78805" y="1414780"/>
            <a:ext cx="1062990" cy="420624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0243" name="标题 17410"/>
          <p:cNvSpPr>
            <a:spLocks noGrp="1"/>
          </p:cNvSpPr>
          <p:nvPr/>
        </p:nvSpPr>
        <p:spPr>
          <a:xfrm>
            <a:off x="1357313" y="684848"/>
            <a:ext cx="5770562" cy="6524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2800" b="1" dirty="0">
                <a:latin typeface="Arial" panose="020B0604020202020204" pitchFamily="34" charset="0"/>
                <a:ea typeface="楷体" panose="02010609060101010101" charset="-122"/>
              </a:rPr>
              <a:t>找</a:t>
            </a:r>
            <a:r>
              <a:rPr lang="zh-CN" altLang="en-US" sz="2800" b="1">
                <a:latin typeface="Arial" panose="020B0604020202020204" pitchFamily="34" charset="0"/>
                <a:ea typeface="楷体" panose="02010609060101010101" charset="-122"/>
              </a:rPr>
              <a:t>规律（二）</a:t>
            </a:r>
            <a:endParaRPr lang="zh-CN" altLang="en-US" sz="2800" b="1">
              <a:latin typeface="Arial" panose="020B0604020202020204" pitchFamily="34" charset="0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02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12290"/>
          <p:cNvGrpSpPr/>
          <p:nvPr/>
        </p:nvGrpSpPr>
        <p:grpSpPr>
          <a:xfrm flipH="1">
            <a:off x="1903413" y="1801813"/>
            <a:ext cx="4581525" cy="1871662"/>
            <a:chOff x="0" y="0"/>
            <a:chExt cx="6915" cy="2495"/>
          </a:xfrm>
        </p:grpSpPr>
        <p:sp>
          <p:nvSpPr>
            <p:cNvPr id="11267" name="云形标注 12291"/>
            <p:cNvSpPr/>
            <p:nvPr/>
          </p:nvSpPr>
          <p:spPr>
            <a:xfrm flipH="1">
              <a:off x="0" y="0"/>
              <a:ext cx="6915" cy="2495"/>
            </a:xfrm>
            <a:prstGeom prst="cloudCallout">
              <a:avLst>
                <a:gd name="adj1" fmla="val 59690"/>
                <a:gd name="adj2" fmla="val 96454"/>
              </a:avLst>
            </a:pr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68" name="文本框 12292"/>
            <p:cNvSpPr txBox="1"/>
            <p:nvPr/>
          </p:nvSpPr>
          <p:spPr>
            <a:xfrm>
              <a:off x="175" y="374"/>
              <a:ext cx="5558" cy="174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4000" b="1" dirty="0">
                  <a:latin typeface="Arial" panose="020B0604020202020204" pitchFamily="34" charset="0"/>
                  <a:ea typeface="宋体" panose="02010600030101010101" pitchFamily="2" charset="-122"/>
                </a:rPr>
                <a:t>小朋友，你学到了什么？</a:t>
              </a:r>
              <a:endPara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椭圆 2"/>
          <p:cNvSpPr/>
          <p:nvPr/>
        </p:nvSpPr>
        <p:spPr>
          <a:xfrm>
            <a:off x="4928235" y="1879600"/>
            <a:ext cx="3098800" cy="3098800"/>
          </a:xfrm>
          <a:prstGeom prst="ellipse">
            <a:avLst/>
          </a:prstGeom>
          <a:solidFill>
            <a:srgbClr val="89BD4F">
              <a:alpha val="58000"/>
            </a:srgbClr>
          </a:solidFill>
          <a:ln w="2857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386830" y="1536700"/>
            <a:ext cx="3863340" cy="3784600"/>
          </a:xfrm>
          <a:prstGeom prst="ellipse">
            <a:avLst/>
          </a:prstGeom>
          <a:noFill/>
          <a:ln w="28575" cmpd="sng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768850" y="1816100"/>
            <a:ext cx="3226435" cy="3226435"/>
          </a:xfrm>
          <a:prstGeom prst="ellipse">
            <a:avLst/>
          </a:prstGeom>
          <a:noFill/>
          <a:ln w="28575" cmpd="sng">
            <a:solidFill>
              <a:srgbClr val="89BD4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6386830" y="1715770"/>
            <a:ext cx="3496945" cy="3425825"/>
          </a:xfrm>
          <a:prstGeom prst="ellipse">
            <a:avLst/>
          </a:prstGeom>
          <a:solidFill>
            <a:schemeClr val="bg1">
              <a:lumMod val="85000"/>
              <a:alpha val="77000"/>
            </a:schemeClr>
          </a:solidFill>
          <a:ln w="2857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130800" y="2705735"/>
            <a:ext cx="492379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800">
                <a:latin typeface="黑体" panose="02010609060101010101" charset="-122"/>
                <a:ea typeface="黑体" panose="02010609060101010101" charset="-122"/>
              </a:rPr>
              <a:t>谢谢聆听</a:t>
            </a:r>
            <a:endParaRPr lang="zh-CN" altLang="en-US" sz="88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文本框 5122"/>
          <p:cNvSpPr txBox="1"/>
          <p:nvPr/>
        </p:nvSpPr>
        <p:spPr>
          <a:xfrm>
            <a:off x="4097973" y="2538730"/>
            <a:ext cx="6308725" cy="1938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9+4=        9+5=     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9+8=</a:t>
            </a:r>
            <a:endParaRPr lang="en-US" altLang="zh-CN" sz="40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sz="40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9+6=        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9</a:t>
            </a:r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=    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9+3=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4" name="文本框 5123"/>
          <p:cNvSpPr txBox="1"/>
          <p:nvPr/>
        </p:nvSpPr>
        <p:spPr>
          <a:xfrm>
            <a:off x="5280660" y="3738880"/>
            <a:ext cx="103505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15</a:t>
            </a:r>
            <a:endParaRPr lang="en-US" altLang="zh-CN" sz="4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5" name="文本框 5124"/>
          <p:cNvSpPr txBox="1"/>
          <p:nvPr/>
        </p:nvSpPr>
        <p:spPr>
          <a:xfrm>
            <a:off x="5267960" y="2551430"/>
            <a:ext cx="126365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13</a:t>
            </a:r>
            <a:endParaRPr lang="en-US" altLang="zh-CN" sz="4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6" name="文本框 5125"/>
          <p:cNvSpPr txBox="1"/>
          <p:nvPr/>
        </p:nvSpPr>
        <p:spPr>
          <a:xfrm>
            <a:off x="7584440" y="3723640"/>
            <a:ext cx="117792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11</a:t>
            </a:r>
            <a:endParaRPr lang="en-US" altLang="zh-CN" sz="4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7" name="文本框 5126"/>
          <p:cNvSpPr txBox="1"/>
          <p:nvPr/>
        </p:nvSpPr>
        <p:spPr>
          <a:xfrm>
            <a:off x="7573010" y="2530793"/>
            <a:ext cx="1068388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14</a:t>
            </a:r>
            <a:endParaRPr lang="en-US" altLang="zh-CN" sz="4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8" name="文本框 5127"/>
          <p:cNvSpPr txBox="1"/>
          <p:nvPr/>
        </p:nvSpPr>
        <p:spPr>
          <a:xfrm>
            <a:off x="9712960" y="2554605"/>
            <a:ext cx="1138238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17</a:t>
            </a:r>
            <a:endParaRPr lang="en-US" altLang="zh-CN" sz="4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9" name="文本框 5128"/>
          <p:cNvSpPr txBox="1"/>
          <p:nvPr/>
        </p:nvSpPr>
        <p:spPr>
          <a:xfrm>
            <a:off x="9691688" y="3741420"/>
            <a:ext cx="1039812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12</a:t>
            </a:r>
            <a:endParaRPr lang="en-US" altLang="zh-CN" sz="4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2" name="文本框 5131"/>
          <p:cNvSpPr txBox="1"/>
          <p:nvPr/>
        </p:nvSpPr>
        <p:spPr>
          <a:xfrm>
            <a:off x="4634548" y="3061335"/>
            <a:ext cx="358775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6694E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2000">
              <a:solidFill>
                <a:srgbClr val="6694E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4" name="文本框 5133"/>
          <p:cNvSpPr txBox="1"/>
          <p:nvPr/>
        </p:nvSpPr>
        <p:spPr>
          <a:xfrm>
            <a:off x="4923473" y="3054985"/>
            <a:ext cx="287337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000">
                <a:solidFill>
                  <a:srgbClr val="6694E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en-US" altLang="zh-CN" sz="2000">
              <a:solidFill>
                <a:srgbClr val="6694E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6" grpId="0"/>
      <p:bldP spid="5127" grpId="0"/>
      <p:bldP spid="5128" grpId="0"/>
      <p:bldP spid="5129" grpId="0"/>
      <p:bldP spid="5132" grpId="0"/>
      <p:bldP spid="51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195157" y="2923924"/>
            <a:ext cx="1489285" cy="14892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latin typeface="阿里汉仪智能黑体" panose="00020600040101010101" pitchFamily="18" charset="-122"/>
              <a:ea typeface="阿里汉仪智能黑体" panose="00020600040101010101" pitchFamily="18" charset="-122"/>
            </a:endParaRPr>
          </a:p>
        </p:txBody>
      </p:sp>
      <p:sp>
        <p:nvSpPr>
          <p:cNvPr id="6147" name="文本框 6146"/>
          <p:cNvSpPr txBox="1"/>
          <p:nvPr/>
        </p:nvSpPr>
        <p:spPr>
          <a:xfrm>
            <a:off x="2194878" y="2923858"/>
            <a:ext cx="4608512" cy="706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左边有</a:t>
            </a:r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把小号，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8" name="文本框 6147"/>
          <p:cNvSpPr txBox="1"/>
          <p:nvPr/>
        </p:nvSpPr>
        <p:spPr>
          <a:xfrm>
            <a:off x="2194878" y="4413250"/>
            <a:ext cx="4751387" cy="706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一共有几把小号？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71" name="矩形 6170"/>
          <p:cNvSpPr/>
          <p:nvPr/>
        </p:nvSpPr>
        <p:spPr>
          <a:xfrm>
            <a:off x="6521450" y="2923858"/>
            <a:ext cx="4038600" cy="706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右边有</a:t>
            </a:r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把小号，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103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4588" y="1629728"/>
            <a:ext cx="3046412" cy="84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083" y="1691958"/>
            <a:ext cx="3168650" cy="7826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7169"/>
          <p:cNvSpPr txBox="1"/>
          <p:nvPr/>
        </p:nvSpPr>
        <p:spPr>
          <a:xfrm>
            <a:off x="1042988" y="765175"/>
            <a:ext cx="5113337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先圈出</a:t>
            </a:r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个，再计算。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2" name="图片 7170" descr="6J}R06J0}D%5K}3A$G_82]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4575" y="1908175"/>
            <a:ext cx="3357563" cy="111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文本框 7171"/>
          <p:cNvSpPr txBox="1"/>
          <p:nvPr/>
        </p:nvSpPr>
        <p:spPr>
          <a:xfrm>
            <a:off x="2602230" y="3863023"/>
            <a:ext cx="78105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11</a:t>
            </a:r>
            <a:endParaRPr lang="en-US" altLang="zh-CN" sz="4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4" name="图片 7172" descr="O{5LQZCWM0GL{5VEB][KJ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1957388"/>
            <a:ext cx="3735388" cy="11557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4" name="组合 7173"/>
          <p:cNvGrpSpPr/>
          <p:nvPr/>
        </p:nvGrpSpPr>
        <p:grpSpPr>
          <a:xfrm>
            <a:off x="1294112" y="3865241"/>
            <a:ext cx="7025173" cy="700715"/>
            <a:chOff x="-247" y="1114"/>
            <a:chExt cx="11062" cy="1103"/>
          </a:xfrm>
        </p:grpSpPr>
        <p:sp>
          <p:nvSpPr>
            <p:cNvPr id="5126" name="文本框 7174"/>
            <p:cNvSpPr txBox="1"/>
            <p:nvPr/>
          </p:nvSpPr>
          <p:spPr>
            <a:xfrm>
              <a:off x="-247" y="1114"/>
              <a:ext cx="2860" cy="11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4000" b="1">
                  <a:latin typeface="Arial" panose="020B0604020202020204" pitchFamily="34" charset="0"/>
                  <a:ea typeface="宋体" panose="02010600030101010101" pitchFamily="2" charset="-122"/>
                </a:rPr>
                <a:t>8+3=</a:t>
              </a:r>
              <a:endParaRPr lang="en-US" altLang="zh-CN" sz="40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7" name="文本框 7175"/>
            <p:cNvSpPr txBox="1"/>
            <p:nvPr/>
          </p:nvSpPr>
          <p:spPr>
            <a:xfrm>
              <a:off x="8320" y="1115"/>
              <a:ext cx="2495" cy="110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4000" b="1">
                  <a:latin typeface="Arial" panose="020B0604020202020204" pitchFamily="34" charset="0"/>
                  <a:ea typeface="宋体" panose="02010600030101010101" pitchFamily="2" charset="-122"/>
                </a:rPr>
                <a:t>7+6=</a:t>
              </a:r>
              <a:endParaRPr lang="en-US" altLang="zh-CN" sz="40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7177" name="图片 7176" descr="(Y2XR_G3Q7HMOOCB9{C{E6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63" y="1836738"/>
            <a:ext cx="3573462" cy="1276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图片 7177" descr="JJK{R1107)I$4JWLY%C7DI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325" y="1957705"/>
            <a:ext cx="3887788" cy="130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9" name="文本框 7178"/>
          <p:cNvSpPr txBox="1"/>
          <p:nvPr/>
        </p:nvSpPr>
        <p:spPr>
          <a:xfrm>
            <a:off x="7975918" y="3865245"/>
            <a:ext cx="781050" cy="7000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13</a:t>
            </a:r>
            <a:endParaRPr lang="en-US" altLang="zh-CN" sz="4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/>
      <p:bldP spid="71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8194"/>
          <p:cNvSpPr txBox="1"/>
          <p:nvPr/>
        </p:nvSpPr>
        <p:spPr>
          <a:xfrm>
            <a:off x="1893888" y="1060450"/>
            <a:ext cx="225425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填一填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8196" descr="clip_image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0813" y="2724150"/>
            <a:ext cx="1296987" cy="187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8197"/>
          <p:cNvSpPr/>
          <p:nvPr/>
        </p:nvSpPr>
        <p:spPr>
          <a:xfrm>
            <a:off x="2571750" y="2163763"/>
            <a:ext cx="2039938" cy="9747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8+4=</a:t>
            </a:r>
            <a:endParaRPr lang="en-US" altLang="zh-CN" sz="40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endParaRPr lang="en-US" altLang="zh-CN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" name="图片 8202" descr="clip_image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5250" y="2706688"/>
            <a:ext cx="1296988" cy="187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8203"/>
          <p:cNvSpPr/>
          <p:nvPr/>
        </p:nvSpPr>
        <p:spPr>
          <a:xfrm>
            <a:off x="5056188" y="2146300"/>
            <a:ext cx="2039937" cy="9747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8+8=</a:t>
            </a:r>
            <a:endParaRPr lang="en-US" altLang="zh-CN" sz="40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endParaRPr lang="en-US" altLang="zh-CN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8208" descr="clip_image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32700" y="2724150"/>
            <a:ext cx="1296988" cy="187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209"/>
          <p:cNvSpPr/>
          <p:nvPr/>
        </p:nvSpPr>
        <p:spPr>
          <a:xfrm>
            <a:off x="7513638" y="2163763"/>
            <a:ext cx="2039937" cy="9747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sz="4000" b="1">
                <a:latin typeface="Arial" panose="020B0604020202020204" pitchFamily="34" charset="0"/>
                <a:ea typeface="宋体" panose="02010600030101010101" pitchFamily="2" charset="-122"/>
              </a:rPr>
              <a:t>7+4=</a:t>
            </a:r>
            <a:endParaRPr lang="en-US" altLang="zh-CN" sz="40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endParaRPr lang="en-US" altLang="zh-CN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522538" y="2146300"/>
            <a:ext cx="7243762" cy="2520950"/>
            <a:chOff x="629" y="1040"/>
            <a:chExt cx="4563" cy="1588"/>
          </a:xfrm>
        </p:grpSpPr>
        <p:sp>
          <p:nvSpPr>
            <p:cNvPr id="11" name="文本框 8198"/>
            <p:cNvSpPr txBox="1"/>
            <p:nvPr/>
          </p:nvSpPr>
          <p:spPr>
            <a:xfrm flipH="1">
              <a:off x="862" y="1667"/>
              <a:ext cx="317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文本框 8199"/>
            <p:cNvSpPr txBox="1"/>
            <p:nvPr/>
          </p:nvSpPr>
          <p:spPr>
            <a:xfrm>
              <a:off x="1244" y="1670"/>
              <a:ext cx="317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文本框 8200"/>
            <p:cNvSpPr txBox="1"/>
            <p:nvPr/>
          </p:nvSpPr>
          <p:spPr>
            <a:xfrm>
              <a:off x="629" y="2186"/>
              <a:ext cx="62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10</a:t>
              </a:r>
              <a:endPara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文本框 8201"/>
            <p:cNvSpPr txBox="1"/>
            <p:nvPr/>
          </p:nvSpPr>
          <p:spPr>
            <a:xfrm>
              <a:off x="1430" y="1051"/>
              <a:ext cx="649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12</a:t>
              </a:r>
              <a:endPara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文本框 8204"/>
            <p:cNvSpPr txBox="1"/>
            <p:nvPr/>
          </p:nvSpPr>
          <p:spPr>
            <a:xfrm flipH="1">
              <a:off x="2427" y="1656"/>
              <a:ext cx="317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文本框 8205"/>
            <p:cNvSpPr txBox="1"/>
            <p:nvPr/>
          </p:nvSpPr>
          <p:spPr>
            <a:xfrm>
              <a:off x="2809" y="1659"/>
              <a:ext cx="317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6</a:t>
              </a:r>
              <a:endPara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文本框 8206"/>
            <p:cNvSpPr txBox="1"/>
            <p:nvPr/>
          </p:nvSpPr>
          <p:spPr>
            <a:xfrm>
              <a:off x="2194" y="2175"/>
              <a:ext cx="62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10</a:t>
              </a:r>
              <a:endPara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文本框 8207"/>
            <p:cNvSpPr txBox="1"/>
            <p:nvPr/>
          </p:nvSpPr>
          <p:spPr>
            <a:xfrm>
              <a:off x="2995" y="1040"/>
              <a:ext cx="649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16</a:t>
              </a:r>
              <a:endPara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文本框 8210"/>
            <p:cNvSpPr txBox="1"/>
            <p:nvPr/>
          </p:nvSpPr>
          <p:spPr>
            <a:xfrm flipH="1">
              <a:off x="3975" y="1667"/>
              <a:ext cx="317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" name="文本框 8211"/>
            <p:cNvSpPr txBox="1"/>
            <p:nvPr/>
          </p:nvSpPr>
          <p:spPr>
            <a:xfrm>
              <a:off x="4357" y="1670"/>
              <a:ext cx="317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文本框 8212"/>
            <p:cNvSpPr txBox="1"/>
            <p:nvPr/>
          </p:nvSpPr>
          <p:spPr>
            <a:xfrm>
              <a:off x="3742" y="2186"/>
              <a:ext cx="62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10</a:t>
              </a:r>
              <a:endPara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文本框 8213"/>
            <p:cNvSpPr txBox="1"/>
            <p:nvPr/>
          </p:nvSpPr>
          <p:spPr>
            <a:xfrm>
              <a:off x="4543" y="1051"/>
              <a:ext cx="649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4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11</a:t>
              </a:r>
              <a:endPara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文本框 9218"/>
          <p:cNvSpPr txBox="1"/>
          <p:nvPr/>
        </p:nvSpPr>
        <p:spPr>
          <a:xfrm>
            <a:off x="3848100" y="765175"/>
            <a:ext cx="568642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先说说怎样算，再填空。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171" name="图片 9219" descr="[4RAE3{]J0EK{WRSE)`2XD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7813" y="1412875"/>
            <a:ext cx="2852737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文本框 9220"/>
          <p:cNvSpPr txBox="1"/>
          <p:nvPr/>
        </p:nvSpPr>
        <p:spPr>
          <a:xfrm>
            <a:off x="7394575" y="1609725"/>
            <a:ext cx="121285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lang="en-US" altLang="zh-CN" sz="4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9222" name="组合 9221"/>
          <p:cNvGrpSpPr/>
          <p:nvPr/>
        </p:nvGrpSpPr>
        <p:grpSpPr>
          <a:xfrm flipH="1">
            <a:off x="5694545" y="2658130"/>
            <a:ext cx="3063866" cy="1713845"/>
            <a:chOff x="-1075" y="86"/>
            <a:chExt cx="4826" cy="2698"/>
          </a:xfrm>
        </p:grpSpPr>
        <p:sp>
          <p:nvSpPr>
            <p:cNvPr id="7174" name="云形标注 9222"/>
            <p:cNvSpPr/>
            <p:nvPr/>
          </p:nvSpPr>
          <p:spPr>
            <a:xfrm rot="240000">
              <a:off x="0" y="214"/>
              <a:ext cx="3751" cy="2570"/>
            </a:xfrm>
            <a:prstGeom prst="cloudCallout">
              <a:avLst>
                <a:gd name="adj1" fmla="val 89236"/>
                <a:gd name="adj2" fmla="val 33634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algn="ctr"/>
              <a:endParaRPr lang="zh-CN" altLang="en-US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5" name="文本框 9223"/>
            <p:cNvSpPr txBox="1"/>
            <p:nvPr/>
          </p:nvSpPr>
          <p:spPr>
            <a:xfrm flipH="1">
              <a:off x="-1075" y="86"/>
              <a:ext cx="4137" cy="24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60000"/>
                </a:lnSpc>
                <a:spcBef>
                  <a:spcPct val="50000"/>
                </a:spcBef>
              </a:pPr>
              <a:endParaRPr lang="en-US" altLang="zh-CN" sz="280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zh-CN" sz="3600" b="1">
                  <a:latin typeface="Arial" panose="020B0604020202020204" pitchFamily="34" charset="0"/>
                  <a:ea typeface="宋体" panose="02010600030101010101" pitchFamily="2" charset="-122"/>
                </a:rPr>
                <a:t>9+7=16</a:t>
              </a:r>
              <a:endParaRPr lang="en-US" altLang="zh-CN" sz="3600" b="1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zh-CN" sz="3600" b="1">
                  <a:latin typeface="Arial" panose="020B0604020202020204" pitchFamily="34" charset="0"/>
                  <a:ea typeface="宋体" panose="02010600030101010101" pitchFamily="2" charset="-122"/>
                </a:rPr>
                <a:t>7+9=</a:t>
              </a:r>
              <a:r>
                <a:rPr lang="zh-CN" altLang="en-US" sz="3600" b="1" dirty="0">
                  <a:latin typeface="Arial" panose="020B0604020202020204" pitchFamily="34" charset="0"/>
                  <a:ea typeface="宋体" panose="02010600030101010101" pitchFamily="2" charset="-122"/>
                </a:rPr>
                <a:t>？</a:t>
              </a:r>
              <a:endPara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文本框 10251"/>
          <p:cNvSpPr txBox="1"/>
          <p:nvPr/>
        </p:nvSpPr>
        <p:spPr>
          <a:xfrm>
            <a:off x="4210050" y="2806700"/>
            <a:ext cx="7200900" cy="13112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endParaRPr lang="zh-CN" altLang="en-US" dirty="0">
              <a:ln>
                <a:solidFill>
                  <a:schemeClr val="bg2">
                    <a:lumMod val="90000"/>
                  </a:schemeClr>
                </a:solidFill>
              </a:ln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endParaRPr lang="zh-CN" altLang="en-US" dirty="0">
              <a:ln>
                <a:solidFill>
                  <a:schemeClr val="bg2">
                    <a:lumMod val="90000"/>
                  </a:schemeClr>
                </a:solidFill>
              </a:ln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" name="文本框 10241"/>
          <p:cNvSpPr txBox="1"/>
          <p:nvPr/>
        </p:nvSpPr>
        <p:spPr>
          <a:xfrm>
            <a:off x="4371975" y="2822575"/>
            <a:ext cx="6407150" cy="1311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9+8=          8+7=         9+7=          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8+9=          7+8=         7+9=          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3" name="文本框 10242"/>
          <p:cNvSpPr txBox="1"/>
          <p:nvPr/>
        </p:nvSpPr>
        <p:spPr>
          <a:xfrm>
            <a:off x="8115300" y="3441700"/>
            <a:ext cx="935038" cy="7000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15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4" name="文本框 10243"/>
          <p:cNvSpPr txBox="1"/>
          <p:nvPr/>
        </p:nvSpPr>
        <p:spPr>
          <a:xfrm>
            <a:off x="8115300" y="2794000"/>
            <a:ext cx="1152525" cy="7000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15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5" name="文本框 10244"/>
          <p:cNvSpPr txBox="1"/>
          <p:nvPr/>
        </p:nvSpPr>
        <p:spPr>
          <a:xfrm>
            <a:off x="10537825" y="3438525"/>
            <a:ext cx="96202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6" name="文本框 10245"/>
          <p:cNvSpPr txBox="1"/>
          <p:nvPr/>
        </p:nvSpPr>
        <p:spPr>
          <a:xfrm>
            <a:off x="10518775" y="2814638"/>
            <a:ext cx="865188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8" name="文本框 10247"/>
          <p:cNvSpPr txBox="1"/>
          <p:nvPr/>
        </p:nvSpPr>
        <p:spPr>
          <a:xfrm>
            <a:off x="5568950" y="3457575"/>
            <a:ext cx="106045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17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9" name="文本框 10248"/>
          <p:cNvSpPr txBox="1"/>
          <p:nvPr/>
        </p:nvSpPr>
        <p:spPr>
          <a:xfrm>
            <a:off x="5597525" y="2811463"/>
            <a:ext cx="104775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17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3" name="文本框 10250"/>
          <p:cNvSpPr txBox="1"/>
          <p:nvPr/>
        </p:nvSpPr>
        <p:spPr>
          <a:xfrm>
            <a:off x="4132263" y="1565275"/>
            <a:ext cx="4549775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b="1" dirty="0">
                <a:solidFill>
                  <a:srgbClr val="89BD4F"/>
                </a:solidFill>
                <a:latin typeface="黑体" panose="02010609060101010101" charset="-122"/>
                <a:ea typeface="黑体" panose="02010609060101010101" charset="-122"/>
              </a:rPr>
              <a:t>看谁算得又对又快</a:t>
            </a:r>
            <a:endParaRPr lang="zh-CN" altLang="en-US" sz="4000" b="1" dirty="0">
              <a:solidFill>
                <a:srgbClr val="89BD4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ldLvl="0"/>
      <p:bldP spid="10244" grpId="0" bldLvl="0"/>
      <p:bldP spid="10245" grpId="0" bldLvl="0"/>
      <p:bldP spid="10246" grpId="0" bldLvl="0"/>
      <p:bldP spid="10248" grpId="0" bldLvl="0"/>
      <p:bldP spid="10249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536277" y="2602614"/>
            <a:ext cx="1489285" cy="14892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阿里汉仪智能黑体" panose="00020600040101010101" pitchFamily="18" charset="-122"/>
              <a:ea typeface="阿里汉仪智能黑体" panose="00020600040101010101" pitchFamily="18" charset="-122"/>
            </a:endParaRPr>
          </a:p>
        </p:txBody>
      </p:sp>
      <p:sp>
        <p:nvSpPr>
          <p:cNvPr id="9218" name="文本框 11266"/>
          <p:cNvSpPr txBox="1"/>
          <p:nvPr/>
        </p:nvSpPr>
        <p:spPr>
          <a:xfrm>
            <a:off x="4305300" y="2971800"/>
            <a:ext cx="6704013" cy="1311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7+8=        8+6=        8+5=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</a:rPr>
              <a:t>7+5=        8+9=        7+7=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8" name="文本框 11267"/>
          <p:cNvSpPr txBox="1"/>
          <p:nvPr/>
        </p:nvSpPr>
        <p:spPr>
          <a:xfrm>
            <a:off x="5467350" y="3562350"/>
            <a:ext cx="10414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12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9" name="文本框 11268"/>
          <p:cNvSpPr txBox="1"/>
          <p:nvPr/>
        </p:nvSpPr>
        <p:spPr>
          <a:xfrm>
            <a:off x="5467350" y="3009900"/>
            <a:ext cx="1041400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15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0" name="文本框 11269"/>
          <p:cNvSpPr txBox="1"/>
          <p:nvPr/>
        </p:nvSpPr>
        <p:spPr>
          <a:xfrm>
            <a:off x="7750175" y="3556000"/>
            <a:ext cx="100647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17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1" name="文本框 11270"/>
          <p:cNvSpPr txBox="1"/>
          <p:nvPr/>
        </p:nvSpPr>
        <p:spPr>
          <a:xfrm>
            <a:off x="7740650" y="2971800"/>
            <a:ext cx="1089025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14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2" name="文本框 11271"/>
          <p:cNvSpPr txBox="1"/>
          <p:nvPr/>
        </p:nvSpPr>
        <p:spPr>
          <a:xfrm>
            <a:off x="10053638" y="3559175"/>
            <a:ext cx="979487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14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3" name="文本框 11272"/>
          <p:cNvSpPr txBox="1"/>
          <p:nvPr/>
        </p:nvSpPr>
        <p:spPr>
          <a:xfrm>
            <a:off x="10053638" y="2998788"/>
            <a:ext cx="979487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13</a:t>
            </a:r>
            <a:endParaRPr lang="zh-CN" altLang="en-US" sz="4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6" name="文本框 11274"/>
          <p:cNvSpPr txBox="1"/>
          <p:nvPr/>
        </p:nvSpPr>
        <p:spPr>
          <a:xfrm>
            <a:off x="4304983" y="1727200"/>
            <a:ext cx="5159375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b="1" dirty="0">
                <a:solidFill>
                  <a:srgbClr val="89BD4F"/>
                </a:solidFill>
                <a:latin typeface="黑体" panose="02010609060101010101" charset="-122"/>
                <a:ea typeface="黑体" panose="02010609060101010101" charset="-122"/>
              </a:rPr>
              <a:t>用你喜欢的方法计算：</a:t>
            </a:r>
            <a:endParaRPr lang="zh-CN" altLang="en-US" sz="4000" b="1" dirty="0">
              <a:solidFill>
                <a:srgbClr val="89BD4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/>
      <p:bldP spid="11269" grpId="0" bldLvl="0"/>
      <p:bldP spid="11270" grpId="0" bldLvl="0"/>
      <p:bldP spid="11271" grpId="0" bldLvl="0"/>
      <p:bldP spid="11272" grpId="0" bldLvl="0"/>
      <p:bldP spid="11273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占位符 17411"/>
          <p:cNvSpPr>
            <a:spLocks noGrp="1"/>
          </p:cNvSpPr>
          <p:nvPr/>
        </p:nvSpPr>
        <p:spPr>
          <a:xfrm>
            <a:off x="2562860" y="1337310"/>
            <a:ext cx="3962400" cy="453834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algn="dist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8 +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 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= 1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algn="dist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8 +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 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= 1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algn="dist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8 +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 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= 1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algn="dist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8 +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 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= 1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algn="dist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8 +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7 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= 1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algn="dist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8 +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 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= 1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algn="dist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8 + 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9 </a:t>
            </a:r>
            <a:r>
              <a:rPr lang="en-US" altLang="zh-CN" sz="3600">
                <a:latin typeface="Arial" panose="020B0604020202020204" pitchFamily="34" charset="0"/>
                <a:ea typeface="宋体" panose="02010600030101010101" pitchFamily="2" charset="-122"/>
              </a:rPr>
              <a:t>= 1</a:t>
            </a: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algn="dist">
              <a:lnSpc>
                <a:spcPct val="90000"/>
              </a:lnSpc>
              <a:spcBef>
                <a:spcPct val="20000"/>
              </a:spcBef>
              <a:buChar char="•"/>
            </a:pPr>
            <a:endParaRPr lang="en-US" altLang="zh-CN" sz="36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algn="dist">
              <a:lnSpc>
                <a:spcPct val="90000"/>
              </a:lnSpc>
              <a:spcBef>
                <a:spcPct val="20000"/>
              </a:spcBef>
              <a:buChar char="•"/>
            </a:pP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algn="dist">
              <a:lnSpc>
                <a:spcPct val="90000"/>
              </a:lnSpc>
              <a:spcBef>
                <a:spcPct val="20000"/>
              </a:spcBef>
              <a:buChar char="•"/>
            </a:pP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algn="dist">
              <a:lnSpc>
                <a:spcPct val="90000"/>
              </a:lnSpc>
              <a:spcBef>
                <a:spcPct val="20000"/>
              </a:spcBef>
              <a:buChar char="•"/>
            </a:pP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algn="dist">
              <a:lnSpc>
                <a:spcPct val="90000"/>
              </a:lnSpc>
              <a:spcBef>
                <a:spcPct val="20000"/>
              </a:spcBef>
              <a:buChar char="•"/>
            </a:pP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algn="dist">
              <a:lnSpc>
                <a:spcPct val="90000"/>
              </a:lnSpc>
              <a:spcBef>
                <a:spcPct val="20000"/>
              </a:spcBef>
              <a:buChar char="•"/>
            </a:pP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64505" y="1337310"/>
            <a:ext cx="1062990" cy="4105275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0243" name="标题 17410"/>
          <p:cNvSpPr>
            <a:spLocks noGrp="1"/>
          </p:cNvSpPr>
          <p:nvPr/>
        </p:nvSpPr>
        <p:spPr>
          <a:xfrm>
            <a:off x="1357313" y="684848"/>
            <a:ext cx="5770562" cy="6524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zh-CN" altLang="en-US" sz="2800" b="1" dirty="0">
                <a:latin typeface="Arial" panose="020B0604020202020204" pitchFamily="34" charset="0"/>
                <a:ea typeface="楷体" panose="02010609060101010101" charset="-122"/>
              </a:rPr>
              <a:t>找</a:t>
            </a:r>
            <a:r>
              <a:rPr lang="zh-CN" altLang="en-US" sz="2800" b="1">
                <a:latin typeface="Arial" panose="020B0604020202020204" pitchFamily="34" charset="0"/>
                <a:ea typeface="楷体" panose="02010609060101010101" charset="-122"/>
              </a:rPr>
              <a:t>规律（一）</a:t>
            </a:r>
            <a:endParaRPr lang="zh-CN" altLang="en-US" sz="2800" b="1">
              <a:latin typeface="Arial" panose="020B0604020202020204" pitchFamily="34" charset="0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024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WPS 演示</Application>
  <PresentationFormat>宽屏</PresentationFormat>
  <Paragraphs>154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黑体</vt:lpstr>
      <vt:lpstr>阿里汉仪智能黑体</vt:lpstr>
      <vt:lpstr>楷体</vt:lpstr>
      <vt:lpstr>微软雅黑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小树苗</cp:lastModifiedBy>
  <cp:revision>32</cp:revision>
  <dcterms:created xsi:type="dcterms:W3CDTF">1900-01-01T00:00:00Z</dcterms:created>
  <dcterms:modified xsi:type="dcterms:W3CDTF">2018-12-11T23:22:32Z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