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2"/>
    <p:sldMasterId id="2147483663" r:id="rId3"/>
  </p:sldMasterIdLst>
  <p:notesMasterIdLst>
    <p:notesMasterId r:id="rId24"/>
  </p:notesMasterIdLst>
  <p:sldIdLst>
    <p:sldId id="271" r:id="rId4"/>
    <p:sldId id="278" r:id="rId5"/>
    <p:sldId id="279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</p:sldIdLst>
  <p:sldSz cx="12192000" cy="6858000"/>
  <p:notesSz cx="6858000" cy="9144000"/>
  <p:embeddedFontLs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Rockwell" panose="02060603020205020403" pitchFamily="18" charset="0"/>
      <p:regular r:id="rId29"/>
      <p:bold r:id="rId30"/>
      <p:italic r:id="rId31"/>
      <p:boldItalic r:id="rId32"/>
    </p:embeddedFon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9">
          <p15:clr>
            <a:srgbClr val="A4A3A4"/>
          </p15:clr>
        </p15:guide>
        <p15:guide id="2" pos="3840">
          <p15:clr>
            <a:srgbClr val="A4A3A4"/>
          </p15:clr>
        </p15:guide>
        <p15:guide id="3" pos="2118">
          <p15:clr>
            <a:srgbClr val="A4A3A4"/>
          </p15:clr>
        </p15:guide>
        <p15:guide id="4" pos="801">
          <p15:clr>
            <a:srgbClr val="A4A3A4"/>
          </p15:clr>
        </p15:guide>
        <p15:guide id="5" orient="horz" pos="3453">
          <p15:clr>
            <a:srgbClr val="A4A3A4"/>
          </p15:clr>
        </p15:guide>
        <p15:guide id="6" pos="3894">
          <p15:clr>
            <a:srgbClr val="A4A3A4"/>
          </p15:clr>
        </p15:guide>
        <p15:guide id="7" pos="50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4F81BD"/>
    <a:srgbClr val="247105"/>
    <a:srgbClr val="1D5C04"/>
    <a:srgbClr val="5E7594"/>
    <a:srgbClr val="4F6A94"/>
    <a:srgbClr val="C64106"/>
    <a:srgbClr val="1D4582"/>
    <a:srgbClr val="102C52"/>
    <a:srgbClr val="215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40"/>
  </p:normalViewPr>
  <p:slideViewPr>
    <p:cSldViewPr snapToGrid="0" snapToObjects="1" showGuides="1">
      <p:cViewPr varScale="1">
        <p:scale>
          <a:sx n="59" d="100"/>
          <a:sy n="59" d="100"/>
        </p:scale>
        <p:origin x="36" y="387"/>
      </p:cViewPr>
      <p:guideLst>
        <p:guide orient="horz" pos="4269"/>
        <p:guide pos="3840"/>
        <p:guide pos="2118"/>
        <p:guide pos="801"/>
        <p:guide orient="horz" pos="3453"/>
        <p:guide pos="3894"/>
        <p:guide pos="50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84BF-94F5-48BE-B2C9-76E96A262FA1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B9FD-F92B-4336-9E6E-1707174193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2">
            <a:lumMod val="5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9710807" y="5846792"/>
            <a:ext cx="2302084" cy="750572"/>
            <a:chOff x="9360501" y="5734945"/>
            <a:chExt cx="2302084" cy="750572"/>
          </a:xfrm>
        </p:grpSpPr>
        <p:sp>
          <p:nvSpPr>
            <p:cNvPr id="9" name="矩形 4"/>
            <p:cNvSpPr/>
            <p:nvPr/>
          </p:nvSpPr>
          <p:spPr>
            <a:xfrm rot="10800000">
              <a:off x="9360501" y="6018663"/>
              <a:ext cx="1263508" cy="437297"/>
            </a:xfrm>
            <a:custGeom>
              <a:avLst/>
              <a:gdLst>
                <a:gd name="connsiteX0" fmla="*/ 0 w 10501745"/>
                <a:gd name="connsiteY0" fmla="*/ 0 h 2978727"/>
                <a:gd name="connsiteX1" fmla="*/ 10501745 w 10501745"/>
                <a:gd name="connsiteY1" fmla="*/ 0 h 2978727"/>
                <a:gd name="connsiteX2" fmla="*/ 10501745 w 10501745"/>
                <a:gd name="connsiteY2" fmla="*/ 2978727 h 2978727"/>
                <a:gd name="connsiteX3" fmla="*/ 0 w 10501745"/>
                <a:gd name="connsiteY3" fmla="*/ 2978727 h 2978727"/>
                <a:gd name="connsiteX4" fmla="*/ 0 w 10501745"/>
                <a:gd name="connsiteY4" fmla="*/ 0 h 2978727"/>
                <a:gd name="connsiteX0-1" fmla="*/ 0 w 10501745"/>
                <a:gd name="connsiteY0-2" fmla="*/ 0 h 2978727"/>
                <a:gd name="connsiteX1-3" fmla="*/ 10501745 w 10501745"/>
                <a:gd name="connsiteY1-4" fmla="*/ 0 h 2978727"/>
                <a:gd name="connsiteX2-5" fmla="*/ 8977745 w 10501745"/>
                <a:gd name="connsiteY2-6" fmla="*/ 2937163 h 2978727"/>
                <a:gd name="connsiteX3-7" fmla="*/ 0 w 10501745"/>
                <a:gd name="connsiteY3-8" fmla="*/ 2978727 h 2978727"/>
                <a:gd name="connsiteX4-9" fmla="*/ 0 w 10501745"/>
                <a:gd name="connsiteY4-10" fmla="*/ 0 h 2978727"/>
                <a:gd name="connsiteX0-11" fmla="*/ 0 w 10501745"/>
                <a:gd name="connsiteY0-12" fmla="*/ 0 h 2978727"/>
                <a:gd name="connsiteX1-13" fmla="*/ 10501745 w 10501745"/>
                <a:gd name="connsiteY1-14" fmla="*/ 0 h 2978727"/>
                <a:gd name="connsiteX2-15" fmla="*/ 8589818 w 10501745"/>
                <a:gd name="connsiteY2-16" fmla="*/ 2937163 h 2978727"/>
                <a:gd name="connsiteX3-17" fmla="*/ 0 w 10501745"/>
                <a:gd name="connsiteY3-18" fmla="*/ 2978727 h 2978727"/>
                <a:gd name="connsiteX4-19" fmla="*/ 0 w 10501745"/>
                <a:gd name="connsiteY4-20" fmla="*/ 0 h 2978727"/>
                <a:gd name="connsiteX0-21" fmla="*/ 0 w 10501745"/>
                <a:gd name="connsiteY0-22" fmla="*/ 0 h 2978727"/>
                <a:gd name="connsiteX1-23" fmla="*/ 10501745 w 10501745"/>
                <a:gd name="connsiteY1-24" fmla="*/ 0 h 2978727"/>
                <a:gd name="connsiteX2-25" fmla="*/ 8700654 w 10501745"/>
                <a:gd name="connsiteY2-26" fmla="*/ 2951018 h 2978727"/>
                <a:gd name="connsiteX3-27" fmla="*/ 0 w 10501745"/>
                <a:gd name="connsiteY3-28" fmla="*/ 2978727 h 2978727"/>
                <a:gd name="connsiteX4-29" fmla="*/ 0 w 10501745"/>
                <a:gd name="connsiteY4-30" fmla="*/ 0 h 29787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501745" h="2978727">
                  <a:moveTo>
                    <a:pt x="0" y="0"/>
                  </a:moveTo>
                  <a:lnTo>
                    <a:pt x="10501745" y="0"/>
                  </a:lnTo>
                  <a:lnTo>
                    <a:pt x="8700654" y="2951018"/>
                  </a:lnTo>
                  <a:lnTo>
                    <a:pt x="0" y="29787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407799" y="5734945"/>
              <a:ext cx="432420" cy="416574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730646" y="6116185"/>
              <a:ext cx="1931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黑体" panose="02010600030101010101" pitchFamily="49" charset="-122"/>
                  <a:ea typeface="黑体" panose="02010600030101010101" pitchFamily="49" charset="-122"/>
                </a:rPr>
                <a:t>2020</a:t>
              </a:r>
              <a:r>
                <a:rPr lang="zh-CN" altLang="en-US" b="1" dirty="0">
                  <a:latin typeface="黑体" panose="02010600030101010101" pitchFamily="49" charset="-122"/>
                  <a:ea typeface="黑体" panose="02010600030101010101" pitchFamily="49" charset="-122"/>
                </a:rPr>
                <a:t>年 锡慧在线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6DF1-BC15-457A-BEB2-E9F0FCFE674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A08C-D1D6-4984-BD93-BD29A398C835}" type="datetimeFigureOut">
              <a:rPr lang="zh-CN" altLang="en-US" smtClean="0"/>
              <a:t>2020/2/18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75175" y="473079"/>
            <a:ext cx="405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400" b="1" spc="1200" dirty="0">
                <a:solidFill>
                  <a:schemeClr val="accent6">
                    <a:lumMod val="75000"/>
                    <a:alpha val="99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锡慧在线</a:t>
            </a:r>
          </a:p>
        </p:txBody>
      </p:sp>
      <p:sp>
        <p:nvSpPr>
          <p:cNvPr id="21" name="矩形 4"/>
          <p:cNvSpPr/>
          <p:nvPr/>
        </p:nvSpPr>
        <p:spPr>
          <a:xfrm>
            <a:off x="-97842" y="443810"/>
            <a:ext cx="3461657" cy="98186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3242" y="380746"/>
            <a:ext cx="4517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CN" alt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7768" y="1769426"/>
            <a:ext cx="11077303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第三课  青春的证明</a:t>
            </a:r>
          </a:p>
          <a:p>
            <a:pPr algn="ctr"/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第二框  青春有格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24530" y="3907790"/>
            <a:ext cx="5800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部编版七年级下册  道德与法治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103612" y="5135854"/>
            <a:ext cx="6492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授课教师：无锡市天一实验学校         华旦丹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指导教师：无锡市教育科学研究院      何国良</a:t>
            </a:r>
          </a:p>
        </p:txBody>
      </p:sp>
      <p:sp>
        <p:nvSpPr>
          <p:cNvPr id="12" name="矩形 4"/>
          <p:cNvSpPr/>
          <p:nvPr/>
        </p:nvSpPr>
        <p:spPr>
          <a:xfrm rot="10800000">
            <a:off x="10849935" y="5677467"/>
            <a:ext cx="3461657" cy="791572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42148" y="68603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alpha val="63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江苏省名师课堂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606904" y="965478"/>
            <a:ext cx="1124792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36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“行己有耻”的要求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P28-29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）“行己有耻”是青春探索的底线。我们要知廉耻、懂荣辱；有所为，有所不为。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）“行己有耻”需要我们有知耻之心，不断提高辨别“耻”的能力。在行动之前，审查愿望；在行动之中，监督调节；在行动之后，反思效果与影响。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）“行己有耻”意味着我们能真诚的面对自我，闻过即改，知耻而后勇。“行己有耻”要求我们树立底线意识触碰道德底线的事情不做，违反法律的事情坚决不做。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）“行己有耻”更需要我们磨砺意志，拒绝不良诱惑，不断增强自控力。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101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要点梳理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82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青春加油站</a:t>
            </a:r>
            <a:endParaRPr lang="zh-CN" altLang="zh-CN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C08F6A-DDFF-45BF-A259-3816D089FB87}"/>
              </a:ext>
            </a:extLst>
          </p:cNvPr>
          <p:cNvSpPr/>
          <p:nvPr/>
        </p:nvSpPr>
        <p:spPr>
          <a:xfrm>
            <a:off x="4536676" y="121281"/>
            <a:ext cx="6927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最美的期待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致敬最美逆行者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</p:txBody>
      </p:sp>
      <p:pic>
        <p:nvPicPr>
          <p:cNvPr id="7" name="【武汉加油】《最美的期待》致敬疫情逆行者">
            <a:hlinkClick r:id="" action="ppaction://media"/>
            <a:extLst>
              <a:ext uri="{FF2B5EF4-FFF2-40B4-BE49-F238E27FC236}">
                <a16:creationId xmlns:a16="http://schemas.microsoft.com/office/drawing/2014/main" id="{E3B10AE5-C850-4EDB-A91D-5689908DA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258" y="1078939"/>
            <a:ext cx="11096521" cy="520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9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598847" y="1652791"/>
            <a:ext cx="11247928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观看视频，思考以下问题：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）视频中有哪些人令我们敬佩、感动？他们身上有哪些可贵的品质令我们敬佩、感动？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）“逆行”原指朝着与规定方向相反的方向行进，如车辆逆行可能导致交通事故。为何视频中这些人被称为“最美逆行者”？如何正确认识“逆行者”的行为？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）看到在这场全民战役中这一个个平凡英雄的所作所为，作为中学生，还能做些什么来证明我们的青春力量？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522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思维导航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83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534110" y="1234020"/>
            <a:ext cx="11247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）视频中有哪些人令我们敬佩、感动？他们身上有哪些可贵的品质令我们敬佩、感动？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522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思维导航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D36F9CB-DF4C-4A14-A3EE-A61383CB95F1}"/>
              </a:ext>
            </a:extLst>
          </p:cNvPr>
          <p:cNvGrpSpPr/>
          <p:nvPr/>
        </p:nvGrpSpPr>
        <p:grpSpPr>
          <a:xfrm>
            <a:off x="882032" y="2403002"/>
            <a:ext cx="10471094" cy="3831770"/>
            <a:chOff x="1160739" y="2690286"/>
            <a:chExt cx="10006270" cy="367395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C3D050-F424-48F7-9010-57645B58285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60739" y="2690286"/>
              <a:ext cx="2755806" cy="3673958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1A11A62-5E66-498A-8CA9-0B4A8BEDA92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087492" y="2690286"/>
              <a:ext cx="2823106" cy="3673958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0B49B65-92D8-4328-A693-47030837695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081545" y="2690286"/>
              <a:ext cx="4085464" cy="3673958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</p:grpSp>
    </p:spTree>
    <p:extLst>
      <p:ext uri="{BB962C8B-B14F-4D97-AF65-F5344CB8AC3E}">
        <p14:creationId xmlns:p14="http://schemas.microsoft.com/office/powerpoint/2010/main" val="32613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275164" y="1018007"/>
            <a:ext cx="115553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）“逆行”原指朝着与规定方向相反的方向行进，如车辆逆行可能导致交通事故。为何视频中这些人被称为“最美逆行者”？如何正确认识“逆行者”的行为？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522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思维导航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8FDDF17-2859-46E4-8B80-0F3CE3A0D7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9937" y="2774454"/>
            <a:ext cx="4253488" cy="34802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594E7F-C229-4CE2-9B06-82A4A8AA89E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2719" y="2185552"/>
            <a:ext cx="3233313" cy="43801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4F6CE1-78AD-49BA-99D7-3D91428ABAD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60739" y="2726531"/>
            <a:ext cx="4602686" cy="36176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E681C2C-D72C-4D2B-9E45-05CF014C7D8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1538" y="2630221"/>
            <a:ext cx="5301087" cy="37219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025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1019614" y="1051844"/>
            <a:ext cx="10503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）看到在这场全民战役中这一个个平凡英雄的所作所为，作为中学生，还能做些什么来证明我们的青春力量？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522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思维导航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888E381-3E4F-4DB7-A0A3-D77390985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0740" y="2403002"/>
            <a:ext cx="10014362" cy="39492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F5F385-D56F-4189-AD10-A3DD948FCD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15" y="2403003"/>
            <a:ext cx="4992787" cy="39492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图片 13" descr="C:\Users\46740\Documents\Tencent Files\467409328\Image\C2C\5802F6DCAE90E997AE91537B2144AA45.png">
            <a:extLst>
              <a:ext uri="{FF2B5EF4-FFF2-40B4-BE49-F238E27FC236}">
                <a16:creationId xmlns:a16="http://schemas.microsoft.com/office/drawing/2014/main" id="{FFB0A417-DC6C-4C1C-BCB8-4528C916C9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27" y="2459647"/>
            <a:ext cx="4848946" cy="38683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图片 14" descr="C:\Users\46740\Documents\Tencent Files\467409328\Image\C2C\C4FDE3A7B11B4315C9DC4C3307B59913.png">
            <a:extLst>
              <a:ext uri="{FF2B5EF4-FFF2-40B4-BE49-F238E27FC236}">
                <a16:creationId xmlns:a16="http://schemas.microsoft.com/office/drawing/2014/main" id="{CD6F9A48-8736-4B82-9851-D24D9A4D51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15" y="2459645"/>
            <a:ext cx="4937958" cy="38683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BCD8050-08ED-41CC-8E07-F44053C4477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722337" y="2435702"/>
            <a:ext cx="7397936" cy="38679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933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606904" y="1029763"/>
            <a:ext cx="112479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36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“止于至善”的要求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P29-32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 “止于至善”是人的一种精神境界。我们应该有自己的格调，有我们的“至善”追求。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）“止于至善”要求我们从点滴小事做起，积善承德。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）“止于至善”要求我们见贤思齐，向榜样学习。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）“止于至善”要求我们养成自我省察的习惯。检视自身的不足，不盲目自责，积极调整自己，通过自省和慎独，端正自己的行为，“至于至善”。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）以修身为本，行走行走在“止于至善”的路上，是对青春最好的证明，也是青少年最佳的选择。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101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要点梳理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91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18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charRg st="18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61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charRg st="61" end="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88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charRg st="88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101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知识总结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双波形 4">
            <a:extLst>
              <a:ext uri="{FF2B5EF4-FFF2-40B4-BE49-F238E27FC236}">
                <a16:creationId xmlns:a16="http://schemas.microsoft.com/office/drawing/2014/main" id="{A326B01B-43BF-4CF4-96A6-B1B00B580262}"/>
              </a:ext>
            </a:extLst>
          </p:cNvPr>
          <p:cNvSpPr/>
          <p:nvPr/>
        </p:nvSpPr>
        <p:spPr>
          <a:xfrm>
            <a:off x="4232134" y="428841"/>
            <a:ext cx="3511944" cy="176406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青春的证明</a:t>
            </a:r>
          </a:p>
        </p:txBody>
      </p:sp>
      <p:sp>
        <p:nvSpPr>
          <p:cNvPr id="8" name="箭头: 丁字 7">
            <a:extLst>
              <a:ext uri="{FF2B5EF4-FFF2-40B4-BE49-F238E27FC236}">
                <a16:creationId xmlns:a16="http://schemas.microsoft.com/office/drawing/2014/main" id="{5D02D1E6-6A6C-4352-963A-201BBAF0C9EA}"/>
              </a:ext>
            </a:extLst>
          </p:cNvPr>
          <p:cNvSpPr/>
          <p:nvPr/>
        </p:nvSpPr>
        <p:spPr>
          <a:xfrm>
            <a:off x="5287093" y="2241486"/>
            <a:ext cx="1861168" cy="123752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波形 11">
            <a:extLst>
              <a:ext uri="{FF2B5EF4-FFF2-40B4-BE49-F238E27FC236}">
                <a16:creationId xmlns:a16="http://schemas.microsoft.com/office/drawing/2014/main" id="{331B3F0A-26C3-4580-AC0E-E8F1420C2AF7}"/>
              </a:ext>
            </a:extLst>
          </p:cNvPr>
          <p:cNvSpPr/>
          <p:nvPr/>
        </p:nvSpPr>
        <p:spPr>
          <a:xfrm>
            <a:off x="2061067" y="2191480"/>
            <a:ext cx="2982674" cy="176406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青春飞扬</a:t>
            </a:r>
          </a:p>
        </p:txBody>
      </p:sp>
      <p:sp>
        <p:nvSpPr>
          <p:cNvPr id="13" name="波形 12">
            <a:extLst>
              <a:ext uri="{FF2B5EF4-FFF2-40B4-BE49-F238E27FC236}">
                <a16:creationId xmlns:a16="http://schemas.microsoft.com/office/drawing/2014/main" id="{10EB1C99-D97A-4A69-9975-CDE54178F8EB}"/>
              </a:ext>
            </a:extLst>
          </p:cNvPr>
          <p:cNvSpPr/>
          <p:nvPr/>
        </p:nvSpPr>
        <p:spPr>
          <a:xfrm>
            <a:off x="7348158" y="2241457"/>
            <a:ext cx="3211948" cy="176406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青春有格</a:t>
            </a:r>
          </a:p>
        </p:txBody>
      </p:sp>
      <p:sp>
        <p:nvSpPr>
          <p:cNvPr id="15" name="箭头: 丁字 14">
            <a:extLst>
              <a:ext uri="{FF2B5EF4-FFF2-40B4-BE49-F238E27FC236}">
                <a16:creationId xmlns:a16="http://schemas.microsoft.com/office/drawing/2014/main" id="{9CC48572-D271-4123-8617-C3BC98462952}"/>
              </a:ext>
            </a:extLst>
          </p:cNvPr>
          <p:cNvSpPr/>
          <p:nvPr/>
        </p:nvSpPr>
        <p:spPr>
          <a:xfrm>
            <a:off x="2642320" y="3955544"/>
            <a:ext cx="1275424" cy="163462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丁字 15">
            <a:extLst>
              <a:ext uri="{FF2B5EF4-FFF2-40B4-BE49-F238E27FC236}">
                <a16:creationId xmlns:a16="http://schemas.microsoft.com/office/drawing/2014/main" id="{45200B08-0F1E-421C-8674-097F20680462}"/>
              </a:ext>
            </a:extLst>
          </p:cNvPr>
          <p:cNvSpPr/>
          <p:nvPr/>
        </p:nvSpPr>
        <p:spPr>
          <a:xfrm>
            <a:off x="8371126" y="4074774"/>
            <a:ext cx="1166012" cy="1743363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波形 16">
            <a:extLst>
              <a:ext uri="{FF2B5EF4-FFF2-40B4-BE49-F238E27FC236}">
                <a16:creationId xmlns:a16="http://schemas.microsoft.com/office/drawing/2014/main" id="{50D6C139-8ADA-40BB-8075-BCD81A2AC593}"/>
              </a:ext>
            </a:extLst>
          </p:cNvPr>
          <p:cNvSpPr/>
          <p:nvPr/>
        </p:nvSpPr>
        <p:spPr>
          <a:xfrm>
            <a:off x="1039282" y="4244706"/>
            <a:ext cx="1466638" cy="202261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憧憬规划</a:t>
            </a:r>
          </a:p>
        </p:txBody>
      </p:sp>
      <p:sp>
        <p:nvSpPr>
          <p:cNvPr id="18" name="波形 17">
            <a:extLst>
              <a:ext uri="{FF2B5EF4-FFF2-40B4-BE49-F238E27FC236}">
                <a16:creationId xmlns:a16="http://schemas.microsoft.com/office/drawing/2014/main" id="{CCF03F02-FDAC-4362-B510-E5CB0C672042}"/>
              </a:ext>
            </a:extLst>
          </p:cNvPr>
          <p:cNvSpPr/>
          <p:nvPr/>
        </p:nvSpPr>
        <p:spPr>
          <a:xfrm>
            <a:off x="4044080" y="4190011"/>
            <a:ext cx="1466638" cy="207568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自信自强</a:t>
            </a:r>
          </a:p>
        </p:txBody>
      </p:sp>
      <p:sp>
        <p:nvSpPr>
          <p:cNvPr id="19" name="波形 18">
            <a:extLst>
              <a:ext uri="{FF2B5EF4-FFF2-40B4-BE49-F238E27FC236}">
                <a16:creationId xmlns:a16="http://schemas.microsoft.com/office/drawing/2014/main" id="{83A71221-5BFA-40C3-8424-8C52CADD37C7}"/>
              </a:ext>
            </a:extLst>
          </p:cNvPr>
          <p:cNvSpPr/>
          <p:nvPr/>
        </p:nvSpPr>
        <p:spPr>
          <a:xfrm>
            <a:off x="6778152" y="4190011"/>
            <a:ext cx="1466638" cy="207568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行己有耻</a:t>
            </a:r>
          </a:p>
        </p:txBody>
      </p:sp>
      <p:sp>
        <p:nvSpPr>
          <p:cNvPr id="20" name="波形 19">
            <a:extLst>
              <a:ext uri="{FF2B5EF4-FFF2-40B4-BE49-F238E27FC236}">
                <a16:creationId xmlns:a16="http://schemas.microsoft.com/office/drawing/2014/main" id="{58064371-035F-4B69-95C1-8CA41F54FC61}"/>
              </a:ext>
            </a:extLst>
          </p:cNvPr>
          <p:cNvSpPr/>
          <p:nvPr/>
        </p:nvSpPr>
        <p:spPr>
          <a:xfrm>
            <a:off x="9663473" y="4190011"/>
            <a:ext cx="1489245" cy="201658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止于至善</a:t>
            </a:r>
          </a:p>
        </p:txBody>
      </p:sp>
    </p:spTree>
    <p:extLst>
      <p:ext uri="{BB962C8B-B14F-4D97-AF65-F5344CB8AC3E}">
        <p14:creationId xmlns:p14="http://schemas.microsoft.com/office/powerpoint/2010/main" val="23259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606904" y="1329417"/>
            <a:ext cx="113774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．放飞青春梦想的青春时代，我们可以张扬、自由、任性，但我们要青春有格。下面关于青春有格中的“格”的寓意解读有误的是（  ）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．规矩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．规则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．准则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．规律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答案：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．“耻之一字，乃人生第一要事。”自尊要从知耻开始。下列语句能体现这一观点的是（  ） 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．不精不诚，不能动人            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．羞耻之心，义之端也 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．敬人者，人恒敬之              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．不以为耻，反以为荣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答案：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101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拓展练习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606904" y="1329417"/>
            <a:ext cx="113774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3.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有一首歌这样唱道：“请让我来帮助你，就像帮助我自己；请让我去关心你，就像关心我自己，这世界会变得更美好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……”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让世界变得更美好，这是“止于至善”的完美诠释。关于“止于至善”，下列认识有误的是（  ） 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．它是人的一种精神境界，是一种“至善”追求 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．它是一种“虽不能至，心向往之”的实践过程 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．从点滴小事做起，对自己有利的事就要积极去做 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．要见贤思齐，向榜样学习，养成自我省察的习惯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答案：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101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拓展练习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32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733E0ED-B468-4B86-803B-4D02A9AC5940}"/>
              </a:ext>
            </a:extLst>
          </p:cNvPr>
          <p:cNvGrpSpPr/>
          <p:nvPr/>
        </p:nvGrpSpPr>
        <p:grpSpPr>
          <a:xfrm>
            <a:off x="2188934" y="1603651"/>
            <a:ext cx="2230968" cy="2882692"/>
            <a:chOff x="1480108" y="1397001"/>
            <a:chExt cx="2230968" cy="2882692"/>
          </a:xfrm>
        </p:grpSpPr>
        <p:sp>
          <p:nvSpPr>
            <p:cNvPr id="5" name="矩形 4"/>
            <p:cNvSpPr/>
            <p:nvPr/>
          </p:nvSpPr>
          <p:spPr>
            <a:xfrm>
              <a:off x="1964650" y="3756473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田字格</a:t>
              </a:r>
              <a:endPara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AE27E-3568-4287-B21B-67F881482B9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80108" y="1397001"/>
              <a:ext cx="2230968" cy="21209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F8882739-B2C0-441F-BBB2-95DC383D8BE7}"/>
              </a:ext>
            </a:extLst>
          </p:cNvPr>
          <p:cNvSpPr/>
          <p:nvPr/>
        </p:nvSpPr>
        <p:spPr>
          <a:xfrm>
            <a:off x="944529" y="4710084"/>
            <a:ext cx="7302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用于规范汉字书写格式的模板，</a:t>
            </a:r>
            <a:endParaRPr lang="en-US" altLang="zh-CN" sz="28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zh-CN" sz="2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对汉字书写起</a:t>
            </a:r>
            <a:r>
              <a:rPr lang="zh-CN" altLang="zh-CN" sz="28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规范</a:t>
            </a:r>
            <a:r>
              <a:rPr lang="zh-CN" altLang="zh-CN" sz="2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引导</a:t>
            </a:r>
            <a:r>
              <a:rPr lang="zh-CN" altLang="zh-CN" sz="2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作用</a:t>
            </a:r>
            <a:r>
              <a:rPr lang="zh-CN" altLang="en-US" sz="2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07980EA-C2CF-4B72-829D-CCD5A1DEAE2C}"/>
              </a:ext>
            </a:extLst>
          </p:cNvPr>
          <p:cNvSpPr/>
          <p:nvPr/>
        </p:nvSpPr>
        <p:spPr>
          <a:xfrm>
            <a:off x="7978178" y="1603651"/>
            <a:ext cx="2024888" cy="2308324"/>
          </a:xfrm>
          <a:prstGeom prst="rect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青春有格</a:t>
            </a:r>
            <a:endParaRPr lang="zh-CN" altLang="zh-CN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E4B17C7-1A1F-4A94-B3C2-A76C3962DD2C}"/>
              </a:ext>
            </a:extLst>
          </p:cNvPr>
          <p:cNvSpPr/>
          <p:nvPr/>
        </p:nvSpPr>
        <p:spPr>
          <a:xfrm>
            <a:off x="9531528" y="190609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u="sng" kern="1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（青春有格的原因）</a:t>
            </a:r>
            <a:endParaRPr lang="zh-CN" altLang="en-US" sz="2000" dirty="0">
              <a:solidFill>
                <a:srgbClr val="FFC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3184218-A61B-49D2-9559-65E0E98FA13C}"/>
              </a:ext>
            </a:extLst>
          </p:cNvPr>
          <p:cNvSpPr/>
          <p:nvPr/>
        </p:nvSpPr>
        <p:spPr>
          <a:xfrm>
            <a:off x="1333708" y="310183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运用你的经验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64FB61-C601-4D5C-B471-7AEF2730D658}"/>
              </a:ext>
            </a:extLst>
          </p:cNvPr>
          <p:cNvSpPr/>
          <p:nvPr/>
        </p:nvSpPr>
        <p:spPr>
          <a:xfrm>
            <a:off x="6838430" y="4822109"/>
            <a:ext cx="4304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青春也需要规范和引导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808EA39-87D7-4957-A8CA-CAC528EB61CB}"/>
              </a:ext>
            </a:extLst>
          </p:cNvPr>
          <p:cNvSpPr/>
          <p:nvPr/>
        </p:nvSpPr>
        <p:spPr>
          <a:xfrm>
            <a:off x="534076" y="902524"/>
            <a:ext cx="1137740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．社会中既有真善美，也有假恶丑。这就要求我们学会（  ）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① 谨言慎行，辨知荣辱          ② 分清是非，慎重选择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③ 盲目从众，充满好奇          ④ 左右逢源，来者不拒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  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．①④     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．②③  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．③④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答案：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．青春，用汗水书写难忘的故事，用泪水记录成长的悲欢，用创造见证生命的喜悦。青春的证明需要（    ）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① 有自信的热情和自强的态度    ② 行己有耻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③ 把学习成绩放在最重要位置    ④ 止于至善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．①②③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．①②④   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．①③④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．②③④</a:t>
            </a:r>
          </a:p>
          <a:p>
            <a:pPr>
              <a:spcBef>
                <a:spcPts val="600"/>
              </a:spcBef>
            </a:pP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答案：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2BF783-9582-4D9A-96B4-A514C0658C76}"/>
              </a:ext>
            </a:extLst>
          </p:cNvPr>
          <p:cNvSpPr/>
          <p:nvPr/>
        </p:nvSpPr>
        <p:spPr>
          <a:xfrm>
            <a:off x="1333708" y="31018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拓展练习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5269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探究一：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说文解字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——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知格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 descr="https://gss3.bdstatic.com/7Po3dSag_xI4khGkpoWK1HF6hhy/baike/crop%3D0%2C0%2C325%2C134%3Bc0%3Dbaike60%2C5%2C5%2C60%2C20/sign=663cffd008fa513d45e5369e005d79cb/2934349b033b5bb53e594af236d3d539b600bc34.jpg">
            <a:extLst>
              <a:ext uri="{FF2B5EF4-FFF2-40B4-BE49-F238E27FC236}">
                <a16:creationId xmlns:a16="http://schemas.microsoft.com/office/drawing/2014/main" id="{312602D0-8727-4B49-8297-88F9C933C4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32130" y="690476"/>
            <a:ext cx="2538520" cy="1002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A54BE18-8295-44E1-A2E1-49220AAC84DB}"/>
              </a:ext>
            </a:extLst>
          </p:cNvPr>
          <p:cNvSpPr/>
          <p:nvPr/>
        </p:nvSpPr>
        <p:spPr>
          <a:xfrm>
            <a:off x="671169" y="1820070"/>
            <a:ext cx="1114231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1.“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我劝天公重抖擞，不拘一格降人才”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清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龚自珍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己亥杂诗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意思是：我希望皇帝重新振作精神，不要局限于一种规格或方式去选用治国的人才。 “格”：规格、标准或方式。</a:t>
            </a:r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“青春有格”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：青春需要规范和引导，一些最基本的规则和界限必不可少，底线不能逾越。“青春有格”要求做到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“行己有耻”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  <a:p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30C1B1-7EC9-4F9A-A72A-740FF1CB72ED}"/>
              </a:ext>
            </a:extLst>
          </p:cNvPr>
          <p:cNvSpPr/>
          <p:nvPr/>
        </p:nvSpPr>
        <p:spPr>
          <a:xfrm>
            <a:off x="728319" y="4136781"/>
            <a:ext cx="1114231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．“言有物而行有格也”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礼记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缁衣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意思是：说话要有内容有根据，行为要有规矩讲原则，言行举止要体现出本人的品格。 “格”：内在道德与外在行为的统一，由规范引申到为人的品格、格调。</a:t>
            </a:r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“青春有格”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：还指要用品格引导青春，追求“至善”，青春是有格调的，要在飞扬的青春里见证自己。“青春有格”要求做到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“止于至善”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92E1C0-6CB2-4AA7-8CE5-750BA423CDEF}"/>
              </a:ext>
            </a:extLst>
          </p:cNvPr>
          <p:cNvSpPr/>
          <p:nvPr/>
        </p:nvSpPr>
        <p:spPr>
          <a:xfrm>
            <a:off x="8908766" y="210736"/>
            <a:ext cx="3281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u="sng" kern="1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（青春有格的含义、要求）</a:t>
            </a:r>
            <a:endParaRPr lang="zh-CN" alt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5269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探究二：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经典品读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——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释义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54BE18-8295-44E1-A2E1-49220AAC84DB}"/>
              </a:ext>
            </a:extLst>
          </p:cNvPr>
          <p:cNvSpPr/>
          <p:nvPr/>
        </p:nvSpPr>
        <p:spPr>
          <a:xfrm>
            <a:off x="524840" y="1136144"/>
            <a:ext cx="111423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行己有耻</a:t>
            </a: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一个人行事，凡认为可耻的就不去做，就是要对自己的言行保持羞耻之心。</a:t>
            </a:r>
            <a:endParaRPr lang="en-US" altLang="zh-CN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朱熹说：“人有耻，则能有所不为。”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孟子说：“羞恶之心，义之端也。”</a:t>
            </a: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“行己有耻”，就是说我们要</a:t>
            </a:r>
            <a:r>
              <a:rPr lang="zh-CN" alt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知廉耻、懂荣辱；有所为，有所不为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。 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30C1B1-7EC9-4F9A-A72A-740FF1CB72ED}"/>
              </a:ext>
            </a:extLst>
          </p:cNvPr>
          <p:cNvSpPr/>
          <p:nvPr/>
        </p:nvSpPr>
        <p:spPr>
          <a:xfrm>
            <a:off x="636575" y="3377971"/>
            <a:ext cx="11164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止于至善</a:t>
            </a: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“善”：中华传统文化中最重要的特质和核心价值。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止于至善：达到极完美的境界，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是一种</a:t>
            </a:r>
            <a:r>
              <a:rPr lang="zh-CN" alt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“虽不能至，心向往之”的实践过程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，是一种</a:t>
            </a:r>
            <a:r>
              <a:rPr lang="zh-CN" alt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向往美好、永不言弃的精神状态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是要把自己人性里面善的、光明的一面发挥到极点。</a:t>
            </a:r>
          </a:p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“大学之道，在明明德，在亲民，在至于至善。”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大学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“止于至善”是人的一种</a:t>
            </a:r>
            <a:r>
              <a:rPr lang="zh-CN" alt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精神境界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。我们</a:t>
            </a:r>
            <a:r>
              <a:rPr lang="zh-CN" alt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应该有自己的格调，有我们的“至善”追求</a:t>
            </a:r>
            <a:r>
              <a:rPr lang="zh-CN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92E1C0-6CB2-4AA7-8CE5-750BA423CDEF}"/>
              </a:ext>
            </a:extLst>
          </p:cNvPr>
          <p:cNvSpPr/>
          <p:nvPr/>
        </p:nvSpPr>
        <p:spPr>
          <a:xfrm>
            <a:off x="8322984" y="210736"/>
            <a:ext cx="3797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u="sng" kern="1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（行己有耻、止于至善的含义）</a:t>
            </a:r>
            <a:endParaRPr lang="zh-CN" alt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5269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探究三：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情境分析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——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导行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92E1C0-6CB2-4AA7-8CE5-750BA423CDEF}"/>
              </a:ext>
            </a:extLst>
          </p:cNvPr>
          <p:cNvSpPr/>
          <p:nvPr/>
        </p:nvSpPr>
        <p:spPr>
          <a:xfrm>
            <a:off x="8322984" y="210736"/>
            <a:ext cx="3797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u="sng" kern="1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（行己有耻、止于至善的要求）</a:t>
            </a:r>
            <a:endParaRPr lang="zh-CN" altLang="en-US" sz="2000" dirty="0">
              <a:solidFill>
                <a:srgbClr val="FFC000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D257CF7-EE5E-4FA2-9858-1013B099AED0}"/>
              </a:ext>
            </a:extLst>
          </p:cNvPr>
          <p:cNvGrpSpPr/>
          <p:nvPr/>
        </p:nvGrpSpPr>
        <p:grpSpPr>
          <a:xfrm>
            <a:off x="2747169" y="1207294"/>
            <a:ext cx="6301302" cy="3739752"/>
            <a:chOff x="2021682" y="1282304"/>
            <a:chExt cx="7179468" cy="429339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33A1AF4-840B-43E2-BC19-F346E911F40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21682" y="1282304"/>
              <a:ext cx="3278982" cy="4293392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0885344-0C50-49D8-923E-C7DA8710505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07391" y="1282304"/>
              <a:ext cx="3393759" cy="4293392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C6C08F6A-DDFF-45BF-A259-3816D089FB87}"/>
              </a:ext>
            </a:extLst>
          </p:cNvPr>
          <p:cNvSpPr/>
          <p:nvPr/>
        </p:nvSpPr>
        <p:spPr>
          <a:xfrm>
            <a:off x="568456" y="5299722"/>
            <a:ext cx="11140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思考：在这场战役中，中学生日常需要做什么？不做什么呢？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112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青春明镜台</a:t>
            </a:r>
            <a:endParaRPr lang="zh-CN" altLang="zh-CN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C08F6A-DDFF-45BF-A259-3816D089FB87}"/>
              </a:ext>
            </a:extLst>
          </p:cNvPr>
          <p:cNvSpPr/>
          <p:nvPr/>
        </p:nvSpPr>
        <p:spPr>
          <a:xfrm>
            <a:off x="3806427" y="271723"/>
            <a:ext cx="742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请分析影响并选择实施正确的青春行动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EE8602-027E-48C5-A8D3-F85087E1CDEC}"/>
              </a:ext>
            </a:extLst>
          </p:cNvPr>
          <p:cNvGrpSpPr/>
          <p:nvPr/>
        </p:nvGrpSpPr>
        <p:grpSpPr>
          <a:xfrm>
            <a:off x="1584989" y="1462769"/>
            <a:ext cx="9022022" cy="4817781"/>
            <a:chOff x="1584989" y="1462769"/>
            <a:chExt cx="9022022" cy="481778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A565BF3-26F0-4A65-BF57-C8242B2278BF}"/>
                </a:ext>
              </a:extLst>
            </p:cNvPr>
            <p:cNvSpPr/>
            <p:nvPr/>
          </p:nvSpPr>
          <p:spPr>
            <a:xfrm>
              <a:off x="1584989" y="1462769"/>
              <a:ext cx="90220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情景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：上网发现有野味出售，许多野生动物竟明码标价</a:t>
              </a: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F38CC496-6C9E-4C51-977F-55C75EAEEE89}"/>
                </a:ext>
              </a:extLst>
            </p:cNvPr>
            <p:cNvGrpSpPr/>
            <p:nvPr/>
          </p:nvGrpSpPr>
          <p:grpSpPr>
            <a:xfrm>
              <a:off x="2231998" y="2361874"/>
              <a:ext cx="7255854" cy="3918676"/>
              <a:chOff x="2312386" y="1281131"/>
              <a:chExt cx="7255854" cy="391867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C7DAEC9A-B0D5-4305-A3CF-116E9BEF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3923" y="1281131"/>
                <a:ext cx="4564317" cy="39186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1CEA28F3-D074-43A1-A7BB-779343FAB6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2386" y="1281131"/>
                <a:ext cx="2523919" cy="39186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36515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青春明镜台</a:t>
            </a:r>
            <a:endParaRPr lang="zh-CN" altLang="zh-CN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C08F6A-DDFF-45BF-A259-3816D089FB87}"/>
              </a:ext>
            </a:extLst>
          </p:cNvPr>
          <p:cNvSpPr/>
          <p:nvPr/>
        </p:nvSpPr>
        <p:spPr>
          <a:xfrm>
            <a:off x="3806427" y="271723"/>
            <a:ext cx="742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请分析影响并选择实施正确的青春行动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D265B62-5A6F-42F4-8061-9C48AE3F6E3A}"/>
              </a:ext>
            </a:extLst>
          </p:cNvPr>
          <p:cNvGrpSpPr/>
          <p:nvPr/>
        </p:nvGrpSpPr>
        <p:grpSpPr>
          <a:xfrm>
            <a:off x="126206" y="1318127"/>
            <a:ext cx="11903870" cy="4340190"/>
            <a:chOff x="126206" y="1703896"/>
            <a:chExt cx="11903870" cy="434019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A565BF3-26F0-4A65-BF57-C8242B2278BF}"/>
                </a:ext>
              </a:extLst>
            </p:cNvPr>
            <p:cNvSpPr/>
            <p:nvPr/>
          </p:nvSpPr>
          <p:spPr>
            <a:xfrm>
              <a:off x="2620832" y="1703896"/>
              <a:ext cx="64972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情景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：出门买菜，乘坐电梯，出入小区</a:t>
              </a: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D0B04D0-9F10-4B73-AFAD-A464E5647D04}"/>
                </a:ext>
              </a:extLst>
            </p:cNvPr>
            <p:cNvGrpSpPr/>
            <p:nvPr/>
          </p:nvGrpSpPr>
          <p:grpSpPr>
            <a:xfrm>
              <a:off x="126206" y="2556416"/>
              <a:ext cx="11903870" cy="3487670"/>
              <a:chOff x="126206" y="2556416"/>
              <a:chExt cx="11903870" cy="3487670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6F9DA6AF-CEB1-493E-8750-C45F1EE6AB52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6206" y="2556416"/>
                <a:ext cx="2828924" cy="34648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04CEFE55-84CB-4238-9C61-C5DD68589E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89367" y="2564035"/>
                <a:ext cx="2828924" cy="34648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  <p:pic>
            <p:nvPicPr>
              <p:cNvPr id="17" name="图片 16" descr="电梯防疫">
                <a:extLst>
                  <a:ext uri="{FF2B5EF4-FFF2-40B4-BE49-F238E27FC236}">
                    <a16:creationId xmlns:a16="http://schemas.microsoft.com/office/drawing/2014/main" id="{3183B472-4F58-45EF-99A9-FA62ED9431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0505" y="2571656"/>
                <a:ext cx="2556669" cy="34495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E0E7E9E7-E342-45AD-ADEF-0D9EFE014F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7958" y="2564035"/>
                <a:ext cx="3292118" cy="34800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6243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青春明镜台</a:t>
            </a:r>
            <a:endParaRPr lang="zh-CN" altLang="zh-CN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C08F6A-DDFF-45BF-A259-3816D089FB87}"/>
              </a:ext>
            </a:extLst>
          </p:cNvPr>
          <p:cNvSpPr/>
          <p:nvPr/>
        </p:nvSpPr>
        <p:spPr>
          <a:xfrm>
            <a:off x="3806427" y="271723"/>
            <a:ext cx="742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请分析影响并选择实施正确的青春行动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3EF3EA-0E07-4337-A1F1-4A495EDAE223}"/>
              </a:ext>
            </a:extLst>
          </p:cNvPr>
          <p:cNvGrpSpPr/>
          <p:nvPr/>
        </p:nvGrpSpPr>
        <p:grpSpPr>
          <a:xfrm>
            <a:off x="621509" y="1143675"/>
            <a:ext cx="11065666" cy="5054014"/>
            <a:chOff x="621509" y="1053893"/>
            <a:chExt cx="11065666" cy="505401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A565BF3-26F0-4A65-BF57-C8242B2278BF}"/>
                </a:ext>
              </a:extLst>
            </p:cNvPr>
            <p:cNvSpPr/>
            <p:nvPr/>
          </p:nvSpPr>
          <p:spPr>
            <a:xfrm>
              <a:off x="621509" y="1053893"/>
              <a:ext cx="110656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情景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：爷爷奶奶听说“喝板蓝根能预防病毒”“打麻将能预防老年痴呆”，打算去药店多买些板蓝根喝，再去邻居家打麻将、跳广场舞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B52F854-D0A9-4D33-890B-C0BA25832D0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21681" y="2329021"/>
              <a:ext cx="3217717" cy="377888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0C2910E-070B-44E7-BA2E-4C14BC1C043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743575" y="2329021"/>
              <a:ext cx="3371850" cy="377888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C022E0A7-AEB8-469D-BA47-0FE8EBC50F1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21680" y="2418803"/>
            <a:ext cx="3217717" cy="37788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图片 19" descr="C:\Users\46740\Documents\Tencent Files\467409328\Image\C2C\LZ_`MEJ%ZO7N]WD9}8A5`7O.png">
            <a:extLst>
              <a:ext uri="{FF2B5EF4-FFF2-40B4-BE49-F238E27FC236}">
                <a16:creationId xmlns:a16="http://schemas.microsoft.com/office/drawing/2014/main" id="{DCC4AC5C-A3D1-49DA-BA98-AF9370DA2D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418803"/>
            <a:ext cx="4929188" cy="37788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图片 20" descr="C:\Users\46740\Documents\Tencent Files\467409328\Image\C2C\D901[TN3_588HK(3RLZZ`HS.png">
            <a:extLst>
              <a:ext uri="{FF2B5EF4-FFF2-40B4-BE49-F238E27FC236}">
                <a16:creationId xmlns:a16="http://schemas.microsoft.com/office/drawing/2014/main" id="{AE2BBA94-A10A-46E7-8EFF-D929B13A9CA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4" y="2418803"/>
            <a:ext cx="4929190" cy="37788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图片 21" descr="C:\Users\46740\Documents\Tencent Files\467409328\Image\C2C\}K{9@LR[F1_NL[RT68S$NI9.png">
            <a:extLst>
              <a:ext uri="{FF2B5EF4-FFF2-40B4-BE49-F238E27FC236}">
                <a16:creationId xmlns:a16="http://schemas.microsoft.com/office/drawing/2014/main" id="{7E046672-78DC-47DD-A1A2-375F06EE4E0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418803"/>
            <a:ext cx="4929189" cy="38015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195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433893" y="292299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333708" y="31018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青春明镜台</a:t>
            </a:r>
            <a:endParaRPr lang="zh-CN" altLang="zh-CN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C08F6A-DDFF-45BF-A259-3816D089FB87}"/>
              </a:ext>
            </a:extLst>
          </p:cNvPr>
          <p:cNvSpPr/>
          <p:nvPr/>
        </p:nvSpPr>
        <p:spPr>
          <a:xfrm>
            <a:off x="4536677" y="121281"/>
            <a:ext cx="4736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有所为、有所不为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8E6A001-1A6E-456F-8070-1BFDC3FE5A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38982" y="932228"/>
            <a:ext cx="4424700" cy="57162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C91F3EF-91E9-4B7F-8E71-6CB7EEA09B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55165" y="1019145"/>
            <a:ext cx="4929190" cy="56293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8741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企业员工团队时间管理技能培训课件PPT模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TM04033921[[fn=花纹]]</Template>
  <TotalTime>191</TotalTime>
  <Words>1681</Words>
  <Application>Microsoft Office PowerPoint</Application>
  <PresentationFormat>宽屏</PresentationFormat>
  <Paragraphs>110</Paragraphs>
  <Slides>20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Rockwell</vt:lpstr>
      <vt:lpstr>微软雅黑</vt:lpstr>
      <vt:lpstr>等线 Light</vt:lpstr>
      <vt:lpstr>Times New Roman</vt:lpstr>
      <vt:lpstr>Arial</vt:lpstr>
      <vt:lpstr>黑体</vt:lpstr>
      <vt:lpstr>等线</vt:lpstr>
      <vt:lpstr>Bookman Old Style</vt:lpstr>
      <vt:lpstr>Damask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cp:lastModifiedBy>467409328@qq.com</cp:lastModifiedBy>
  <cp:revision>64</cp:revision>
  <dcterms:created xsi:type="dcterms:W3CDTF">2017-12-18T08:33:00Z</dcterms:created>
  <dcterms:modified xsi:type="dcterms:W3CDTF">2020-02-18T12:49:46Z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