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40" r:id="rId3"/>
    <p:sldId id="272" r:id="rId4"/>
    <p:sldId id="273" r:id="rId5"/>
    <p:sldId id="275" r:id="rId6"/>
    <p:sldId id="276" r:id="rId7"/>
    <p:sldId id="277" r:id="rId8"/>
    <p:sldId id="312" r:id="rId9"/>
    <p:sldId id="314" r:id="rId10"/>
    <p:sldId id="316" r:id="rId11"/>
    <p:sldId id="317" r:id="rId12"/>
    <p:sldId id="281" r:id="rId13"/>
    <p:sldId id="318" r:id="rId14"/>
    <p:sldId id="331" r:id="rId15"/>
    <p:sldId id="334" r:id="rId16"/>
    <p:sldId id="328" r:id="rId17"/>
    <p:sldId id="325" r:id="rId18"/>
    <p:sldId id="323" r:id="rId19"/>
    <p:sldId id="322" r:id="rId20"/>
    <p:sldId id="321" r:id="rId21"/>
    <p:sldId id="290" r:id="rId22"/>
    <p:sldId id="324" r:id="rId23"/>
    <p:sldId id="329" r:id="rId24"/>
    <p:sldId id="349" r:id="rId25"/>
    <p:sldId id="350" r:id="rId26"/>
    <p:sldId id="351" r:id="rId27"/>
    <p:sldId id="345" r:id="rId28"/>
    <p:sldId id="327" r:id="rId29"/>
    <p:sldId id="333" r:id="rId30"/>
    <p:sldId id="332" r:id="rId31"/>
    <p:sldId id="348" r:id="rId32"/>
    <p:sldId id="338" r:id="rId33"/>
    <p:sldId id="307" r:id="rId34"/>
    <p:sldId id="308" r:id="rId35"/>
  </p:sldIdLst>
  <p:sldSz cx="12192000" cy="6858000"/>
  <p:notesSz cx="6858000" cy="9144000"/>
  <p:embeddedFontLst>
    <p:embeddedFont>
      <p:font typeface="微软雅黑" pitchFamily="34" charset="-122"/>
      <p:regular r:id="rId37"/>
      <p:bold r:id="rId38"/>
    </p:embeddedFont>
    <p:embeddedFont>
      <p:font typeface="黑体" pitchFamily="49" charset="-122"/>
      <p:regular r:id="rId39"/>
    </p:embeddedFont>
    <p:embeddedFont>
      <p:font typeface="华文中宋" pitchFamily="2" charset="-122"/>
      <p:regular r:id="rId40"/>
    </p:embeddedFont>
    <p:embeddedFont>
      <p:font typeface="华文行楷" pitchFamily="2" charset="-122"/>
      <p:regular r:id="rId41"/>
    </p:embeddedFont>
    <p:embeddedFont>
      <p:font typeface="华文楷体" pitchFamily="2" charset="-122"/>
      <p:regular r:id="rId42"/>
    </p:embeddedFont>
    <p:embeddedFont>
      <p:font typeface="楷体" pitchFamily="49" charset="-122"/>
      <p:regular r:id="rId43"/>
    </p:embeddedFont>
    <p:embeddedFont>
      <p:font typeface="等线" pitchFamily="2" charset="-122"/>
      <p:regular r:id="rId44"/>
      <p:bold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CCFFCC"/>
    <a:srgbClr val="FFEFFF"/>
    <a:srgbClr val="99FF99"/>
    <a:srgbClr val="00FFFF"/>
    <a:srgbClr val="FFCD2D"/>
    <a:srgbClr val="FFFF53"/>
    <a:srgbClr val="954ECA"/>
    <a:srgbClr val="8C3FC5"/>
    <a:srgbClr val="FFC50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04" autoAdjust="0"/>
    <p:restoredTop sz="94640"/>
  </p:normalViewPr>
  <p:slideViewPr>
    <p:cSldViewPr snapToGrid="0" snapToObjects="1" showGuides="1">
      <p:cViewPr varScale="1">
        <p:scale>
          <a:sx n="84" d="100"/>
          <a:sy n="84" d="100"/>
        </p:scale>
        <p:origin x="-77" y="-86"/>
      </p:cViewPr>
      <p:guideLst>
        <p:guide orient="horz" pos="4269"/>
        <p:guide orient="horz" pos="3453"/>
        <p:guide pos="3840"/>
        <p:guide pos="2116"/>
        <p:guide pos="801"/>
        <p:guide pos="3940"/>
        <p:guide pos="54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84BF-94F5-48BE-B2C9-76E96A262FA1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B9FD-F92B-4336-9E6E-170717419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</a:blip>
          <a:srcRect l="18607" t="8710" r="9620" b="11107"/>
          <a:stretch>
            <a:fillRect/>
          </a:stretch>
        </p:blipFill>
        <p:spPr>
          <a:xfrm>
            <a:off x="484909" y="0"/>
            <a:ext cx="10986655" cy="6481546"/>
          </a:xfrm>
          <a:prstGeom prst="rect">
            <a:avLst/>
          </a:prstGeom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9007939" y="6038068"/>
            <a:ext cx="3081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kumimoji="1" lang="zh-CN" altLang="en-US" sz="2000" b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锡慧在线”开学第一周</a:t>
            </a:r>
            <a:endParaRPr kumimoji="1" lang="zh-CN" altLang="en-US" sz="2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4"/>
          <p:cNvSpPr/>
          <p:nvPr userDrawn="1"/>
        </p:nvSpPr>
        <p:spPr>
          <a:xfrm>
            <a:off x="8223473" y="5990702"/>
            <a:ext cx="1089887" cy="50374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8223474" y="5977189"/>
            <a:ext cx="120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CN" altLang="en-US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  <a:pPr/>
              <a:t>2020/2/6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Tm="3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24708;&#24708;&#21464;&#21270;&#30340;&#25105;2020.2.6\&#38738;&#26149;&#20462;&#28860;&#25163;&#20876;&#25163;&#25351;&#33310;.mp4" TargetMode="External"/><Relationship Id="rId5" Type="http://schemas.openxmlformats.org/officeDocument/2006/relationships/image" Target="../media/image4.png"/><Relationship Id="rId4" Type="http://schemas.microsoft.com/office/2007/relationships/media" Target="file:///D:\&#24708;&#24708;&#21464;&#21270;&#30340;&#25105;2020.2.6\&#38738;&#26149;&#20462;&#28860;&#25163;&#20876;&#25163;&#25351;&#33310;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24708;&#24708;&#21464;&#21270;&#30340;&#25105;2020.2.6\&#38738;&#26149;&#26399;&#21098;&#36753;.mp4" TargetMode="External"/><Relationship Id="rId5" Type="http://schemas.openxmlformats.org/officeDocument/2006/relationships/image" Target="../media/image4.png"/><Relationship Id="rId4" Type="http://schemas.microsoft.com/office/2007/relationships/media" Target="file:///D:\&#24708;&#24708;&#21464;&#21270;&#30340;&#25105;2020.2.6\&#38738;&#26149;&#26399;&#21098;&#36753;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36208;&#36827;&#38738;&#26149;/&#38738;&#26149;&#26399;.M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右箭头 23"/>
          <p:cNvSpPr/>
          <p:nvPr/>
        </p:nvSpPr>
        <p:spPr>
          <a:xfrm flipH="1">
            <a:off x="7695843" y="5711290"/>
            <a:ext cx="4953214" cy="644769"/>
          </a:xfrm>
          <a:prstGeom prst="rightArrow">
            <a:avLst>
              <a:gd name="adj1" fmla="val 50000"/>
              <a:gd name="adj2" fmla="val 819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右箭头 24"/>
          <p:cNvSpPr/>
          <p:nvPr/>
        </p:nvSpPr>
        <p:spPr>
          <a:xfrm flipH="1">
            <a:off x="7142436" y="6015273"/>
            <a:ext cx="5339903" cy="673127"/>
          </a:xfrm>
          <a:prstGeom prst="rightArrow">
            <a:avLst>
              <a:gd name="adj1" fmla="val 50000"/>
              <a:gd name="adj2" fmla="val 81900"/>
            </a:avLst>
          </a:prstGeom>
          <a:solidFill>
            <a:srgbClr val="102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右箭头 25"/>
          <p:cNvSpPr/>
          <p:nvPr/>
        </p:nvSpPr>
        <p:spPr>
          <a:xfrm flipH="1">
            <a:off x="7842476" y="6371341"/>
            <a:ext cx="4834039" cy="719155"/>
          </a:xfrm>
          <a:prstGeom prst="rightArrow">
            <a:avLst>
              <a:gd name="adj1" fmla="val 50000"/>
              <a:gd name="adj2" fmla="val 819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17789" y="643865"/>
            <a:ext cx="6559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b="1" dirty="0" smtClean="0">
                <a:solidFill>
                  <a:srgbClr val="1D45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kumimoji="1" lang="zh-CN" altLang="en-US" sz="4400" b="1" dirty="0" smtClean="0">
                <a:solidFill>
                  <a:srgbClr val="1D45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锡慧在线” 开学第一周</a:t>
            </a:r>
            <a:endParaRPr kumimoji="1" lang="zh-CN" altLang="en-US" sz="4400" b="1" dirty="0">
              <a:solidFill>
                <a:srgbClr val="1D458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-97842" y="443810"/>
            <a:ext cx="3461657" cy="98186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3242" y="380746"/>
            <a:ext cx="4517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9038" y="2116136"/>
            <a:ext cx="11077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 smtClean="0">
                <a:ea typeface="黑体" panose="02010609060101010101" pitchFamily="49" charset="-122"/>
              </a:rPr>
              <a:t>悄悄变化的我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43409" y="3210748"/>
            <a:ext cx="5198255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部编版七年级下册  道德与法治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20147" y="4528794"/>
            <a:ext cx="6492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授课教师：无锡市积余实验学校       宿春莺</a:t>
            </a:r>
          </a:p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指导教师：无锡市教育科学研究院    何国良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336" y="1225296"/>
            <a:ext cx="9067131" cy="4764024"/>
          </a:xfrm>
          <a:prstGeom prst="rect">
            <a:avLst/>
          </a:prstGeom>
          <a:noFill/>
        </p:spPr>
      </p:pic>
      <p:pic>
        <p:nvPicPr>
          <p:cNvPr id="6" name="图片 5" descr="IXS]KCM1QGQOM0RH$A)[1P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042" y="1225296"/>
            <a:ext cx="3093579" cy="47571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8" name="矩形 7"/>
          <p:cNvSpPr/>
          <p:nvPr/>
        </p:nvSpPr>
        <p:spPr>
          <a:xfrm>
            <a:off x="5818632" y="1326755"/>
            <a:ext cx="453237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小军：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我最喜欢打篮球。可小学时，每次去小区的篮球场打篮球都会被欺负，那些人经常嫌我个子矮，不肯带我玩。现在好了，我的个子已经窜到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米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了，每次打篮球就感觉浑身就有使不完的能量，篮球场已成为我的天下。我将成为中国的“乔丹”。 </a:t>
            </a:r>
            <a:r>
              <a:rPr lang="zh-CN" altLang="en-US" sz="3200" b="1" dirty="0" smtClean="0">
                <a:solidFill>
                  <a:srgbClr val="ED4C4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感谢青春期！</a:t>
            </a:r>
            <a:endParaRPr lang="zh-CN" altLang="en-US" sz="3200" b="1" dirty="0">
              <a:solidFill>
                <a:srgbClr val="ED4C4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45673" y="2835962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</a:p>
          <a:p>
            <a:pPr algn="ctr"/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336" y="1225296"/>
            <a:ext cx="9067131" cy="476402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636529" y="2835962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</a:p>
          <a:p>
            <a:pPr algn="ctr"/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92008" y="1710337"/>
            <a:ext cx="39867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小兰：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青春期是个什么鬼？我的脸上这两年来一直冒痘痘。还美其名曰“青春痘”，明明就是“毁容痘”啊！丑死了！擦什么护肤品都不管用。</a:t>
            </a:r>
            <a:r>
              <a:rPr lang="zh-CN" altLang="en-US" sz="3200" b="1" dirty="0" smtClean="0">
                <a:solidFill>
                  <a:srgbClr val="ED4C4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讨厌的青春期！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9698" name="Picture 2" descr="https://timgsa.baidu.com/timg?image&amp;quality=80&amp;size=b9999_10000&amp;sec=1580889923236&amp;di=e5f738aae67473c0949acdc008de25f0&amp;imgtype=0&amp;src=http%3A%2F%2Fimg.mp.itc.cn%2Fupload%2F20170523%2Fccc07aec3d3f48a3bfce5ccb6762f634_th.jpg"/>
          <p:cNvPicPr>
            <a:picLocks noChangeAspect="1" noChangeArrowheads="1"/>
          </p:cNvPicPr>
          <p:nvPr/>
        </p:nvPicPr>
        <p:blipFill>
          <a:blip r:embed="rId3"/>
          <a:srcRect l="9622" r="7701" b="-19971"/>
          <a:stretch>
            <a:fillRect/>
          </a:stretch>
        </p:blipFill>
        <p:spPr bwMode="auto">
          <a:xfrm>
            <a:off x="2516898" y="1283679"/>
            <a:ext cx="3664094" cy="54512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336" y="1225296"/>
            <a:ext cx="9067131" cy="4764024"/>
          </a:xfrm>
          <a:prstGeom prst="rect">
            <a:avLst/>
          </a:prstGeom>
          <a:noFill/>
        </p:spPr>
      </p:pic>
      <p:pic>
        <p:nvPicPr>
          <p:cNvPr id="9" name="图片 8" descr="IXS]KCM1QGQOM0RH$A)[1P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826" y="1304424"/>
            <a:ext cx="3093579" cy="47571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" name="矩形 13"/>
          <p:cNvSpPr/>
          <p:nvPr/>
        </p:nvSpPr>
        <p:spPr>
          <a:xfrm>
            <a:off x="1716009" y="2835962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</a:p>
          <a:p>
            <a:pPr algn="ctr"/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512157" y="2835962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</a:p>
          <a:p>
            <a:pPr algn="ctr"/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905324"/>
            <a:ext cx="12192000" cy="923330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为什么有的人感谢青春期，有的人却讨厌青春期？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6" name="Picture 2" descr="https://timgsa.baidu.com/timg?image&amp;quality=80&amp;size=b9999_10000&amp;sec=1580889923236&amp;di=e5f738aae67473c0949acdc008de25f0&amp;imgtype=0&amp;src=http%3A%2F%2Fimg.mp.itc.cn%2Fupload%2F20170523%2Fccc07aec3d3f48a3bfce5ccb6762f634_th.jpg"/>
          <p:cNvPicPr>
            <a:picLocks noChangeAspect="1" noChangeArrowheads="1"/>
          </p:cNvPicPr>
          <p:nvPr/>
        </p:nvPicPr>
        <p:blipFill>
          <a:blip r:embed="rId4"/>
          <a:srcRect l="9622" r="7701" b="-19971"/>
          <a:stretch>
            <a:fillRect/>
          </a:stretch>
        </p:blipFill>
        <p:spPr bwMode="auto">
          <a:xfrm>
            <a:off x="5785613" y="1289501"/>
            <a:ext cx="3664094" cy="55743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336" y="1216152"/>
            <a:ext cx="9067131" cy="476402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2270836" y="2838865"/>
            <a:ext cx="30660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旺盛的生命力、</a:t>
            </a:r>
            <a:endParaRPr lang="en-US" altLang="zh-CN" sz="3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充沛的精力、</a:t>
            </a:r>
            <a:endParaRPr lang="en-US" altLang="zh-CN" sz="3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敏捷的思维、</a:t>
            </a:r>
            <a:endParaRPr lang="en-US" altLang="zh-CN" sz="3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成长的强烈渴望、</a:t>
            </a:r>
            <a:endParaRPr lang="en-US" altLang="zh-CN" sz="3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感觉无限可能。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rot="5400000">
            <a:off x="3525012" y="3598164"/>
            <a:ext cx="4764024" cy="158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797817" y="1481542"/>
            <a:ext cx="16187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06057" y="1481542"/>
            <a:ext cx="1728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08201" y="3216902"/>
            <a:ext cx="3288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也可能带来烦恼</a:t>
            </a:r>
            <a:r>
              <a:rPr lang="zh-CN" altLang="en-US" b="1" dirty="0" smtClean="0">
                <a:latin typeface="华文中宋" panose="02010600040101010101" charset="-122"/>
                <a:ea typeface="华文中宋" panose="02010600040101010101" charset="-122"/>
              </a:rPr>
              <a:t>。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3021297" y="-61440"/>
            <a:ext cx="593067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青春期生理变化</a:t>
            </a:r>
            <a:r>
              <a:rPr lang="en-US" altLang="zh-CN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A</a:t>
            </a:r>
            <a:r>
              <a:rPr lang="en-US" altLang="zh-CN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B</a:t>
            </a:r>
            <a:r>
              <a:rPr lang="zh-CN" altLang="en-US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面</a:t>
            </a:r>
            <a:endParaRPr lang="zh-CN" altLang="en-US" sz="4800" b="1" dirty="0">
              <a:ln w="12700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 bwMode="auto">
          <a:xfrm>
            <a:off x="5747326" y="4625535"/>
            <a:ext cx="169041" cy="650731"/>
          </a:xfrm>
          <a:custGeom>
            <a:avLst/>
            <a:gdLst>
              <a:gd name="T0" fmla="*/ 32 w 65"/>
              <a:gd name="T1" fmla="*/ 0 h 251"/>
              <a:gd name="T2" fmla="*/ 0 w 65"/>
              <a:gd name="T3" fmla="*/ 33 h 251"/>
              <a:gd name="T4" fmla="*/ 32 w 65"/>
              <a:gd name="T5" fmla="*/ 251 h 251"/>
              <a:gd name="T6" fmla="*/ 65 w 65"/>
              <a:gd name="T7" fmla="*/ 33 h 251"/>
              <a:gd name="T8" fmla="*/ 32 w 65"/>
              <a:gd name="T9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1">
                <a:moveTo>
                  <a:pt x="32" y="0"/>
                </a:moveTo>
                <a:cubicBezTo>
                  <a:pt x="14" y="0"/>
                  <a:pt x="0" y="15"/>
                  <a:pt x="0" y="33"/>
                </a:cubicBezTo>
                <a:cubicBezTo>
                  <a:pt x="0" y="51"/>
                  <a:pt x="32" y="251"/>
                  <a:pt x="32" y="251"/>
                </a:cubicBezTo>
                <a:cubicBezTo>
                  <a:pt x="32" y="251"/>
                  <a:pt x="65" y="51"/>
                  <a:pt x="65" y="33"/>
                </a:cubicBezTo>
                <a:cubicBezTo>
                  <a:pt x="65" y="15"/>
                  <a:pt x="50" y="0"/>
                  <a:pt x="32" y="0"/>
                </a:cubicBezTo>
              </a:path>
            </a:pathLst>
          </a:custGeom>
          <a:solidFill>
            <a:srgbClr val="5E5CA2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 bwMode="auto">
          <a:xfrm>
            <a:off x="6004625" y="5138640"/>
            <a:ext cx="167544" cy="650731"/>
          </a:xfrm>
          <a:custGeom>
            <a:avLst/>
            <a:gdLst>
              <a:gd name="T0" fmla="*/ 33 w 65"/>
              <a:gd name="T1" fmla="*/ 0 h 251"/>
              <a:gd name="T2" fmla="*/ 0 w 65"/>
              <a:gd name="T3" fmla="*/ 33 h 251"/>
              <a:gd name="T4" fmla="*/ 33 w 65"/>
              <a:gd name="T5" fmla="*/ 251 h 251"/>
              <a:gd name="T6" fmla="*/ 65 w 65"/>
              <a:gd name="T7" fmla="*/ 33 h 251"/>
              <a:gd name="T8" fmla="*/ 33 w 65"/>
              <a:gd name="T9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1">
                <a:moveTo>
                  <a:pt x="33" y="0"/>
                </a:moveTo>
                <a:cubicBezTo>
                  <a:pt x="15" y="0"/>
                  <a:pt x="0" y="15"/>
                  <a:pt x="0" y="33"/>
                </a:cubicBezTo>
                <a:cubicBezTo>
                  <a:pt x="0" y="51"/>
                  <a:pt x="33" y="251"/>
                  <a:pt x="33" y="251"/>
                </a:cubicBezTo>
                <a:cubicBezTo>
                  <a:pt x="33" y="251"/>
                  <a:pt x="65" y="51"/>
                  <a:pt x="65" y="33"/>
                </a:cubicBezTo>
                <a:cubicBezTo>
                  <a:pt x="65" y="15"/>
                  <a:pt x="51" y="0"/>
                  <a:pt x="33" y="0"/>
                </a:cubicBezTo>
              </a:path>
            </a:pathLst>
          </a:custGeom>
          <a:solidFill>
            <a:srgbClr val="5E5CA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6273895" y="4710803"/>
            <a:ext cx="169041" cy="647739"/>
          </a:xfrm>
          <a:custGeom>
            <a:avLst/>
            <a:gdLst>
              <a:gd name="T0" fmla="*/ 33 w 65"/>
              <a:gd name="T1" fmla="*/ 0 h 250"/>
              <a:gd name="T2" fmla="*/ 0 w 65"/>
              <a:gd name="T3" fmla="*/ 32 h 250"/>
              <a:gd name="T4" fmla="*/ 33 w 65"/>
              <a:gd name="T5" fmla="*/ 250 h 250"/>
              <a:gd name="T6" fmla="*/ 65 w 65"/>
              <a:gd name="T7" fmla="*/ 32 h 250"/>
              <a:gd name="T8" fmla="*/ 33 w 65"/>
              <a:gd name="T9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0">
                <a:moveTo>
                  <a:pt x="33" y="0"/>
                </a:moveTo>
                <a:cubicBezTo>
                  <a:pt x="15" y="0"/>
                  <a:pt x="0" y="14"/>
                  <a:pt x="0" y="32"/>
                </a:cubicBezTo>
                <a:cubicBezTo>
                  <a:pt x="0" y="50"/>
                  <a:pt x="33" y="250"/>
                  <a:pt x="33" y="250"/>
                </a:cubicBezTo>
                <a:cubicBezTo>
                  <a:pt x="33" y="250"/>
                  <a:pt x="65" y="50"/>
                  <a:pt x="65" y="32"/>
                </a:cubicBezTo>
                <a:cubicBezTo>
                  <a:pt x="65" y="14"/>
                  <a:pt x="51" y="0"/>
                  <a:pt x="33" y="0"/>
                </a:cubicBezTo>
              </a:path>
            </a:pathLst>
          </a:custGeom>
          <a:solidFill>
            <a:srgbClr val="5E5CA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757796" y="4356256"/>
            <a:ext cx="668682" cy="222894"/>
          </a:xfrm>
          <a:prstGeom prst="rect">
            <a:avLst/>
          </a:prstGeom>
          <a:solidFill>
            <a:srgbClr val="40A693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 flipV="1">
            <a:off x="5757796" y="4579149"/>
            <a:ext cx="335089" cy="45719"/>
          </a:xfrm>
          <a:prstGeom prst="rect">
            <a:avLst/>
          </a:prstGeom>
          <a:solidFill>
            <a:srgbClr val="40A693">
              <a:lumMod val="20000"/>
              <a:lumOff val="8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/>
        </p:nvSpPr>
        <p:spPr bwMode="auto">
          <a:xfrm>
            <a:off x="4918578" y="3425788"/>
            <a:ext cx="2347118" cy="1596157"/>
          </a:xfrm>
          <a:custGeom>
            <a:avLst/>
            <a:gdLst>
              <a:gd name="T0" fmla="*/ 452 w 904"/>
              <a:gd name="T1" fmla="*/ 329 h 616"/>
              <a:gd name="T2" fmla="*/ 873 w 904"/>
              <a:gd name="T3" fmla="*/ 616 h 616"/>
              <a:gd name="T4" fmla="*/ 904 w 904"/>
              <a:gd name="T5" fmla="*/ 452 h 616"/>
              <a:gd name="T6" fmla="*/ 452 w 904"/>
              <a:gd name="T7" fmla="*/ 0 h 616"/>
              <a:gd name="T8" fmla="*/ 0 w 904"/>
              <a:gd name="T9" fmla="*/ 452 h 616"/>
              <a:gd name="T10" fmla="*/ 31 w 904"/>
              <a:gd name="T11" fmla="*/ 616 h 616"/>
              <a:gd name="T12" fmla="*/ 452 w 904"/>
              <a:gd name="T13" fmla="*/ 329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4" h="616">
                <a:moveTo>
                  <a:pt x="452" y="329"/>
                </a:moveTo>
                <a:cubicBezTo>
                  <a:pt x="644" y="329"/>
                  <a:pt x="807" y="448"/>
                  <a:pt x="873" y="616"/>
                </a:cubicBezTo>
                <a:cubicBezTo>
                  <a:pt x="893" y="566"/>
                  <a:pt x="904" y="510"/>
                  <a:pt x="904" y="452"/>
                </a:cubicBezTo>
                <a:cubicBezTo>
                  <a:pt x="904" y="203"/>
                  <a:pt x="702" y="0"/>
                  <a:pt x="452" y="0"/>
                </a:cubicBezTo>
                <a:cubicBezTo>
                  <a:pt x="203" y="0"/>
                  <a:pt x="0" y="203"/>
                  <a:pt x="0" y="452"/>
                </a:cubicBezTo>
                <a:cubicBezTo>
                  <a:pt x="0" y="510"/>
                  <a:pt x="11" y="566"/>
                  <a:pt x="31" y="616"/>
                </a:cubicBezTo>
                <a:cubicBezTo>
                  <a:pt x="97" y="448"/>
                  <a:pt x="260" y="329"/>
                  <a:pt x="452" y="329"/>
                </a:cubicBezTo>
                <a:close/>
              </a:path>
            </a:pathLst>
          </a:custGeom>
          <a:solidFill>
            <a:srgbClr val="5268A5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 bwMode="auto">
          <a:xfrm>
            <a:off x="6390575" y="3464682"/>
            <a:ext cx="875121" cy="1557263"/>
          </a:xfrm>
          <a:custGeom>
            <a:avLst/>
            <a:gdLst>
              <a:gd name="T0" fmla="*/ 0 w 337"/>
              <a:gd name="T1" fmla="*/ 0 h 601"/>
              <a:gd name="T2" fmla="*/ 0 w 337"/>
              <a:gd name="T3" fmla="*/ 329 h 601"/>
              <a:gd name="T4" fmla="*/ 306 w 337"/>
              <a:gd name="T5" fmla="*/ 601 h 601"/>
              <a:gd name="T6" fmla="*/ 337 w 337"/>
              <a:gd name="T7" fmla="*/ 437 h 601"/>
              <a:gd name="T8" fmla="*/ 0 w 337"/>
              <a:gd name="T9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" h="601">
                <a:moveTo>
                  <a:pt x="0" y="0"/>
                </a:moveTo>
                <a:cubicBezTo>
                  <a:pt x="0" y="329"/>
                  <a:pt x="0" y="329"/>
                  <a:pt x="0" y="329"/>
                </a:cubicBezTo>
                <a:cubicBezTo>
                  <a:pt x="140" y="366"/>
                  <a:pt x="254" y="468"/>
                  <a:pt x="306" y="601"/>
                </a:cubicBezTo>
                <a:cubicBezTo>
                  <a:pt x="326" y="551"/>
                  <a:pt x="337" y="495"/>
                  <a:pt x="337" y="437"/>
                </a:cubicBezTo>
                <a:cubicBezTo>
                  <a:pt x="337" y="228"/>
                  <a:pt x="194" y="51"/>
                  <a:pt x="0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5367358" y="1038285"/>
            <a:ext cx="1449559" cy="3455596"/>
          </a:xfrm>
          <a:custGeom>
            <a:avLst/>
            <a:gdLst>
              <a:gd name="T0" fmla="*/ 279 w 558"/>
              <a:gd name="T1" fmla="*/ 1309 h 1333"/>
              <a:gd name="T2" fmla="*/ 438 w 558"/>
              <a:gd name="T3" fmla="*/ 1333 h 1333"/>
              <a:gd name="T4" fmla="*/ 558 w 558"/>
              <a:gd name="T5" fmla="*/ 774 h 1333"/>
              <a:gd name="T6" fmla="*/ 279 w 558"/>
              <a:gd name="T7" fmla="*/ 0 h 1333"/>
              <a:gd name="T8" fmla="*/ 0 w 558"/>
              <a:gd name="T9" fmla="*/ 774 h 1333"/>
              <a:gd name="T10" fmla="*/ 120 w 558"/>
              <a:gd name="T11" fmla="*/ 1333 h 1333"/>
              <a:gd name="T12" fmla="*/ 279 w 558"/>
              <a:gd name="T13" fmla="*/ 1309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" h="1333">
                <a:moveTo>
                  <a:pt x="279" y="1309"/>
                </a:moveTo>
                <a:cubicBezTo>
                  <a:pt x="335" y="1309"/>
                  <a:pt x="388" y="1317"/>
                  <a:pt x="438" y="1333"/>
                </a:cubicBezTo>
                <a:cubicBezTo>
                  <a:pt x="513" y="1182"/>
                  <a:pt x="558" y="987"/>
                  <a:pt x="558" y="774"/>
                </a:cubicBezTo>
                <a:cubicBezTo>
                  <a:pt x="558" y="436"/>
                  <a:pt x="445" y="143"/>
                  <a:pt x="279" y="0"/>
                </a:cubicBezTo>
                <a:cubicBezTo>
                  <a:pt x="113" y="143"/>
                  <a:pt x="0" y="436"/>
                  <a:pt x="0" y="774"/>
                </a:cubicBezTo>
                <a:cubicBezTo>
                  <a:pt x="0" y="987"/>
                  <a:pt x="45" y="1182"/>
                  <a:pt x="120" y="1333"/>
                </a:cubicBezTo>
                <a:cubicBezTo>
                  <a:pt x="170" y="1317"/>
                  <a:pt x="223" y="1309"/>
                  <a:pt x="279" y="1309"/>
                </a:cubicBezTo>
                <a:close/>
              </a:path>
            </a:pathLst>
          </a:custGeom>
          <a:solidFill>
            <a:srgbClr val="5268A5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/>
        </p:nvSpPr>
        <p:spPr bwMode="auto">
          <a:xfrm>
            <a:off x="6086901" y="1038285"/>
            <a:ext cx="730015" cy="3455596"/>
          </a:xfrm>
          <a:custGeom>
            <a:avLst/>
            <a:gdLst>
              <a:gd name="T0" fmla="*/ 2 w 281"/>
              <a:gd name="T1" fmla="*/ 0 h 1333"/>
              <a:gd name="T2" fmla="*/ 0 w 281"/>
              <a:gd name="T3" fmla="*/ 1 h 1333"/>
              <a:gd name="T4" fmla="*/ 0 w 281"/>
              <a:gd name="T5" fmla="*/ 1309 h 1333"/>
              <a:gd name="T6" fmla="*/ 2 w 281"/>
              <a:gd name="T7" fmla="*/ 1309 h 1333"/>
              <a:gd name="T8" fmla="*/ 161 w 281"/>
              <a:gd name="T9" fmla="*/ 1333 h 1333"/>
              <a:gd name="T10" fmla="*/ 281 w 281"/>
              <a:gd name="T11" fmla="*/ 774 h 1333"/>
              <a:gd name="T12" fmla="*/ 2 w 281"/>
              <a:gd name="T13" fmla="*/ 0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1" h="1333">
                <a:moveTo>
                  <a:pt x="2" y="0"/>
                </a:moveTo>
                <a:cubicBezTo>
                  <a:pt x="1" y="0"/>
                  <a:pt x="1" y="1"/>
                  <a:pt x="0" y="1"/>
                </a:cubicBezTo>
                <a:cubicBezTo>
                  <a:pt x="0" y="1309"/>
                  <a:pt x="0" y="1309"/>
                  <a:pt x="0" y="1309"/>
                </a:cubicBezTo>
                <a:cubicBezTo>
                  <a:pt x="1" y="1309"/>
                  <a:pt x="1" y="1309"/>
                  <a:pt x="2" y="1309"/>
                </a:cubicBezTo>
                <a:cubicBezTo>
                  <a:pt x="58" y="1309"/>
                  <a:pt x="111" y="1317"/>
                  <a:pt x="161" y="1333"/>
                </a:cubicBezTo>
                <a:cubicBezTo>
                  <a:pt x="236" y="1182"/>
                  <a:pt x="281" y="987"/>
                  <a:pt x="281" y="774"/>
                </a:cubicBezTo>
                <a:cubicBezTo>
                  <a:pt x="281" y="436"/>
                  <a:pt x="168" y="143"/>
                  <a:pt x="2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5557341" y="1038285"/>
            <a:ext cx="1069592" cy="848192"/>
          </a:xfrm>
          <a:custGeom>
            <a:avLst/>
            <a:gdLst>
              <a:gd name="T0" fmla="*/ 206 w 412"/>
              <a:gd name="T1" fmla="*/ 320 h 327"/>
              <a:gd name="T2" fmla="*/ 412 w 412"/>
              <a:gd name="T3" fmla="*/ 327 h 327"/>
              <a:gd name="T4" fmla="*/ 206 w 412"/>
              <a:gd name="T5" fmla="*/ 0 h 327"/>
              <a:gd name="T6" fmla="*/ 0 w 412"/>
              <a:gd name="T7" fmla="*/ 327 h 327"/>
              <a:gd name="T8" fmla="*/ 206 w 412"/>
              <a:gd name="T9" fmla="*/ 32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" h="327">
                <a:moveTo>
                  <a:pt x="206" y="320"/>
                </a:moveTo>
                <a:cubicBezTo>
                  <a:pt x="276" y="320"/>
                  <a:pt x="345" y="322"/>
                  <a:pt x="412" y="327"/>
                </a:cubicBezTo>
                <a:cubicBezTo>
                  <a:pt x="363" y="188"/>
                  <a:pt x="291" y="74"/>
                  <a:pt x="206" y="0"/>
                </a:cubicBezTo>
                <a:cubicBezTo>
                  <a:pt x="121" y="74"/>
                  <a:pt x="49" y="188"/>
                  <a:pt x="0" y="327"/>
                </a:cubicBezTo>
                <a:cubicBezTo>
                  <a:pt x="67" y="322"/>
                  <a:pt x="136" y="320"/>
                  <a:pt x="206" y="320"/>
                </a:cubicBezTo>
                <a:close/>
              </a:path>
            </a:pathLst>
          </a:custGeom>
          <a:solidFill>
            <a:srgbClr val="178AA1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 bwMode="auto">
          <a:xfrm>
            <a:off x="6086901" y="1038285"/>
            <a:ext cx="540032" cy="848192"/>
          </a:xfrm>
          <a:custGeom>
            <a:avLst/>
            <a:gdLst>
              <a:gd name="T0" fmla="*/ 0 w 208"/>
              <a:gd name="T1" fmla="*/ 1 h 327"/>
              <a:gd name="T2" fmla="*/ 0 w 208"/>
              <a:gd name="T3" fmla="*/ 320 h 327"/>
              <a:gd name="T4" fmla="*/ 2 w 208"/>
              <a:gd name="T5" fmla="*/ 320 h 327"/>
              <a:gd name="T6" fmla="*/ 208 w 208"/>
              <a:gd name="T7" fmla="*/ 327 h 327"/>
              <a:gd name="T8" fmla="*/ 2 w 208"/>
              <a:gd name="T9" fmla="*/ 0 h 327"/>
              <a:gd name="T10" fmla="*/ 0 w 208"/>
              <a:gd name="T11" fmla="*/ 1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327">
                <a:moveTo>
                  <a:pt x="0" y="1"/>
                </a:moveTo>
                <a:cubicBezTo>
                  <a:pt x="0" y="320"/>
                  <a:pt x="0" y="320"/>
                  <a:pt x="0" y="320"/>
                </a:cubicBezTo>
                <a:cubicBezTo>
                  <a:pt x="1" y="320"/>
                  <a:pt x="1" y="320"/>
                  <a:pt x="2" y="320"/>
                </a:cubicBezTo>
                <a:cubicBezTo>
                  <a:pt x="72" y="320"/>
                  <a:pt x="141" y="322"/>
                  <a:pt x="208" y="327"/>
                </a:cubicBezTo>
                <a:cubicBezTo>
                  <a:pt x="159" y="188"/>
                  <a:pt x="87" y="74"/>
                  <a:pt x="2" y="0"/>
                </a:cubicBezTo>
                <a:cubicBezTo>
                  <a:pt x="1" y="0"/>
                  <a:pt x="1" y="1"/>
                  <a:pt x="0" y="1"/>
                </a:cubicBezTo>
                <a:close/>
              </a:path>
            </a:pathLst>
          </a:custGeom>
          <a:solidFill>
            <a:srgbClr val="178AA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 bwMode="auto">
          <a:xfrm>
            <a:off x="5935812" y="3355480"/>
            <a:ext cx="312650" cy="1670953"/>
          </a:xfrm>
          <a:custGeom>
            <a:avLst/>
            <a:gdLst>
              <a:gd name="T0" fmla="*/ 60 w 120"/>
              <a:gd name="T1" fmla="*/ 0 h 645"/>
              <a:gd name="T2" fmla="*/ 0 w 120"/>
              <a:gd name="T3" fmla="*/ 322 h 645"/>
              <a:gd name="T4" fmla="*/ 60 w 120"/>
              <a:gd name="T5" fmla="*/ 645 h 645"/>
              <a:gd name="T6" fmla="*/ 120 w 120"/>
              <a:gd name="T7" fmla="*/ 322 h 645"/>
              <a:gd name="T8" fmla="*/ 60 w 120"/>
              <a:gd name="T9" fmla="*/ 0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645">
                <a:moveTo>
                  <a:pt x="60" y="0"/>
                </a:moveTo>
                <a:cubicBezTo>
                  <a:pt x="24" y="60"/>
                  <a:pt x="0" y="182"/>
                  <a:pt x="0" y="322"/>
                </a:cubicBezTo>
                <a:cubicBezTo>
                  <a:pt x="0" y="463"/>
                  <a:pt x="24" y="585"/>
                  <a:pt x="60" y="645"/>
                </a:cubicBezTo>
                <a:cubicBezTo>
                  <a:pt x="96" y="585"/>
                  <a:pt x="120" y="463"/>
                  <a:pt x="120" y="322"/>
                </a:cubicBezTo>
                <a:cubicBezTo>
                  <a:pt x="120" y="182"/>
                  <a:pt x="96" y="60"/>
                  <a:pt x="60" y="0"/>
                </a:cubicBezTo>
                <a:close/>
              </a:path>
            </a:pathLst>
          </a:custGeom>
          <a:solidFill>
            <a:srgbClr val="5E5CA2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/>
        </p:nvSpPr>
        <p:spPr bwMode="auto">
          <a:xfrm>
            <a:off x="6086901" y="3355480"/>
            <a:ext cx="161561" cy="1670953"/>
          </a:xfrm>
          <a:custGeom>
            <a:avLst/>
            <a:gdLst>
              <a:gd name="T0" fmla="*/ 0 w 62"/>
              <a:gd name="T1" fmla="*/ 3 h 645"/>
              <a:gd name="T2" fmla="*/ 0 w 62"/>
              <a:gd name="T3" fmla="*/ 642 h 645"/>
              <a:gd name="T4" fmla="*/ 2 w 62"/>
              <a:gd name="T5" fmla="*/ 645 h 645"/>
              <a:gd name="T6" fmla="*/ 62 w 62"/>
              <a:gd name="T7" fmla="*/ 322 h 645"/>
              <a:gd name="T8" fmla="*/ 2 w 62"/>
              <a:gd name="T9" fmla="*/ 0 h 645"/>
              <a:gd name="T10" fmla="*/ 0 w 62"/>
              <a:gd name="T11" fmla="*/ 3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" h="645">
                <a:moveTo>
                  <a:pt x="0" y="3"/>
                </a:moveTo>
                <a:cubicBezTo>
                  <a:pt x="0" y="642"/>
                  <a:pt x="0" y="642"/>
                  <a:pt x="0" y="642"/>
                </a:cubicBezTo>
                <a:cubicBezTo>
                  <a:pt x="1" y="643"/>
                  <a:pt x="1" y="644"/>
                  <a:pt x="2" y="645"/>
                </a:cubicBezTo>
                <a:cubicBezTo>
                  <a:pt x="38" y="585"/>
                  <a:pt x="62" y="463"/>
                  <a:pt x="62" y="322"/>
                </a:cubicBezTo>
                <a:cubicBezTo>
                  <a:pt x="62" y="182"/>
                  <a:pt x="38" y="60"/>
                  <a:pt x="2" y="0"/>
                </a:cubicBezTo>
                <a:cubicBezTo>
                  <a:pt x="1" y="1"/>
                  <a:pt x="1" y="2"/>
                  <a:pt x="0" y="3"/>
                </a:cubicBezTo>
                <a:close/>
              </a:path>
            </a:pathLst>
          </a:custGeom>
          <a:solidFill>
            <a:srgbClr val="5E5CA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5425416" y="1865376"/>
            <a:ext cx="1260310" cy="1663077"/>
          </a:xfrm>
          <a:prstGeom prst="ellipse">
            <a:avLst/>
          </a:prstGeom>
          <a:solidFill>
            <a:srgbClr val="4276AA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5629699" y="2026231"/>
            <a:ext cx="876437" cy="12836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任意多边形 18"/>
          <p:cNvSpPr/>
          <p:nvPr/>
        </p:nvSpPr>
        <p:spPr bwMode="auto">
          <a:xfrm>
            <a:off x="6099037" y="1865376"/>
            <a:ext cx="590510" cy="1663077"/>
          </a:xfrm>
          <a:custGeom>
            <a:avLst/>
            <a:gdLst>
              <a:gd name="T0" fmla="*/ 2 w 159"/>
              <a:gd name="T1" fmla="*/ 0 h 313"/>
              <a:gd name="T2" fmla="*/ 0 w 159"/>
              <a:gd name="T3" fmla="*/ 0 h 313"/>
              <a:gd name="T4" fmla="*/ 0 w 159"/>
              <a:gd name="T5" fmla="*/ 48 h 313"/>
              <a:gd name="T6" fmla="*/ 2 w 159"/>
              <a:gd name="T7" fmla="*/ 48 h 313"/>
              <a:gd name="T8" fmla="*/ 111 w 159"/>
              <a:gd name="T9" fmla="*/ 157 h 313"/>
              <a:gd name="T10" fmla="*/ 2 w 159"/>
              <a:gd name="T11" fmla="*/ 266 h 313"/>
              <a:gd name="T12" fmla="*/ 0 w 159"/>
              <a:gd name="T13" fmla="*/ 265 h 313"/>
              <a:gd name="T14" fmla="*/ 0 w 159"/>
              <a:gd name="T15" fmla="*/ 313 h 313"/>
              <a:gd name="T16" fmla="*/ 2 w 159"/>
              <a:gd name="T17" fmla="*/ 313 h 313"/>
              <a:gd name="T18" fmla="*/ 159 w 159"/>
              <a:gd name="T19" fmla="*/ 157 h 313"/>
              <a:gd name="T20" fmla="*/ 2 w 159"/>
              <a:gd name="T21" fmla="*/ 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9" h="313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" y="48"/>
                  <a:pt x="1" y="48"/>
                  <a:pt x="2" y="48"/>
                </a:cubicBezTo>
                <a:cubicBezTo>
                  <a:pt x="62" y="48"/>
                  <a:pt x="111" y="96"/>
                  <a:pt x="111" y="157"/>
                </a:cubicBezTo>
                <a:cubicBezTo>
                  <a:pt x="111" y="217"/>
                  <a:pt x="62" y="266"/>
                  <a:pt x="2" y="266"/>
                </a:cubicBezTo>
                <a:cubicBezTo>
                  <a:pt x="1" y="266"/>
                  <a:pt x="1" y="265"/>
                  <a:pt x="0" y="265"/>
                </a:cubicBezTo>
                <a:cubicBezTo>
                  <a:pt x="0" y="313"/>
                  <a:pt x="0" y="313"/>
                  <a:pt x="0" y="313"/>
                </a:cubicBezTo>
                <a:cubicBezTo>
                  <a:pt x="1" y="313"/>
                  <a:pt x="1" y="313"/>
                  <a:pt x="2" y="313"/>
                </a:cubicBezTo>
                <a:cubicBezTo>
                  <a:pt x="88" y="313"/>
                  <a:pt x="159" y="243"/>
                  <a:pt x="159" y="157"/>
                </a:cubicBezTo>
                <a:cubicBezTo>
                  <a:pt x="159" y="70"/>
                  <a:pt x="88" y="0"/>
                  <a:pt x="2" y="0"/>
                </a:cubicBezTo>
                <a:close/>
              </a:path>
            </a:pathLst>
          </a:custGeom>
          <a:solidFill>
            <a:srgbClr val="4276AA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任意多边形 19"/>
          <p:cNvSpPr/>
          <p:nvPr/>
        </p:nvSpPr>
        <p:spPr bwMode="auto">
          <a:xfrm>
            <a:off x="6088165" y="2026231"/>
            <a:ext cx="412929" cy="1283687"/>
          </a:xfrm>
          <a:custGeom>
            <a:avLst/>
            <a:gdLst>
              <a:gd name="T0" fmla="*/ 111 w 111"/>
              <a:gd name="T1" fmla="*/ 109 h 218"/>
              <a:gd name="T2" fmla="*/ 2 w 111"/>
              <a:gd name="T3" fmla="*/ 0 h 218"/>
              <a:gd name="T4" fmla="*/ 0 w 111"/>
              <a:gd name="T5" fmla="*/ 0 h 218"/>
              <a:gd name="T6" fmla="*/ 0 w 111"/>
              <a:gd name="T7" fmla="*/ 217 h 218"/>
              <a:gd name="T8" fmla="*/ 2 w 111"/>
              <a:gd name="T9" fmla="*/ 218 h 218"/>
              <a:gd name="T10" fmla="*/ 111 w 111"/>
              <a:gd name="T11" fmla="*/ 109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218">
                <a:moveTo>
                  <a:pt x="111" y="109"/>
                </a:moveTo>
                <a:cubicBezTo>
                  <a:pt x="111" y="48"/>
                  <a:pt x="6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217"/>
                  <a:pt x="0" y="217"/>
                  <a:pt x="0" y="217"/>
                </a:cubicBezTo>
                <a:cubicBezTo>
                  <a:pt x="1" y="217"/>
                  <a:pt x="1" y="218"/>
                  <a:pt x="2" y="218"/>
                </a:cubicBezTo>
                <a:cubicBezTo>
                  <a:pt x="62" y="218"/>
                  <a:pt x="111" y="169"/>
                  <a:pt x="111" y="109"/>
                </a:cubicBezTo>
                <a:close/>
              </a:path>
            </a:pathLst>
          </a:custGeom>
          <a:solidFill>
            <a:srgbClr val="4276AA">
              <a:lumMod val="20000"/>
              <a:lumOff val="8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66275" y="2099383"/>
            <a:ext cx="492443" cy="11054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生理变化</a:t>
            </a:r>
            <a:endParaRPr lang="zh-CN" altLang="en-US" sz="2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416385" y="-286642"/>
            <a:ext cx="3664154" cy="952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40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青春期的烦恼</a:t>
            </a:r>
            <a:endParaRPr lang="zh-CN" altLang="en-US" sz="4000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915154" y="1238632"/>
            <a:ext cx="3751121" cy="648217"/>
            <a:chOff x="1915154" y="1238632"/>
            <a:chExt cx="3751121" cy="648217"/>
          </a:xfrm>
        </p:grpSpPr>
        <p:cxnSp>
          <p:nvCxnSpPr>
            <p:cNvPr id="48" name="直接连接符 47"/>
            <p:cNvCxnSpPr/>
            <p:nvPr/>
          </p:nvCxnSpPr>
          <p:spPr>
            <a:xfrm rot="10800000">
              <a:off x="4806823" y="1547841"/>
              <a:ext cx="859452" cy="1588"/>
            </a:xfrm>
            <a:prstGeom prst="line">
              <a:avLst/>
            </a:prstGeom>
            <a:ln>
              <a:solidFill>
                <a:srgbClr val="4276AA"/>
              </a:solidFill>
              <a:headEnd type="none"/>
              <a:tailEnd type="oval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49" name="椭圆 48"/>
            <p:cNvSpPr/>
            <p:nvPr/>
          </p:nvSpPr>
          <p:spPr>
            <a:xfrm>
              <a:off x="3899797" y="1302944"/>
              <a:ext cx="583907" cy="583905"/>
            </a:xfrm>
            <a:prstGeom prst="ellipse">
              <a:avLst/>
            </a:prstGeom>
            <a:solidFill>
              <a:srgbClr val="4276AA"/>
            </a:solidFill>
            <a:ln w="28575">
              <a:solidFill>
                <a:srgbClr val="4276AA">
                  <a:lumMod val="60000"/>
                  <a:lumOff val="40000"/>
                </a:srgbClr>
              </a:solidFill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square" lIns="0" tIns="0" rIns="0" bIns="0" anchor="ctr">
              <a:normAutofit fontScale="92500" lnSpcReduction="10000"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0" name="文本框 21"/>
            <p:cNvSpPr txBox="1"/>
            <p:nvPr/>
          </p:nvSpPr>
          <p:spPr>
            <a:xfrm>
              <a:off x="1915154" y="1238632"/>
              <a:ext cx="1775637" cy="461665"/>
            </a:xfrm>
            <a:prstGeom prst="rect">
              <a:avLst/>
            </a:prstGeom>
            <a:noFill/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3200" b="1" dirty="0" smtClean="0">
                  <a:latin typeface="华文中宋" panose="02010600040101010101" charset="-122"/>
                  <a:ea typeface="华文中宋" panose="02010600040101010101" charset="-122"/>
                </a:rPr>
                <a:t>长得慢</a:t>
              </a:r>
              <a:endParaRPr lang="zh-CN" altLang="en-US" sz="3200" b="1" spc="300" dirty="0">
                <a:latin typeface="华文中宋" panose="02010600040101010101" charset="-122"/>
                <a:ea typeface="华文中宋" panose="02010600040101010101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51" name="文本框 1"/>
            <p:cNvSpPr txBox="1"/>
            <p:nvPr/>
          </p:nvSpPr>
          <p:spPr>
            <a:xfrm>
              <a:off x="3890014" y="1305295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119386" y="2398567"/>
            <a:ext cx="4247972" cy="693938"/>
            <a:chOff x="1119386" y="2398567"/>
            <a:chExt cx="4247972" cy="693938"/>
          </a:xfrm>
        </p:grpSpPr>
        <p:cxnSp>
          <p:nvCxnSpPr>
            <p:cNvPr id="53" name="直接连接符 52"/>
            <p:cNvCxnSpPr/>
            <p:nvPr/>
          </p:nvCxnSpPr>
          <p:spPr>
            <a:xfrm>
              <a:off x="4077130" y="2760279"/>
              <a:ext cx="1290228" cy="1588"/>
            </a:xfrm>
            <a:prstGeom prst="line">
              <a:avLst/>
            </a:prstGeom>
            <a:ln>
              <a:solidFill>
                <a:srgbClr val="40A693"/>
              </a:solidFill>
              <a:headEnd type="oval"/>
              <a:tailEnd type="none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54" name="椭圆 53"/>
            <p:cNvSpPr/>
            <p:nvPr/>
          </p:nvSpPr>
          <p:spPr>
            <a:xfrm>
              <a:off x="3204613" y="2508600"/>
              <a:ext cx="583907" cy="583905"/>
            </a:xfrm>
            <a:prstGeom prst="ellipse">
              <a:avLst/>
            </a:prstGeom>
            <a:solidFill>
              <a:srgbClr val="40A693"/>
            </a:solidFill>
            <a:ln w="28575">
              <a:solidFill>
                <a:srgbClr val="40A693">
                  <a:lumMod val="60000"/>
                  <a:lumOff val="40000"/>
                </a:srgbClr>
              </a:solidFill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square" lIns="0" tIns="0" rIns="0" bIns="0" anchor="ctr">
              <a:normAutofit fontScale="92500" lnSpcReduction="10000"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5" name="文本框 19"/>
            <p:cNvSpPr txBox="1"/>
            <p:nvPr/>
          </p:nvSpPr>
          <p:spPr>
            <a:xfrm>
              <a:off x="1119386" y="2398567"/>
              <a:ext cx="1775637" cy="461665"/>
            </a:xfrm>
            <a:prstGeom prst="rect">
              <a:avLst/>
            </a:prstGeom>
            <a:noFill/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3200" b="1" dirty="0" smtClean="0">
                  <a:latin typeface="华文中宋" panose="02010600040101010101" charset="-122"/>
                  <a:ea typeface="华文中宋" panose="02010600040101010101" charset="-122"/>
                </a:rPr>
                <a:t>长得胖</a:t>
              </a:r>
              <a:endParaRPr lang="zh-CN" altLang="en-US" sz="3200" b="1" spc="300" dirty="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56" name="文本框 44"/>
            <p:cNvSpPr txBox="1"/>
            <p:nvPr/>
          </p:nvSpPr>
          <p:spPr>
            <a:xfrm>
              <a:off x="3188129" y="2507373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  <a:endPara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76656" y="3556807"/>
            <a:ext cx="4407408" cy="803666"/>
            <a:chOff x="676656" y="3556807"/>
            <a:chExt cx="4407408" cy="803666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3872914" y="4028247"/>
              <a:ext cx="1211150" cy="1588"/>
            </a:xfrm>
            <a:prstGeom prst="line">
              <a:avLst/>
            </a:prstGeom>
            <a:ln>
              <a:solidFill>
                <a:srgbClr val="40A693"/>
              </a:solidFill>
              <a:headEnd type="oval"/>
              <a:tailEnd type="none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65" name="椭圆 64"/>
            <p:cNvSpPr/>
            <p:nvPr/>
          </p:nvSpPr>
          <p:spPr>
            <a:xfrm>
              <a:off x="3000397" y="3776568"/>
              <a:ext cx="583907" cy="58390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40A693">
                  <a:lumMod val="60000"/>
                  <a:lumOff val="40000"/>
                </a:srgbClr>
              </a:solidFill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square" lIns="0" tIns="0" rIns="0" bIns="0" anchor="ctr">
              <a:normAutofit fontScale="92500" lnSpcReduction="10000"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6" name="文本框 19"/>
            <p:cNvSpPr txBox="1"/>
            <p:nvPr/>
          </p:nvSpPr>
          <p:spPr>
            <a:xfrm>
              <a:off x="676656" y="3556807"/>
              <a:ext cx="2123879" cy="461665"/>
            </a:xfrm>
            <a:prstGeom prst="rect">
              <a:avLst/>
            </a:prstGeom>
            <a:noFill/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3200" b="1" dirty="0" smtClean="0">
                  <a:latin typeface="华文中宋" panose="02010600040101010101" charset="-122"/>
                  <a:ea typeface="华文中宋" panose="02010600040101010101" charset="-122"/>
                </a:rPr>
                <a:t>长青春痘</a:t>
              </a:r>
              <a:endParaRPr lang="zh-CN" altLang="en-US" sz="3200" b="1" spc="300" dirty="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67" name="文本框 44"/>
            <p:cNvSpPr txBox="1"/>
            <p:nvPr/>
          </p:nvSpPr>
          <p:spPr>
            <a:xfrm>
              <a:off x="2983913" y="3775341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  <a:endPara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65760" y="4579150"/>
            <a:ext cx="5570052" cy="1143395"/>
            <a:chOff x="365760" y="4579150"/>
            <a:chExt cx="5570052" cy="1143395"/>
          </a:xfrm>
        </p:grpSpPr>
        <p:grpSp>
          <p:nvGrpSpPr>
            <p:cNvPr id="69" name="组合 43"/>
            <p:cNvGrpSpPr/>
            <p:nvPr/>
          </p:nvGrpSpPr>
          <p:grpSpPr>
            <a:xfrm>
              <a:off x="365760" y="4579150"/>
              <a:ext cx="5570052" cy="1143395"/>
              <a:chOff x="365760" y="4579150"/>
              <a:chExt cx="5570052" cy="1143395"/>
            </a:xfrm>
          </p:grpSpPr>
          <p:cxnSp>
            <p:nvCxnSpPr>
              <p:cNvPr id="74" name="直接连接符 73"/>
              <p:cNvCxnSpPr>
                <a:stCxn id="8" idx="2"/>
              </p:cNvCxnSpPr>
              <p:nvPr/>
            </p:nvCxnSpPr>
            <p:spPr>
              <a:xfrm rot="16200000" flipH="1">
                <a:off x="5516757" y="4987733"/>
                <a:ext cx="827638" cy="10471"/>
              </a:xfrm>
              <a:prstGeom prst="line">
                <a:avLst/>
              </a:prstGeom>
              <a:ln>
                <a:solidFill>
                  <a:srgbClr val="325792"/>
                </a:solidFill>
              </a:ln>
            </p:spPr>
            <p:style>
              <a:lnRef idx="1">
                <a:srgbClr val="4276AA"/>
              </a:lnRef>
              <a:fillRef idx="0">
                <a:srgbClr val="4276AA"/>
              </a:fillRef>
              <a:effectRef idx="0">
                <a:srgbClr val="4276AA"/>
              </a:effectRef>
              <a:fontRef idx="minor">
                <a:srgbClr val="000000"/>
              </a:fontRef>
            </p:style>
          </p:cxnSp>
          <p:sp>
            <p:nvSpPr>
              <p:cNvPr id="71" name="椭圆 70"/>
              <p:cNvSpPr/>
              <p:nvPr/>
            </p:nvSpPr>
            <p:spPr>
              <a:xfrm>
                <a:off x="3619061" y="5138640"/>
                <a:ext cx="583907" cy="583905"/>
              </a:xfrm>
              <a:prstGeom prst="ellipse">
                <a:avLst/>
              </a:prstGeom>
              <a:solidFill>
                <a:srgbClr val="5E5CA2"/>
              </a:solidFill>
              <a:ln w="28575">
                <a:solidFill>
                  <a:srgbClr val="5E5CA2">
                    <a:lumMod val="60000"/>
                    <a:lumOff val="40000"/>
                  </a:srgbClr>
                </a:solidFill>
              </a:ln>
            </p:spPr>
            <p:style>
              <a:lnRef idx="2">
                <a:srgbClr val="4276AA">
                  <a:shade val="50000"/>
                </a:srgbClr>
              </a:lnRef>
              <a:fillRef idx="1">
                <a:srgbClr val="4276AA"/>
              </a:fillRef>
              <a:effectRef idx="0">
                <a:srgbClr val="4276AA"/>
              </a:effectRef>
              <a:fontRef idx="minor">
                <a:srgbClr val="FFFFFF"/>
              </a:fontRef>
            </p:style>
            <p:txBody>
              <a:bodyPr wrap="square" lIns="0" tIns="0" rIns="0" bIns="0" anchor="ctr">
                <a:normAutofit fontScale="92500" lnSpcReduction="10000"/>
              </a:bodyPr>
              <a:lstStyle>
                <a:defPPr>
                  <a:defRPr lang="zh-CN">
                    <a:solidFill>
                      <a:srgbClr val="FFFFFF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endParaRPr lang="en-US" sz="24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49"/>
              <p:cNvSpPr txBox="1"/>
              <p:nvPr/>
            </p:nvSpPr>
            <p:spPr>
              <a:xfrm>
                <a:off x="365760" y="5136407"/>
                <a:ext cx="2918447" cy="461665"/>
              </a:xfrm>
              <a:prstGeom prst="rect">
                <a:avLst/>
              </a:prstGeom>
              <a:noFill/>
            </p:spPr>
            <p:txBody>
              <a:bodyPr wrap="square" lIns="90000" tIns="46800" rIns="90000" bIns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20000"/>
                  </a:lnSpc>
                </a:pPr>
                <a:r>
                  <a:rPr lang="en-US" altLang="zh-CN" sz="3200" b="1" dirty="0" smtClean="0">
                    <a:latin typeface="华文中宋" panose="02010600040101010101" charset="-122"/>
                    <a:ea typeface="华文中宋" panose="02010600040101010101" charset="-122"/>
                    <a:sym typeface="Arial" panose="020B0604020202020204" pitchFamily="34" charset="0"/>
                  </a:rPr>
                  <a:t>……</a:t>
                </a:r>
                <a:endParaRPr lang="zh-CN" altLang="en-US" sz="3200" b="1" dirty="0"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4383311" y="5404683"/>
                <a:ext cx="1552501" cy="0"/>
              </a:xfrm>
              <a:prstGeom prst="line">
                <a:avLst/>
              </a:prstGeom>
              <a:ln>
                <a:solidFill>
                  <a:srgbClr val="5E5CA2"/>
                </a:solidFill>
                <a:headEnd type="oval"/>
                <a:tailEnd type="none"/>
              </a:ln>
            </p:spPr>
            <p:style>
              <a:lnRef idx="1">
                <a:srgbClr val="4276AA"/>
              </a:lnRef>
              <a:fillRef idx="0">
                <a:srgbClr val="4276AA"/>
              </a:fillRef>
              <a:effectRef idx="0">
                <a:srgbClr val="4276AA"/>
              </a:effectRef>
              <a:fontRef idx="minor">
                <a:srgbClr val="000000"/>
              </a:fontRef>
            </p:style>
          </p:cxnSp>
        </p:grpSp>
        <p:sp>
          <p:nvSpPr>
            <p:cNvPr id="70" name="文本框 53"/>
            <p:cNvSpPr txBox="1"/>
            <p:nvPr/>
          </p:nvSpPr>
          <p:spPr>
            <a:xfrm>
              <a:off x="3601542" y="5138640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04</a:t>
              </a:r>
              <a:endPara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336" y="1225296"/>
            <a:ext cx="9067131" cy="4764024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636529" y="2835962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</a:p>
          <a:p>
            <a:pPr algn="ctr"/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00800" y="1481745"/>
            <a:ext cx="3986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小兰：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青春期是个什么鬼？我的脸上这两年来一直冒痘痘。还美其名曰“青春痘”，明明就是“毁容痘”啊！丑死了！擦什么护肤品都不管用。</a:t>
            </a:r>
            <a:r>
              <a:rPr lang="zh-CN" altLang="en-US" sz="3600" b="1" dirty="0" smtClean="0">
                <a:solidFill>
                  <a:srgbClr val="ED4C4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讨厌的青春期！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Picture 2" descr="https://timgsa.baidu.com/timg?image&amp;quality=80&amp;size=b9999_10000&amp;sec=1580889923236&amp;di=e5f738aae67473c0949acdc008de25f0&amp;imgtype=0&amp;src=http%3A%2F%2Fimg.mp.itc.cn%2Fupload%2F20170523%2Fccc07aec3d3f48a3bfce5ccb6762f634_th.jpg"/>
          <p:cNvPicPr>
            <a:picLocks noChangeAspect="1" noChangeArrowheads="1"/>
          </p:cNvPicPr>
          <p:nvPr/>
        </p:nvPicPr>
        <p:blipFill>
          <a:blip r:embed="rId3"/>
          <a:srcRect l="9622" r="7701" b="-19971"/>
          <a:stretch>
            <a:fillRect/>
          </a:stretch>
        </p:blipFill>
        <p:spPr bwMode="auto">
          <a:xfrm>
            <a:off x="2569148" y="1289501"/>
            <a:ext cx="3664094" cy="55743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6" name="TextBox 15"/>
          <p:cNvSpPr txBox="1"/>
          <p:nvPr/>
        </p:nvSpPr>
        <p:spPr>
          <a:xfrm>
            <a:off x="0" y="5779008"/>
            <a:ext cx="12191999" cy="922020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zh-CN" altLang="en-US" sz="36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你怎样看待小兰对自己的认识？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752" y="5622487"/>
            <a:ext cx="12191999" cy="1246495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结论</a:t>
            </a:r>
            <a:r>
              <a:rPr lang="en-US" altLang="zh-CN" sz="3200" b="1" dirty="0" smtClean="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：</a:t>
            </a:r>
            <a:r>
              <a:rPr lang="zh-CN" sz="3200" b="1" dirty="0" smtClean="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青春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的我们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关心自己的成长，有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追求美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的意识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，这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  <a:p>
            <a:pPr marL="0" marR="0" lvl="0" algn="ctr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很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正常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，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是人的天性，也是我们不断扩大的人际交往的需要。</a:t>
            </a:r>
            <a:endParaRPr kumimoji="0" lang="zh-CN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5585" y="1926919"/>
            <a:ext cx="99132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pitchFamily="2" charset="-122"/>
              </a:rPr>
              <a:t>有人说：我们要感谢青春，因为青春是美丽的。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你眼中的青春之美是什么样的？</a:t>
            </a:r>
            <a:endParaRPr lang="en-US" altLang="zh-CN" sz="36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777" y="2221992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他们美么？</a:t>
            </a:r>
            <a:endParaRPr lang="zh-CN" altLang="en-US" sz="3600" b="1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96097" y="1650362"/>
            <a:ext cx="10062944" cy="3680590"/>
            <a:chOff x="1696097" y="1650362"/>
            <a:chExt cx="10062944" cy="3680590"/>
          </a:xfrm>
        </p:grpSpPr>
        <p:pic>
          <p:nvPicPr>
            <p:cNvPr id="6" name="Picture 2" descr="https://timgsa.baidu.com/timg?image&amp;quality=80&amp;size=b9999_10000&amp;sec=1580713448601&amp;di=79a1a362580083b084d5cab1bd881014&amp;imgtype=0&amp;src=http%3A%2F%2Fimg.mp.sohu.com%2Fupload%2F20170731%2F82e91acba76744dca3dd146303bac94f_th.png"/>
            <p:cNvPicPr>
              <a:picLocks noChangeAspect="1" noChangeArrowheads="1"/>
            </p:cNvPicPr>
            <p:nvPr/>
          </p:nvPicPr>
          <p:blipFill>
            <a:blip r:embed="rId2"/>
            <a:srcRect b="12593"/>
            <a:stretch>
              <a:fillRect/>
            </a:stretch>
          </p:blipFill>
          <p:spPr bwMode="auto">
            <a:xfrm>
              <a:off x="1696097" y="1650362"/>
              <a:ext cx="5975719" cy="368059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sp>
          <p:nvSpPr>
            <p:cNvPr id="7" name="矩形 6"/>
            <p:cNvSpPr/>
            <p:nvPr/>
          </p:nvSpPr>
          <p:spPr>
            <a:xfrm>
              <a:off x="7881056" y="2549124"/>
              <a:ext cx="3877985" cy="18235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整洁的服装，舒适的</a:t>
              </a:r>
              <a:endPara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ts val="4500"/>
                </a:lnSpc>
              </a:pPr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发型，灿烂的笑容，</a:t>
              </a:r>
              <a:endPara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ts val="4500"/>
                </a:lnSpc>
              </a:pPr>
              <a:r>
                <a:rPr lang="zh-CN" altLang="en-US" sz="3200" b="1" dirty="0" smtClean="0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他们美吗？</a:t>
              </a:r>
              <a:endParaRPr lang="en-US" altLang="zh-CN" sz="32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1777" y="2221992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他们美么？</a:t>
            </a:r>
            <a:endParaRPr lang="zh-CN" altLang="en-US" sz="3600" b="1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29558" y="1588946"/>
            <a:ext cx="5011462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</a:rPr>
              <a:t>为解决学校食堂的排队难问题 ，他们经过一年的潜心研究，建立优化选择的数学模型，开发了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</a:rPr>
              <a:t>APP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</a:rPr>
              <a:t>软件。</a:t>
            </a:r>
            <a:r>
              <a:rPr lang="zh-CN" altLang="en-US" sz="32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他们美吗？</a:t>
            </a:r>
            <a:endParaRPr lang="en-US" altLang="zh-CN" sz="32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200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532" name="Picture 4" descr="https://ss2.bdstatic.com/70cFvnSh_Q1YnxGkpoWK1HF6hhy/it/u=100949861,2494294977&amp;fm=26&amp;gp=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3128" y="1553778"/>
            <a:ext cx="4690056" cy="3036811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777" y="2221992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他们美么？</a:t>
            </a:r>
            <a:endParaRPr lang="zh-CN" altLang="en-US" sz="3600" b="1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6626" name="Picture 2" descr="https://timgsa.baidu.com/timg?image&amp;quality=80&amp;size=b9999_10000&amp;sec=1580888305788&amp;di=6b3887fcf470f1174c5c144985d8726a&amp;imgtype=jpg&amp;src=http%3A%2F%2Fimg3.imgtn.bdimg.com%2Fit%2Fu%3D1435806673%2C2003946206%26fm%3D214%26gp%3D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566" y="1343779"/>
            <a:ext cx="3362833" cy="27169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8" name="矩形 7"/>
          <p:cNvSpPr/>
          <p:nvPr/>
        </p:nvSpPr>
        <p:spPr>
          <a:xfrm>
            <a:off x="2206859" y="4180513"/>
            <a:ext cx="8686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不忘初心，挥洒汗水，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追逐梦想，奋力拼搏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en-US" altLang="zh-CN" sz="32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他们美吗？</a:t>
            </a:r>
            <a:endParaRPr lang="en-US" altLang="zh-CN" sz="32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506" name="Picture 2" descr="https://ss1.bdstatic.com/70cFvXSh_Q1YnxGkpoWK1HF6hhy/it/u=3905594561,1936978032&amp;fm=11&amp;gp=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399" y="1343779"/>
            <a:ext cx="4809010" cy="27169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7105" y="55971"/>
            <a:ext cx="6460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第一课 青春的邀约 </a:t>
            </a:r>
            <a:endParaRPr lang="en-US" altLang="zh-CN" sz="4000" b="1" dirty="0" smtClean="0">
              <a:ln w="12700" cmpd="sng">
                <a:solidFill>
                  <a:schemeClr val="bg1"/>
                </a:solidFill>
                <a:prstDash val="solid"/>
                <a:miter lim="800000"/>
              </a:ln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ctr"/>
            <a:r>
              <a:rPr lang="zh-CN" altLang="en-US" sz="40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第一框悄悄变化的我</a:t>
            </a:r>
            <a:endParaRPr lang="zh-CN" altLang="en-US" sz="4000" b="1" dirty="0">
              <a:ln w="12700" cmpd="sng">
                <a:solidFill>
                  <a:schemeClr val="bg1"/>
                </a:solidFill>
                <a:prstDash val="solid"/>
                <a:miter lim="800000"/>
              </a:ln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7927847" y="1950458"/>
            <a:ext cx="4334257" cy="2319630"/>
            <a:chOff x="7918703" y="1804154"/>
            <a:chExt cx="4334257" cy="2319630"/>
          </a:xfrm>
        </p:grpSpPr>
        <p:sp>
          <p:nvSpPr>
            <p:cNvPr id="30" name="矩形 29"/>
            <p:cNvSpPr/>
            <p:nvPr/>
          </p:nvSpPr>
          <p:spPr>
            <a:xfrm>
              <a:off x="7918703" y="1804154"/>
              <a:ext cx="4334257" cy="449349"/>
            </a:xfrm>
            <a:prstGeom prst="rect">
              <a:avLst/>
            </a:prstGeom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3765">
                <a:lnSpc>
                  <a:spcPct val="1200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青春期矛盾心理的主要表现</a:t>
              </a:r>
              <a:endParaRPr lang="zh-CN" altLang="en-US" sz="2400" b="1" spc="300" dirty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457221" y="3008774"/>
              <a:ext cx="3275036" cy="449349"/>
            </a:xfrm>
            <a:prstGeom prst="rect">
              <a:avLst/>
            </a:prstGeom>
            <a:noFill/>
          </p:spPr>
          <p:txBody>
            <a:bodyPr wrap="square" lIns="90000" tIns="0" rIns="90000" bIns="4680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>
                <a:lnSpc>
                  <a:spcPct val="120000"/>
                </a:lnSpc>
                <a:defRPr/>
              </a:pPr>
              <a:endParaRPr lang="zh-CN" altLang="en-US" sz="2400" b="1" spc="150" dirty="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936993" y="2974388"/>
              <a:ext cx="3980688" cy="449349"/>
            </a:xfrm>
            <a:prstGeom prst="rect">
              <a:avLst/>
            </a:prstGeom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青春期矛盾心理的两面性</a:t>
              </a:r>
              <a:r>
                <a:rPr lang="zh-CN" altLang="en-US" sz="2400" b="1" spc="150" dirty="0" smtClean="0">
                  <a:solidFill>
                    <a:srgbClr val="0000FF"/>
                  </a:solidFill>
                  <a:latin typeface="华文中宋" panose="02010600040101010101" charset="-122"/>
                  <a:ea typeface="华文中宋" panose="02010600040101010101" charset="-122"/>
                </a:rPr>
                <a:t>（好处、烦恼）</a:t>
              </a:r>
            </a:p>
            <a:p>
              <a:pPr lvl="0" defTabSz="913765">
                <a:lnSpc>
                  <a:spcPct val="120000"/>
                </a:lnSpc>
                <a:defRPr/>
              </a:pPr>
              <a:endParaRPr lang="zh-CN" altLang="en-US" sz="2400" b="1" spc="300" dirty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936993" y="3674435"/>
              <a:ext cx="4255007" cy="449349"/>
            </a:xfrm>
            <a:prstGeom prst="rect">
              <a:avLst/>
            </a:prstGeom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3765">
                <a:lnSpc>
                  <a:spcPct val="1200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化解心理矛盾的方法</a:t>
              </a:r>
              <a:endParaRPr lang="zh-CN" altLang="en-US" sz="2400" b="1" spc="300" dirty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-237743" y="1959602"/>
            <a:ext cx="3542756" cy="3213755"/>
            <a:chOff x="-237743" y="1804154"/>
            <a:chExt cx="3542756" cy="3213755"/>
          </a:xfrm>
        </p:grpSpPr>
        <p:sp>
          <p:nvSpPr>
            <p:cNvPr id="28" name="矩形 27"/>
            <p:cNvSpPr/>
            <p:nvPr/>
          </p:nvSpPr>
          <p:spPr>
            <a:xfrm>
              <a:off x="29975" y="1804154"/>
              <a:ext cx="3275037" cy="449349"/>
            </a:xfrm>
            <a:prstGeom prst="rect">
              <a:avLst/>
            </a:prstGeom>
          </p:spPr>
          <p:txBody>
            <a:bodyPr wrap="square" lIns="90000" tIns="46800" rIns="90000" bIns="0" anchor="ctr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913765">
                <a:lnSpc>
                  <a:spcPct val="1200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生理变化的主要表现</a:t>
              </a:r>
              <a:endParaRPr lang="zh-CN" altLang="en-US" sz="2400" b="1" spc="300" dirty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</p:txBody>
        </p:sp>
        <p:sp>
          <p:nvSpPr>
            <p:cNvPr id="33" name="文本框 26"/>
            <p:cNvSpPr txBox="1"/>
            <p:nvPr/>
          </p:nvSpPr>
          <p:spPr>
            <a:xfrm>
              <a:off x="48263" y="2872907"/>
              <a:ext cx="2621785" cy="441102"/>
            </a:xfrm>
            <a:prstGeom prst="rect">
              <a:avLst/>
            </a:prstGeom>
            <a:noFill/>
          </p:spPr>
          <p:txBody>
            <a:bodyPr wrap="square" lIns="90000" tIns="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lnSpc>
                  <a:spcPct val="140000"/>
                </a:lnSpc>
                <a:defRPr/>
              </a:pPr>
              <a:endParaRPr lang="zh-CN" altLang="en-US" sz="2400" b="1" spc="150" dirty="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0831" y="3008774"/>
              <a:ext cx="3275037" cy="449349"/>
            </a:xfrm>
            <a:prstGeom prst="rect">
              <a:avLst/>
            </a:prstGeom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lnSpc>
                  <a:spcPts val="35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生理变化的两面性</a:t>
              </a:r>
              <a:endParaRPr lang="en-US" altLang="zh-CN" sz="2400" b="1" spc="300" dirty="0" smtClean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  <a:p>
              <a:pPr algn="r" defTabSz="913765">
                <a:lnSpc>
                  <a:spcPts val="3500"/>
                </a:lnSpc>
                <a:defRPr/>
              </a:pPr>
              <a:r>
                <a:rPr lang="zh-CN" altLang="en-US" sz="2400" b="1" spc="150" dirty="0" smtClean="0">
                  <a:solidFill>
                    <a:srgbClr val="0000FF"/>
                  </a:solidFill>
                  <a:latin typeface="华文中宋" panose="02010600040101010101" charset="-122"/>
                  <a:ea typeface="华文中宋" panose="02010600040101010101" charset="-122"/>
                </a:rPr>
                <a:t>（好处、烦恼）</a:t>
              </a:r>
            </a:p>
            <a:p>
              <a:pPr lvl="0" algn="r" defTabSz="913765">
                <a:lnSpc>
                  <a:spcPts val="3500"/>
                </a:lnSpc>
                <a:defRPr/>
              </a:pPr>
              <a:endParaRPr lang="zh-CN" altLang="en-US" sz="2400" b="1" spc="300" dirty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9975" y="3646946"/>
              <a:ext cx="3275037" cy="449349"/>
            </a:xfrm>
            <a:prstGeom prst="rect">
              <a:avLst/>
            </a:prstGeom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913765">
                <a:lnSpc>
                  <a:spcPct val="1200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正视生理变化</a:t>
              </a:r>
              <a:endParaRPr lang="zh-CN" altLang="en-US" sz="2400" b="1" spc="300" dirty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237743" y="4568560"/>
              <a:ext cx="3542756" cy="449349"/>
            </a:xfrm>
            <a:prstGeom prst="rect">
              <a:avLst/>
            </a:prstGeom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913765">
                <a:lnSpc>
                  <a:spcPts val="35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追求内在美和</a:t>
              </a:r>
              <a:endParaRPr lang="en-US" altLang="zh-CN" sz="2400" b="1" spc="300" dirty="0" smtClean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  <a:p>
              <a:pPr lvl="0" algn="r" defTabSz="913765">
                <a:lnSpc>
                  <a:spcPts val="3500"/>
                </a:lnSpc>
                <a:defRPr/>
              </a:pPr>
              <a:r>
                <a:rPr lang="zh-CN" altLang="en-US" sz="2400" b="1" spc="300" dirty="0" smtClean="0">
                  <a:latin typeface="华文中宋" panose="02010600040101010101" charset="-122"/>
                  <a:ea typeface="华文中宋" panose="02010600040101010101" charset="-122"/>
                  <a:cs typeface="+mj-cs"/>
                </a:rPr>
                <a:t>外在美的统一</a:t>
              </a:r>
              <a:endParaRPr lang="zh-CN" altLang="en-US" sz="2400" b="1" spc="300" dirty="0">
                <a:latin typeface="华文中宋" panose="02010600040101010101" charset="-122"/>
                <a:ea typeface="华文中宋" panose="02010600040101010101" charset="-122"/>
                <a:cs typeface="+mj-cs"/>
              </a:endParaRPr>
            </a:p>
          </p:txBody>
        </p:sp>
      </p:grpSp>
      <p:sp>
        <p:nvSpPr>
          <p:cNvPr id="41" name="任意多边形 40"/>
          <p:cNvSpPr/>
          <p:nvPr/>
        </p:nvSpPr>
        <p:spPr>
          <a:xfrm>
            <a:off x="5706617" y="3238667"/>
            <a:ext cx="2102360" cy="1031421"/>
          </a:xfrm>
          <a:custGeom>
            <a:avLst/>
            <a:gdLst>
              <a:gd name="connsiteX0" fmla="*/ 3404 w 2374901"/>
              <a:gd name="connsiteY0" fmla="*/ 0 h 1573479"/>
              <a:gd name="connsiteX1" fmla="*/ 31037 w 2374901"/>
              <a:gd name="connsiteY1" fmla="*/ 947 h 1573479"/>
              <a:gd name="connsiteX2" fmla="*/ 95168 w 2374901"/>
              <a:gd name="connsiteY2" fmla="*/ 2710 h 1573479"/>
              <a:gd name="connsiteX3" fmla="*/ 104137 w 2374901"/>
              <a:gd name="connsiteY3" fmla="*/ 3452 h 1573479"/>
              <a:gd name="connsiteX4" fmla="*/ 126106 w 2374901"/>
              <a:gd name="connsiteY4" fmla="*/ 4204 h 1573479"/>
              <a:gd name="connsiteX5" fmla="*/ 178090 w 2374901"/>
              <a:gd name="connsiteY5" fmla="*/ 9566 h 1573479"/>
              <a:gd name="connsiteX6" fmla="*/ 192476 w 2374901"/>
              <a:gd name="connsiteY6" fmla="*/ 10755 h 1573479"/>
              <a:gd name="connsiteX7" fmla="*/ 200882 w 2374901"/>
              <a:gd name="connsiteY7" fmla="*/ 11917 h 1573479"/>
              <a:gd name="connsiteX8" fmla="*/ 246802 w 2374901"/>
              <a:gd name="connsiteY8" fmla="*/ 16653 h 1573479"/>
              <a:gd name="connsiteX9" fmla="*/ 481286 w 2374901"/>
              <a:gd name="connsiteY9" fmla="*/ 65288 h 1573479"/>
              <a:gd name="connsiteX10" fmla="*/ 610224 w 2374901"/>
              <a:gd name="connsiteY10" fmla="*/ 107453 h 1573479"/>
              <a:gd name="connsiteX11" fmla="*/ 610224 w 2374901"/>
              <a:gd name="connsiteY11" fmla="*/ 110989 h 1573479"/>
              <a:gd name="connsiteX12" fmla="*/ 743377 w 2374901"/>
              <a:gd name="connsiteY12" fmla="*/ 163899 h 1573479"/>
              <a:gd name="connsiteX13" fmla="*/ 1357866 w 2374901"/>
              <a:gd name="connsiteY13" fmla="*/ 611934 h 1573479"/>
              <a:gd name="connsiteX14" fmla="*/ 1412227 w 2374901"/>
              <a:gd name="connsiteY14" fmla="*/ 676937 h 1573479"/>
              <a:gd name="connsiteX15" fmla="*/ 1415132 w 2374901"/>
              <a:gd name="connsiteY15" fmla="*/ 676937 h 1573479"/>
              <a:gd name="connsiteX16" fmla="*/ 1430761 w 2374901"/>
              <a:gd name="connsiteY16" fmla="*/ 696065 h 1573479"/>
              <a:gd name="connsiteX17" fmla="*/ 1822041 w 2374901"/>
              <a:gd name="connsiteY17" fmla="*/ 903097 h 1573479"/>
              <a:gd name="connsiteX18" fmla="*/ 1888170 w 2374901"/>
              <a:gd name="connsiteY18" fmla="*/ 906812 h 1573479"/>
              <a:gd name="connsiteX19" fmla="*/ 1888193 w 2374901"/>
              <a:gd name="connsiteY19" fmla="*/ 906812 h 1573479"/>
              <a:gd name="connsiteX20" fmla="*/ 1898183 w 2374901"/>
              <a:gd name="connsiteY20" fmla="*/ 906251 h 1573479"/>
              <a:gd name="connsiteX21" fmla="*/ 1898183 w 2374901"/>
              <a:gd name="connsiteY21" fmla="*/ 906812 h 1573479"/>
              <a:gd name="connsiteX22" fmla="*/ 2374901 w 2374901"/>
              <a:gd name="connsiteY22" fmla="*/ 906812 h 1573479"/>
              <a:gd name="connsiteX23" fmla="*/ 2374901 w 2374901"/>
              <a:gd name="connsiteY23" fmla="*/ 1573479 h 1573479"/>
              <a:gd name="connsiteX24" fmla="*/ 1877492 w 2374901"/>
              <a:gd name="connsiteY24" fmla="*/ 1573479 h 1573479"/>
              <a:gd name="connsiteX25" fmla="*/ 1539476 w 2374901"/>
              <a:gd name="connsiteY25" fmla="*/ 1573479 h 1573479"/>
              <a:gd name="connsiteX26" fmla="*/ 1479021 w 2374901"/>
              <a:gd name="connsiteY26" fmla="*/ 1566700 h 1573479"/>
              <a:gd name="connsiteX27" fmla="*/ 1151972 w 2374901"/>
              <a:gd name="connsiteY27" fmla="*/ 1370572 h 1573479"/>
              <a:gd name="connsiteX28" fmla="*/ 1102955 w 2374901"/>
              <a:gd name="connsiteY28" fmla="*/ 1304490 h 1573479"/>
              <a:gd name="connsiteX29" fmla="*/ 1094261 w 2374901"/>
              <a:gd name="connsiteY29" fmla="*/ 1290267 h 1573479"/>
              <a:gd name="connsiteX30" fmla="*/ 323684 w 2374901"/>
              <a:gd name="connsiteY30" fmla="*/ 713171 h 1573479"/>
              <a:gd name="connsiteX31" fmla="*/ 249530 w 2374901"/>
              <a:gd name="connsiteY31" fmla="*/ 695387 h 1573479"/>
              <a:gd name="connsiteX32" fmla="*/ 172747 w 2374901"/>
              <a:gd name="connsiteY32" fmla="*/ 681941 h 1573479"/>
              <a:gd name="connsiteX33" fmla="*/ 163143 w 2374901"/>
              <a:gd name="connsiteY33" fmla="*/ 680306 h 1573479"/>
              <a:gd name="connsiteX34" fmla="*/ 117644 w 2374901"/>
              <a:gd name="connsiteY34" fmla="*/ 675674 h 1573479"/>
              <a:gd name="connsiteX35" fmla="*/ 12959 w 2374901"/>
              <a:gd name="connsiteY35" fmla="*/ 669611 h 1573479"/>
              <a:gd name="connsiteX36" fmla="*/ 1 w 2374901"/>
              <a:gd name="connsiteY36" fmla="*/ 669172 h 1573479"/>
              <a:gd name="connsiteX37" fmla="*/ 0 w 2374901"/>
              <a:gd name="connsiteY37" fmla="*/ 669172 h 1573479"/>
              <a:gd name="connsiteX38" fmla="*/ 0 w 2374901"/>
              <a:gd name="connsiteY38" fmla="*/ 94 h 1573479"/>
              <a:gd name="connsiteX39" fmla="*/ 1 w 2374901"/>
              <a:gd name="connsiteY39" fmla="*/ 94 h 1573479"/>
              <a:gd name="connsiteX40" fmla="*/ 3404 w 2374901"/>
              <a:gd name="connsiteY40" fmla="*/ 0 h 1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74901" h="1573479">
                <a:moveTo>
                  <a:pt x="3404" y="0"/>
                </a:moveTo>
                <a:lnTo>
                  <a:pt x="31037" y="947"/>
                </a:lnTo>
                <a:lnTo>
                  <a:pt x="95168" y="2710"/>
                </a:lnTo>
                <a:lnTo>
                  <a:pt x="104137" y="3452"/>
                </a:lnTo>
                <a:lnTo>
                  <a:pt x="126106" y="4204"/>
                </a:lnTo>
                <a:lnTo>
                  <a:pt x="178090" y="9566"/>
                </a:lnTo>
                <a:lnTo>
                  <a:pt x="192476" y="10755"/>
                </a:lnTo>
                <a:lnTo>
                  <a:pt x="200882" y="11917"/>
                </a:lnTo>
                <a:lnTo>
                  <a:pt x="246802" y="16653"/>
                </a:lnTo>
                <a:cubicBezTo>
                  <a:pt x="326549" y="27645"/>
                  <a:pt x="404809" y="43967"/>
                  <a:pt x="481286" y="65288"/>
                </a:cubicBezTo>
                <a:lnTo>
                  <a:pt x="610224" y="107453"/>
                </a:lnTo>
                <a:lnTo>
                  <a:pt x="610224" y="110989"/>
                </a:lnTo>
                <a:lnTo>
                  <a:pt x="743377" y="163899"/>
                </a:lnTo>
                <a:cubicBezTo>
                  <a:pt x="973526" y="269525"/>
                  <a:pt x="1181626" y="422509"/>
                  <a:pt x="1357866" y="611934"/>
                </a:cubicBezTo>
                <a:lnTo>
                  <a:pt x="1412227" y="676937"/>
                </a:lnTo>
                <a:lnTo>
                  <a:pt x="1415132" y="676937"/>
                </a:lnTo>
                <a:lnTo>
                  <a:pt x="1430761" y="696065"/>
                </a:lnTo>
                <a:cubicBezTo>
                  <a:pt x="1533193" y="809999"/>
                  <a:pt x="1669815" y="885902"/>
                  <a:pt x="1822041" y="903097"/>
                </a:cubicBezTo>
                <a:lnTo>
                  <a:pt x="1888170" y="906812"/>
                </a:lnTo>
                <a:lnTo>
                  <a:pt x="1888193" y="906812"/>
                </a:lnTo>
                <a:lnTo>
                  <a:pt x="1898183" y="906251"/>
                </a:lnTo>
                <a:lnTo>
                  <a:pt x="1898183" y="906812"/>
                </a:lnTo>
                <a:lnTo>
                  <a:pt x="2374901" y="906812"/>
                </a:lnTo>
                <a:lnTo>
                  <a:pt x="2374901" y="1573479"/>
                </a:lnTo>
                <a:lnTo>
                  <a:pt x="1877492" y="1573479"/>
                </a:lnTo>
                <a:lnTo>
                  <a:pt x="1539476" y="1573479"/>
                </a:lnTo>
                <a:lnTo>
                  <a:pt x="1479021" y="1566700"/>
                </a:lnTo>
                <a:cubicBezTo>
                  <a:pt x="1352688" y="1537945"/>
                  <a:pt x="1239770" y="1468230"/>
                  <a:pt x="1151972" y="1370572"/>
                </a:cubicBezTo>
                <a:lnTo>
                  <a:pt x="1102955" y="1304490"/>
                </a:lnTo>
                <a:lnTo>
                  <a:pt x="1094261" y="1290267"/>
                </a:lnTo>
                <a:cubicBezTo>
                  <a:pt x="909088" y="1007864"/>
                  <a:pt x="637967" y="799635"/>
                  <a:pt x="323684" y="713171"/>
                </a:cubicBezTo>
                <a:lnTo>
                  <a:pt x="249530" y="695387"/>
                </a:lnTo>
                <a:lnTo>
                  <a:pt x="172747" y="681941"/>
                </a:lnTo>
                <a:lnTo>
                  <a:pt x="163143" y="680306"/>
                </a:lnTo>
                <a:lnTo>
                  <a:pt x="117644" y="675674"/>
                </a:lnTo>
                <a:lnTo>
                  <a:pt x="12959" y="669611"/>
                </a:lnTo>
                <a:lnTo>
                  <a:pt x="1" y="669172"/>
                </a:lnTo>
                <a:lnTo>
                  <a:pt x="0" y="669172"/>
                </a:lnTo>
                <a:lnTo>
                  <a:pt x="0" y="94"/>
                </a:lnTo>
                <a:lnTo>
                  <a:pt x="1" y="94"/>
                </a:lnTo>
                <a:lnTo>
                  <a:pt x="3404" y="0"/>
                </a:lnTo>
                <a:close/>
              </a:path>
            </a:pathLst>
          </a:custGeom>
          <a:solidFill>
            <a:srgbClr val="1AA3AA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anchor="b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400" b="1" dirty="0" smtClea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2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任意多边形 41"/>
          <p:cNvSpPr/>
          <p:nvPr/>
        </p:nvSpPr>
        <p:spPr>
          <a:xfrm>
            <a:off x="3500065" y="3238667"/>
            <a:ext cx="2142544" cy="963931"/>
          </a:xfrm>
          <a:custGeom>
            <a:avLst/>
            <a:gdLst>
              <a:gd name="connsiteX0" fmla="*/ 2371500 w 2374901"/>
              <a:gd name="connsiteY0" fmla="*/ 0 h 1573479"/>
              <a:gd name="connsiteX1" fmla="*/ 2374901 w 2374901"/>
              <a:gd name="connsiteY1" fmla="*/ 94 h 1573479"/>
              <a:gd name="connsiteX2" fmla="*/ 2374901 w 2374901"/>
              <a:gd name="connsiteY2" fmla="*/ 669172 h 1573479"/>
              <a:gd name="connsiteX3" fmla="*/ 2361944 w 2374901"/>
              <a:gd name="connsiteY3" fmla="*/ 669611 h 1573479"/>
              <a:gd name="connsiteX4" fmla="*/ 2257260 w 2374901"/>
              <a:gd name="connsiteY4" fmla="*/ 675674 h 1573479"/>
              <a:gd name="connsiteX5" fmla="*/ 2211759 w 2374901"/>
              <a:gd name="connsiteY5" fmla="*/ 680306 h 1573479"/>
              <a:gd name="connsiteX6" fmla="*/ 2202152 w 2374901"/>
              <a:gd name="connsiteY6" fmla="*/ 681942 h 1573479"/>
              <a:gd name="connsiteX7" fmla="*/ 2125374 w 2374901"/>
              <a:gd name="connsiteY7" fmla="*/ 695387 h 1573479"/>
              <a:gd name="connsiteX8" fmla="*/ 2051220 w 2374901"/>
              <a:gd name="connsiteY8" fmla="*/ 713171 h 1573479"/>
              <a:gd name="connsiteX9" fmla="*/ 1280643 w 2374901"/>
              <a:gd name="connsiteY9" fmla="*/ 1290267 h 1573479"/>
              <a:gd name="connsiteX10" fmla="*/ 1271949 w 2374901"/>
              <a:gd name="connsiteY10" fmla="*/ 1304490 h 1573479"/>
              <a:gd name="connsiteX11" fmla="*/ 1222932 w 2374901"/>
              <a:gd name="connsiteY11" fmla="*/ 1370572 h 1573479"/>
              <a:gd name="connsiteX12" fmla="*/ 895882 w 2374901"/>
              <a:gd name="connsiteY12" fmla="*/ 1566700 h 1573479"/>
              <a:gd name="connsiteX13" fmla="*/ 835428 w 2374901"/>
              <a:gd name="connsiteY13" fmla="*/ 1573479 h 1573479"/>
              <a:gd name="connsiteX14" fmla="*/ 497411 w 2374901"/>
              <a:gd name="connsiteY14" fmla="*/ 1573479 h 1573479"/>
              <a:gd name="connsiteX15" fmla="*/ 0 w 2374901"/>
              <a:gd name="connsiteY15" fmla="*/ 1573479 h 1573479"/>
              <a:gd name="connsiteX16" fmla="*/ 0 w 2374901"/>
              <a:gd name="connsiteY16" fmla="*/ 906812 h 1573479"/>
              <a:gd name="connsiteX17" fmla="*/ 476721 w 2374901"/>
              <a:gd name="connsiteY17" fmla="*/ 906812 h 1573479"/>
              <a:gd name="connsiteX18" fmla="*/ 476721 w 2374901"/>
              <a:gd name="connsiteY18" fmla="*/ 906251 h 1573479"/>
              <a:gd name="connsiteX19" fmla="*/ 486711 w 2374901"/>
              <a:gd name="connsiteY19" fmla="*/ 906812 h 1573479"/>
              <a:gd name="connsiteX20" fmla="*/ 486734 w 2374901"/>
              <a:gd name="connsiteY20" fmla="*/ 906812 h 1573479"/>
              <a:gd name="connsiteX21" fmla="*/ 552863 w 2374901"/>
              <a:gd name="connsiteY21" fmla="*/ 903097 h 1573479"/>
              <a:gd name="connsiteX22" fmla="*/ 944142 w 2374901"/>
              <a:gd name="connsiteY22" fmla="*/ 696065 h 1573479"/>
              <a:gd name="connsiteX23" fmla="*/ 959771 w 2374901"/>
              <a:gd name="connsiteY23" fmla="*/ 676937 h 1573479"/>
              <a:gd name="connsiteX24" fmla="*/ 962677 w 2374901"/>
              <a:gd name="connsiteY24" fmla="*/ 676937 h 1573479"/>
              <a:gd name="connsiteX25" fmla="*/ 1017037 w 2374901"/>
              <a:gd name="connsiteY25" fmla="*/ 611934 h 1573479"/>
              <a:gd name="connsiteX26" fmla="*/ 1631527 w 2374901"/>
              <a:gd name="connsiteY26" fmla="*/ 163899 h 1573479"/>
              <a:gd name="connsiteX27" fmla="*/ 1764679 w 2374901"/>
              <a:gd name="connsiteY27" fmla="*/ 110989 h 1573479"/>
              <a:gd name="connsiteX28" fmla="*/ 1764679 w 2374901"/>
              <a:gd name="connsiteY28" fmla="*/ 107453 h 1573479"/>
              <a:gd name="connsiteX29" fmla="*/ 1893617 w 2374901"/>
              <a:gd name="connsiteY29" fmla="*/ 65288 h 1573479"/>
              <a:gd name="connsiteX30" fmla="*/ 2128101 w 2374901"/>
              <a:gd name="connsiteY30" fmla="*/ 16653 h 1573479"/>
              <a:gd name="connsiteX31" fmla="*/ 2174021 w 2374901"/>
              <a:gd name="connsiteY31" fmla="*/ 11917 h 1573479"/>
              <a:gd name="connsiteX32" fmla="*/ 2182428 w 2374901"/>
              <a:gd name="connsiteY32" fmla="*/ 10755 h 1573479"/>
              <a:gd name="connsiteX33" fmla="*/ 2196813 w 2374901"/>
              <a:gd name="connsiteY33" fmla="*/ 9566 h 1573479"/>
              <a:gd name="connsiteX34" fmla="*/ 2248797 w 2374901"/>
              <a:gd name="connsiteY34" fmla="*/ 4204 h 1573479"/>
              <a:gd name="connsiteX35" fmla="*/ 2270766 w 2374901"/>
              <a:gd name="connsiteY35" fmla="*/ 3452 h 1573479"/>
              <a:gd name="connsiteX36" fmla="*/ 2279735 w 2374901"/>
              <a:gd name="connsiteY36" fmla="*/ 2710 h 1573479"/>
              <a:gd name="connsiteX37" fmla="*/ 2343866 w 2374901"/>
              <a:gd name="connsiteY37" fmla="*/ 947 h 1573479"/>
              <a:gd name="connsiteX38" fmla="*/ 2371500 w 2374901"/>
              <a:gd name="connsiteY38" fmla="*/ 0 h 1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374901" h="1573479">
                <a:moveTo>
                  <a:pt x="2371500" y="0"/>
                </a:moveTo>
                <a:lnTo>
                  <a:pt x="2374901" y="94"/>
                </a:lnTo>
                <a:lnTo>
                  <a:pt x="2374901" y="669172"/>
                </a:lnTo>
                <a:lnTo>
                  <a:pt x="2361944" y="669611"/>
                </a:lnTo>
                <a:lnTo>
                  <a:pt x="2257260" y="675674"/>
                </a:lnTo>
                <a:lnTo>
                  <a:pt x="2211759" y="680306"/>
                </a:lnTo>
                <a:lnTo>
                  <a:pt x="2202152" y="681942"/>
                </a:lnTo>
                <a:lnTo>
                  <a:pt x="2125374" y="695387"/>
                </a:lnTo>
                <a:lnTo>
                  <a:pt x="2051220" y="713171"/>
                </a:lnTo>
                <a:cubicBezTo>
                  <a:pt x="1736937" y="799635"/>
                  <a:pt x="1465816" y="1007864"/>
                  <a:pt x="1280643" y="1290267"/>
                </a:cubicBezTo>
                <a:lnTo>
                  <a:pt x="1271949" y="1304490"/>
                </a:lnTo>
                <a:lnTo>
                  <a:pt x="1222932" y="1370572"/>
                </a:lnTo>
                <a:cubicBezTo>
                  <a:pt x="1135134" y="1468230"/>
                  <a:pt x="1022215" y="1537945"/>
                  <a:pt x="895882" y="1566700"/>
                </a:cubicBezTo>
                <a:lnTo>
                  <a:pt x="835428" y="1573479"/>
                </a:lnTo>
                <a:lnTo>
                  <a:pt x="497411" y="1573479"/>
                </a:lnTo>
                <a:lnTo>
                  <a:pt x="0" y="1573479"/>
                </a:lnTo>
                <a:lnTo>
                  <a:pt x="0" y="906812"/>
                </a:lnTo>
                <a:lnTo>
                  <a:pt x="476721" y="906812"/>
                </a:lnTo>
                <a:lnTo>
                  <a:pt x="476721" y="906251"/>
                </a:lnTo>
                <a:lnTo>
                  <a:pt x="486711" y="906812"/>
                </a:lnTo>
                <a:lnTo>
                  <a:pt x="486734" y="906812"/>
                </a:lnTo>
                <a:lnTo>
                  <a:pt x="552863" y="903097"/>
                </a:lnTo>
                <a:cubicBezTo>
                  <a:pt x="705088" y="885902"/>
                  <a:pt x="841711" y="809999"/>
                  <a:pt x="944142" y="696065"/>
                </a:cubicBezTo>
                <a:lnTo>
                  <a:pt x="959771" y="676937"/>
                </a:lnTo>
                <a:lnTo>
                  <a:pt x="962677" y="676937"/>
                </a:lnTo>
                <a:lnTo>
                  <a:pt x="1017037" y="611934"/>
                </a:lnTo>
                <a:cubicBezTo>
                  <a:pt x="1193277" y="422509"/>
                  <a:pt x="1401377" y="269525"/>
                  <a:pt x="1631527" y="163899"/>
                </a:cubicBezTo>
                <a:lnTo>
                  <a:pt x="1764679" y="110989"/>
                </a:lnTo>
                <a:lnTo>
                  <a:pt x="1764679" y="107453"/>
                </a:lnTo>
                <a:lnTo>
                  <a:pt x="1893617" y="65288"/>
                </a:lnTo>
                <a:cubicBezTo>
                  <a:pt x="1970095" y="43967"/>
                  <a:pt x="2048355" y="27645"/>
                  <a:pt x="2128101" y="16653"/>
                </a:cubicBezTo>
                <a:lnTo>
                  <a:pt x="2174021" y="11917"/>
                </a:lnTo>
                <a:lnTo>
                  <a:pt x="2182428" y="10755"/>
                </a:lnTo>
                <a:lnTo>
                  <a:pt x="2196813" y="9566"/>
                </a:lnTo>
                <a:lnTo>
                  <a:pt x="2248797" y="4204"/>
                </a:lnTo>
                <a:lnTo>
                  <a:pt x="2270766" y="3452"/>
                </a:lnTo>
                <a:lnTo>
                  <a:pt x="2279735" y="2710"/>
                </a:lnTo>
                <a:lnTo>
                  <a:pt x="2343866" y="947"/>
                </a:lnTo>
                <a:lnTo>
                  <a:pt x="2371500" y="0"/>
                </a:lnTo>
                <a:close/>
              </a:path>
            </a:pathLst>
          </a:custGeom>
          <a:solidFill>
            <a:srgbClr val="1AA3AA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anchor="b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2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任意多边形 42"/>
          <p:cNvSpPr/>
          <p:nvPr/>
        </p:nvSpPr>
        <p:spPr>
          <a:xfrm>
            <a:off x="3500063" y="2894227"/>
            <a:ext cx="2142545" cy="990463"/>
          </a:xfrm>
          <a:custGeom>
            <a:avLst/>
            <a:gdLst>
              <a:gd name="connsiteX0" fmla="*/ 0 w 4178303"/>
              <a:gd name="connsiteY0" fmla="*/ 0 h 2488819"/>
              <a:gd name="connsiteX1" fmla="*/ 875124 w 4178303"/>
              <a:gd name="connsiteY1" fmla="*/ 0 h 2488819"/>
              <a:gd name="connsiteX2" fmla="*/ 1469816 w 4178303"/>
              <a:gd name="connsiteY2" fmla="*/ 0 h 2488819"/>
              <a:gd name="connsiteX3" fmla="*/ 1576177 w 4178303"/>
              <a:gd name="connsiteY3" fmla="*/ 10723 h 2488819"/>
              <a:gd name="connsiteX4" fmla="*/ 2151574 w 4178303"/>
              <a:gd name="connsiteY4" fmla="*/ 320945 h 2488819"/>
              <a:gd name="connsiteX5" fmla="*/ 2237813 w 4178303"/>
              <a:gd name="connsiteY5" fmla="*/ 425469 h 2488819"/>
              <a:gd name="connsiteX6" fmla="*/ 2253109 w 4178303"/>
              <a:gd name="connsiteY6" fmla="*/ 447965 h 2488819"/>
              <a:gd name="connsiteX7" fmla="*/ 3608829 w 4178303"/>
              <a:gd name="connsiteY7" fmla="*/ 1360776 h 2488819"/>
              <a:gd name="connsiteX8" fmla="*/ 3739293 w 4178303"/>
              <a:gd name="connsiteY8" fmla="*/ 1388904 h 2488819"/>
              <a:gd name="connsiteX9" fmla="*/ 3874373 w 4178303"/>
              <a:gd name="connsiteY9" fmla="*/ 1410171 h 2488819"/>
              <a:gd name="connsiteX10" fmla="*/ 3891276 w 4178303"/>
              <a:gd name="connsiteY10" fmla="*/ 1412759 h 2488819"/>
              <a:gd name="connsiteX11" fmla="*/ 3971327 w 4178303"/>
              <a:gd name="connsiteY11" fmla="*/ 1420086 h 2488819"/>
              <a:gd name="connsiteX12" fmla="*/ 4155504 w 4178303"/>
              <a:gd name="connsiteY12" fmla="*/ 1429676 h 2488819"/>
              <a:gd name="connsiteX13" fmla="*/ 4178302 w 4178303"/>
              <a:gd name="connsiteY13" fmla="*/ 1430370 h 2488819"/>
              <a:gd name="connsiteX14" fmla="*/ 4178303 w 4178303"/>
              <a:gd name="connsiteY14" fmla="*/ 1430370 h 2488819"/>
              <a:gd name="connsiteX15" fmla="*/ 4178303 w 4178303"/>
              <a:gd name="connsiteY15" fmla="*/ 2488671 h 2488819"/>
              <a:gd name="connsiteX16" fmla="*/ 4178302 w 4178303"/>
              <a:gd name="connsiteY16" fmla="*/ 2488671 h 2488819"/>
              <a:gd name="connsiteX17" fmla="*/ 4172316 w 4178303"/>
              <a:gd name="connsiteY17" fmla="*/ 2488819 h 2488819"/>
              <a:gd name="connsiteX18" fmla="*/ 4123699 w 4178303"/>
              <a:gd name="connsiteY18" fmla="*/ 2487321 h 2488819"/>
              <a:gd name="connsiteX19" fmla="*/ 4010870 w 4178303"/>
              <a:gd name="connsiteY19" fmla="*/ 2484532 h 2488819"/>
              <a:gd name="connsiteX20" fmla="*/ 3995089 w 4178303"/>
              <a:gd name="connsiteY20" fmla="*/ 2483359 h 2488819"/>
              <a:gd name="connsiteX21" fmla="*/ 3956439 w 4178303"/>
              <a:gd name="connsiteY21" fmla="*/ 2482169 h 2488819"/>
              <a:gd name="connsiteX22" fmla="*/ 3864980 w 4178303"/>
              <a:gd name="connsiteY22" fmla="*/ 2473688 h 2488819"/>
              <a:gd name="connsiteX23" fmla="*/ 3839671 w 4178303"/>
              <a:gd name="connsiteY23" fmla="*/ 2471807 h 2488819"/>
              <a:gd name="connsiteX24" fmla="*/ 3824881 w 4178303"/>
              <a:gd name="connsiteY24" fmla="*/ 2469970 h 2488819"/>
              <a:gd name="connsiteX25" fmla="*/ 3744091 w 4178303"/>
              <a:gd name="connsiteY25" fmla="*/ 2462479 h 2488819"/>
              <a:gd name="connsiteX26" fmla="*/ 3331550 w 4178303"/>
              <a:gd name="connsiteY26" fmla="*/ 2385551 h 2488819"/>
              <a:gd name="connsiteX27" fmla="*/ 3104702 w 4178303"/>
              <a:gd name="connsiteY27" fmla="*/ 2318858 h 2488819"/>
              <a:gd name="connsiteX28" fmla="*/ 3104702 w 4178303"/>
              <a:gd name="connsiteY28" fmla="*/ 2313265 h 2488819"/>
              <a:gd name="connsiteX29" fmla="*/ 2870439 w 4178303"/>
              <a:gd name="connsiteY29" fmla="*/ 2229576 h 2488819"/>
              <a:gd name="connsiteX30" fmla="*/ 1789332 w 4178303"/>
              <a:gd name="connsiteY30" fmla="*/ 1520905 h 2488819"/>
              <a:gd name="connsiteX31" fmla="*/ 1693692 w 4178303"/>
              <a:gd name="connsiteY31" fmla="*/ 1418087 h 2488819"/>
              <a:gd name="connsiteX32" fmla="*/ 1688581 w 4178303"/>
              <a:gd name="connsiteY32" fmla="*/ 1418087 h 2488819"/>
              <a:gd name="connsiteX33" fmla="*/ 1661084 w 4178303"/>
              <a:gd name="connsiteY33" fmla="*/ 1387832 h 2488819"/>
              <a:gd name="connsiteX34" fmla="*/ 972683 w 4178303"/>
              <a:gd name="connsiteY34" fmla="*/ 1060363 h 2488819"/>
              <a:gd name="connsiteX35" fmla="*/ 856338 w 4178303"/>
              <a:gd name="connsiteY35" fmla="*/ 1054488 h 2488819"/>
              <a:gd name="connsiteX36" fmla="*/ 856298 w 4178303"/>
              <a:gd name="connsiteY36" fmla="*/ 1054488 h 2488819"/>
              <a:gd name="connsiteX37" fmla="*/ 838722 w 4178303"/>
              <a:gd name="connsiteY37" fmla="*/ 1055375 h 2488819"/>
              <a:gd name="connsiteX38" fmla="*/ 838722 w 4178303"/>
              <a:gd name="connsiteY38" fmla="*/ 1054488 h 2488819"/>
              <a:gd name="connsiteX39" fmla="*/ 0 w 4178303"/>
              <a:gd name="connsiteY39" fmla="*/ 1054488 h 2488819"/>
              <a:gd name="connsiteX40" fmla="*/ 0 w 4178303"/>
              <a:gd name="connsiteY40" fmla="*/ 0 h 248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78303" h="2488819">
                <a:moveTo>
                  <a:pt x="0" y="0"/>
                </a:moveTo>
                <a:lnTo>
                  <a:pt x="875124" y="0"/>
                </a:lnTo>
                <a:lnTo>
                  <a:pt x="1469816" y="0"/>
                </a:lnTo>
                <a:lnTo>
                  <a:pt x="1576177" y="10723"/>
                </a:lnTo>
                <a:cubicBezTo>
                  <a:pt x="1798442" y="56205"/>
                  <a:pt x="1997106" y="166476"/>
                  <a:pt x="2151574" y="320945"/>
                </a:cubicBezTo>
                <a:lnTo>
                  <a:pt x="2237813" y="425469"/>
                </a:lnTo>
                <a:lnTo>
                  <a:pt x="2253109" y="447965"/>
                </a:lnTo>
                <a:cubicBezTo>
                  <a:pt x="2578894" y="894651"/>
                  <a:pt x="3055893" y="1224013"/>
                  <a:pt x="3608829" y="1360776"/>
                </a:cubicBezTo>
                <a:lnTo>
                  <a:pt x="3739293" y="1388904"/>
                </a:lnTo>
                <a:lnTo>
                  <a:pt x="3874373" y="1410171"/>
                </a:lnTo>
                <a:lnTo>
                  <a:pt x="3891276" y="1412759"/>
                </a:lnTo>
                <a:lnTo>
                  <a:pt x="3971327" y="1420086"/>
                </a:lnTo>
                <a:lnTo>
                  <a:pt x="4155504" y="1429676"/>
                </a:lnTo>
                <a:lnTo>
                  <a:pt x="4178302" y="1430370"/>
                </a:lnTo>
                <a:lnTo>
                  <a:pt x="4178303" y="1430370"/>
                </a:lnTo>
                <a:lnTo>
                  <a:pt x="4178303" y="2488671"/>
                </a:lnTo>
                <a:lnTo>
                  <a:pt x="4178302" y="2488671"/>
                </a:lnTo>
                <a:lnTo>
                  <a:pt x="4172316" y="2488819"/>
                </a:lnTo>
                <a:lnTo>
                  <a:pt x="4123699" y="2487321"/>
                </a:lnTo>
                <a:lnTo>
                  <a:pt x="4010870" y="2484532"/>
                </a:lnTo>
                <a:lnTo>
                  <a:pt x="3995089" y="2483359"/>
                </a:lnTo>
                <a:lnTo>
                  <a:pt x="3956439" y="2482169"/>
                </a:lnTo>
                <a:lnTo>
                  <a:pt x="3864980" y="2473688"/>
                </a:lnTo>
                <a:lnTo>
                  <a:pt x="3839671" y="2471807"/>
                </a:lnTo>
                <a:lnTo>
                  <a:pt x="3824881" y="2469970"/>
                </a:lnTo>
                <a:lnTo>
                  <a:pt x="3744091" y="2462479"/>
                </a:lnTo>
                <a:cubicBezTo>
                  <a:pt x="3603789" y="2445093"/>
                  <a:pt x="3466101" y="2419276"/>
                  <a:pt x="3331550" y="2385551"/>
                </a:cubicBezTo>
                <a:lnTo>
                  <a:pt x="3104702" y="2318858"/>
                </a:lnTo>
                <a:lnTo>
                  <a:pt x="3104702" y="2313265"/>
                </a:lnTo>
                <a:lnTo>
                  <a:pt x="2870439" y="2229576"/>
                </a:lnTo>
                <a:cubicBezTo>
                  <a:pt x="2465524" y="2062503"/>
                  <a:pt x="2099401" y="1820524"/>
                  <a:pt x="1789332" y="1520905"/>
                </a:cubicBezTo>
                <a:lnTo>
                  <a:pt x="1693692" y="1418087"/>
                </a:lnTo>
                <a:lnTo>
                  <a:pt x="1688581" y="1418087"/>
                </a:lnTo>
                <a:lnTo>
                  <a:pt x="1661084" y="1387832"/>
                </a:lnTo>
                <a:cubicBezTo>
                  <a:pt x="1480870" y="1207619"/>
                  <a:pt x="1240502" y="1087561"/>
                  <a:pt x="972683" y="1060363"/>
                </a:cubicBezTo>
                <a:lnTo>
                  <a:pt x="856338" y="1054488"/>
                </a:lnTo>
                <a:lnTo>
                  <a:pt x="856298" y="1054488"/>
                </a:lnTo>
                <a:lnTo>
                  <a:pt x="838722" y="1055375"/>
                </a:lnTo>
                <a:lnTo>
                  <a:pt x="838722" y="1054488"/>
                </a:lnTo>
                <a:lnTo>
                  <a:pt x="0" y="1054488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anchor="t" anchorCtr="0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5697474" y="2887350"/>
            <a:ext cx="2102359" cy="956079"/>
          </a:xfrm>
          <a:custGeom>
            <a:avLst/>
            <a:gdLst>
              <a:gd name="connsiteX0" fmla="*/ 2708486 w 4178298"/>
              <a:gd name="connsiteY0" fmla="*/ 0 h 2488819"/>
              <a:gd name="connsiteX1" fmla="*/ 3303178 w 4178298"/>
              <a:gd name="connsiteY1" fmla="*/ 0 h 2488819"/>
              <a:gd name="connsiteX2" fmla="*/ 4178298 w 4178298"/>
              <a:gd name="connsiteY2" fmla="*/ 0 h 2488819"/>
              <a:gd name="connsiteX3" fmla="*/ 4178298 w 4178298"/>
              <a:gd name="connsiteY3" fmla="*/ 1054488 h 2488819"/>
              <a:gd name="connsiteX4" fmla="*/ 3339580 w 4178298"/>
              <a:gd name="connsiteY4" fmla="*/ 1054488 h 2488819"/>
              <a:gd name="connsiteX5" fmla="*/ 3339580 w 4178298"/>
              <a:gd name="connsiteY5" fmla="*/ 1055375 h 2488819"/>
              <a:gd name="connsiteX6" fmla="*/ 3322004 w 4178298"/>
              <a:gd name="connsiteY6" fmla="*/ 1054488 h 2488819"/>
              <a:gd name="connsiteX7" fmla="*/ 3321964 w 4178298"/>
              <a:gd name="connsiteY7" fmla="*/ 1054488 h 2488819"/>
              <a:gd name="connsiteX8" fmla="*/ 3205619 w 4178298"/>
              <a:gd name="connsiteY8" fmla="*/ 1060363 h 2488819"/>
              <a:gd name="connsiteX9" fmla="*/ 2517218 w 4178298"/>
              <a:gd name="connsiteY9" fmla="*/ 1387832 h 2488819"/>
              <a:gd name="connsiteX10" fmla="*/ 2489721 w 4178298"/>
              <a:gd name="connsiteY10" fmla="*/ 1418087 h 2488819"/>
              <a:gd name="connsiteX11" fmla="*/ 2484610 w 4178298"/>
              <a:gd name="connsiteY11" fmla="*/ 1418087 h 2488819"/>
              <a:gd name="connsiteX12" fmla="*/ 2388970 w 4178298"/>
              <a:gd name="connsiteY12" fmla="*/ 1520905 h 2488819"/>
              <a:gd name="connsiteX13" fmla="*/ 1307864 w 4178298"/>
              <a:gd name="connsiteY13" fmla="*/ 2229576 h 2488819"/>
              <a:gd name="connsiteX14" fmla="*/ 1073600 w 4178298"/>
              <a:gd name="connsiteY14" fmla="*/ 2313265 h 2488819"/>
              <a:gd name="connsiteX15" fmla="*/ 1073600 w 4178298"/>
              <a:gd name="connsiteY15" fmla="*/ 2318858 h 2488819"/>
              <a:gd name="connsiteX16" fmla="*/ 846752 w 4178298"/>
              <a:gd name="connsiteY16" fmla="*/ 2385551 h 2488819"/>
              <a:gd name="connsiteX17" fmla="*/ 434211 w 4178298"/>
              <a:gd name="connsiteY17" fmla="*/ 2462479 h 2488819"/>
              <a:gd name="connsiteX18" fmla="*/ 353421 w 4178298"/>
              <a:gd name="connsiteY18" fmla="*/ 2469970 h 2488819"/>
              <a:gd name="connsiteX19" fmla="*/ 338631 w 4178298"/>
              <a:gd name="connsiteY19" fmla="*/ 2471807 h 2488819"/>
              <a:gd name="connsiteX20" fmla="*/ 313322 w 4178298"/>
              <a:gd name="connsiteY20" fmla="*/ 2473688 h 2488819"/>
              <a:gd name="connsiteX21" fmla="*/ 221863 w 4178298"/>
              <a:gd name="connsiteY21" fmla="*/ 2482169 h 2488819"/>
              <a:gd name="connsiteX22" fmla="*/ 183212 w 4178298"/>
              <a:gd name="connsiteY22" fmla="*/ 2483359 h 2488819"/>
              <a:gd name="connsiteX23" fmla="*/ 167432 w 4178298"/>
              <a:gd name="connsiteY23" fmla="*/ 2484532 h 2488819"/>
              <a:gd name="connsiteX24" fmla="*/ 54603 w 4178298"/>
              <a:gd name="connsiteY24" fmla="*/ 2487321 h 2488819"/>
              <a:gd name="connsiteX25" fmla="*/ 5986 w 4178298"/>
              <a:gd name="connsiteY25" fmla="*/ 2488819 h 2488819"/>
              <a:gd name="connsiteX26" fmla="*/ 0 w 4178298"/>
              <a:gd name="connsiteY26" fmla="*/ 2488671 h 2488819"/>
              <a:gd name="connsiteX27" fmla="*/ 0 w 4178298"/>
              <a:gd name="connsiteY27" fmla="*/ 1430370 h 2488819"/>
              <a:gd name="connsiteX28" fmla="*/ 22797 w 4178298"/>
              <a:gd name="connsiteY28" fmla="*/ 1429676 h 2488819"/>
              <a:gd name="connsiteX29" fmla="*/ 206975 w 4178298"/>
              <a:gd name="connsiteY29" fmla="*/ 1420086 h 2488819"/>
              <a:gd name="connsiteX30" fmla="*/ 287025 w 4178298"/>
              <a:gd name="connsiteY30" fmla="*/ 1412759 h 2488819"/>
              <a:gd name="connsiteX31" fmla="*/ 303921 w 4178298"/>
              <a:gd name="connsiteY31" fmla="*/ 1410172 h 2488819"/>
              <a:gd name="connsiteX32" fmla="*/ 439009 w 4178298"/>
              <a:gd name="connsiteY32" fmla="*/ 1388904 h 2488819"/>
              <a:gd name="connsiteX33" fmla="*/ 569473 w 4178298"/>
              <a:gd name="connsiteY33" fmla="*/ 1360776 h 2488819"/>
              <a:gd name="connsiteX34" fmla="*/ 1925193 w 4178298"/>
              <a:gd name="connsiteY34" fmla="*/ 447965 h 2488819"/>
              <a:gd name="connsiteX35" fmla="*/ 1940489 w 4178298"/>
              <a:gd name="connsiteY35" fmla="*/ 425469 h 2488819"/>
              <a:gd name="connsiteX36" fmla="*/ 2026728 w 4178298"/>
              <a:gd name="connsiteY36" fmla="*/ 320945 h 2488819"/>
              <a:gd name="connsiteX37" fmla="*/ 2602125 w 4178298"/>
              <a:gd name="connsiteY37" fmla="*/ 10723 h 2488819"/>
              <a:gd name="connsiteX38" fmla="*/ 2708486 w 4178298"/>
              <a:gd name="connsiteY38" fmla="*/ 0 h 248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178298" h="2488819">
                <a:moveTo>
                  <a:pt x="2708486" y="0"/>
                </a:moveTo>
                <a:lnTo>
                  <a:pt x="3303178" y="0"/>
                </a:lnTo>
                <a:lnTo>
                  <a:pt x="4178298" y="0"/>
                </a:lnTo>
                <a:lnTo>
                  <a:pt x="4178298" y="1054488"/>
                </a:lnTo>
                <a:lnTo>
                  <a:pt x="3339580" y="1054488"/>
                </a:lnTo>
                <a:lnTo>
                  <a:pt x="3339580" y="1055375"/>
                </a:lnTo>
                <a:lnTo>
                  <a:pt x="3322004" y="1054488"/>
                </a:lnTo>
                <a:lnTo>
                  <a:pt x="3321964" y="1054488"/>
                </a:lnTo>
                <a:lnTo>
                  <a:pt x="3205619" y="1060363"/>
                </a:lnTo>
                <a:cubicBezTo>
                  <a:pt x="2937800" y="1087561"/>
                  <a:pt x="2697432" y="1207619"/>
                  <a:pt x="2517218" y="1387832"/>
                </a:cubicBezTo>
                <a:lnTo>
                  <a:pt x="2489721" y="1418087"/>
                </a:lnTo>
                <a:lnTo>
                  <a:pt x="2484610" y="1418087"/>
                </a:lnTo>
                <a:lnTo>
                  <a:pt x="2388970" y="1520905"/>
                </a:lnTo>
                <a:cubicBezTo>
                  <a:pt x="2078901" y="1820524"/>
                  <a:pt x="1712778" y="2062503"/>
                  <a:pt x="1307864" y="2229576"/>
                </a:cubicBezTo>
                <a:lnTo>
                  <a:pt x="1073600" y="2313265"/>
                </a:lnTo>
                <a:lnTo>
                  <a:pt x="1073600" y="2318858"/>
                </a:lnTo>
                <a:lnTo>
                  <a:pt x="846752" y="2385551"/>
                </a:lnTo>
                <a:cubicBezTo>
                  <a:pt x="712201" y="2419276"/>
                  <a:pt x="574513" y="2445093"/>
                  <a:pt x="434211" y="2462479"/>
                </a:cubicBezTo>
                <a:lnTo>
                  <a:pt x="353421" y="2469970"/>
                </a:lnTo>
                <a:lnTo>
                  <a:pt x="338631" y="2471807"/>
                </a:lnTo>
                <a:lnTo>
                  <a:pt x="313322" y="2473688"/>
                </a:lnTo>
                <a:lnTo>
                  <a:pt x="221863" y="2482169"/>
                </a:lnTo>
                <a:lnTo>
                  <a:pt x="183212" y="2483359"/>
                </a:lnTo>
                <a:lnTo>
                  <a:pt x="167432" y="2484532"/>
                </a:lnTo>
                <a:lnTo>
                  <a:pt x="54603" y="2487321"/>
                </a:lnTo>
                <a:lnTo>
                  <a:pt x="5986" y="2488819"/>
                </a:lnTo>
                <a:lnTo>
                  <a:pt x="0" y="2488671"/>
                </a:lnTo>
                <a:lnTo>
                  <a:pt x="0" y="1430370"/>
                </a:lnTo>
                <a:lnTo>
                  <a:pt x="22797" y="1429676"/>
                </a:lnTo>
                <a:lnTo>
                  <a:pt x="206975" y="1420086"/>
                </a:lnTo>
                <a:lnTo>
                  <a:pt x="287025" y="1412759"/>
                </a:lnTo>
                <a:lnTo>
                  <a:pt x="303921" y="1410172"/>
                </a:lnTo>
                <a:lnTo>
                  <a:pt x="439009" y="1388904"/>
                </a:lnTo>
                <a:lnTo>
                  <a:pt x="569473" y="1360776"/>
                </a:lnTo>
                <a:cubicBezTo>
                  <a:pt x="1122409" y="1224013"/>
                  <a:pt x="1599408" y="894651"/>
                  <a:pt x="1925193" y="447965"/>
                </a:cubicBezTo>
                <a:lnTo>
                  <a:pt x="1940489" y="425469"/>
                </a:lnTo>
                <a:lnTo>
                  <a:pt x="2026728" y="320945"/>
                </a:lnTo>
                <a:cubicBezTo>
                  <a:pt x="2181196" y="166476"/>
                  <a:pt x="2379860" y="56205"/>
                  <a:pt x="2602125" y="10723"/>
                </a:cubicBezTo>
                <a:lnTo>
                  <a:pt x="2708486" y="0"/>
                </a:lnTo>
                <a:close/>
              </a:path>
            </a:pathLst>
          </a:cu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anchor="t" anchorCtr="0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5697473" y="2023610"/>
            <a:ext cx="2102360" cy="1044354"/>
          </a:xfrm>
          <a:custGeom>
            <a:avLst/>
            <a:gdLst>
              <a:gd name="connsiteX0" fmla="*/ 1539476 w 2374901"/>
              <a:gd name="connsiteY0" fmla="*/ 0 h 1573479"/>
              <a:gd name="connsiteX1" fmla="*/ 1877492 w 2374901"/>
              <a:gd name="connsiteY1" fmla="*/ 0 h 1573479"/>
              <a:gd name="connsiteX2" fmla="*/ 2374901 w 2374901"/>
              <a:gd name="connsiteY2" fmla="*/ 0 h 1573479"/>
              <a:gd name="connsiteX3" fmla="*/ 2374901 w 2374901"/>
              <a:gd name="connsiteY3" fmla="*/ 666668 h 1573479"/>
              <a:gd name="connsiteX4" fmla="*/ 1898183 w 2374901"/>
              <a:gd name="connsiteY4" fmla="*/ 666668 h 1573479"/>
              <a:gd name="connsiteX5" fmla="*/ 1898183 w 2374901"/>
              <a:gd name="connsiteY5" fmla="*/ 667228 h 1573479"/>
              <a:gd name="connsiteX6" fmla="*/ 1888193 w 2374901"/>
              <a:gd name="connsiteY6" fmla="*/ 666668 h 1573479"/>
              <a:gd name="connsiteX7" fmla="*/ 1888170 w 2374901"/>
              <a:gd name="connsiteY7" fmla="*/ 666668 h 1573479"/>
              <a:gd name="connsiteX8" fmla="*/ 1822041 w 2374901"/>
              <a:gd name="connsiteY8" fmla="*/ 670382 h 1573479"/>
              <a:gd name="connsiteX9" fmla="*/ 1430761 w 2374901"/>
              <a:gd name="connsiteY9" fmla="*/ 877414 h 1573479"/>
              <a:gd name="connsiteX10" fmla="*/ 1415132 w 2374901"/>
              <a:gd name="connsiteY10" fmla="*/ 896542 h 1573479"/>
              <a:gd name="connsiteX11" fmla="*/ 1412227 w 2374901"/>
              <a:gd name="connsiteY11" fmla="*/ 896542 h 1573479"/>
              <a:gd name="connsiteX12" fmla="*/ 1357866 w 2374901"/>
              <a:gd name="connsiteY12" fmla="*/ 961545 h 1573479"/>
              <a:gd name="connsiteX13" fmla="*/ 743377 w 2374901"/>
              <a:gd name="connsiteY13" fmla="*/ 1409581 h 1573479"/>
              <a:gd name="connsiteX14" fmla="*/ 610224 w 2374901"/>
              <a:gd name="connsiteY14" fmla="*/ 1462491 h 1573479"/>
              <a:gd name="connsiteX15" fmla="*/ 610224 w 2374901"/>
              <a:gd name="connsiteY15" fmla="*/ 1466027 h 1573479"/>
              <a:gd name="connsiteX16" fmla="*/ 481286 w 2374901"/>
              <a:gd name="connsiteY16" fmla="*/ 1508191 h 1573479"/>
              <a:gd name="connsiteX17" fmla="*/ 246802 w 2374901"/>
              <a:gd name="connsiteY17" fmla="*/ 1556826 h 1573479"/>
              <a:gd name="connsiteX18" fmla="*/ 200882 w 2374901"/>
              <a:gd name="connsiteY18" fmla="*/ 1561562 h 1573479"/>
              <a:gd name="connsiteX19" fmla="*/ 192476 w 2374901"/>
              <a:gd name="connsiteY19" fmla="*/ 1562724 h 1573479"/>
              <a:gd name="connsiteX20" fmla="*/ 178090 w 2374901"/>
              <a:gd name="connsiteY20" fmla="*/ 1563913 h 1573479"/>
              <a:gd name="connsiteX21" fmla="*/ 126106 w 2374901"/>
              <a:gd name="connsiteY21" fmla="*/ 1569275 h 1573479"/>
              <a:gd name="connsiteX22" fmla="*/ 104137 w 2374901"/>
              <a:gd name="connsiteY22" fmla="*/ 1570027 h 1573479"/>
              <a:gd name="connsiteX23" fmla="*/ 95168 w 2374901"/>
              <a:gd name="connsiteY23" fmla="*/ 1570769 h 1573479"/>
              <a:gd name="connsiteX24" fmla="*/ 31037 w 2374901"/>
              <a:gd name="connsiteY24" fmla="*/ 1572532 h 1573479"/>
              <a:gd name="connsiteX25" fmla="*/ 3404 w 2374901"/>
              <a:gd name="connsiteY25" fmla="*/ 1573479 h 1573479"/>
              <a:gd name="connsiteX26" fmla="*/ 1 w 2374901"/>
              <a:gd name="connsiteY26" fmla="*/ 1573386 h 1573479"/>
              <a:gd name="connsiteX27" fmla="*/ 0 w 2374901"/>
              <a:gd name="connsiteY27" fmla="*/ 1573386 h 1573479"/>
              <a:gd name="connsiteX28" fmla="*/ 0 w 2374901"/>
              <a:gd name="connsiteY28" fmla="*/ 904307 h 1573479"/>
              <a:gd name="connsiteX29" fmla="*/ 1 w 2374901"/>
              <a:gd name="connsiteY29" fmla="*/ 904307 h 1573479"/>
              <a:gd name="connsiteX30" fmla="*/ 12959 w 2374901"/>
              <a:gd name="connsiteY30" fmla="*/ 903869 h 1573479"/>
              <a:gd name="connsiteX31" fmla="*/ 117644 w 2374901"/>
              <a:gd name="connsiteY31" fmla="*/ 897806 h 1573479"/>
              <a:gd name="connsiteX32" fmla="*/ 163143 w 2374901"/>
              <a:gd name="connsiteY32" fmla="*/ 893173 h 1573479"/>
              <a:gd name="connsiteX33" fmla="*/ 172747 w 2374901"/>
              <a:gd name="connsiteY33" fmla="*/ 891538 h 1573479"/>
              <a:gd name="connsiteX34" fmla="*/ 249530 w 2374901"/>
              <a:gd name="connsiteY34" fmla="*/ 878092 h 1573479"/>
              <a:gd name="connsiteX35" fmla="*/ 323684 w 2374901"/>
              <a:gd name="connsiteY35" fmla="*/ 860309 h 1573479"/>
              <a:gd name="connsiteX36" fmla="*/ 1094261 w 2374901"/>
              <a:gd name="connsiteY36" fmla="*/ 283212 h 1573479"/>
              <a:gd name="connsiteX37" fmla="*/ 1102955 w 2374901"/>
              <a:gd name="connsiteY37" fmla="*/ 268990 h 1573479"/>
              <a:gd name="connsiteX38" fmla="*/ 1151972 w 2374901"/>
              <a:gd name="connsiteY38" fmla="*/ 202908 h 1573479"/>
              <a:gd name="connsiteX39" fmla="*/ 1479021 w 2374901"/>
              <a:gd name="connsiteY39" fmla="*/ 6779 h 1573479"/>
              <a:gd name="connsiteX40" fmla="*/ 1539476 w 2374901"/>
              <a:gd name="connsiteY40" fmla="*/ 0 h 1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74901" h="1573479">
                <a:moveTo>
                  <a:pt x="1539476" y="0"/>
                </a:moveTo>
                <a:lnTo>
                  <a:pt x="1877492" y="0"/>
                </a:lnTo>
                <a:lnTo>
                  <a:pt x="2374901" y="0"/>
                </a:lnTo>
                <a:lnTo>
                  <a:pt x="2374901" y="666668"/>
                </a:lnTo>
                <a:lnTo>
                  <a:pt x="1898183" y="666668"/>
                </a:lnTo>
                <a:lnTo>
                  <a:pt x="1898183" y="667228"/>
                </a:lnTo>
                <a:lnTo>
                  <a:pt x="1888193" y="666668"/>
                </a:lnTo>
                <a:lnTo>
                  <a:pt x="1888170" y="666668"/>
                </a:lnTo>
                <a:lnTo>
                  <a:pt x="1822041" y="670382"/>
                </a:lnTo>
                <a:cubicBezTo>
                  <a:pt x="1669815" y="687577"/>
                  <a:pt x="1533193" y="763480"/>
                  <a:pt x="1430761" y="877414"/>
                </a:cubicBezTo>
                <a:lnTo>
                  <a:pt x="1415132" y="896542"/>
                </a:lnTo>
                <a:lnTo>
                  <a:pt x="1412227" y="896542"/>
                </a:lnTo>
                <a:lnTo>
                  <a:pt x="1357866" y="961545"/>
                </a:lnTo>
                <a:cubicBezTo>
                  <a:pt x="1181626" y="1150970"/>
                  <a:pt x="973526" y="1303954"/>
                  <a:pt x="743377" y="1409581"/>
                </a:cubicBezTo>
                <a:lnTo>
                  <a:pt x="610224" y="1462491"/>
                </a:lnTo>
                <a:lnTo>
                  <a:pt x="610224" y="1466027"/>
                </a:lnTo>
                <a:lnTo>
                  <a:pt x="481286" y="1508191"/>
                </a:lnTo>
                <a:cubicBezTo>
                  <a:pt x="404809" y="1529513"/>
                  <a:pt x="326549" y="1545835"/>
                  <a:pt x="246802" y="1556826"/>
                </a:cubicBezTo>
                <a:lnTo>
                  <a:pt x="200882" y="1561562"/>
                </a:lnTo>
                <a:lnTo>
                  <a:pt x="192476" y="1562724"/>
                </a:lnTo>
                <a:lnTo>
                  <a:pt x="178090" y="1563913"/>
                </a:lnTo>
                <a:lnTo>
                  <a:pt x="126106" y="1569275"/>
                </a:lnTo>
                <a:lnTo>
                  <a:pt x="104137" y="1570027"/>
                </a:lnTo>
                <a:lnTo>
                  <a:pt x="95168" y="1570769"/>
                </a:lnTo>
                <a:lnTo>
                  <a:pt x="31037" y="1572532"/>
                </a:lnTo>
                <a:lnTo>
                  <a:pt x="3404" y="1573479"/>
                </a:lnTo>
                <a:lnTo>
                  <a:pt x="1" y="1573386"/>
                </a:lnTo>
                <a:lnTo>
                  <a:pt x="0" y="1573386"/>
                </a:lnTo>
                <a:lnTo>
                  <a:pt x="0" y="904307"/>
                </a:lnTo>
                <a:lnTo>
                  <a:pt x="1" y="904307"/>
                </a:lnTo>
                <a:lnTo>
                  <a:pt x="12959" y="903869"/>
                </a:lnTo>
                <a:lnTo>
                  <a:pt x="117644" y="897806"/>
                </a:lnTo>
                <a:lnTo>
                  <a:pt x="163143" y="893173"/>
                </a:lnTo>
                <a:lnTo>
                  <a:pt x="172747" y="891538"/>
                </a:lnTo>
                <a:lnTo>
                  <a:pt x="249530" y="878092"/>
                </a:lnTo>
                <a:lnTo>
                  <a:pt x="323684" y="860309"/>
                </a:lnTo>
                <a:cubicBezTo>
                  <a:pt x="637967" y="773845"/>
                  <a:pt x="909088" y="565616"/>
                  <a:pt x="1094261" y="283212"/>
                </a:cubicBezTo>
                <a:lnTo>
                  <a:pt x="1102955" y="268990"/>
                </a:lnTo>
                <a:lnTo>
                  <a:pt x="1151972" y="202908"/>
                </a:lnTo>
                <a:cubicBezTo>
                  <a:pt x="1239770" y="105249"/>
                  <a:pt x="1352688" y="35534"/>
                  <a:pt x="1479021" y="6779"/>
                </a:cubicBezTo>
                <a:lnTo>
                  <a:pt x="1539476" y="0"/>
                </a:lnTo>
                <a:close/>
              </a:path>
            </a:pathLst>
          </a:cu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anchor="t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任意多边形 45"/>
          <p:cNvSpPr/>
          <p:nvPr/>
        </p:nvSpPr>
        <p:spPr>
          <a:xfrm>
            <a:off x="3500065" y="2018382"/>
            <a:ext cx="2142544" cy="912422"/>
          </a:xfrm>
          <a:custGeom>
            <a:avLst/>
            <a:gdLst>
              <a:gd name="connsiteX0" fmla="*/ 0 w 2374901"/>
              <a:gd name="connsiteY0" fmla="*/ 0 h 1573479"/>
              <a:gd name="connsiteX1" fmla="*/ 497411 w 2374901"/>
              <a:gd name="connsiteY1" fmla="*/ 0 h 1573479"/>
              <a:gd name="connsiteX2" fmla="*/ 835428 w 2374901"/>
              <a:gd name="connsiteY2" fmla="*/ 0 h 1573479"/>
              <a:gd name="connsiteX3" fmla="*/ 895882 w 2374901"/>
              <a:gd name="connsiteY3" fmla="*/ 6779 h 1573479"/>
              <a:gd name="connsiteX4" fmla="*/ 1222932 w 2374901"/>
              <a:gd name="connsiteY4" fmla="*/ 202908 h 1573479"/>
              <a:gd name="connsiteX5" fmla="*/ 1271949 w 2374901"/>
              <a:gd name="connsiteY5" fmla="*/ 268990 h 1573479"/>
              <a:gd name="connsiteX6" fmla="*/ 1280643 w 2374901"/>
              <a:gd name="connsiteY6" fmla="*/ 283212 h 1573479"/>
              <a:gd name="connsiteX7" fmla="*/ 2051220 w 2374901"/>
              <a:gd name="connsiteY7" fmla="*/ 860309 h 1573479"/>
              <a:gd name="connsiteX8" fmla="*/ 2125374 w 2374901"/>
              <a:gd name="connsiteY8" fmla="*/ 878092 h 1573479"/>
              <a:gd name="connsiteX9" fmla="*/ 2202152 w 2374901"/>
              <a:gd name="connsiteY9" fmla="*/ 891537 h 1573479"/>
              <a:gd name="connsiteX10" fmla="*/ 2211759 w 2374901"/>
              <a:gd name="connsiteY10" fmla="*/ 893173 h 1573479"/>
              <a:gd name="connsiteX11" fmla="*/ 2257260 w 2374901"/>
              <a:gd name="connsiteY11" fmla="*/ 897806 h 1573479"/>
              <a:gd name="connsiteX12" fmla="*/ 2361944 w 2374901"/>
              <a:gd name="connsiteY12" fmla="*/ 903869 h 1573479"/>
              <a:gd name="connsiteX13" fmla="*/ 2374901 w 2374901"/>
              <a:gd name="connsiteY13" fmla="*/ 904307 h 1573479"/>
              <a:gd name="connsiteX14" fmla="*/ 2374901 w 2374901"/>
              <a:gd name="connsiteY14" fmla="*/ 1573386 h 1573479"/>
              <a:gd name="connsiteX15" fmla="*/ 2371500 w 2374901"/>
              <a:gd name="connsiteY15" fmla="*/ 1573479 h 1573479"/>
              <a:gd name="connsiteX16" fmla="*/ 2343866 w 2374901"/>
              <a:gd name="connsiteY16" fmla="*/ 1572532 h 1573479"/>
              <a:gd name="connsiteX17" fmla="*/ 2279735 w 2374901"/>
              <a:gd name="connsiteY17" fmla="*/ 1570769 h 1573479"/>
              <a:gd name="connsiteX18" fmla="*/ 2270766 w 2374901"/>
              <a:gd name="connsiteY18" fmla="*/ 1570027 h 1573479"/>
              <a:gd name="connsiteX19" fmla="*/ 2248797 w 2374901"/>
              <a:gd name="connsiteY19" fmla="*/ 1569275 h 1573479"/>
              <a:gd name="connsiteX20" fmla="*/ 2196813 w 2374901"/>
              <a:gd name="connsiteY20" fmla="*/ 1563913 h 1573479"/>
              <a:gd name="connsiteX21" fmla="*/ 2182428 w 2374901"/>
              <a:gd name="connsiteY21" fmla="*/ 1562724 h 1573479"/>
              <a:gd name="connsiteX22" fmla="*/ 2174021 w 2374901"/>
              <a:gd name="connsiteY22" fmla="*/ 1561562 h 1573479"/>
              <a:gd name="connsiteX23" fmla="*/ 2128101 w 2374901"/>
              <a:gd name="connsiteY23" fmla="*/ 1556826 h 1573479"/>
              <a:gd name="connsiteX24" fmla="*/ 1893617 w 2374901"/>
              <a:gd name="connsiteY24" fmla="*/ 1508191 h 1573479"/>
              <a:gd name="connsiteX25" fmla="*/ 1764679 w 2374901"/>
              <a:gd name="connsiteY25" fmla="*/ 1466027 h 1573479"/>
              <a:gd name="connsiteX26" fmla="*/ 1764679 w 2374901"/>
              <a:gd name="connsiteY26" fmla="*/ 1462491 h 1573479"/>
              <a:gd name="connsiteX27" fmla="*/ 1631527 w 2374901"/>
              <a:gd name="connsiteY27" fmla="*/ 1409581 h 1573479"/>
              <a:gd name="connsiteX28" fmla="*/ 1017037 w 2374901"/>
              <a:gd name="connsiteY28" fmla="*/ 961545 h 1573479"/>
              <a:gd name="connsiteX29" fmla="*/ 962677 w 2374901"/>
              <a:gd name="connsiteY29" fmla="*/ 896542 h 1573479"/>
              <a:gd name="connsiteX30" fmla="*/ 959771 w 2374901"/>
              <a:gd name="connsiteY30" fmla="*/ 896542 h 1573479"/>
              <a:gd name="connsiteX31" fmla="*/ 944142 w 2374901"/>
              <a:gd name="connsiteY31" fmla="*/ 877414 h 1573479"/>
              <a:gd name="connsiteX32" fmla="*/ 552863 w 2374901"/>
              <a:gd name="connsiteY32" fmla="*/ 670382 h 1573479"/>
              <a:gd name="connsiteX33" fmla="*/ 486734 w 2374901"/>
              <a:gd name="connsiteY33" fmla="*/ 666668 h 1573479"/>
              <a:gd name="connsiteX34" fmla="*/ 486711 w 2374901"/>
              <a:gd name="connsiteY34" fmla="*/ 666668 h 1573479"/>
              <a:gd name="connsiteX35" fmla="*/ 476721 w 2374901"/>
              <a:gd name="connsiteY35" fmla="*/ 667228 h 1573479"/>
              <a:gd name="connsiteX36" fmla="*/ 476721 w 2374901"/>
              <a:gd name="connsiteY36" fmla="*/ 666668 h 1573479"/>
              <a:gd name="connsiteX37" fmla="*/ 0 w 2374901"/>
              <a:gd name="connsiteY37" fmla="*/ 666668 h 1573479"/>
              <a:gd name="connsiteX38" fmla="*/ 0 w 2374901"/>
              <a:gd name="connsiteY38" fmla="*/ 0 h 1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374901" h="1573479">
                <a:moveTo>
                  <a:pt x="0" y="0"/>
                </a:moveTo>
                <a:lnTo>
                  <a:pt x="497411" y="0"/>
                </a:lnTo>
                <a:lnTo>
                  <a:pt x="835428" y="0"/>
                </a:lnTo>
                <a:lnTo>
                  <a:pt x="895882" y="6779"/>
                </a:lnTo>
                <a:cubicBezTo>
                  <a:pt x="1022215" y="35534"/>
                  <a:pt x="1135134" y="105249"/>
                  <a:pt x="1222932" y="202908"/>
                </a:cubicBezTo>
                <a:lnTo>
                  <a:pt x="1271949" y="268990"/>
                </a:lnTo>
                <a:lnTo>
                  <a:pt x="1280643" y="283212"/>
                </a:lnTo>
                <a:cubicBezTo>
                  <a:pt x="1465816" y="565616"/>
                  <a:pt x="1736937" y="773845"/>
                  <a:pt x="2051220" y="860309"/>
                </a:cubicBezTo>
                <a:lnTo>
                  <a:pt x="2125374" y="878092"/>
                </a:lnTo>
                <a:lnTo>
                  <a:pt x="2202152" y="891537"/>
                </a:lnTo>
                <a:lnTo>
                  <a:pt x="2211759" y="893173"/>
                </a:lnTo>
                <a:lnTo>
                  <a:pt x="2257260" y="897806"/>
                </a:lnTo>
                <a:lnTo>
                  <a:pt x="2361944" y="903869"/>
                </a:lnTo>
                <a:lnTo>
                  <a:pt x="2374901" y="904307"/>
                </a:lnTo>
                <a:lnTo>
                  <a:pt x="2374901" y="1573386"/>
                </a:lnTo>
                <a:lnTo>
                  <a:pt x="2371500" y="1573479"/>
                </a:lnTo>
                <a:lnTo>
                  <a:pt x="2343866" y="1572532"/>
                </a:lnTo>
                <a:lnTo>
                  <a:pt x="2279735" y="1570769"/>
                </a:lnTo>
                <a:lnTo>
                  <a:pt x="2270766" y="1570027"/>
                </a:lnTo>
                <a:lnTo>
                  <a:pt x="2248797" y="1569275"/>
                </a:lnTo>
                <a:lnTo>
                  <a:pt x="2196813" y="1563913"/>
                </a:lnTo>
                <a:lnTo>
                  <a:pt x="2182428" y="1562724"/>
                </a:lnTo>
                <a:lnTo>
                  <a:pt x="2174021" y="1561562"/>
                </a:lnTo>
                <a:lnTo>
                  <a:pt x="2128101" y="1556826"/>
                </a:lnTo>
                <a:cubicBezTo>
                  <a:pt x="2048355" y="1545835"/>
                  <a:pt x="1970095" y="1529513"/>
                  <a:pt x="1893617" y="1508191"/>
                </a:cubicBezTo>
                <a:lnTo>
                  <a:pt x="1764679" y="1466027"/>
                </a:lnTo>
                <a:lnTo>
                  <a:pt x="1764679" y="1462491"/>
                </a:lnTo>
                <a:lnTo>
                  <a:pt x="1631527" y="1409581"/>
                </a:lnTo>
                <a:cubicBezTo>
                  <a:pt x="1401377" y="1303954"/>
                  <a:pt x="1193277" y="1150970"/>
                  <a:pt x="1017037" y="961545"/>
                </a:cubicBezTo>
                <a:lnTo>
                  <a:pt x="962677" y="896542"/>
                </a:lnTo>
                <a:lnTo>
                  <a:pt x="959771" y="896542"/>
                </a:lnTo>
                <a:lnTo>
                  <a:pt x="944142" y="877414"/>
                </a:lnTo>
                <a:cubicBezTo>
                  <a:pt x="841711" y="763480"/>
                  <a:pt x="705088" y="687577"/>
                  <a:pt x="552863" y="670382"/>
                </a:cubicBezTo>
                <a:lnTo>
                  <a:pt x="486734" y="666668"/>
                </a:lnTo>
                <a:lnTo>
                  <a:pt x="486711" y="666668"/>
                </a:lnTo>
                <a:lnTo>
                  <a:pt x="476721" y="667228"/>
                </a:lnTo>
                <a:lnTo>
                  <a:pt x="476721" y="666668"/>
                </a:lnTo>
                <a:lnTo>
                  <a:pt x="0" y="666668"/>
                </a:lnTo>
                <a:lnTo>
                  <a:pt x="0" y="0"/>
                </a:lnTo>
                <a:close/>
              </a:path>
            </a:pathLst>
          </a:cu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anchor="t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1</a:t>
            </a:r>
          </a:p>
        </p:txBody>
      </p:sp>
      <p:sp>
        <p:nvSpPr>
          <p:cNvPr id="47" name="任意多边形 46"/>
          <p:cNvSpPr/>
          <p:nvPr/>
        </p:nvSpPr>
        <p:spPr>
          <a:xfrm>
            <a:off x="3463489" y="4025691"/>
            <a:ext cx="2142544" cy="992218"/>
          </a:xfrm>
          <a:custGeom>
            <a:avLst/>
            <a:gdLst>
              <a:gd name="connsiteX0" fmla="*/ 2371500 w 2374901"/>
              <a:gd name="connsiteY0" fmla="*/ 0 h 1573479"/>
              <a:gd name="connsiteX1" fmla="*/ 2374901 w 2374901"/>
              <a:gd name="connsiteY1" fmla="*/ 94 h 1573479"/>
              <a:gd name="connsiteX2" fmla="*/ 2374901 w 2374901"/>
              <a:gd name="connsiteY2" fmla="*/ 669172 h 1573479"/>
              <a:gd name="connsiteX3" fmla="*/ 2361944 w 2374901"/>
              <a:gd name="connsiteY3" fmla="*/ 669611 h 1573479"/>
              <a:gd name="connsiteX4" fmla="*/ 2257260 w 2374901"/>
              <a:gd name="connsiteY4" fmla="*/ 675674 h 1573479"/>
              <a:gd name="connsiteX5" fmla="*/ 2211759 w 2374901"/>
              <a:gd name="connsiteY5" fmla="*/ 680306 h 1573479"/>
              <a:gd name="connsiteX6" fmla="*/ 2202152 w 2374901"/>
              <a:gd name="connsiteY6" fmla="*/ 681942 h 1573479"/>
              <a:gd name="connsiteX7" fmla="*/ 2125374 w 2374901"/>
              <a:gd name="connsiteY7" fmla="*/ 695388 h 1573479"/>
              <a:gd name="connsiteX8" fmla="*/ 2051220 w 2374901"/>
              <a:gd name="connsiteY8" fmla="*/ 713171 h 1573479"/>
              <a:gd name="connsiteX9" fmla="*/ 1280643 w 2374901"/>
              <a:gd name="connsiteY9" fmla="*/ 1290267 h 1573479"/>
              <a:gd name="connsiteX10" fmla="*/ 1271949 w 2374901"/>
              <a:gd name="connsiteY10" fmla="*/ 1304490 h 1573479"/>
              <a:gd name="connsiteX11" fmla="*/ 1222932 w 2374901"/>
              <a:gd name="connsiteY11" fmla="*/ 1370572 h 1573479"/>
              <a:gd name="connsiteX12" fmla="*/ 895882 w 2374901"/>
              <a:gd name="connsiteY12" fmla="*/ 1566700 h 1573479"/>
              <a:gd name="connsiteX13" fmla="*/ 835428 w 2374901"/>
              <a:gd name="connsiteY13" fmla="*/ 1573479 h 1573479"/>
              <a:gd name="connsiteX14" fmla="*/ 497411 w 2374901"/>
              <a:gd name="connsiteY14" fmla="*/ 1573479 h 1573479"/>
              <a:gd name="connsiteX15" fmla="*/ 0 w 2374901"/>
              <a:gd name="connsiteY15" fmla="*/ 1573479 h 1573479"/>
              <a:gd name="connsiteX16" fmla="*/ 0 w 2374901"/>
              <a:gd name="connsiteY16" fmla="*/ 906812 h 1573479"/>
              <a:gd name="connsiteX17" fmla="*/ 476721 w 2374901"/>
              <a:gd name="connsiteY17" fmla="*/ 906812 h 1573479"/>
              <a:gd name="connsiteX18" fmla="*/ 476721 w 2374901"/>
              <a:gd name="connsiteY18" fmla="*/ 906251 h 1573479"/>
              <a:gd name="connsiteX19" fmla="*/ 486711 w 2374901"/>
              <a:gd name="connsiteY19" fmla="*/ 906812 h 1573479"/>
              <a:gd name="connsiteX20" fmla="*/ 486734 w 2374901"/>
              <a:gd name="connsiteY20" fmla="*/ 906812 h 1573479"/>
              <a:gd name="connsiteX21" fmla="*/ 552863 w 2374901"/>
              <a:gd name="connsiteY21" fmla="*/ 903097 h 1573479"/>
              <a:gd name="connsiteX22" fmla="*/ 944142 w 2374901"/>
              <a:gd name="connsiteY22" fmla="*/ 696065 h 1573479"/>
              <a:gd name="connsiteX23" fmla="*/ 959771 w 2374901"/>
              <a:gd name="connsiteY23" fmla="*/ 676937 h 1573479"/>
              <a:gd name="connsiteX24" fmla="*/ 962677 w 2374901"/>
              <a:gd name="connsiteY24" fmla="*/ 676937 h 1573479"/>
              <a:gd name="connsiteX25" fmla="*/ 1017037 w 2374901"/>
              <a:gd name="connsiteY25" fmla="*/ 611934 h 1573479"/>
              <a:gd name="connsiteX26" fmla="*/ 1631527 w 2374901"/>
              <a:gd name="connsiteY26" fmla="*/ 163899 h 1573479"/>
              <a:gd name="connsiteX27" fmla="*/ 1764679 w 2374901"/>
              <a:gd name="connsiteY27" fmla="*/ 110989 h 1573479"/>
              <a:gd name="connsiteX28" fmla="*/ 1764679 w 2374901"/>
              <a:gd name="connsiteY28" fmla="*/ 107453 h 1573479"/>
              <a:gd name="connsiteX29" fmla="*/ 1893617 w 2374901"/>
              <a:gd name="connsiteY29" fmla="*/ 65288 h 1573479"/>
              <a:gd name="connsiteX30" fmla="*/ 2128101 w 2374901"/>
              <a:gd name="connsiteY30" fmla="*/ 16653 h 1573479"/>
              <a:gd name="connsiteX31" fmla="*/ 2174021 w 2374901"/>
              <a:gd name="connsiteY31" fmla="*/ 11917 h 1573479"/>
              <a:gd name="connsiteX32" fmla="*/ 2182428 w 2374901"/>
              <a:gd name="connsiteY32" fmla="*/ 10755 h 1573479"/>
              <a:gd name="connsiteX33" fmla="*/ 2196813 w 2374901"/>
              <a:gd name="connsiteY33" fmla="*/ 9566 h 1573479"/>
              <a:gd name="connsiteX34" fmla="*/ 2248797 w 2374901"/>
              <a:gd name="connsiteY34" fmla="*/ 4204 h 1573479"/>
              <a:gd name="connsiteX35" fmla="*/ 2270766 w 2374901"/>
              <a:gd name="connsiteY35" fmla="*/ 3452 h 1573479"/>
              <a:gd name="connsiteX36" fmla="*/ 2279735 w 2374901"/>
              <a:gd name="connsiteY36" fmla="*/ 2710 h 1573479"/>
              <a:gd name="connsiteX37" fmla="*/ 2343866 w 2374901"/>
              <a:gd name="connsiteY37" fmla="*/ 947 h 1573479"/>
              <a:gd name="connsiteX38" fmla="*/ 2371500 w 2374901"/>
              <a:gd name="connsiteY38" fmla="*/ 0 h 1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374901" h="1573479">
                <a:moveTo>
                  <a:pt x="2371500" y="0"/>
                </a:moveTo>
                <a:lnTo>
                  <a:pt x="2374901" y="94"/>
                </a:lnTo>
                <a:lnTo>
                  <a:pt x="2374901" y="669172"/>
                </a:lnTo>
                <a:lnTo>
                  <a:pt x="2361944" y="669611"/>
                </a:lnTo>
                <a:lnTo>
                  <a:pt x="2257260" y="675674"/>
                </a:lnTo>
                <a:lnTo>
                  <a:pt x="2211759" y="680306"/>
                </a:lnTo>
                <a:lnTo>
                  <a:pt x="2202152" y="681942"/>
                </a:lnTo>
                <a:lnTo>
                  <a:pt x="2125374" y="695388"/>
                </a:lnTo>
                <a:lnTo>
                  <a:pt x="2051220" y="713171"/>
                </a:lnTo>
                <a:cubicBezTo>
                  <a:pt x="1736937" y="799635"/>
                  <a:pt x="1465816" y="1007864"/>
                  <a:pt x="1280643" y="1290267"/>
                </a:cubicBezTo>
                <a:lnTo>
                  <a:pt x="1271949" y="1304490"/>
                </a:lnTo>
                <a:lnTo>
                  <a:pt x="1222932" y="1370572"/>
                </a:lnTo>
                <a:cubicBezTo>
                  <a:pt x="1135134" y="1468230"/>
                  <a:pt x="1022215" y="1537945"/>
                  <a:pt x="895882" y="1566700"/>
                </a:cubicBezTo>
                <a:lnTo>
                  <a:pt x="835428" y="1573479"/>
                </a:lnTo>
                <a:lnTo>
                  <a:pt x="497411" y="1573479"/>
                </a:lnTo>
                <a:lnTo>
                  <a:pt x="0" y="1573479"/>
                </a:lnTo>
                <a:lnTo>
                  <a:pt x="0" y="906812"/>
                </a:lnTo>
                <a:lnTo>
                  <a:pt x="476721" y="906812"/>
                </a:lnTo>
                <a:lnTo>
                  <a:pt x="476721" y="906251"/>
                </a:lnTo>
                <a:lnTo>
                  <a:pt x="486711" y="906812"/>
                </a:lnTo>
                <a:lnTo>
                  <a:pt x="486734" y="906812"/>
                </a:lnTo>
                <a:lnTo>
                  <a:pt x="552863" y="903097"/>
                </a:lnTo>
                <a:cubicBezTo>
                  <a:pt x="705088" y="885902"/>
                  <a:pt x="841711" y="809999"/>
                  <a:pt x="944142" y="696065"/>
                </a:cubicBezTo>
                <a:lnTo>
                  <a:pt x="959771" y="676937"/>
                </a:lnTo>
                <a:lnTo>
                  <a:pt x="962677" y="676937"/>
                </a:lnTo>
                <a:lnTo>
                  <a:pt x="1017037" y="611934"/>
                </a:lnTo>
                <a:cubicBezTo>
                  <a:pt x="1193277" y="422509"/>
                  <a:pt x="1401377" y="269525"/>
                  <a:pt x="1631527" y="163899"/>
                </a:cubicBezTo>
                <a:lnTo>
                  <a:pt x="1764679" y="110989"/>
                </a:lnTo>
                <a:lnTo>
                  <a:pt x="1764679" y="107453"/>
                </a:lnTo>
                <a:lnTo>
                  <a:pt x="1893617" y="65288"/>
                </a:lnTo>
                <a:cubicBezTo>
                  <a:pt x="1970095" y="43967"/>
                  <a:pt x="2048355" y="27645"/>
                  <a:pt x="2128101" y="16653"/>
                </a:cubicBezTo>
                <a:lnTo>
                  <a:pt x="2174021" y="11917"/>
                </a:lnTo>
                <a:lnTo>
                  <a:pt x="2182428" y="10755"/>
                </a:lnTo>
                <a:lnTo>
                  <a:pt x="2196813" y="9566"/>
                </a:lnTo>
                <a:lnTo>
                  <a:pt x="2248797" y="4204"/>
                </a:lnTo>
                <a:lnTo>
                  <a:pt x="2270766" y="3452"/>
                </a:lnTo>
                <a:lnTo>
                  <a:pt x="2279735" y="2710"/>
                </a:lnTo>
                <a:lnTo>
                  <a:pt x="2343866" y="947"/>
                </a:lnTo>
                <a:lnTo>
                  <a:pt x="2371500" y="0"/>
                </a:lnTo>
                <a:close/>
              </a:path>
            </a:pathLst>
          </a:custGeom>
          <a:solidFill>
            <a:srgbClr val="9BBB59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anchor="b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4593465" y="2440219"/>
            <a:ext cx="2098284" cy="2098284"/>
          </a:xfrm>
          <a:prstGeom prst="ellipse">
            <a:avLst/>
          </a:prstGeom>
          <a:solidFill>
            <a:srgbClr val="4D576B">
              <a:lumMod val="20000"/>
              <a:lumOff val="80000"/>
            </a:srgbClr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bIns="46800" anchor="ctr" anchorCtr="0">
            <a:normAutofit/>
          </a:bodyPr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>
              <a:defRPr/>
            </a:pPr>
            <a:endParaRPr lang="zh-CN" altLang="en-US" sz="2400" b="1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cxnSp>
        <p:nvCxnSpPr>
          <p:cNvPr id="52" name="直接连接符 51"/>
          <p:cNvCxnSpPr/>
          <p:nvPr/>
        </p:nvCxnSpPr>
        <p:spPr>
          <a:xfrm rot="5400000" flipH="1" flipV="1">
            <a:off x="4639028" y="3495468"/>
            <a:ext cx="2007182" cy="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52035" y="2552177"/>
            <a:ext cx="553998" cy="2085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悦纳生理变化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73526" y="2532803"/>
            <a:ext cx="553998" cy="19101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直面矛盾心理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263" y="55971"/>
            <a:ext cx="277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知识结构</a:t>
            </a:r>
            <a:endParaRPr lang="zh-CN" altLang="en-US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1777" y="2221992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他们美么？</a:t>
            </a:r>
            <a:endParaRPr lang="zh-CN" altLang="en-US" sz="3600" b="1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16733" y="1557355"/>
            <a:ext cx="4721352" cy="297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无锡医生，驰援武汉。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美女变颜，幼子盼归。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夫妻上阵，齐心战役，</a:t>
            </a: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克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敌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虽险，使命担当</a:t>
            </a:r>
            <a:r>
              <a:rPr 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en-US" sz="32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他们美吗？</a:t>
            </a:r>
            <a:endParaRPr lang="en-US" altLang="zh-CN" sz="32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 descr="640(2)_wps图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55" y="1143631"/>
            <a:ext cx="3618914" cy="20857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图片 8" descr="640(3)_wps图片.jpg"/>
          <p:cNvPicPr>
            <a:picLocks noChangeAspect="1"/>
          </p:cNvPicPr>
          <p:nvPr/>
        </p:nvPicPr>
        <p:blipFill>
          <a:blip r:embed="rId3"/>
          <a:srcRect b="24799"/>
          <a:stretch>
            <a:fillRect/>
          </a:stretch>
        </p:blipFill>
        <p:spPr>
          <a:xfrm>
            <a:off x="2474155" y="3229407"/>
            <a:ext cx="3618914" cy="36285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313732" y="953330"/>
            <a:ext cx="4698722" cy="2977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匆匆离去的背影，承载的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却是温暖善良的美德。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他美么？</a:t>
            </a:r>
            <a:endParaRPr lang="en-US" altLang="zh-CN" sz="32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4500"/>
              </a:lnSpc>
            </a:pP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777" y="2221992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他们美么？</a:t>
            </a:r>
            <a:endParaRPr lang="zh-CN" altLang="en-US" sz="3600" b="1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279230" y="1493127"/>
            <a:ext cx="5715799" cy="4679074"/>
            <a:chOff x="977478" y="1109078"/>
            <a:chExt cx="5715799" cy="4679074"/>
          </a:xfrm>
        </p:grpSpPr>
        <p:pic>
          <p:nvPicPr>
            <p:cNvPr id="31745" name="Picture 1" descr="C:\Users\suchunying\Desktop\QQ图片20200203140838.jpg"/>
            <p:cNvPicPr>
              <a:picLocks noChangeAspect="1" noChangeArrowheads="1"/>
            </p:cNvPicPr>
            <p:nvPr/>
          </p:nvPicPr>
          <p:blipFill>
            <a:blip r:embed="rId2"/>
            <a:srcRect b="64779"/>
            <a:stretch>
              <a:fillRect/>
            </a:stretch>
          </p:blipFill>
          <p:spPr bwMode="auto">
            <a:xfrm>
              <a:off x="977478" y="1109079"/>
              <a:ext cx="3032989" cy="189910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31746" name="Picture 2" descr="C:\Users\suchunying\Desktop\QQ图片20200203141040.jpg"/>
            <p:cNvPicPr>
              <a:picLocks noChangeAspect="1" noChangeArrowheads="1"/>
            </p:cNvPicPr>
            <p:nvPr/>
          </p:nvPicPr>
          <p:blipFill>
            <a:blip r:embed="rId3"/>
            <a:srcRect l="3945" t="6625" r="3672" b="33465"/>
            <a:stretch>
              <a:fillRect/>
            </a:stretch>
          </p:blipFill>
          <p:spPr bwMode="auto">
            <a:xfrm>
              <a:off x="977478" y="3008184"/>
              <a:ext cx="5715799" cy="277996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26" name="Picture 1" descr="C:\Users\suchunying\Desktop\QQ图片20200203140838.jpg"/>
            <p:cNvPicPr>
              <a:picLocks noChangeAspect="1" noChangeArrowheads="1"/>
            </p:cNvPicPr>
            <p:nvPr/>
          </p:nvPicPr>
          <p:blipFill>
            <a:blip r:embed="rId2"/>
            <a:srcRect t="35221" b="24961"/>
            <a:stretch>
              <a:fillRect/>
            </a:stretch>
          </p:blipFill>
          <p:spPr bwMode="auto">
            <a:xfrm>
              <a:off x="4010466" y="1109078"/>
              <a:ext cx="2682811" cy="189910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</p:pic>
      </p:grpSp>
      <p:sp>
        <p:nvSpPr>
          <p:cNvPr id="28" name="矩形 27"/>
          <p:cNvSpPr/>
          <p:nvPr/>
        </p:nvSpPr>
        <p:spPr>
          <a:xfrm>
            <a:off x="7501414" y="3502358"/>
            <a:ext cx="4511040" cy="17645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lnSpc>
                <a:spcPts val="4500"/>
              </a:lnSpc>
            </a:pPr>
            <a:r>
              <a:rPr lang="zh-CN" altLang="en-US" sz="2800" b="1" dirty="0" smtClean="0">
                <a:latin typeface="华文中宋" panose="02010600040101010101" charset="-122"/>
                <a:ea typeface="华文中宋" panose="02010600040101010101" charset="-122"/>
              </a:rPr>
              <a:t>（特别提醒：为了自身安全和疫情防控需要，现阶段还是不提倡大家出门哦！）</a:t>
            </a:r>
            <a:endParaRPr lang="en-US" altLang="zh-CN" sz="2800" b="1" dirty="0" smtClean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品味青春之美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8408" y="1481328"/>
            <a:ext cx="10424160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青春的我们追求美，在追求仪表、形体等外在美的同时，也要提高道德和文化修养，提升青春的内在美。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5536" y="3501831"/>
            <a:ext cx="7242048" cy="1038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4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青春之美在于内外兼修</a:t>
            </a:r>
            <a:r>
              <a:rPr lang="en-US" altLang="zh-CN" sz="4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!</a:t>
            </a:r>
            <a:endParaRPr lang="zh-CN" altLang="en-US" sz="44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 bwMode="auto">
          <a:xfrm>
            <a:off x="747809" y="2077265"/>
            <a:ext cx="750935" cy="1117552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任意多边形 2"/>
          <p:cNvSpPr/>
          <p:nvPr/>
        </p:nvSpPr>
        <p:spPr bwMode="auto">
          <a:xfrm>
            <a:off x="935542" y="1729813"/>
            <a:ext cx="334103" cy="324116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/>
        </p:nvSpPr>
        <p:spPr bwMode="auto">
          <a:xfrm>
            <a:off x="668260" y="1846495"/>
            <a:ext cx="267282" cy="228177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 bwMode="auto">
          <a:xfrm>
            <a:off x="1155095" y="1610540"/>
            <a:ext cx="283192" cy="254106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560074" y="2040964"/>
            <a:ext cx="210007" cy="173726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499618" y="2214690"/>
            <a:ext cx="257737" cy="191877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553710" y="2391008"/>
            <a:ext cx="254554" cy="178913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/>
        </p:nvSpPr>
        <p:spPr bwMode="auto">
          <a:xfrm>
            <a:off x="330975" y="2328778"/>
            <a:ext cx="257737" cy="181505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 bwMode="auto">
          <a:xfrm>
            <a:off x="353250" y="2066893"/>
            <a:ext cx="257737" cy="194470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257792" y="2209503"/>
            <a:ext cx="219554" cy="152983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/>
        </p:nvSpPr>
        <p:spPr bwMode="auto">
          <a:xfrm>
            <a:off x="432797" y="1833531"/>
            <a:ext cx="178188" cy="155575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267336" y="1729813"/>
            <a:ext cx="140005" cy="119275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 bwMode="auto">
          <a:xfrm>
            <a:off x="518710" y="1680548"/>
            <a:ext cx="175006" cy="150390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 bwMode="auto">
          <a:xfrm>
            <a:off x="540983" y="1491264"/>
            <a:ext cx="175006" cy="150390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/>
        </p:nvSpPr>
        <p:spPr bwMode="auto">
          <a:xfrm>
            <a:off x="1021454" y="1278645"/>
            <a:ext cx="197280" cy="168541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 bwMode="auto">
          <a:xfrm>
            <a:off x="1696023" y="1688326"/>
            <a:ext cx="162280" cy="127054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/>
        </p:nvSpPr>
        <p:spPr bwMode="auto">
          <a:xfrm>
            <a:off x="1963306" y="1999479"/>
            <a:ext cx="159096" cy="127054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任意多边形 18"/>
          <p:cNvSpPr/>
          <p:nvPr/>
        </p:nvSpPr>
        <p:spPr bwMode="auto">
          <a:xfrm>
            <a:off x="120968" y="2017628"/>
            <a:ext cx="197280" cy="137426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任意多边形 19"/>
          <p:cNvSpPr/>
          <p:nvPr/>
        </p:nvSpPr>
        <p:spPr bwMode="auto">
          <a:xfrm>
            <a:off x="1030999" y="1514600"/>
            <a:ext cx="178188" cy="178913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任意多边形 20"/>
          <p:cNvSpPr/>
          <p:nvPr/>
        </p:nvSpPr>
        <p:spPr bwMode="auto">
          <a:xfrm>
            <a:off x="299156" y="1939839"/>
            <a:ext cx="178188" cy="147798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任意多边形 21"/>
          <p:cNvSpPr/>
          <p:nvPr/>
        </p:nvSpPr>
        <p:spPr bwMode="auto">
          <a:xfrm>
            <a:off x="728717" y="1600167"/>
            <a:ext cx="257737" cy="254106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任意多边形 22"/>
          <p:cNvSpPr/>
          <p:nvPr/>
        </p:nvSpPr>
        <p:spPr bwMode="auto">
          <a:xfrm>
            <a:off x="1145549" y="1864646"/>
            <a:ext cx="372286" cy="311151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/>
        </p:nvSpPr>
        <p:spPr bwMode="auto">
          <a:xfrm>
            <a:off x="1425559" y="2009849"/>
            <a:ext cx="238645" cy="191877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任意多边形 24"/>
          <p:cNvSpPr/>
          <p:nvPr/>
        </p:nvSpPr>
        <p:spPr bwMode="auto">
          <a:xfrm>
            <a:off x="1673750" y="2017628"/>
            <a:ext cx="238645" cy="191877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/>
        </p:nvSpPr>
        <p:spPr bwMode="auto">
          <a:xfrm>
            <a:off x="1645113" y="1864646"/>
            <a:ext cx="245009" cy="189285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任意多边形 26"/>
          <p:cNvSpPr/>
          <p:nvPr/>
        </p:nvSpPr>
        <p:spPr bwMode="auto">
          <a:xfrm>
            <a:off x="1447833" y="1745371"/>
            <a:ext cx="238645" cy="186690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/>
        </p:nvSpPr>
        <p:spPr bwMode="auto">
          <a:xfrm>
            <a:off x="1396922" y="1548309"/>
            <a:ext cx="238645" cy="189285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 bwMode="auto">
          <a:xfrm>
            <a:off x="1174187" y="1387548"/>
            <a:ext cx="232282" cy="189285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任意多边形 29"/>
          <p:cNvSpPr/>
          <p:nvPr/>
        </p:nvSpPr>
        <p:spPr bwMode="auto">
          <a:xfrm>
            <a:off x="808264" y="1346061"/>
            <a:ext cx="229099" cy="215213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任意多边形 30"/>
          <p:cNvSpPr/>
          <p:nvPr/>
        </p:nvSpPr>
        <p:spPr bwMode="auto">
          <a:xfrm>
            <a:off x="1486017" y="2354708"/>
            <a:ext cx="264101" cy="181505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任意多边形 31"/>
          <p:cNvSpPr/>
          <p:nvPr/>
        </p:nvSpPr>
        <p:spPr bwMode="auto">
          <a:xfrm>
            <a:off x="1527380" y="2204318"/>
            <a:ext cx="241827" cy="184098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任意多边形 32"/>
          <p:cNvSpPr/>
          <p:nvPr/>
        </p:nvSpPr>
        <p:spPr bwMode="auto">
          <a:xfrm>
            <a:off x="1839210" y="2147274"/>
            <a:ext cx="206827" cy="165947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任意多边形 33"/>
          <p:cNvSpPr/>
          <p:nvPr/>
        </p:nvSpPr>
        <p:spPr bwMode="auto">
          <a:xfrm>
            <a:off x="1810573" y="2282106"/>
            <a:ext cx="206827" cy="165947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3003" y="3799856"/>
            <a:ext cx="2310045" cy="3058143"/>
          </a:xfrm>
          <a:prstGeom prst="rect">
            <a:avLst/>
          </a:prstGeom>
          <a:solidFill>
            <a:srgbClr val="1F74AD"/>
          </a:solidFill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3003" y="2897866"/>
            <a:ext cx="2319384" cy="1974149"/>
          </a:xfrm>
          <a:prstGeom prst="ellipse">
            <a:avLst/>
          </a:prstGeom>
          <a:solidFill>
            <a:srgbClr val="1F74AD"/>
          </a:solidFill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1064" y="5278676"/>
            <a:ext cx="2100041" cy="805983"/>
          </a:xfrm>
          <a:prstGeom prst="rect">
            <a:avLst/>
          </a:prstGeom>
        </p:spPr>
        <p:txBody>
          <a:bodyPr wrap="square" lIns="90000" tIns="46800" rIns="9000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zh-CN" altLang="en-US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8" name="组合 147"/>
          <p:cNvGrpSpPr/>
          <p:nvPr/>
        </p:nvGrpSpPr>
        <p:grpSpPr>
          <a:xfrm>
            <a:off x="101224" y="3065820"/>
            <a:ext cx="2100041" cy="3333155"/>
            <a:chOff x="101224" y="1630212"/>
            <a:chExt cx="2100041" cy="3333155"/>
          </a:xfrm>
        </p:grpSpPr>
        <p:sp>
          <p:nvSpPr>
            <p:cNvPr id="37" name="矩形 36"/>
            <p:cNvSpPr/>
            <p:nvPr/>
          </p:nvSpPr>
          <p:spPr>
            <a:xfrm>
              <a:off x="299156" y="1630212"/>
              <a:ext cx="1718322" cy="1504708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4000" b="1" spc="150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正视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101224" y="3438644"/>
              <a:ext cx="2100041" cy="1524723"/>
            </a:xfrm>
            <a:prstGeom prst="rect">
              <a:avLst/>
            </a:prstGeom>
          </p:spPr>
          <p:txBody>
            <a:bodyPr wrap="square" lIns="91440" tIns="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auto" hangingPunct="0"/>
              <a:r>
                <a:rPr lang="zh-CN" altLang="en-US" sz="36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正视</a:t>
              </a:r>
              <a:endParaRPr lang="en-US" altLang="zh-CN" sz="36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eaLnBrk="0" fontAlgn="auto" hangingPunct="0"/>
              <a:r>
                <a:rPr lang="zh-CN" altLang="en-US" sz="36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身体变化</a:t>
              </a:r>
              <a:endParaRPr lang="zh-CN" altLang="en-US" sz="3600" b="1" spc="15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</p:grpSp>
      <p:sp>
        <p:nvSpPr>
          <p:cNvPr id="40" name="任意多边形 39"/>
          <p:cNvSpPr/>
          <p:nvPr/>
        </p:nvSpPr>
        <p:spPr bwMode="auto">
          <a:xfrm>
            <a:off x="2912857" y="2291378"/>
            <a:ext cx="428284" cy="637377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任意多边形 40"/>
          <p:cNvSpPr/>
          <p:nvPr/>
        </p:nvSpPr>
        <p:spPr bwMode="auto">
          <a:xfrm>
            <a:off x="3019927" y="2093214"/>
            <a:ext cx="190551" cy="184854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任意多边形 41"/>
          <p:cNvSpPr/>
          <p:nvPr/>
        </p:nvSpPr>
        <p:spPr bwMode="auto">
          <a:xfrm>
            <a:off x="2867488" y="2159762"/>
            <a:ext cx="152440" cy="130138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任意多边形 42"/>
          <p:cNvSpPr/>
          <p:nvPr/>
        </p:nvSpPr>
        <p:spPr bwMode="auto">
          <a:xfrm>
            <a:off x="3145147" y="2025189"/>
            <a:ext cx="161515" cy="144926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任意多边形 43"/>
          <p:cNvSpPr/>
          <p:nvPr/>
        </p:nvSpPr>
        <p:spPr bwMode="auto">
          <a:xfrm>
            <a:off x="2805786" y="2270675"/>
            <a:ext cx="119775" cy="99082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任意多边形 44"/>
          <p:cNvSpPr/>
          <p:nvPr/>
        </p:nvSpPr>
        <p:spPr bwMode="auto">
          <a:xfrm>
            <a:off x="2771306" y="2369756"/>
            <a:ext cx="146996" cy="109434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任意多边形 45"/>
          <p:cNvSpPr/>
          <p:nvPr/>
        </p:nvSpPr>
        <p:spPr bwMode="auto">
          <a:xfrm>
            <a:off x="2802157" y="2470316"/>
            <a:ext cx="145181" cy="102040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任意多边形 46"/>
          <p:cNvSpPr/>
          <p:nvPr/>
        </p:nvSpPr>
        <p:spPr bwMode="auto">
          <a:xfrm>
            <a:off x="2675123" y="2434825"/>
            <a:ext cx="146996" cy="103518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任意多边形 47"/>
          <p:cNvSpPr/>
          <p:nvPr/>
        </p:nvSpPr>
        <p:spPr bwMode="auto">
          <a:xfrm>
            <a:off x="2687827" y="2285463"/>
            <a:ext cx="146996" cy="110913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任意多边形 48"/>
          <p:cNvSpPr/>
          <p:nvPr/>
        </p:nvSpPr>
        <p:spPr bwMode="auto">
          <a:xfrm>
            <a:off x="2633385" y="2366798"/>
            <a:ext cx="125219" cy="87252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任意多边形 49"/>
          <p:cNvSpPr/>
          <p:nvPr/>
        </p:nvSpPr>
        <p:spPr bwMode="auto">
          <a:xfrm>
            <a:off x="2733196" y="2152367"/>
            <a:ext cx="101627" cy="88730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任意多边形 50"/>
          <p:cNvSpPr/>
          <p:nvPr/>
        </p:nvSpPr>
        <p:spPr bwMode="auto">
          <a:xfrm>
            <a:off x="2638828" y="2093214"/>
            <a:ext cx="79850" cy="68027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任意多边形 51"/>
          <p:cNvSpPr/>
          <p:nvPr/>
        </p:nvSpPr>
        <p:spPr bwMode="auto">
          <a:xfrm>
            <a:off x="2782195" y="2065117"/>
            <a:ext cx="99813" cy="85772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" name="任意多边形 52"/>
          <p:cNvSpPr/>
          <p:nvPr/>
        </p:nvSpPr>
        <p:spPr bwMode="auto">
          <a:xfrm>
            <a:off x="2794898" y="1957162"/>
            <a:ext cx="99813" cy="85772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任意多边形 53"/>
          <p:cNvSpPr/>
          <p:nvPr/>
        </p:nvSpPr>
        <p:spPr bwMode="auto">
          <a:xfrm>
            <a:off x="3068928" y="1835898"/>
            <a:ext cx="112515" cy="96124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任意多边形 54"/>
          <p:cNvSpPr/>
          <p:nvPr/>
        </p:nvSpPr>
        <p:spPr bwMode="auto">
          <a:xfrm>
            <a:off x="3453657" y="2069554"/>
            <a:ext cx="92553" cy="72464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6" name="任意多边形 55"/>
          <p:cNvSpPr/>
          <p:nvPr/>
        </p:nvSpPr>
        <p:spPr bwMode="auto">
          <a:xfrm>
            <a:off x="3606098" y="2247013"/>
            <a:ext cx="90738" cy="72464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7" name="任意多边形 56"/>
          <p:cNvSpPr/>
          <p:nvPr/>
        </p:nvSpPr>
        <p:spPr bwMode="auto">
          <a:xfrm>
            <a:off x="2555349" y="2257364"/>
            <a:ext cx="112515" cy="78378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任意多边形 57"/>
          <p:cNvSpPr/>
          <p:nvPr/>
        </p:nvSpPr>
        <p:spPr bwMode="auto">
          <a:xfrm>
            <a:off x="3074371" y="1970471"/>
            <a:ext cx="101627" cy="102040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任意多边形 58"/>
          <p:cNvSpPr/>
          <p:nvPr/>
        </p:nvSpPr>
        <p:spPr bwMode="auto">
          <a:xfrm>
            <a:off x="2656976" y="2212999"/>
            <a:ext cx="101627" cy="84294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任意多边形 59"/>
          <p:cNvSpPr/>
          <p:nvPr/>
        </p:nvSpPr>
        <p:spPr bwMode="auto">
          <a:xfrm>
            <a:off x="2901970" y="2019273"/>
            <a:ext cx="146996" cy="144926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任意多边形 60"/>
          <p:cNvSpPr/>
          <p:nvPr/>
        </p:nvSpPr>
        <p:spPr bwMode="auto">
          <a:xfrm>
            <a:off x="3139702" y="2170114"/>
            <a:ext cx="212328" cy="177459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任意多边形 61"/>
          <p:cNvSpPr/>
          <p:nvPr/>
        </p:nvSpPr>
        <p:spPr bwMode="auto">
          <a:xfrm>
            <a:off x="3299402" y="2252929"/>
            <a:ext cx="136107" cy="109434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3" name="任意多边形 62"/>
          <p:cNvSpPr/>
          <p:nvPr/>
        </p:nvSpPr>
        <p:spPr bwMode="auto">
          <a:xfrm>
            <a:off x="3440953" y="2257364"/>
            <a:ext cx="136107" cy="109434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4" name="任意多边形 63"/>
          <p:cNvSpPr/>
          <p:nvPr/>
        </p:nvSpPr>
        <p:spPr bwMode="auto">
          <a:xfrm>
            <a:off x="3424621" y="2170114"/>
            <a:ext cx="139738" cy="107955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5" name="任意多边形 64"/>
          <p:cNvSpPr/>
          <p:nvPr/>
        </p:nvSpPr>
        <p:spPr bwMode="auto">
          <a:xfrm>
            <a:off x="3312105" y="2102088"/>
            <a:ext cx="136107" cy="106476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6" name="任意多边形 65"/>
          <p:cNvSpPr/>
          <p:nvPr/>
        </p:nvSpPr>
        <p:spPr bwMode="auto">
          <a:xfrm>
            <a:off x="3283069" y="1989697"/>
            <a:ext cx="136107" cy="107955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7" name="任意多边形 66"/>
          <p:cNvSpPr/>
          <p:nvPr/>
        </p:nvSpPr>
        <p:spPr bwMode="auto">
          <a:xfrm>
            <a:off x="3156036" y="1898009"/>
            <a:ext cx="132478" cy="107955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8" name="任意多边形 67"/>
          <p:cNvSpPr/>
          <p:nvPr/>
        </p:nvSpPr>
        <p:spPr bwMode="auto">
          <a:xfrm>
            <a:off x="2947338" y="1874347"/>
            <a:ext cx="130662" cy="122743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9" name="任意多边形 68"/>
          <p:cNvSpPr/>
          <p:nvPr/>
        </p:nvSpPr>
        <p:spPr bwMode="auto">
          <a:xfrm>
            <a:off x="3333882" y="2449613"/>
            <a:ext cx="150626" cy="103518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0" name="任意多边形 69"/>
          <p:cNvSpPr/>
          <p:nvPr/>
        </p:nvSpPr>
        <p:spPr bwMode="auto">
          <a:xfrm>
            <a:off x="3357474" y="2363840"/>
            <a:ext cx="137922" cy="104997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" name="任意多边形 70"/>
          <p:cNvSpPr/>
          <p:nvPr/>
        </p:nvSpPr>
        <p:spPr bwMode="auto">
          <a:xfrm>
            <a:off x="3535320" y="2331305"/>
            <a:ext cx="117961" cy="94645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2" name="任意多边形 71"/>
          <p:cNvSpPr/>
          <p:nvPr/>
        </p:nvSpPr>
        <p:spPr bwMode="auto">
          <a:xfrm>
            <a:off x="3518988" y="2408205"/>
            <a:ext cx="117961" cy="94645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3" name="任意多边形 72"/>
          <p:cNvSpPr/>
          <p:nvPr/>
        </p:nvSpPr>
        <p:spPr bwMode="auto">
          <a:xfrm>
            <a:off x="3912230" y="2599263"/>
            <a:ext cx="329630" cy="490558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4" name="任意多边形 73"/>
          <p:cNvSpPr/>
          <p:nvPr/>
        </p:nvSpPr>
        <p:spPr bwMode="auto">
          <a:xfrm>
            <a:off x="3994638" y="2446747"/>
            <a:ext cx="146657" cy="142273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5" name="任意多边形 74"/>
          <p:cNvSpPr/>
          <p:nvPr/>
        </p:nvSpPr>
        <p:spPr bwMode="auto">
          <a:xfrm>
            <a:off x="3877311" y="2497964"/>
            <a:ext cx="117326" cy="100160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6" name="任意多边形 75"/>
          <p:cNvSpPr/>
          <p:nvPr/>
        </p:nvSpPr>
        <p:spPr bwMode="auto">
          <a:xfrm>
            <a:off x="4091013" y="2394390"/>
            <a:ext cx="124309" cy="111542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7" name="任意多边形 76"/>
          <p:cNvSpPr/>
          <p:nvPr/>
        </p:nvSpPr>
        <p:spPr bwMode="auto">
          <a:xfrm>
            <a:off x="3829823" y="2583328"/>
            <a:ext cx="92184" cy="76259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" name="任意多边形 77"/>
          <p:cNvSpPr/>
          <p:nvPr/>
        </p:nvSpPr>
        <p:spPr bwMode="auto">
          <a:xfrm>
            <a:off x="3803286" y="2659587"/>
            <a:ext cx="113136" cy="84226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9" name="任意多边形 78"/>
          <p:cNvSpPr/>
          <p:nvPr/>
        </p:nvSpPr>
        <p:spPr bwMode="auto">
          <a:xfrm>
            <a:off x="3827029" y="2736983"/>
            <a:ext cx="111740" cy="78535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0" name="任意多边形 79"/>
          <p:cNvSpPr/>
          <p:nvPr/>
        </p:nvSpPr>
        <p:spPr bwMode="auto">
          <a:xfrm>
            <a:off x="3729257" y="2709668"/>
            <a:ext cx="113136" cy="79673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1" name="任意多边形 80"/>
          <p:cNvSpPr/>
          <p:nvPr/>
        </p:nvSpPr>
        <p:spPr bwMode="auto">
          <a:xfrm>
            <a:off x="3739035" y="2594711"/>
            <a:ext cx="113136" cy="85364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2" name="任意多边形 81"/>
          <p:cNvSpPr/>
          <p:nvPr/>
        </p:nvSpPr>
        <p:spPr bwMode="auto">
          <a:xfrm>
            <a:off x="3697133" y="2657311"/>
            <a:ext cx="96375" cy="67154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3" name="任意多边形 82"/>
          <p:cNvSpPr/>
          <p:nvPr/>
        </p:nvSpPr>
        <p:spPr bwMode="auto">
          <a:xfrm>
            <a:off x="3773954" y="2492274"/>
            <a:ext cx="78217" cy="68291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4" name="任意多边形 83"/>
          <p:cNvSpPr/>
          <p:nvPr/>
        </p:nvSpPr>
        <p:spPr bwMode="auto">
          <a:xfrm>
            <a:off x="3701322" y="2446747"/>
            <a:ext cx="61456" cy="52357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5" name="任意多边形 84"/>
          <p:cNvSpPr/>
          <p:nvPr/>
        </p:nvSpPr>
        <p:spPr bwMode="auto">
          <a:xfrm>
            <a:off x="3811666" y="2425121"/>
            <a:ext cx="76821" cy="66014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6" name="任意多边形 85"/>
          <p:cNvSpPr/>
          <p:nvPr/>
        </p:nvSpPr>
        <p:spPr bwMode="auto">
          <a:xfrm>
            <a:off x="3821442" y="2342033"/>
            <a:ext cx="76821" cy="66014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7" name="任意多边形 86"/>
          <p:cNvSpPr/>
          <p:nvPr/>
        </p:nvSpPr>
        <p:spPr bwMode="auto">
          <a:xfrm>
            <a:off x="4032350" y="2248702"/>
            <a:ext cx="86597" cy="73983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8" name="任意多边形 87"/>
          <p:cNvSpPr/>
          <p:nvPr/>
        </p:nvSpPr>
        <p:spPr bwMode="auto">
          <a:xfrm>
            <a:off x="4328458" y="2428535"/>
            <a:ext cx="71234" cy="55771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9" name="任意多边形 88"/>
          <p:cNvSpPr/>
          <p:nvPr/>
        </p:nvSpPr>
        <p:spPr bwMode="auto">
          <a:xfrm>
            <a:off x="4445784" y="2565118"/>
            <a:ext cx="69836" cy="55771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0" name="任意多边形 89"/>
          <p:cNvSpPr/>
          <p:nvPr/>
        </p:nvSpPr>
        <p:spPr bwMode="auto">
          <a:xfrm>
            <a:off x="3637073" y="2573085"/>
            <a:ext cx="86597" cy="60324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1" name="任意多边形 90"/>
          <p:cNvSpPr/>
          <p:nvPr/>
        </p:nvSpPr>
        <p:spPr bwMode="auto">
          <a:xfrm>
            <a:off x="4036540" y="2352276"/>
            <a:ext cx="78217" cy="78535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2" name="任意多边形 91"/>
          <p:cNvSpPr/>
          <p:nvPr/>
        </p:nvSpPr>
        <p:spPr bwMode="auto">
          <a:xfrm>
            <a:off x="3715290" y="2538940"/>
            <a:ext cx="78217" cy="64876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3" name="任意多边形 92"/>
          <p:cNvSpPr/>
          <p:nvPr/>
        </p:nvSpPr>
        <p:spPr bwMode="auto">
          <a:xfrm>
            <a:off x="3903850" y="2389838"/>
            <a:ext cx="113136" cy="111542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4" name="任意多边形 93"/>
          <p:cNvSpPr/>
          <p:nvPr/>
        </p:nvSpPr>
        <p:spPr bwMode="auto">
          <a:xfrm>
            <a:off x="4086822" y="2505933"/>
            <a:ext cx="163419" cy="136583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5" name="任意多边形 94"/>
          <p:cNvSpPr/>
          <p:nvPr/>
        </p:nvSpPr>
        <p:spPr bwMode="auto">
          <a:xfrm>
            <a:off x="4209735" y="2569671"/>
            <a:ext cx="104755" cy="84226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6" name="任意多边形 95"/>
          <p:cNvSpPr/>
          <p:nvPr/>
        </p:nvSpPr>
        <p:spPr bwMode="auto">
          <a:xfrm>
            <a:off x="4318680" y="2573085"/>
            <a:ext cx="104755" cy="84226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7" name="任意多边形 96"/>
          <p:cNvSpPr/>
          <p:nvPr/>
        </p:nvSpPr>
        <p:spPr bwMode="auto">
          <a:xfrm>
            <a:off x="4306110" y="2505933"/>
            <a:ext cx="107549" cy="83088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8" name="任意多边形 97"/>
          <p:cNvSpPr/>
          <p:nvPr/>
        </p:nvSpPr>
        <p:spPr bwMode="auto">
          <a:xfrm>
            <a:off x="4219513" y="2453576"/>
            <a:ext cx="104755" cy="81950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9" name="任意多边形 98"/>
          <p:cNvSpPr/>
          <p:nvPr/>
        </p:nvSpPr>
        <p:spPr bwMode="auto">
          <a:xfrm>
            <a:off x="4197164" y="2367073"/>
            <a:ext cx="104755" cy="83088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0" name="任意多边形 99"/>
          <p:cNvSpPr/>
          <p:nvPr/>
        </p:nvSpPr>
        <p:spPr bwMode="auto">
          <a:xfrm>
            <a:off x="4099393" y="2296507"/>
            <a:ext cx="101962" cy="83088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1" name="任意多边形 100"/>
          <p:cNvSpPr/>
          <p:nvPr/>
        </p:nvSpPr>
        <p:spPr bwMode="auto">
          <a:xfrm>
            <a:off x="3938767" y="2278295"/>
            <a:ext cx="100564" cy="94469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2" name="任意多边形 101"/>
          <p:cNvSpPr/>
          <p:nvPr/>
        </p:nvSpPr>
        <p:spPr bwMode="auto">
          <a:xfrm>
            <a:off x="4236274" y="2721049"/>
            <a:ext cx="115929" cy="79673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3" name="任意多边形 102"/>
          <p:cNvSpPr/>
          <p:nvPr/>
        </p:nvSpPr>
        <p:spPr bwMode="auto">
          <a:xfrm>
            <a:off x="4254431" y="2655035"/>
            <a:ext cx="106153" cy="80812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4" name="任意多边形 103"/>
          <p:cNvSpPr/>
          <p:nvPr/>
        </p:nvSpPr>
        <p:spPr bwMode="auto">
          <a:xfrm>
            <a:off x="4391311" y="2629994"/>
            <a:ext cx="90788" cy="72843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5" name="任意多边形 104"/>
          <p:cNvSpPr/>
          <p:nvPr/>
        </p:nvSpPr>
        <p:spPr bwMode="auto">
          <a:xfrm>
            <a:off x="4378740" y="2689180"/>
            <a:ext cx="90788" cy="72843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2323547" y="3905052"/>
            <a:ext cx="2310045" cy="2952948"/>
          </a:xfrm>
          <a:prstGeom prst="rect">
            <a:avLst/>
          </a:prstGeom>
          <a:solidFill>
            <a:srgbClr val="3498DB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2324055" y="2829214"/>
            <a:ext cx="2309030" cy="1974147"/>
          </a:xfrm>
          <a:prstGeom prst="ellipse">
            <a:avLst/>
          </a:prstGeom>
          <a:solidFill>
            <a:srgbClr val="3498DB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49" name="组合 148"/>
          <p:cNvGrpSpPr/>
          <p:nvPr/>
        </p:nvGrpSpPr>
        <p:grpSpPr>
          <a:xfrm>
            <a:off x="2403636" y="2909385"/>
            <a:ext cx="2100041" cy="3304473"/>
            <a:chOff x="2403636" y="1473777"/>
            <a:chExt cx="2100041" cy="3304473"/>
          </a:xfrm>
        </p:grpSpPr>
        <p:sp>
          <p:nvSpPr>
            <p:cNvPr id="108" name="矩形 107"/>
            <p:cNvSpPr/>
            <p:nvPr/>
          </p:nvSpPr>
          <p:spPr>
            <a:xfrm>
              <a:off x="2582132" y="1473777"/>
              <a:ext cx="1770078" cy="1597870"/>
            </a:xfrm>
            <a:prstGeom prst="rect">
              <a:avLst/>
            </a:prstGeom>
          </p:spPr>
          <p:txBody>
            <a:bodyPr wrap="square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4000" b="1" spc="150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接纳</a:t>
              </a:r>
            </a:p>
          </p:txBody>
        </p:sp>
        <p:sp>
          <p:nvSpPr>
            <p:cNvPr id="109" name="矩形 108"/>
            <p:cNvSpPr/>
            <p:nvPr/>
          </p:nvSpPr>
          <p:spPr>
            <a:xfrm>
              <a:off x="2403636" y="3253527"/>
              <a:ext cx="2100041" cy="1524723"/>
            </a:xfrm>
            <a:prstGeom prst="rect">
              <a:avLst/>
            </a:prstGeom>
          </p:spPr>
          <p:txBody>
            <a:bodyPr wrap="square" lIns="91440" tIns="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auto" hangingPunct="0"/>
              <a:r>
                <a:rPr lang="zh-CN" altLang="en-US" sz="35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欣然接受</a:t>
              </a:r>
              <a:endParaRPr lang="zh-CN" altLang="en-US" sz="35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eaLnBrk="0" fontAlgn="auto" hangingPunct="0"/>
              <a:r>
                <a:rPr lang="zh-CN" altLang="en-US" sz="35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青春花蕾的绽放</a:t>
              </a:r>
            </a:p>
          </p:txBody>
        </p:sp>
      </p:grpSp>
      <p:sp>
        <p:nvSpPr>
          <p:cNvPr id="110" name="任意多边形 109"/>
          <p:cNvSpPr/>
          <p:nvPr/>
        </p:nvSpPr>
        <p:spPr bwMode="auto">
          <a:xfrm>
            <a:off x="5378350" y="2646220"/>
            <a:ext cx="695951" cy="1035722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1" name="任意多边形 110"/>
          <p:cNvSpPr/>
          <p:nvPr/>
        </p:nvSpPr>
        <p:spPr bwMode="auto">
          <a:xfrm>
            <a:off x="5552337" y="2324209"/>
            <a:ext cx="309641" cy="300384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2" name="任意多边形 111"/>
          <p:cNvSpPr/>
          <p:nvPr/>
        </p:nvSpPr>
        <p:spPr bwMode="auto">
          <a:xfrm>
            <a:off x="5304626" y="2432346"/>
            <a:ext cx="247712" cy="211470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3" name="任意多边形 112"/>
          <p:cNvSpPr/>
          <p:nvPr/>
        </p:nvSpPr>
        <p:spPr bwMode="auto">
          <a:xfrm>
            <a:off x="5755816" y="2213669"/>
            <a:ext cx="262457" cy="235501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4" name="任意多边形 113"/>
          <p:cNvSpPr/>
          <p:nvPr/>
        </p:nvSpPr>
        <p:spPr bwMode="auto">
          <a:xfrm>
            <a:off x="5204362" y="2612577"/>
            <a:ext cx="194630" cy="161007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5" name="任意多边形 114"/>
          <p:cNvSpPr/>
          <p:nvPr/>
        </p:nvSpPr>
        <p:spPr bwMode="auto">
          <a:xfrm>
            <a:off x="5148332" y="2773582"/>
            <a:ext cx="238865" cy="177827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6" name="任意多边形 115"/>
          <p:cNvSpPr/>
          <p:nvPr/>
        </p:nvSpPr>
        <p:spPr bwMode="auto">
          <a:xfrm>
            <a:off x="5198463" y="2936991"/>
            <a:ext cx="235916" cy="165813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7" name="任意多边形 116"/>
          <p:cNvSpPr/>
          <p:nvPr/>
        </p:nvSpPr>
        <p:spPr bwMode="auto">
          <a:xfrm>
            <a:off x="4992038" y="2879317"/>
            <a:ext cx="238865" cy="168215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8" name="任意多边形 117"/>
          <p:cNvSpPr/>
          <p:nvPr/>
        </p:nvSpPr>
        <p:spPr bwMode="auto">
          <a:xfrm>
            <a:off x="5012682" y="2636608"/>
            <a:ext cx="238865" cy="180230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9" name="任意多边形 118"/>
          <p:cNvSpPr/>
          <p:nvPr/>
        </p:nvSpPr>
        <p:spPr bwMode="auto">
          <a:xfrm>
            <a:off x="4924213" y="2768776"/>
            <a:ext cx="203477" cy="141781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0" name="任意多边形 119"/>
          <p:cNvSpPr/>
          <p:nvPr/>
        </p:nvSpPr>
        <p:spPr bwMode="auto">
          <a:xfrm>
            <a:off x="5086404" y="2420332"/>
            <a:ext cx="165141" cy="144184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1" name="任意多边形 120"/>
          <p:cNvSpPr/>
          <p:nvPr/>
        </p:nvSpPr>
        <p:spPr bwMode="auto">
          <a:xfrm>
            <a:off x="4933059" y="2324209"/>
            <a:ext cx="129754" cy="110541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2" name="任意多边形 121"/>
          <p:cNvSpPr/>
          <p:nvPr/>
        </p:nvSpPr>
        <p:spPr bwMode="auto">
          <a:xfrm>
            <a:off x="5166027" y="2278551"/>
            <a:ext cx="162192" cy="139378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3" name="任意多边形 122"/>
          <p:cNvSpPr/>
          <p:nvPr/>
        </p:nvSpPr>
        <p:spPr bwMode="auto">
          <a:xfrm>
            <a:off x="5186669" y="2103128"/>
            <a:ext cx="162192" cy="139378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4" name="任意多边形 123"/>
          <p:cNvSpPr/>
          <p:nvPr/>
        </p:nvSpPr>
        <p:spPr bwMode="auto">
          <a:xfrm>
            <a:off x="5631960" y="1906076"/>
            <a:ext cx="182834" cy="156199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5" name="任意多边形 124"/>
          <p:cNvSpPr/>
          <p:nvPr/>
        </p:nvSpPr>
        <p:spPr bwMode="auto">
          <a:xfrm>
            <a:off x="6257135" y="2285760"/>
            <a:ext cx="150397" cy="117750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6" name="任意多边形 125"/>
          <p:cNvSpPr/>
          <p:nvPr/>
        </p:nvSpPr>
        <p:spPr bwMode="auto">
          <a:xfrm>
            <a:off x="4797408" y="2590949"/>
            <a:ext cx="182834" cy="127364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7" name="任意多边形 126"/>
          <p:cNvSpPr/>
          <p:nvPr/>
        </p:nvSpPr>
        <p:spPr bwMode="auto">
          <a:xfrm>
            <a:off x="5640806" y="2124754"/>
            <a:ext cx="165141" cy="165813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8" name="任意多边形 127"/>
          <p:cNvSpPr/>
          <p:nvPr/>
        </p:nvSpPr>
        <p:spPr bwMode="auto">
          <a:xfrm>
            <a:off x="4962549" y="2518857"/>
            <a:ext cx="165141" cy="136976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9" name="任意多边形 128"/>
          <p:cNvSpPr/>
          <p:nvPr/>
        </p:nvSpPr>
        <p:spPr bwMode="auto">
          <a:xfrm>
            <a:off x="5360657" y="2204057"/>
            <a:ext cx="238865" cy="235501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0" name="任意多边形 129"/>
          <p:cNvSpPr/>
          <p:nvPr/>
        </p:nvSpPr>
        <p:spPr bwMode="auto">
          <a:xfrm>
            <a:off x="5746967" y="2449169"/>
            <a:ext cx="345028" cy="288367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1" name="任意多边形 130"/>
          <p:cNvSpPr/>
          <p:nvPr/>
        </p:nvSpPr>
        <p:spPr bwMode="auto">
          <a:xfrm>
            <a:off x="6006474" y="2583740"/>
            <a:ext cx="221172" cy="177827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2" name="任意多边形 131"/>
          <p:cNvSpPr/>
          <p:nvPr/>
        </p:nvSpPr>
        <p:spPr bwMode="auto">
          <a:xfrm>
            <a:off x="6236491" y="2590949"/>
            <a:ext cx="221172" cy="177827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3" name="任意多边形 132"/>
          <p:cNvSpPr/>
          <p:nvPr/>
        </p:nvSpPr>
        <p:spPr bwMode="auto">
          <a:xfrm>
            <a:off x="6209953" y="2449169"/>
            <a:ext cx="227070" cy="175424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4" name="任意多边形 133"/>
          <p:cNvSpPr/>
          <p:nvPr/>
        </p:nvSpPr>
        <p:spPr bwMode="auto">
          <a:xfrm>
            <a:off x="6027117" y="2338627"/>
            <a:ext cx="221172" cy="173021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5" name="任意多边形 134"/>
          <p:cNvSpPr/>
          <p:nvPr/>
        </p:nvSpPr>
        <p:spPr bwMode="auto">
          <a:xfrm>
            <a:off x="5979935" y="2155995"/>
            <a:ext cx="221172" cy="175424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6" name="任意多边形 135"/>
          <p:cNvSpPr/>
          <p:nvPr/>
        </p:nvSpPr>
        <p:spPr bwMode="auto">
          <a:xfrm>
            <a:off x="5773509" y="2007005"/>
            <a:ext cx="215274" cy="175424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7" name="任意多边形 136"/>
          <p:cNvSpPr/>
          <p:nvPr/>
        </p:nvSpPr>
        <p:spPr bwMode="auto">
          <a:xfrm>
            <a:off x="5434379" y="1968556"/>
            <a:ext cx="212323" cy="199455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8" name="任意多边形 137"/>
          <p:cNvSpPr/>
          <p:nvPr/>
        </p:nvSpPr>
        <p:spPr bwMode="auto">
          <a:xfrm>
            <a:off x="6062504" y="2903348"/>
            <a:ext cx="244763" cy="168215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9" name="任意多边形 138"/>
          <p:cNvSpPr/>
          <p:nvPr/>
        </p:nvSpPr>
        <p:spPr bwMode="auto">
          <a:xfrm>
            <a:off x="6100841" y="2763970"/>
            <a:ext cx="224119" cy="170618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0" name="任意多边形 139"/>
          <p:cNvSpPr/>
          <p:nvPr/>
        </p:nvSpPr>
        <p:spPr bwMode="auto">
          <a:xfrm>
            <a:off x="6389836" y="2711102"/>
            <a:ext cx="191683" cy="153796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1" name="任意多边形 140"/>
          <p:cNvSpPr/>
          <p:nvPr/>
        </p:nvSpPr>
        <p:spPr bwMode="auto">
          <a:xfrm>
            <a:off x="6363298" y="2836062"/>
            <a:ext cx="191683" cy="153796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4629245" y="4567916"/>
            <a:ext cx="2310045" cy="2290083"/>
          </a:xfrm>
          <a:prstGeom prst="rect">
            <a:avLst/>
          </a:prstGeom>
          <a:solidFill>
            <a:srgbClr val="1AA3AA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4619906" y="3492077"/>
            <a:ext cx="2328723" cy="1974147"/>
          </a:xfrm>
          <a:prstGeom prst="ellipse">
            <a:avLst/>
          </a:prstGeom>
          <a:solidFill>
            <a:srgbClr val="1AA3AA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50" name="组合 149"/>
          <p:cNvGrpSpPr/>
          <p:nvPr/>
        </p:nvGrpSpPr>
        <p:grpSpPr>
          <a:xfrm>
            <a:off x="4726062" y="3492469"/>
            <a:ext cx="2100041" cy="2695287"/>
            <a:chOff x="4726062" y="2056861"/>
            <a:chExt cx="2100041" cy="2695287"/>
          </a:xfrm>
        </p:grpSpPr>
        <p:sp>
          <p:nvSpPr>
            <p:cNvPr id="144" name="矩形 143"/>
            <p:cNvSpPr/>
            <p:nvPr/>
          </p:nvSpPr>
          <p:spPr>
            <a:xfrm>
              <a:off x="4979878" y="2056861"/>
              <a:ext cx="1672211" cy="1504708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4000" b="1" spc="150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尊重</a:t>
              </a:r>
            </a:p>
          </p:txBody>
        </p:sp>
        <p:sp>
          <p:nvSpPr>
            <p:cNvPr id="145" name="矩形 144"/>
            <p:cNvSpPr/>
            <p:nvPr/>
          </p:nvSpPr>
          <p:spPr>
            <a:xfrm>
              <a:off x="4726062" y="3227425"/>
              <a:ext cx="2100041" cy="1524723"/>
            </a:xfrm>
            <a:prstGeom prst="rect">
              <a:avLst/>
            </a:prstGeom>
          </p:spPr>
          <p:txBody>
            <a:bodyPr wrap="square" lIns="91440" tIns="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尊重自己和同伴的生理变化</a:t>
              </a:r>
              <a:endParaRPr lang="zh-CN" altLang="en-US" sz="3600" b="1" spc="15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</p:grpSp>
      <p:sp>
        <p:nvSpPr>
          <p:cNvPr id="146" name="任意多边形 145"/>
          <p:cNvSpPr/>
          <p:nvPr/>
        </p:nvSpPr>
        <p:spPr bwMode="auto">
          <a:xfrm>
            <a:off x="6504846" y="2574128"/>
            <a:ext cx="147447" cy="117750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7690564" y="2077815"/>
            <a:ext cx="4087914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受遗传、营养、锻炼</a:t>
            </a:r>
            <a:endParaRPr lang="en-US" altLang="zh-CN" sz="3200" b="1" dirty="0" smtClean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等因素的影响，我们</a:t>
            </a:r>
            <a:endParaRPr lang="en-US" altLang="zh-CN" sz="3200" b="1" dirty="0" smtClean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身体的发育情况会有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u="sng" dirty="0" smtClean="0">
                <a:solidFill>
                  <a:srgbClr val="CC0000"/>
                </a:solidFill>
                <a:latin typeface="华文中宋" panose="02010600040101010101" charset="-122"/>
                <a:ea typeface="华文中宋" panose="02010600040101010101" charset="-122"/>
              </a:rPr>
              <a:t>差异性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，这</a:t>
            </a:r>
            <a:r>
              <a:rPr lang="zh-CN" altLang="en-US" sz="3200" b="1" u="sng" dirty="0" smtClean="0">
                <a:solidFill>
                  <a:srgbClr val="CC0000"/>
                </a:solidFill>
                <a:latin typeface="华文中宋" panose="02010600040101010101" charset="-122"/>
                <a:ea typeface="华文中宋" panose="02010600040101010101" charset="-122"/>
              </a:rPr>
              <a:t>是正常的</a:t>
            </a:r>
            <a:endParaRPr lang="en-US" altLang="zh-CN" sz="3200" b="1" u="sng" dirty="0" smtClean="0">
              <a:solidFill>
                <a:srgbClr val="CC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生理现象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。</a:t>
            </a:r>
            <a:endParaRPr lang="en-US" altLang="zh-CN" sz="3200" b="1" dirty="0" smtClean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7752297" y="2306415"/>
            <a:ext cx="5900139" cy="2879482"/>
            <a:chOff x="7495907" y="632926"/>
            <a:chExt cx="4162693" cy="2879482"/>
          </a:xfrm>
        </p:grpSpPr>
        <p:sp>
          <p:nvSpPr>
            <p:cNvPr id="151" name="矩形 150"/>
            <p:cNvSpPr/>
            <p:nvPr/>
          </p:nvSpPr>
          <p:spPr>
            <a:xfrm>
              <a:off x="7836868" y="2435190"/>
              <a:ext cx="38217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endParaRPr lang="zh-CN" alt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sp>
          <p:nvSpPr>
            <p:cNvPr id="153" name="Text Box 38"/>
            <p:cNvSpPr txBox="1">
              <a:spLocks noChangeArrowheads="1"/>
            </p:cNvSpPr>
            <p:nvPr/>
          </p:nvSpPr>
          <p:spPr bwMode="auto">
            <a:xfrm>
              <a:off x="7495907" y="632926"/>
              <a:ext cx="2973732" cy="225908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60000"/>
                </a:lnSpc>
              </a:pPr>
              <a:r>
                <a:rPr lang="zh-CN" altLang="en-US" sz="4400" b="1" spc="50" dirty="0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青春之美在于</a:t>
              </a:r>
              <a:endParaRPr lang="en-US" altLang="zh-CN" sz="4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4400" b="1" spc="50" dirty="0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欣然悦纳。</a:t>
              </a:r>
              <a:endParaRPr lang="zh-CN" altLang="en-US" sz="4400" b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</p:grpSp>
      <p:sp>
        <p:nvSpPr>
          <p:cNvPr id="155" name="矩形 154"/>
          <p:cNvSpPr/>
          <p:nvPr/>
        </p:nvSpPr>
        <p:spPr>
          <a:xfrm>
            <a:off x="0" y="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解</a:t>
            </a:r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青春之烦恼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6669" y="1500068"/>
            <a:ext cx="12185331" cy="2338590"/>
            <a:chOff x="6669" y="1309955"/>
            <a:chExt cx="12185331" cy="2338590"/>
          </a:xfrm>
        </p:grpSpPr>
        <p:grpSp>
          <p:nvGrpSpPr>
            <p:cNvPr id="3" name="组合 1"/>
            <p:cNvGrpSpPr/>
            <p:nvPr/>
          </p:nvGrpSpPr>
          <p:grpSpPr>
            <a:xfrm>
              <a:off x="6669" y="1309955"/>
              <a:ext cx="12185330" cy="2338590"/>
              <a:chOff x="1581150" y="1572985"/>
              <a:chExt cx="7360329" cy="831031"/>
            </a:xfrm>
          </p:grpSpPr>
          <p:sp>
            <p:nvSpPr>
              <p:cNvPr id="9" name="同侧圆角矩形 8"/>
              <p:cNvSpPr/>
              <p:nvPr/>
            </p:nvSpPr>
            <p:spPr>
              <a:xfrm>
                <a:off x="1581150" y="1581641"/>
                <a:ext cx="2250281" cy="335756"/>
              </a:xfrm>
              <a:prstGeom prst="round2SameRect">
                <a:avLst>
                  <a:gd name="adj1" fmla="val 19408"/>
                  <a:gd name="adj2" fmla="val 0"/>
                </a:avLst>
              </a:prstGeom>
              <a:solidFill>
                <a:srgbClr val="72C5EA"/>
              </a:solidFill>
            </p:spPr>
            <p:txBody>
              <a:bodyPr rot="0" spcFirstLastPara="0" vert="horz" wrap="square" lIns="36000" tIns="0" rIns="91440" bIns="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altLang="zh-CN" sz="2800" b="1" dirty="0">
                    <a:solidFill>
                      <a:srgbClr val="FFFF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01</a:t>
                </a:r>
                <a:endParaRPr lang="zh-CN" altLang="en-US" sz="2800" b="1" dirty="0" err="1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919335" y="1572985"/>
                <a:ext cx="7022144" cy="83103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D9D9D9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小兰（呐喊）：不要再管我啦！</a:t>
                </a:r>
                <a:endPara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爸爸妈妈（疑惑）：我们不管你，你能自觉学习吗？</a:t>
                </a:r>
                <a:endPara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小兰：我肚子有点不舒服，你可以陪陪我么？</a:t>
                </a:r>
                <a:endParaRPr lang="zh-CN" altLang="en-US" sz="2800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pic>
          <p:nvPicPr>
            <p:cNvPr id="11" name="Picture 6" descr="https://timgsa.baidu.com/timg?image&amp;quality=80&amp;size=b9999_10000&amp;sec=1580729266782&amp;di=02ff80adb207e1614b6f30650d622f61&amp;imgtype=0&amp;src=http%3A%2F%2Frimg2.ciwong.net%2Fcwf%2Fshufang%2Fimages%2F1565%2F610%2F356677610%2F2b143fa638cea7f4b4404785a34fd190.jpg%3Fw%3D700%26h%3D70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35319" y="1309956"/>
              <a:ext cx="3456681" cy="222091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</p:pic>
      </p:grpSp>
      <p:sp>
        <p:nvSpPr>
          <p:cNvPr id="16" name="矩形 15"/>
          <p:cNvSpPr/>
          <p:nvPr/>
        </p:nvSpPr>
        <p:spPr>
          <a:xfrm>
            <a:off x="0" y="-8792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解</a:t>
            </a:r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青春之烦恼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54460" y="4689695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你有过类似的矛盾心理吗？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1" y="1280767"/>
            <a:ext cx="12180288" cy="3273135"/>
            <a:chOff x="986835" y="2131749"/>
            <a:chExt cx="11193453" cy="3273135"/>
          </a:xfrm>
        </p:grpSpPr>
        <p:grpSp>
          <p:nvGrpSpPr>
            <p:cNvPr id="3" name="组合 3"/>
            <p:cNvGrpSpPr/>
            <p:nvPr/>
          </p:nvGrpSpPr>
          <p:grpSpPr>
            <a:xfrm>
              <a:off x="986835" y="2131749"/>
              <a:ext cx="11193453" cy="3273135"/>
              <a:chOff x="-485007" y="1932681"/>
              <a:chExt cx="7257282" cy="1667479"/>
            </a:xfrm>
          </p:grpSpPr>
          <p:sp>
            <p:nvSpPr>
              <p:cNvPr id="5" name="同侧圆角矩形 4"/>
              <p:cNvSpPr/>
              <p:nvPr/>
            </p:nvSpPr>
            <p:spPr>
              <a:xfrm>
                <a:off x="4521994" y="2001032"/>
                <a:ext cx="2250281" cy="463648"/>
              </a:xfrm>
              <a:prstGeom prst="round2SameRect">
                <a:avLst>
                  <a:gd name="adj1" fmla="val 19408"/>
                  <a:gd name="adj2" fmla="val 0"/>
                </a:avLst>
              </a:prstGeom>
              <a:solidFill>
                <a:srgbClr val="879AED"/>
              </a:solidFill>
            </p:spPr>
            <p:txBody>
              <a:bodyPr rot="0" spcFirstLastPara="0" vert="horz" wrap="square" lIns="90000" tIns="0" rIns="36000" bIns="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880"/>
                  </a:lnSpc>
                </a:pPr>
                <a:r>
                  <a:rPr lang="en-US" altLang="zh-CN" sz="2400" b="1" dirty="0">
                    <a:solidFill>
                      <a:srgbClr val="FFFF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02</a:t>
                </a:r>
                <a:endParaRPr lang="zh-CN" altLang="en-US" sz="2400" b="1" dirty="0" err="1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-485007" y="1932681"/>
                <a:ext cx="6893309" cy="166747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D9D9D9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小琳（苦闷）：期中考试考砸了，怎么办啊。真是亚历山大！</a:t>
                </a:r>
                <a:endPara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妈妈：你怎么了，闷闷不乐的。</a:t>
                </a:r>
                <a:endPara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小琳：你们都不理解我，别和我说话。</a:t>
                </a:r>
                <a:endPara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妈妈：你也不和我们说，我们怎么理解你？</a:t>
                </a:r>
                <a:endPara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小琳：其实我挺希望有人能懂我，陪我说</a:t>
                </a:r>
                <a:endPara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zh-CN" altLang="en-US" sz="28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说话，可我该去找谁呢。</a:t>
                </a:r>
              </a:p>
            </p:txBody>
          </p:sp>
        </p:grpSp>
        <p:pic>
          <p:nvPicPr>
            <p:cNvPr id="13" name="Picture 7" descr="D:\悄悄变化的我2020.2.6\图片\7.jfif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43588" y="3140378"/>
              <a:ext cx="2375317" cy="223734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convex"/>
            </a:sp3d>
          </p:spPr>
        </p:pic>
      </p:grpSp>
      <p:sp>
        <p:nvSpPr>
          <p:cNvPr id="16" name="矩形 15"/>
          <p:cNvSpPr/>
          <p:nvPr/>
        </p:nvSpPr>
        <p:spPr>
          <a:xfrm>
            <a:off x="0" y="-8792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解</a:t>
            </a:r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青春之烦恼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4460" y="4689695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你有过类似的矛盾心理吗？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0" y="1810672"/>
            <a:ext cx="12192001" cy="2598329"/>
            <a:chOff x="1581150" y="1726407"/>
            <a:chExt cx="5297230" cy="631031"/>
          </a:xfrm>
        </p:grpSpPr>
        <p:sp>
          <p:nvSpPr>
            <p:cNvPr id="7" name="同侧圆角矩形 6"/>
            <p:cNvSpPr/>
            <p:nvPr/>
          </p:nvSpPr>
          <p:spPr>
            <a:xfrm>
              <a:off x="1581150" y="1726407"/>
              <a:ext cx="2250281" cy="335756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EABC8E"/>
            </a:solidFill>
          </p:spPr>
          <p:txBody>
            <a:bodyPr rot="0" spcFirstLastPara="0" vert="horz" wrap="square" lIns="36000" tIns="0" rIns="9144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03</a:t>
              </a:r>
              <a:endParaRPr lang="zh-CN" altLang="en-US" sz="2400" b="1" dirty="0" err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808847" y="1726407"/>
              <a:ext cx="5069533" cy="6310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D9D9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500"/>
                </a:lnSpc>
              </a:pPr>
              <a:r>
                <a:rPr lang="zh-CN" altLang="en-US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班主任：小华，听说你从小学里就开始学习击剑，今年在全区中小学击剑比赛中还获奖了。明天班班乐活动上给大家表演一段，你看怎样？</a:t>
              </a:r>
              <a:endPara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ts val="3500"/>
                </a:lnSpc>
              </a:pPr>
              <a:r>
                <a:rPr lang="zh-CN" altLang="en-US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小华：不要了吧，怪不好意思的，你还是让其他同学表演节目吧。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-8792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解</a:t>
            </a:r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青春之烦恼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050" name="Picture 2" descr="http://img.mp.itc.cn/upload/20160921/2526db47d8e54976a70b2439ca136998_th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34311" y="0"/>
            <a:ext cx="2539584" cy="2208873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354460" y="4689695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你有过类似的矛盾心理吗？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218688"/>
            <a:ext cx="12192000" cy="36393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5"/>
          <p:cNvSpPr txBox="1"/>
          <p:nvPr/>
        </p:nvSpPr>
        <p:spPr>
          <a:xfrm>
            <a:off x="3958659" y="1069594"/>
            <a:ext cx="564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矛盾心理从何而</a:t>
            </a:r>
            <a:r>
              <a:rPr lang="zh-CN" altLang="en-US" sz="36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来</a:t>
            </a:r>
            <a:r>
              <a:rPr lang="en-US" altLang="zh-CN" sz="36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?</a:t>
            </a:r>
            <a:endParaRPr lang="zh-CN" altLang="en-US" sz="36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936" y="4053388"/>
            <a:ext cx="10854253" cy="2015936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伴随着生理发育，我们的认知能力得到发展，自我意识不断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增强，情感世界愈加丰富，这些变化让我们感到新奇，也使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我们产生矛盾和困惑。</a:t>
            </a:r>
            <a:endParaRPr lang="zh-CN" altLang="en-US" sz="3200" dirty="0" smtClean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7" name="图片 6" descr="18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9200" y="2697932"/>
            <a:ext cx="1615028" cy="1615028"/>
          </a:xfrm>
          <a:prstGeom prst="rect">
            <a:avLst/>
          </a:prstGeom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1181888" y="2775733"/>
            <a:ext cx="9425888" cy="0"/>
          </a:xfrm>
          <a:prstGeom prst="line">
            <a:avLst/>
          </a:prstGeom>
          <a:ln>
            <a:solidFill>
              <a:srgbClr val="F8931D"/>
            </a:solidFill>
            <a:prstDash val="sysDash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181888" y="3634205"/>
            <a:ext cx="9425888" cy="0"/>
          </a:xfrm>
          <a:prstGeom prst="line">
            <a:avLst/>
          </a:prstGeom>
          <a:ln>
            <a:solidFill>
              <a:srgbClr val="F8931D"/>
            </a:solidFill>
            <a:prstDash val="sysDash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grpSp>
        <p:nvGrpSpPr>
          <p:cNvPr id="29" name="组合 28"/>
          <p:cNvGrpSpPr/>
          <p:nvPr/>
        </p:nvGrpSpPr>
        <p:grpSpPr>
          <a:xfrm>
            <a:off x="1854135" y="463724"/>
            <a:ext cx="2209715" cy="2312010"/>
            <a:chOff x="1854135" y="463724"/>
            <a:chExt cx="2209715" cy="2312010"/>
          </a:xfrm>
        </p:grpSpPr>
        <p:cxnSp>
          <p:nvCxnSpPr>
            <p:cNvPr id="10" name="直接箭头连接符 9"/>
            <p:cNvCxnSpPr/>
            <p:nvPr/>
          </p:nvCxnSpPr>
          <p:spPr>
            <a:xfrm flipV="1">
              <a:off x="2958992" y="1900178"/>
              <a:ext cx="0" cy="875556"/>
            </a:xfrm>
            <a:prstGeom prst="straightConnector1">
              <a:avLst/>
            </a:prstGeom>
            <a:ln>
              <a:solidFill>
                <a:srgbClr val="F8931D"/>
              </a:solidFill>
              <a:prstDash val="sysDash"/>
              <a:tailEnd type="triangle"/>
            </a:ln>
          </p:spPr>
          <p:style>
            <a:lnRef idx="1">
              <a:srgbClr val="FFCA08"/>
            </a:lnRef>
            <a:fillRef idx="0">
              <a:srgbClr val="FFCA08"/>
            </a:fillRef>
            <a:effectRef idx="0">
              <a:srgbClr val="FFCA08"/>
            </a:effectRef>
            <a:fontRef idx="minor">
              <a:srgbClr val="5F5F5F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854135" y="463724"/>
              <a:ext cx="2209715" cy="1436458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反抗</a:t>
              </a:r>
              <a:endParaRPr lang="en-US" altLang="zh-C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 flipH="1">
              <a:off x="2765075" y="2144035"/>
              <a:ext cx="387841" cy="387841"/>
            </a:xfrm>
            <a:prstGeom prst="ellipse">
              <a:avLst/>
            </a:prstGeom>
            <a:solidFill>
              <a:srgbClr val="F8931D"/>
            </a:solidFill>
            <a:ln>
              <a:noFill/>
            </a:ln>
            <a:effectLst/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rgbClr val="FE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</a:t>
              </a:r>
              <a:endParaRPr lang="zh-CN" altLang="en-US" sz="2400" b="1" dirty="0">
                <a:solidFill>
                  <a:srgbClr val="FE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89974" y="463724"/>
            <a:ext cx="2209715" cy="2312010"/>
            <a:chOff x="4789974" y="463724"/>
            <a:chExt cx="2209715" cy="2312010"/>
          </a:xfrm>
        </p:grpSpPr>
        <p:cxnSp>
          <p:nvCxnSpPr>
            <p:cNvPr id="12" name="直接箭头连接符 11"/>
            <p:cNvCxnSpPr/>
            <p:nvPr/>
          </p:nvCxnSpPr>
          <p:spPr>
            <a:xfrm flipV="1">
              <a:off x="5894833" y="1900178"/>
              <a:ext cx="0" cy="875556"/>
            </a:xfrm>
            <a:prstGeom prst="straightConnector1">
              <a:avLst/>
            </a:prstGeom>
            <a:ln>
              <a:solidFill>
                <a:srgbClr val="F8931D"/>
              </a:solidFill>
              <a:prstDash val="sysDash"/>
              <a:tailEnd type="triangle"/>
            </a:ln>
          </p:spPr>
          <p:style>
            <a:lnRef idx="1">
              <a:srgbClr val="FFCA08"/>
            </a:lnRef>
            <a:fillRef idx="0">
              <a:srgbClr val="FFCA08"/>
            </a:fillRef>
            <a:effectRef idx="0">
              <a:srgbClr val="FFCA08"/>
            </a:effectRef>
            <a:fontRef idx="minor">
              <a:srgbClr val="5F5F5F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4789974" y="463724"/>
              <a:ext cx="2209715" cy="1436458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闭锁</a:t>
              </a:r>
              <a:endParaRPr lang="en-US" altLang="zh-C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 flipH="1">
              <a:off x="5700914" y="2144035"/>
              <a:ext cx="387841" cy="387841"/>
            </a:xfrm>
            <a:prstGeom prst="ellipse">
              <a:avLst/>
            </a:prstGeom>
            <a:solidFill>
              <a:srgbClr val="F8931D"/>
            </a:solidFill>
            <a:ln>
              <a:noFill/>
            </a:ln>
            <a:effectLst/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rgbClr val="FE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B</a:t>
              </a:r>
              <a:endParaRPr lang="zh-CN" altLang="en-US" sz="2000" b="1" dirty="0">
                <a:solidFill>
                  <a:srgbClr val="FE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725816" y="463724"/>
            <a:ext cx="2209715" cy="2312010"/>
            <a:chOff x="7725816" y="463724"/>
            <a:chExt cx="2209715" cy="2312010"/>
          </a:xfrm>
        </p:grpSpPr>
        <p:cxnSp>
          <p:nvCxnSpPr>
            <p:cNvPr id="14" name="直接箭头连接符 13"/>
            <p:cNvCxnSpPr/>
            <p:nvPr/>
          </p:nvCxnSpPr>
          <p:spPr>
            <a:xfrm flipV="1">
              <a:off x="8830673" y="1900178"/>
              <a:ext cx="0" cy="875556"/>
            </a:xfrm>
            <a:prstGeom prst="straightConnector1">
              <a:avLst/>
            </a:prstGeom>
            <a:ln>
              <a:solidFill>
                <a:srgbClr val="F8931D"/>
              </a:solidFill>
              <a:prstDash val="sysDash"/>
              <a:tailEnd type="triangle"/>
            </a:ln>
          </p:spPr>
          <p:style>
            <a:lnRef idx="1">
              <a:srgbClr val="FFCA08"/>
            </a:lnRef>
            <a:fillRef idx="0">
              <a:srgbClr val="FFCA08"/>
            </a:fillRef>
            <a:effectRef idx="0">
              <a:srgbClr val="FFCA08"/>
            </a:effectRef>
            <a:fontRef idx="minor">
              <a:srgbClr val="5F5F5F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7725816" y="463724"/>
              <a:ext cx="2209715" cy="1436458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勇敢</a:t>
              </a:r>
              <a:endParaRPr lang="en-US" altLang="zh-C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 flipH="1">
              <a:off x="8636754" y="2144035"/>
              <a:ext cx="387841" cy="387841"/>
            </a:xfrm>
            <a:prstGeom prst="ellipse">
              <a:avLst/>
            </a:prstGeom>
            <a:solidFill>
              <a:srgbClr val="F8931D"/>
            </a:solidFill>
            <a:ln>
              <a:noFill/>
            </a:ln>
            <a:effectLst/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rgbClr val="FE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C</a:t>
              </a:r>
              <a:endParaRPr lang="zh-CN" altLang="en-US" sz="2000" b="1" dirty="0">
                <a:solidFill>
                  <a:srgbClr val="FE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854135" y="3634206"/>
            <a:ext cx="2209715" cy="2312014"/>
            <a:chOff x="1854135" y="3634206"/>
            <a:chExt cx="2209715" cy="2312014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2958992" y="3634206"/>
              <a:ext cx="0" cy="875556"/>
            </a:xfrm>
            <a:prstGeom prst="straightConnector1">
              <a:avLst/>
            </a:prstGeom>
            <a:ln>
              <a:solidFill>
                <a:srgbClr val="F8931D"/>
              </a:solidFill>
              <a:prstDash val="sysDash"/>
              <a:tailEnd type="triangle"/>
            </a:ln>
          </p:spPr>
          <p:style>
            <a:lnRef idx="1">
              <a:srgbClr val="FFCA08"/>
            </a:lnRef>
            <a:fillRef idx="0">
              <a:srgbClr val="FFCA08"/>
            </a:fillRef>
            <a:effectRef idx="0">
              <a:srgbClr val="FFCA08"/>
            </a:effectRef>
            <a:fontRef idx="minor">
              <a:srgbClr val="5F5F5F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854135" y="4509762"/>
              <a:ext cx="2209715" cy="1436458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依赖</a:t>
              </a:r>
              <a:endParaRPr lang="en-US" altLang="zh-C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 flipH="1">
              <a:off x="2765075" y="3878064"/>
              <a:ext cx="387841" cy="387841"/>
            </a:xfrm>
            <a:prstGeom prst="ellipse">
              <a:avLst/>
            </a:prstGeom>
            <a:solidFill>
              <a:srgbClr val="F8931D"/>
            </a:solidFill>
            <a:ln>
              <a:noFill/>
            </a:ln>
            <a:effectLst/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rgbClr val="FE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D</a:t>
              </a:r>
              <a:endParaRPr lang="zh-CN" altLang="en-US" sz="2000" b="1" dirty="0">
                <a:solidFill>
                  <a:srgbClr val="FE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789974" y="3634206"/>
            <a:ext cx="2209715" cy="2312014"/>
            <a:chOff x="4789974" y="3634206"/>
            <a:chExt cx="2209715" cy="2312014"/>
          </a:xfrm>
        </p:grpSpPr>
        <p:cxnSp>
          <p:nvCxnSpPr>
            <p:cNvPr id="17" name="直接箭头连接符 16"/>
            <p:cNvCxnSpPr/>
            <p:nvPr/>
          </p:nvCxnSpPr>
          <p:spPr>
            <a:xfrm>
              <a:off x="5894833" y="3634206"/>
              <a:ext cx="0" cy="875556"/>
            </a:xfrm>
            <a:prstGeom prst="straightConnector1">
              <a:avLst/>
            </a:prstGeom>
            <a:ln>
              <a:solidFill>
                <a:srgbClr val="F8931D"/>
              </a:solidFill>
              <a:prstDash val="sysDash"/>
              <a:tailEnd type="triangle"/>
            </a:ln>
          </p:spPr>
          <p:style>
            <a:lnRef idx="1">
              <a:srgbClr val="FFCA08"/>
            </a:lnRef>
            <a:fillRef idx="0">
              <a:srgbClr val="FFCA08"/>
            </a:fillRef>
            <a:effectRef idx="0">
              <a:srgbClr val="FFCA08"/>
            </a:effectRef>
            <a:fontRef idx="minor">
              <a:srgbClr val="5F5F5F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4789974" y="4509762"/>
              <a:ext cx="2209715" cy="1436458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开放</a:t>
              </a:r>
              <a:endParaRPr lang="en-US" altLang="zh-C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5700914" y="3878064"/>
              <a:ext cx="387841" cy="387841"/>
            </a:xfrm>
            <a:prstGeom prst="ellipse">
              <a:avLst/>
            </a:prstGeom>
            <a:solidFill>
              <a:srgbClr val="F8931D"/>
            </a:solidFill>
            <a:ln>
              <a:noFill/>
            </a:ln>
            <a:effectLst/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rgbClr val="FE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E</a:t>
              </a:r>
              <a:endParaRPr lang="zh-CN" altLang="en-US" sz="2000" b="1" dirty="0">
                <a:solidFill>
                  <a:srgbClr val="FE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725816" y="3634206"/>
            <a:ext cx="2209715" cy="2312014"/>
            <a:chOff x="7725816" y="3634206"/>
            <a:chExt cx="2209715" cy="2312014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8830673" y="3634206"/>
              <a:ext cx="0" cy="875556"/>
            </a:xfrm>
            <a:prstGeom prst="straightConnector1">
              <a:avLst/>
            </a:prstGeom>
            <a:ln>
              <a:solidFill>
                <a:srgbClr val="F8931D"/>
              </a:solidFill>
              <a:prstDash val="sysDash"/>
              <a:tailEnd type="triangle"/>
            </a:ln>
          </p:spPr>
          <p:style>
            <a:lnRef idx="1">
              <a:srgbClr val="FFCA08"/>
            </a:lnRef>
            <a:fillRef idx="0">
              <a:srgbClr val="FFCA08"/>
            </a:fillRef>
            <a:effectRef idx="0">
              <a:srgbClr val="FFCA08"/>
            </a:effectRef>
            <a:fontRef idx="minor">
              <a:srgbClr val="5F5F5F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7725816" y="4509762"/>
              <a:ext cx="2209715" cy="1436458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怯懦</a:t>
              </a:r>
              <a:endParaRPr lang="en-US" altLang="zh-C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8636754" y="3878064"/>
              <a:ext cx="387841" cy="387841"/>
            </a:xfrm>
            <a:prstGeom prst="ellipse">
              <a:avLst/>
            </a:prstGeom>
            <a:solidFill>
              <a:srgbClr val="F8931D"/>
            </a:solidFill>
            <a:ln>
              <a:noFill/>
            </a:ln>
            <a:effectLst/>
          </p:spPr>
          <p:style>
            <a:lnRef idx="2">
              <a:srgbClr val="FFCA08">
                <a:shade val="50000"/>
              </a:srgbClr>
            </a:lnRef>
            <a:fillRef idx="1">
              <a:srgbClr val="FFCA08"/>
            </a:fillRef>
            <a:effectRef idx="0">
              <a:srgbClr val="FFCA08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rgbClr val="FE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F</a:t>
              </a:r>
              <a:endParaRPr lang="zh-CN" altLang="en-US" sz="2000" b="1" dirty="0">
                <a:solidFill>
                  <a:srgbClr val="FE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1571620" y="2711726"/>
            <a:ext cx="8533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青春期矛盾心理的主要表现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336" y="1014984"/>
            <a:ext cx="9067131" cy="4764024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2797817" y="1280374"/>
            <a:ext cx="16187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06057" y="1280374"/>
            <a:ext cx="1728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rot="5400000">
            <a:off x="3525012" y="3396996"/>
            <a:ext cx="4764024" cy="158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03120" y="2687872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青春期的矛盾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心理有时让我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们烦恼。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0632" y="2633008"/>
            <a:ext cx="32624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青春期的矛盾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心理也为我们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提供了成长的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契机。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03009" y="-189456"/>
            <a:ext cx="63147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青春期心理发展</a:t>
            </a:r>
            <a:r>
              <a:rPr lang="en-US" altLang="zh-CN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A</a:t>
            </a:r>
            <a:r>
              <a:rPr lang="en-US" altLang="zh-CN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B</a:t>
            </a:r>
            <a:r>
              <a:rPr lang="zh-CN" altLang="en-US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面</a:t>
            </a:r>
            <a:endParaRPr lang="zh-CN" altLang="en-US" sz="4800" b="1" dirty="0">
              <a:ln w="12700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336" y="5779008"/>
            <a:ext cx="9067131" cy="7976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  <a:spcAft>
                <a:spcPts val="1200"/>
              </a:spcAft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你赞同哪个观点？为什么？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2456" y="987552"/>
            <a:ext cx="9519617" cy="5001768"/>
          </a:xfrm>
          <a:prstGeom prst="rect">
            <a:avLst/>
          </a:prstGeom>
          <a:noFill/>
        </p:spPr>
      </p:pic>
      <p:pic>
        <p:nvPicPr>
          <p:cNvPr id="4" name="青春修炼手册手指舞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2566" y="987552"/>
            <a:ext cx="6613082" cy="4959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1478" y="55971"/>
            <a:ext cx="225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手指舞</a:t>
            </a:r>
            <a:endParaRPr lang="zh-CN" altLang="en-US" sz="4800" b="1" dirty="0">
              <a:ln w="12700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5935812" y="4269033"/>
            <a:ext cx="0" cy="1046314"/>
          </a:xfrm>
          <a:prstGeom prst="line">
            <a:avLst/>
          </a:prstGeom>
          <a:ln>
            <a:solidFill>
              <a:srgbClr val="325792"/>
            </a:solidFill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3872914" y="3936807"/>
            <a:ext cx="1552501" cy="0"/>
          </a:xfrm>
          <a:prstGeom prst="line">
            <a:avLst/>
          </a:prstGeom>
          <a:ln>
            <a:solidFill>
              <a:srgbClr val="40A693"/>
            </a:solidFill>
            <a:headEnd type="oval"/>
            <a:tailEnd type="none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4806823" y="1456401"/>
            <a:ext cx="1204538" cy="0"/>
          </a:xfrm>
          <a:prstGeom prst="line">
            <a:avLst/>
          </a:prstGeom>
          <a:ln>
            <a:solidFill>
              <a:srgbClr val="4276AA"/>
            </a:solidFill>
            <a:headEnd type="none"/>
            <a:tailEnd type="oval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939970" y="2668839"/>
            <a:ext cx="1552501" cy="0"/>
          </a:xfrm>
          <a:prstGeom prst="line">
            <a:avLst/>
          </a:prstGeom>
          <a:ln>
            <a:solidFill>
              <a:srgbClr val="40A693"/>
            </a:solidFill>
            <a:headEnd type="oval"/>
            <a:tailEnd type="none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sp>
        <p:nvSpPr>
          <p:cNvPr id="4" name="任意多边形 3"/>
          <p:cNvSpPr/>
          <p:nvPr/>
        </p:nvSpPr>
        <p:spPr bwMode="auto">
          <a:xfrm>
            <a:off x="5747326" y="4534095"/>
            <a:ext cx="169041" cy="650731"/>
          </a:xfrm>
          <a:custGeom>
            <a:avLst/>
            <a:gdLst>
              <a:gd name="T0" fmla="*/ 32 w 65"/>
              <a:gd name="T1" fmla="*/ 0 h 251"/>
              <a:gd name="T2" fmla="*/ 0 w 65"/>
              <a:gd name="T3" fmla="*/ 33 h 251"/>
              <a:gd name="T4" fmla="*/ 32 w 65"/>
              <a:gd name="T5" fmla="*/ 251 h 251"/>
              <a:gd name="T6" fmla="*/ 65 w 65"/>
              <a:gd name="T7" fmla="*/ 33 h 251"/>
              <a:gd name="T8" fmla="*/ 32 w 65"/>
              <a:gd name="T9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1">
                <a:moveTo>
                  <a:pt x="32" y="0"/>
                </a:moveTo>
                <a:cubicBezTo>
                  <a:pt x="14" y="0"/>
                  <a:pt x="0" y="15"/>
                  <a:pt x="0" y="33"/>
                </a:cubicBezTo>
                <a:cubicBezTo>
                  <a:pt x="0" y="51"/>
                  <a:pt x="32" y="251"/>
                  <a:pt x="32" y="251"/>
                </a:cubicBezTo>
                <a:cubicBezTo>
                  <a:pt x="32" y="251"/>
                  <a:pt x="65" y="51"/>
                  <a:pt x="65" y="33"/>
                </a:cubicBezTo>
                <a:cubicBezTo>
                  <a:pt x="65" y="15"/>
                  <a:pt x="50" y="0"/>
                  <a:pt x="32" y="0"/>
                </a:cubicBezTo>
              </a:path>
            </a:pathLst>
          </a:custGeom>
          <a:solidFill>
            <a:srgbClr val="5E5CA2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 bwMode="auto">
          <a:xfrm>
            <a:off x="6004625" y="5047200"/>
            <a:ext cx="167544" cy="650731"/>
          </a:xfrm>
          <a:custGeom>
            <a:avLst/>
            <a:gdLst>
              <a:gd name="T0" fmla="*/ 33 w 65"/>
              <a:gd name="T1" fmla="*/ 0 h 251"/>
              <a:gd name="T2" fmla="*/ 0 w 65"/>
              <a:gd name="T3" fmla="*/ 33 h 251"/>
              <a:gd name="T4" fmla="*/ 33 w 65"/>
              <a:gd name="T5" fmla="*/ 251 h 251"/>
              <a:gd name="T6" fmla="*/ 65 w 65"/>
              <a:gd name="T7" fmla="*/ 33 h 251"/>
              <a:gd name="T8" fmla="*/ 33 w 65"/>
              <a:gd name="T9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1">
                <a:moveTo>
                  <a:pt x="33" y="0"/>
                </a:moveTo>
                <a:cubicBezTo>
                  <a:pt x="15" y="0"/>
                  <a:pt x="0" y="15"/>
                  <a:pt x="0" y="33"/>
                </a:cubicBezTo>
                <a:cubicBezTo>
                  <a:pt x="0" y="51"/>
                  <a:pt x="33" y="251"/>
                  <a:pt x="33" y="251"/>
                </a:cubicBezTo>
                <a:cubicBezTo>
                  <a:pt x="33" y="251"/>
                  <a:pt x="65" y="51"/>
                  <a:pt x="65" y="33"/>
                </a:cubicBezTo>
                <a:cubicBezTo>
                  <a:pt x="65" y="15"/>
                  <a:pt x="51" y="0"/>
                  <a:pt x="33" y="0"/>
                </a:cubicBezTo>
              </a:path>
            </a:pathLst>
          </a:custGeom>
          <a:solidFill>
            <a:srgbClr val="5E5CA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6273895" y="4619363"/>
            <a:ext cx="169041" cy="647739"/>
          </a:xfrm>
          <a:custGeom>
            <a:avLst/>
            <a:gdLst>
              <a:gd name="T0" fmla="*/ 33 w 65"/>
              <a:gd name="T1" fmla="*/ 0 h 250"/>
              <a:gd name="T2" fmla="*/ 0 w 65"/>
              <a:gd name="T3" fmla="*/ 32 h 250"/>
              <a:gd name="T4" fmla="*/ 33 w 65"/>
              <a:gd name="T5" fmla="*/ 250 h 250"/>
              <a:gd name="T6" fmla="*/ 65 w 65"/>
              <a:gd name="T7" fmla="*/ 32 h 250"/>
              <a:gd name="T8" fmla="*/ 33 w 65"/>
              <a:gd name="T9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0">
                <a:moveTo>
                  <a:pt x="33" y="0"/>
                </a:moveTo>
                <a:cubicBezTo>
                  <a:pt x="15" y="0"/>
                  <a:pt x="0" y="14"/>
                  <a:pt x="0" y="32"/>
                </a:cubicBezTo>
                <a:cubicBezTo>
                  <a:pt x="0" y="50"/>
                  <a:pt x="33" y="250"/>
                  <a:pt x="33" y="250"/>
                </a:cubicBezTo>
                <a:cubicBezTo>
                  <a:pt x="33" y="250"/>
                  <a:pt x="65" y="50"/>
                  <a:pt x="65" y="32"/>
                </a:cubicBezTo>
                <a:cubicBezTo>
                  <a:pt x="65" y="14"/>
                  <a:pt x="51" y="0"/>
                  <a:pt x="33" y="0"/>
                </a:cubicBezTo>
              </a:path>
            </a:pathLst>
          </a:custGeom>
          <a:solidFill>
            <a:srgbClr val="5E5CA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757796" y="4264816"/>
            <a:ext cx="668682" cy="222894"/>
          </a:xfrm>
          <a:prstGeom prst="rect">
            <a:avLst/>
          </a:prstGeom>
          <a:solidFill>
            <a:srgbClr val="40A693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5757796" y="4264816"/>
            <a:ext cx="335089" cy="222894"/>
          </a:xfrm>
          <a:prstGeom prst="rect">
            <a:avLst/>
          </a:prstGeom>
          <a:solidFill>
            <a:srgbClr val="40A693">
              <a:lumMod val="20000"/>
              <a:lumOff val="8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/>
        </p:nvSpPr>
        <p:spPr bwMode="auto">
          <a:xfrm>
            <a:off x="4918578" y="3334348"/>
            <a:ext cx="2347118" cy="1596157"/>
          </a:xfrm>
          <a:custGeom>
            <a:avLst/>
            <a:gdLst>
              <a:gd name="T0" fmla="*/ 452 w 904"/>
              <a:gd name="T1" fmla="*/ 329 h 616"/>
              <a:gd name="T2" fmla="*/ 873 w 904"/>
              <a:gd name="T3" fmla="*/ 616 h 616"/>
              <a:gd name="T4" fmla="*/ 904 w 904"/>
              <a:gd name="T5" fmla="*/ 452 h 616"/>
              <a:gd name="T6" fmla="*/ 452 w 904"/>
              <a:gd name="T7" fmla="*/ 0 h 616"/>
              <a:gd name="T8" fmla="*/ 0 w 904"/>
              <a:gd name="T9" fmla="*/ 452 h 616"/>
              <a:gd name="T10" fmla="*/ 31 w 904"/>
              <a:gd name="T11" fmla="*/ 616 h 616"/>
              <a:gd name="T12" fmla="*/ 452 w 904"/>
              <a:gd name="T13" fmla="*/ 329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4" h="616">
                <a:moveTo>
                  <a:pt x="452" y="329"/>
                </a:moveTo>
                <a:cubicBezTo>
                  <a:pt x="644" y="329"/>
                  <a:pt x="807" y="448"/>
                  <a:pt x="873" y="616"/>
                </a:cubicBezTo>
                <a:cubicBezTo>
                  <a:pt x="893" y="566"/>
                  <a:pt x="904" y="510"/>
                  <a:pt x="904" y="452"/>
                </a:cubicBezTo>
                <a:cubicBezTo>
                  <a:pt x="904" y="203"/>
                  <a:pt x="702" y="0"/>
                  <a:pt x="452" y="0"/>
                </a:cubicBezTo>
                <a:cubicBezTo>
                  <a:pt x="203" y="0"/>
                  <a:pt x="0" y="203"/>
                  <a:pt x="0" y="452"/>
                </a:cubicBezTo>
                <a:cubicBezTo>
                  <a:pt x="0" y="510"/>
                  <a:pt x="11" y="566"/>
                  <a:pt x="31" y="616"/>
                </a:cubicBezTo>
                <a:cubicBezTo>
                  <a:pt x="97" y="448"/>
                  <a:pt x="260" y="329"/>
                  <a:pt x="452" y="329"/>
                </a:cubicBezTo>
                <a:close/>
              </a:path>
            </a:pathLst>
          </a:custGeom>
          <a:solidFill>
            <a:srgbClr val="5268A5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 bwMode="auto">
          <a:xfrm>
            <a:off x="6390575" y="3373242"/>
            <a:ext cx="875121" cy="1557263"/>
          </a:xfrm>
          <a:custGeom>
            <a:avLst/>
            <a:gdLst>
              <a:gd name="T0" fmla="*/ 0 w 337"/>
              <a:gd name="T1" fmla="*/ 0 h 601"/>
              <a:gd name="T2" fmla="*/ 0 w 337"/>
              <a:gd name="T3" fmla="*/ 329 h 601"/>
              <a:gd name="T4" fmla="*/ 306 w 337"/>
              <a:gd name="T5" fmla="*/ 601 h 601"/>
              <a:gd name="T6" fmla="*/ 337 w 337"/>
              <a:gd name="T7" fmla="*/ 437 h 601"/>
              <a:gd name="T8" fmla="*/ 0 w 337"/>
              <a:gd name="T9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" h="601">
                <a:moveTo>
                  <a:pt x="0" y="0"/>
                </a:moveTo>
                <a:cubicBezTo>
                  <a:pt x="0" y="329"/>
                  <a:pt x="0" y="329"/>
                  <a:pt x="0" y="329"/>
                </a:cubicBezTo>
                <a:cubicBezTo>
                  <a:pt x="140" y="366"/>
                  <a:pt x="254" y="468"/>
                  <a:pt x="306" y="601"/>
                </a:cubicBezTo>
                <a:cubicBezTo>
                  <a:pt x="326" y="551"/>
                  <a:pt x="337" y="495"/>
                  <a:pt x="337" y="437"/>
                </a:cubicBezTo>
                <a:cubicBezTo>
                  <a:pt x="337" y="228"/>
                  <a:pt x="194" y="51"/>
                  <a:pt x="0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5367358" y="946845"/>
            <a:ext cx="1449559" cy="3455596"/>
          </a:xfrm>
          <a:custGeom>
            <a:avLst/>
            <a:gdLst>
              <a:gd name="T0" fmla="*/ 279 w 558"/>
              <a:gd name="T1" fmla="*/ 1309 h 1333"/>
              <a:gd name="T2" fmla="*/ 438 w 558"/>
              <a:gd name="T3" fmla="*/ 1333 h 1333"/>
              <a:gd name="T4" fmla="*/ 558 w 558"/>
              <a:gd name="T5" fmla="*/ 774 h 1333"/>
              <a:gd name="T6" fmla="*/ 279 w 558"/>
              <a:gd name="T7" fmla="*/ 0 h 1333"/>
              <a:gd name="T8" fmla="*/ 0 w 558"/>
              <a:gd name="T9" fmla="*/ 774 h 1333"/>
              <a:gd name="T10" fmla="*/ 120 w 558"/>
              <a:gd name="T11" fmla="*/ 1333 h 1333"/>
              <a:gd name="T12" fmla="*/ 279 w 558"/>
              <a:gd name="T13" fmla="*/ 1309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" h="1333">
                <a:moveTo>
                  <a:pt x="279" y="1309"/>
                </a:moveTo>
                <a:cubicBezTo>
                  <a:pt x="335" y="1309"/>
                  <a:pt x="388" y="1317"/>
                  <a:pt x="438" y="1333"/>
                </a:cubicBezTo>
                <a:cubicBezTo>
                  <a:pt x="513" y="1182"/>
                  <a:pt x="558" y="987"/>
                  <a:pt x="558" y="774"/>
                </a:cubicBezTo>
                <a:cubicBezTo>
                  <a:pt x="558" y="436"/>
                  <a:pt x="445" y="143"/>
                  <a:pt x="279" y="0"/>
                </a:cubicBezTo>
                <a:cubicBezTo>
                  <a:pt x="113" y="143"/>
                  <a:pt x="0" y="436"/>
                  <a:pt x="0" y="774"/>
                </a:cubicBezTo>
                <a:cubicBezTo>
                  <a:pt x="0" y="987"/>
                  <a:pt x="45" y="1182"/>
                  <a:pt x="120" y="1333"/>
                </a:cubicBezTo>
                <a:cubicBezTo>
                  <a:pt x="170" y="1317"/>
                  <a:pt x="223" y="1309"/>
                  <a:pt x="279" y="1309"/>
                </a:cubicBezTo>
                <a:close/>
              </a:path>
            </a:pathLst>
          </a:custGeom>
          <a:solidFill>
            <a:srgbClr val="5268A5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/>
        </p:nvSpPr>
        <p:spPr bwMode="auto">
          <a:xfrm>
            <a:off x="6086901" y="946845"/>
            <a:ext cx="730015" cy="3455596"/>
          </a:xfrm>
          <a:custGeom>
            <a:avLst/>
            <a:gdLst>
              <a:gd name="T0" fmla="*/ 2 w 281"/>
              <a:gd name="T1" fmla="*/ 0 h 1333"/>
              <a:gd name="T2" fmla="*/ 0 w 281"/>
              <a:gd name="T3" fmla="*/ 1 h 1333"/>
              <a:gd name="T4" fmla="*/ 0 w 281"/>
              <a:gd name="T5" fmla="*/ 1309 h 1333"/>
              <a:gd name="T6" fmla="*/ 2 w 281"/>
              <a:gd name="T7" fmla="*/ 1309 h 1333"/>
              <a:gd name="T8" fmla="*/ 161 w 281"/>
              <a:gd name="T9" fmla="*/ 1333 h 1333"/>
              <a:gd name="T10" fmla="*/ 281 w 281"/>
              <a:gd name="T11" fmla="*/ 774 h 1333"/>
              <a:gd name="T12" fmla="*/ 2 w 281"/>
              <a:gd name="T13" fmla="*/ 0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1" h="1333">
                <a:moveTo>
                  <a:pt x="2" y="0"/>
                </a:moveTo>
                <a:cubicBezTo>
                  <a:pt x="1" y="0"/>
                  <a:pt x="1" y="1"/>
                  <a:pt x="0" y="1"/>
                </a:cubicBezTo>
                <a:cubicBezTo>
                  <a:pt x="0" y="1309"/>
                  <a:pt x="0" y="1309"/>
                  <a:pt x="0" y="1309"/>
                </a:cubicBezTo>
                <a:cubicBezTo>
                  <a:pt x="1" y="1309"/>
                  <a:pt x="1" y="1309"/>
                  <a:pt x="2" y="1309"/>
                </a:cubicBezTo>
                <a:cubicBezTo>
                  <a:pt x="58" y="1309"/>
                  <a:pt x="111" y="1317"/>
                  <a:pt x="161" y="1333"/>
                </a:cubicBezTo>
                <a:cubicBezTo>
                  <a:pt x="236" y="1182"/>
                  <a:pt x="281" y="987"/>
                  <a:pt x="281" y="774"/>
                </a:cubicBezTo>
                <a:cubicBezTo>
                  <a:pt x="281" y="436"/>
                  <a:pt x="168" y="143"/>
                  <a:pt x="2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5557341" y="946845"/>
            <a:ext cx="1069592" cy="848192"/>
          </a:xfrm>
          <a:custGeom>
            <a:avLst/>
            <a:gdLst>
              <a:gd name="T0" fmla="*/ 206 w 412"/>
              <a:gd name="T1" fmla="*/ 320 h 327"/>
              <a:gd name="T2" fmla="*/ 412 w 412"/>
              <a:gd name="T3" fmla="*/ 327 h 327"/>
              <a:gd name="T4" fmla="*/ 206 w 412"/>
              <a:gd name="T5" fmla="*/ 0 h 327"/>
              <a:gd name="T6" fmla="*/ 0 w 412"/>
              <a:gd name="T7" fmla="*/ 327 h 327"/>
              <a:gd name="T8" fmla="*/ 206 w 412"/>
              <a:gd name="T9" fmla="*/ 32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" h="327">
                <a:moveTo>
                  <a:pt x="206" y="320"/>
                </a:moveTo>
                <a:cubicBezTo>
                  <a:pt x="276" y="320"/>
                  <a:pt x="345" y="322"/>
                  <a:pt x="412" y="327"/>
                </a:cubicBezTo>
                <a:cubicBezTo>
                  <a:pt x="363" y="188"/>
                  <a:pt x="291" y="74"/>
                  <a:pt x="206" y="0"/>
                </a:cubicBezTo>
                <a:cubicBezTo>
                  <a:pt x="121" y="74"/>
                  <a:pt x="49" y="188"/>
                  <a:pt x="0" y="327"/>
                </a:cubicBezTo>
                <a:cubicBezTo>
                  <a:pt x="67" y="322"/>
                  <a:pt x="136" y="320"/>
                  <a:pt x="206" y="320"/>
                </a:cubicBezTo>
                <a:close/>
              </a:path>
            </a:pathLst>
          </a:custGeom>
          <a:solidFill>
            <a:srgbClr val="178AA1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 bwMode="auto">
          <a:xfrm>
            <a:off x="6086901" y="946845"/>
            <a:ext cx="540032" cy="848192"/>
          </a:xfrm>
          <a:custGeom>
            <a:avLst/>
            <a:gdLst>
              <a:gd name="T0" fmla="*/ 0 w 208"/>
              <a:gd name="T1" fmla="*/ 1 h 327"/>
              <a:gd name="T2" fmla="*/ 0 w 208"/>
              <a:gd name="T3" fmla="*/ 320 h 327"/>
              <a:gd name="T4" fmla="*/ 2 w 208"/>
              <a:gd name="T5" fmla="*/ 320 h 327"/>
              <a:gd name="T6" fmla="*/ 208 w 208"/>
              <a:gd name="T7" fmla="*/ 327 h 327"/>
              <a:gd name="T8" fmla="*/ 2 w 208"/>
              <a:gd name="T9" fmla="*/ 0 h 327"/>
              <a:gd name="T10" fmla="*/ 0 w 208"/>
              <a:gd name="T11" fmla="*/ 1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327">
                <a:moveTo>
                  <a:pt x="0" y="1"/>
                </a:moveTo>
                <a:cubicBezTo>
                  <a:pt x="0" y="320"/>
                  <a:pt x="0" y="320"/>
                  <a:pt x="0" y="320"/>
                </a:cubicBezTo>
                <a:cubicBezTo>
                  <a:pt x="1" y="320"/>
                  <a:pt x="1" y="320"/>
                  <a:pt x="2" y="320"/>
                </a:cubicBezTo>
                <a:cubicBezTo>
                  <a:pt x="72" y="320"/>
                  <a:pt x="141" y="322"/>
                  <a:pt x="208" y="327"/>
                </a:cubicBezTo>
                <a:cubicBezTo>
                  <a:pt x="159" y="188"/>
                  <a:pt x="87" y="74"/>
                  <a:pt x="2" y="0"/>
                </a:cubicBezTo>
                <a:cubicBezTo>
                  <a:pt x="1" y="0"/>
                  <a:pt x="1" y="1"/>
                  <a:pt x="0" y="1"/>
                </a:cubicBezTo>
                <a:close/>
              </a:path>
            </a:pathLst>
          </a:custGeom>
          <a:solidFill>
            <a:srgbClr val="178AA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 bwMode="auto">
          <a:xfrm>
            <a:off x="5935812" y="3264040"/>
            <a:ext cx="312650" cy="1670953"/>
          </a:xfrm>
          <a:custGeom>
            <a:avLst/>
            <a:gdLst>
              <a:gd name="T0" fmla="*/ 60 w 120"/>
              <a:gd name="T1" fmla="*/ 0 h 645"/>
              <a:gd name="T2" fmla="*/ 0 w 120"/>
              <a:gd name="T3" fmla="*/ 322 h 645"/>
              <a:gd name="T4" fmla="*/ 60 w 120"/>
              <a:gd name="T5" fmla="*/ 645 h 645"/>
              <a:gd name="T6" fmla="*/ 120 w 120"/>
              <a:gd name="T7" fmla="*/ 322 h 645"/>
              <a:gd name="T8" fmla="*/ 60 w 120"/>
              <a:gd name="T9" fmla="*/ 0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645">
                <a:moveTo>
                  <a:pt x="60" y="0"/>
                </a:moveTo>
                <a:cubicBezTo>
                  <a:pt x="24" y="60"/>
                  <a:pt x="0" y="182"/>
                  <a:pt x="0" y="322"/>
                </a:cubicBezTo>
                <a:cubicBezTo>
                  <a:pt x="0" y="463"/>
                  <a:pt x="24" y="585"/>
                  <a:pt x="60" y="645"/>
                </a:cubicBezTo>
                <a:cubicBezTo>
                  <a:pt x="96" y="585"/>
                  <a:pt x="120" y="463"/>
                  <a:pt x="120" y="322"/>
                </a:cubicBezTo>
                <a:cubicBezTo>
                  <a:pt x="120" y="182"/>
                  <a:pt x="96" y="60"/>
                  <a:pt x="60" y="0"/>
                </a:cubicBezTo>
                <a:close/>
              </a:path>
            </a:pathLst>
          </a:custGeom>
          <a:solidFill>
            <a:srgbClr val="5E5CA2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/>
        </p:nvSpPr>
        <p:spPr bwMode="auto">
          <a:xfrm>
            <a:off x="6086901" y="3264040"/>
            <a:ext cx="161561" cy="1670953"/>
          </a:xfrm>
          <a:custGeom>
            <a:avLst/>
            <a:gdLst>
              <a:gd name="T0" fmla="*/ 0 w 62"/>
              <a:gd name="T1" fmla="*/ 3 h 645"/>
              <a:gd name="T2" fmla="*/ 0 w 62"/>
              <a:gd name="T3" fmla="*/ 642 h 645"/>
              <a:gd name="T4" fmla="*/ 2 w 62"/>
              <a:gd name="T5" fmla="*/ 645 h 645"/>
              <a:gd name="T6" fmla="*/ 62 w 62"/>
              <a:gd name="T7" fmla="*/ 322 h 645"/>
              <a:gd name="T8" fmla="*/ 2 w 62"/>
              <a:gd name="T9" fmla="*/ 0 h 645"/>
              <a:gd name="T10" fmla="*/ 0 w 62"/>
              <a:gd name="T11" fmla="*/ 3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" h="645">
                <a:moveTo>
                  <a:pt x="0" y="3"/>
                </a:moveTo>
                <a:cubicBezTo>
                  <a:pt x="0" y="642"/>
                  <a:pt x="0" y="642"/>
                  <a:pt x="0" y="642"/>
                </a:cubicBezTo>
                <a:cubicBezTo>
                  <a:pt x="1" y="643"/>
                  <a:pt x="1" y="644"/>
                  <a:pt x="2" y="645"/>
                </a:cubicBezTo>
                <a:cubicBezTo>
                  <a:pt x="38" y="585"/>
                  <a:pt x="62" y="463"/>
                  <a:pt x="62" y="322"/>
                </a:cubicBezTo>
                <a:cubicBezTo>
                  <a:pt x="62" y="182"/>
                  <a:pt x="38" y="60"/>
                  <a:pt x="2" y="0"/>
                </a:cubicBezTo>
                <a:cubicBezTo>
                  <a:pt x="1" y="1"/>
                  <a:pt x="1" y="2"/>
                  <a:pt x="0" y="3"/>
                </a:cubicBezTo>
                <a:close/>
              </a:path>
            </a:pathLst>
          </a:custGeom>
          <a:solidFill>
            <a:srgbClr val="5E5CA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899797" y="1211504"/>
            <a:ext cx="583907" cy="583905"/>
          </a:xfrm>
          <a:prstGeom prst="ellipse">
            <a:avLst/>
          </a:prstGeom>
          <a:solidFill>
            <a:srgbClr val="4276AA"/>
          </a:solidFill>
          <a:ln w="28575">
            <a:solidFill>
              <a:srgbClr val="4276AA">
                <a:lumMod val="60000"/>
                <a:lumOff val="40000"/>
              </a:srgbClr>
            </a:solidFill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wrap="square" lIns="0" tIns="0" rIns="0" bIns="0" anchor="ctr">
            <a:normAutofit fontScale="92500" lnSpcReduction="10000"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en-US" sz="24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文本框 21"/>
          <p:cNvSpPr txBox="1"/>
          <p:nvPr/>
        </p:nvSpPr>
        <p:spPr>
          <a:xfrm>
            <a:off x="1915154" y="964312"/>
            <a:ext cx="1775637" cy="46166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长得慢</a:t>
            </a:r>
            <a:endParaRPr lang="zh-CN" altLang="en-US" sz="3200" b="1" spc="300" dirty="0">
              <a:latin typeface="华文中宋" panose="02010600040101010101" charset="-122"/>
              <a:ea typeface="华文中宋" panose="0201060004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067453" y="2417160"/>
            <a:ext cx="583907" cy="583905"/>
          </a:xfrm>
          <a:prstGeom prst="ellipse">
            <a:avLst/>
          </a:prstGeom>
          <a:solidFill>
            <a:srgbClr val="40A693"/>
          </a:solidFill>
          <a:ln w="28575">
            <a:solidFill>
              <a:srgbClr val="40A693">
                <a:lumMod val="60000"/>
                <a:lumOff val="40000"/>
              </a:srgbClr>
            </a:solidFill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wrap="square" lIns="0" tIns="0" rIns="0" bIns="0" anchor="ctr">
            <a:normAutofit fontScale="92500" lnSpcReduction="10000"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en-US" sz="24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文本框 19"/>
          <p:cNvSpPr txBox="1"/>
          <p:nvPr/>
        </p:nvSpPr>
        <p:spPr>
          <a:xfrm>
            <a:off x="1018802" y="2124247"/>
            <a:ext cx="1775637" cy="46166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长得胖</a:t>
            </a:r>
            <a:endParaRPr lang="zh-CN" altLang="en-US" sz="3200" b="1" spc="300" dirty="0"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31" name="文本框 1"/>
          <p:cNvSpPr txBox="1"/>
          <p:nvPr/>
        </p:nvSpPr>
        <p:spPr>
          <a:xfrm>
            <a:off x="3890014" y="1213855"/>
            <a:ext cx="601426" cy="57605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32" name="文本框 44"/>
          <p:cNvSpPr txBox="1"/>
          <p:nvPr/>
        </p:nvSpPr>
        <p:spPr>
          <a:xfrm>
            <a:off x="3050969" y="2415933"/>
            <a:ext cx="601426" cy="57605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6572069" y="1048374"/>
            <a:ext cx="4469743" cy="831096"/>
            <a:chOff x="6572069" y="1048374"/>
            <a:chExt cx="4469743" cy="831096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6572069" y="1569157"/>
              <a:ext cx="1156204" cy="0"/>
            </a:xfrm>
            <a:prstGeom prst="line">
              <a:avLst/>
            </a:prstGeom>
            <a:ln>
              <a:solidFill>
                <a:srgbClr val="178AA1"/>
              </a:solidFill>
              <a:tailEnd type="oval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7912884" y="1295565"/>
              <a:ext cx="583907" cy="583905"/>
            </a:xfrm>
            <a:prstGeom prst="ellipse">
              <a:avLst/>
            </a:prstGeom>
            <a:solidFill>
              <a:srgbClr val="178AA1"/>
            </a:solidFill>
            <a:ln w="28575">
              <a:solidFill>
                <a:srgbClr val="178AA1">
                  <a:lumMod val="60000"/>
                  <a:lumOff val="40000"/>
                </a:srgbClr>
              </a:solidFill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square" lIns="0" tIns="0" rIns="0" bIns="0" anchor="ctr">
              <a:normAutofit fontScale="92500" lnSpcReduction="10000"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705800" y="1048374"/>
              <a:ext cx="2336012" cy="741536"/>
            </a:xfrm>
            <a:prstGeom prst="rect">
              <a:avLst/>
            </a:prstGeom>
            <a:noFill/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3200" b="1" dirty="0" smtClean="0"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亲子矛盾</a:t>
              </a:r>
              <a:endParaRPr lang="zh-CN" altLang="en-US" sz="3200" b="1" dirty="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45"/>
            <p:cNvSpPr txBox="1"/>
            <p:nvPr/>
          </p:nvSpPr>
          <p:spPr>
            <a:xfrm>
              <a:off x="7895365" y="1300692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05</a:t>
              </a:r>
              <a:endPara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816916" y="2229471"/>
            <a:ext cx="4741100" cy="904248"/>
            <a:chOff x="6816916" y="2229471"/>
            <a:chExt cx="4741100" cy="904248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6816916" y="2804669"/>
              <a:ext cx="1315932" cy="0"/>
            </a:xfrm>
            <a:prstGeom prst="line">
              <a:avLst/>
            </a:prstGeom>
            <a:ln>
              <a:solidFill>
                <a:srgbClr val="5268A5"/>
              </a:solidFill>
              <a:tailEnd type="oval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8348615" y="2549814"/>
              <a:ext cx="583907" cy="58390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5268A5">
                  <a:lumMod val="60000"/>
                  <a:lumOff val="40000"/>
                </a:srgbClr>
              </a:solidFill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square" lIns="0" tIns="0" rIns="0" bIns="0" anchor="ctr">
              <a:normAutofit fontScale="92500" lnSpcReduction="10000"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文本框 13"/>
            <p:cNvSpPr txBox="1"/>
            <p:nvPr/>
          </p:nvSpPr>
          <p:spPr>
            <a:xfrm>
              <a:off x="9141530" y="2229471"/>
              <a:ext cx="2416486" cy="877823"/>
            </a:xfrm>
            <a:prstGeom prst="rect">
              <a:avLst/>
            </a:prstGeom>
            <a:noFill/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3200" b="1" dirty="0" smtClean="0"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学习压力大</a:t>
              </a:r>
            </a:p>
          </p:txBody>
        </p:sp>
        <p:sp>
          <p:nvSpPr>
            <p:cNvPr id="34" name="文本框 46"/>
            <p:cNvSpPr txBox="1"/>
            <p:nvPr/>
          </p:nvSpPr>
          <p:spPr>
            <a:xfrm>
              <a:off x="8348615" y="2557664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06</a:t>
              </a:r>
              <a:endPara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文本框 49"/>
          <p:cNvSpPr txBox="1"/>
          <p:nvPr/>
        </p:nvSpPr>
        <p:spPr>
          <a:xfrm>
            <a:off x="365760" y="4926095"/>
            <a:ext cx="2918447" cy="46166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altLang="zh-CN" sz="3200" b="1" dirty="0" smtClean="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……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4383311" y="5313243"/>
            <a:ext cx="1552501" cy="0"/>
          </a:xfrm>
          <a:prstGeom prst="line">
            <a:avLst/>
          </a:prstGeom>
          <a:ln>
            <a:solidFill>
              <a:srgbClr val="5E5CA2"/>
            </a:solidFill>
            <a:headEnd type="oval"/>
            <a:tailEnd type="none"/>
          </a:ln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sp>
        <p:nvSpPr>
          <p:cNvPr id="37" name="椭圆 36"/>
          <p:cNvSpPr/>
          <p:nvPr/>
        </p:nvSpPr>
        <p:spPr>
          <a:xfrm>
            <a:off x="3618026" y="5048427"/>
            <a:ext cx="583907" cy="583905"/>
          </a:xfrm>
          <a:prstGeom prst="ellipse">
            <a:avLst/>
          </a:prstGeom>
          <a:solidFill>
            <a:srgbClr val="5E5CA2"/>
          </a:solidFill>
          <a:ln w="28575">
            <a:solidFill>
              <a:srgbClr val="5E5CA2">
                <a:lumMod val="60000"/>
                <a:lumOff val="40000"/>
              </a:srgbClr>
            </a:solidFill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wrap="square" lIns="0" tIns="0" rIns="0" bIns="0" anchor="ctr">
            <a:normAutofit fontScale="92500" lnSpcReduction="10000"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en-US" sz="24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文本框 53"/>
          <p:cNvSpPr txBox="1"/>
          <p:nvPr/>
        </p:nvSpPr>
        <p:spPr>
          <a:xfrm>
            <a:off x="3601542" y="5047200"/>
            <a:ext cx="601426" cy="57605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3000397" y="3685128"/>
            <a:ext cx="583907" cy="5839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0A693">
                <a:lumMod val="60000"/>
                <a:lumOff val="40000"/>
              </a:srgbClr>
            </a:solidFill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wrap="square" lIns="0" tIns="0" rIns="0" bIns="0" anchor="ctr">
            <a:normAutofit fontScale="92500" lnSpcReduction="10000"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en-US" sz="24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文本框 19"/>
          <p:cNvSpPr txBox="1"/>
          <p:nvPr/>
        </p:nvSpPr>
        <p:spPr>
          <a:xfrm>
            <a:off x="722376" y="3465367"/>
            <a:ext cx="2123879" cy="46166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长青春痘</a:t>
            </a:r>
            <a:endParaRPr lang="zh-CN" altLang="en-US" sz="3200" b="1" spc="300" dirty="0"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63" name="文本框 44"/>
          <p:cNvSpPr txBox="1"/>
          <p:nvPr/>
        </p:nvSpPr>
        <p:spPr>
          <a:xfrm>
            <a:off x="2983913" y="3683901"/>
            <a:ext cx="601426" cy="57605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6400862" y="4484662"/>
            <a:ext cx="5791138" cy="1376642"/>
            <a:chOff x="6400862" y="4484662"/>
            <a:chExt cx="5791138" cy="1376642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6407309" y="5535120"/>
              <a:ext cx="1636219" cy="1"/>
            </a:xfrm>
            <a:prstGeom prst="line">
              <a:avLst/>
            </a:prstGeom>
            <a:ln>
              <a:solidFill>
                <a:srgbClr val="325792"/>
              </a:solidFill>
              <a:tailEnd type="oval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41" name="椭圆 40"/>
            <p:cNvSpPr/>
            <p:nvPr/>
          </p:nvSpPr>
          <p:spPr>
            <a:xfrm>
              <a:off x="8271744" y="5128027"/>
              <a:ext cx="583907" cy="583905"/>
            </a:xfrm>
            <a:prstGeom prst="ellipse">
              <a:avLst/>
            </a:prstGeom>
            <a:solidFill>
              <a:srgbClr val="325792"/>
            </a:solidFill>
            <a:ln w="28575">
              <a:solidFill>
                <a:srgbClr val="325792">
                  <a:lumMod val="60000"/>
                  <a:lumOff val="40000"/>
                </a:srgbClr>
              </a:solidFill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square" lIns="0" tIns="0" rIns="0" bIns="0" anchor="ctr">
              <a:normAutofit fontScale="92500" lnSpcReduction="10000"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2" name="文本框 55"/>
            <p:cNvSpPr txBox="1"/>
            <p:nvPr/>
          </p:nvSpPr>
          <p:spPr>
            <a:xfrm>
              <a:off x="9243418" y="4911334"/>
              <a:ext cx="2948582" cy="949970"/>
            </a:xfrm>
            <a:prstGeom prst="rect">
              <a:avLst/>
            </a:prstGeom>
            <a:noFill/>
          </p:spPr>
          <p:txBody>
            <a:bodyPr wrap="square" lIns="90000" tIns="46800" rIns="9000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3200" b="1" dirty="0" smtClean="0"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异性交往问题</a:t>
              </a:r>
              <a:endParaRPr lang="en-US" altLang="zh-CN" sz="3200" b="1" dirty="0" smtClean="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3600" b="1" dirty="0" smtClean="0"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……</a:t>
              </a:r>
              <a:endParaRPr lang="zh-CN" altLang="en-US" sz="3600" b="1" dirty="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43" name="文本框 57"/>
            <p:cNvSpPr txBox="1"/>
            <p:nvPr/>
          </p:nvSpPr>
          <p:spPr>
            <a:xfrm>
              <a:off x="8262984" y="5120813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08</a:t>
              </a:r>
              <a:endPara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6400862" y="4484662"/>
              <a:ext cx="0" cy="1046314"/>
            </a:xfrm>
            <a:prstGeom prst="line">
              <a:avLst/>
            </a:prstGeom>
            <a:ln>
              <a:solidFill>
                <a:srgbClr val="325792"/>
              </a:solidFill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</p:grpSp>
      <p:grpSp>
        <p:nvGrpSpPr>
          <p:cNvPr id="76" name="组合 75"/>
          <p:cNvGrpSpPr/>
          <p:nvPr/>
        </p:nvGrpSpPr>
        <p:grpSpPr>
          <a:xfrm>
            <a:off x="6978076" y="3571346"/>
            <a:ext cx="5053008" cy="831095"/>
            <a:chOff x="6978076" y="3571346"/>
            <a:chExt cx="5053008" cy="831095"/>
          </a:xfrm>
        </p:grpSpPr>
        <p:cxnSp>
          <p:nvCxnSpPr>
            <p:cNvPr id="54" name="直接连接符 53"/>
            <p:cNvCxnSpPr/>
            <p:nvPr/>
          </p:nvCxnSpPr>
          <p:spPr>
            <a:xfrm>
              <a:off x="6978076" y="4073391"/>
              <a:ext cx="1315932" cy="0"/>
            </a:xfrm>
            <a:prstGeom prst="line">
              <a:avLst/>
            </a:prstGeom>
            <a:ln>
              <a:solidFill>
                <a:srgbClr val="5268A5"/>
              </a:solidFill>
              <a:tailEnd type="oval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55" name="椭圆 54"/>
            <p:cNvSpPr/>
            <p:nvPr/>
          </p:nvSpPr>
          <p:spPr>
            <a:xfrm>
              <a:off x="8509775" y="3818536"/>
              <a:ext cx="583907" cy="583905"/>
            </a:xfrm>
            <a:prstGeom prst="ellipse">
              <a:avLst/>
            </a:prstGeom>
            <a:solidFill>
              <a:srgbClr val="00CC99"/>
            </a:solidFill>
            <a:ln w="28575">
              <a:solidFill>
                <a:srgbClr val="5268A5">
                  <a:lumMod val="60000"/>
                  <a:lumOff val="40000"/>
                </a:srgbClr>
              </a:solidFill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square" lIns="0" tIns="0" rIns="0" bIns="0" anchor="ctr">
              <a:normAutofit fontScale="92500" lnSpcReduction="10000"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6" name="文本框 13"/>
            <p:cNvSpPr txBox="1"/>
            <p:nvPr/>
          </p:nvSpPr>
          <p:spPr>
            <a:xfrm>
              <a:off x="9302690" y="3571346"/>
              <a:ext cx="1739122" cy="461665"/>
            </a:xfrm>
            <a:prstGeom prst="rect">
              <a:avLst/>
            </a:prstGeom>
            <a:noFill/>
          </p:spPr>
          <p:txBody>
            <a:bodyPr wrap="square" lIns="90000" tIns="46800" rIns="90000" bIns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zh-CN" altLang="en-US" b="1" spc="300" dirty="0"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64" name="文本框 46"/>
            <p:cNvSpPr txBox="1"/>
            <p:nvPr/>
          </p:nvSpPr>
          <p:spPr>
            <a:xfrm>
              <a:off x="8501015" y="3802178"/>
              <a:ext cx="601426" cy="57605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07</a:t>
              </a:r>
              <a:endPara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9384206" y="3574148"/>
              <a:ext cx="2646878" cy="632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3200" b="1" dirty="0" smtClean="0"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人际交往问题</a:t>
              </a:r>
            </a:p>
          </p:txBody>
        </p:sp>
      </p:grpSp>
      <p:sp>
        <p:nvSpPr>
          <p:cNvPr id="67" name="矩形 66"/>
          <p:cNvSpPr/>
          <p:nvPr/>
        </p:nvSpPr>
        <p:spPr>
          <a:xfrm>
            <a:off x="4416385" y="-286642"/>
            <a:ext cx="3664154" cy="952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40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青春期的烦恼</a:t>
            </a:r>
            <a:endParaRPr lang="zh-CN" altLang="en-US" sz="4000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8" name="椭圆 67"/>
          <p:cNvSpPr/>
          <p:nvPr/>
        </p:nvSpPr>
        <p:spPr bwMode="auto">
          <a:xfrm>
            <a:off x="5425416" y="1792224"/>
            <a:ext cx="1260310" cy="1663077"/>
          </a:xfrm>
          <a:prstGeom prst="ellipse">
            <a:avLst/>
          </a:prstGeom>
          <a:solidFill>
            <a:srgbClr val="4276AA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9" name="椭圆 68"/>
          <p:cNvSpPr/>
          <p:nvPr/>
        </p:nvSpPr>
        <p:spPr bwMode="auto">
          <a:xfrm>
            <a:off x="5629699" y="1953079"/>
            <a:ext cx="876437" cy="12836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0" name="任意多边形 69"/>
          <p:cNvSpPr/>
          <p:nvPr/>
        </p:nvSpPr>
        <p:spPr bwMode="auto">
          <a:xfrm>
            <a:off x="6099037" y="1792224"/>
            <a:ext cx="590510" cy="1663077"/>
          </a:xfrm>
          <a:custGeom>
            <a:avLst/>
            <a:gdLst>
              <a:gd name="T0" fmla="*/ 2 w 159"/>
              <a:gd name="T1" fmla="*/ 0 h 313"/>
              <a:gd name="T2" fmla="*/ 0 w 159"/>
              <a:gd name="T3" fmla="*/ 0 h 313"/>
              <a:gd name="T4" fmla="*/ 0 w 159"/>
              <a:gd name="T5" fmla="*/ 48 h 313"/>
              <a:gd name="T6" fmla="*/ 2 w 159"/>
              <a:gd name="T7" fmla="*/ 48 h 313"/>
              <a:gd name="T8" fmla="*/ 111 w 159"/>
              <a:gd name="T9" fmla="*/ 157 h 313"/>
              <a:gd name="T10" fmla="*/ 2 w 159"/>
              <a:gd name="T11" fmla="*/ 266 h 313"/>
              <a:gd name="T12" fmla="*/ 0 w 159"/>
              <a:gd name="T13" fmla="*/ 265 h 313"/>
              <a:gd name="T14" fmla="*/ 0 w 159"/>
              <a:gd name="T15" fmla="*/ 313 h 313"/>
              <a:gd name="T16" fmla="*/ 2 w 159"/>
              <a:gd name="T17" fmla="*/ 313 h 313"/>
              <a:gd name="T18" fmla="*/ 159 w 159"/>
              <a:gd name="T19" fmla="*/ 157 h 313"/>
              <a:gd name="T20" fmla="*/ 2 w 159"/>
              <a:gd name="T21" fmla="*/ 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9" h="313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" y="48"/>
                  <a:pt x="1" y="48"/>
                  <a:pt x="2" y="48"/>
                </a:cubicBezTo>
                <a:cubicBezTo>
                  <a:pt x="62" y="48"/>
                  <a:pt x="111" y="96"/>
                  <a:pt x="111" y="157"/>
                </a:cubicBezTo>
                <a:cubicBezTo>
                  <a:pt x="111" y="217"/>
                  <a:pt x="62" y="266"/>
                  <a:pt x="2" y="266"/>
                </a:cubicBezTo>
                <a:cubicBezTo>
                  <a:pt x="1" y="266"/>
                  <a:pt x="1" y="265"/>
                  <a:pt x="0" y="265"/>
                </a:cubicBezTo>
                <a:cubicBezTo>
                  <a:pt x="0" y="313"/>
                  <a:pt x="0" y="313"/>
                  <a:pt x="0" y="313"/>
                </a:cubicBezTo>
                <a:cubicBezTo>
                  <a:pt x="1" y="313"/>
                  <a:pt x="1" y="313"/>
                  <a:pt x="2" y="313"/>
                </a:cubicBezTo>
                <a:cubicBezTo>
                  <a:pt x="88" y="313"/>
                  <a:pt x="159" y="243"/>
                  <a:pt x="159" y="157"/>
                </a:cubicBezTo>
                <a:cubicBezTo>
                  <a:pt x="159" y="70"/>
                  <a:pt x="88" y="0"/>
                  <a:pt x="2" y="0"/>
                </a:cubicBezTo>
                <a:close/>
              </a:path>
            </a:pathLst>
          </a:custGeom>
          <a:solidFill>
            <a:srgbClr val="4276AA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" name="任意多边形 70"/>
          <p:cNvSpPr/>
          <p:nvPr/>
        </p:nvSpPr>
        <p:spPr bwMode="auto">
          <a:xfrm>
            <a:off x="6088165" y="1953079"/>
            <a:ext cx="412929" cy="1283687"/>
          </a:xfrm>
          <a:custGeom>
            <a:avLst/>
            <a:gdLst>
              <a:gd name="T0" fmla="*/ 111 w 111"/>
              <a:gd name="T1" fmla="*/ 109 h 218"/>
              <a:gd name="T2" fmla="*/ 2 w 111"/>
              <a:gd name="T3" fmla="*/ 0 h 218"/>
              <a:gd name="T4" fmla="*/ 0 w 111"/>
              <a:gd name="T5" fmla="*/ 0 h 218"/>
              <a:gd name="T6" fmla="*/ 0 w 111"/>
              <a:gd name="T7" fmla="*/ 217 h 218"/>
              <a:gd name="T8" fmla="*/ 2 w 111"/>
              <a:gd name="T9" fmla="*/ 218 h 218"/>
              <a:gd name="T10" fmla="*/ 111 w 111"/>
              <a:gd name="T11" fmla="*/ 109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218">
                <a:moveTo>
                  <a:pt x="111" y="109"/>
                </a:moveTo>
                <a:cubicBezTo>
                  <a:pt x="111" y="48"/>
                  <a:pt x="6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217"/>
                  <a:pt x="0" y="217"/>
                  <a:pt x="0" y="217"/>
                </a:cubicBezTo>
                <a:cubicBezTo>
                  <a:pt x="1" y="217"/>
                  <a:pt x="1" y="218"/>
                  <a:pt x="2" y="218"/>
                </a:cubicBezTo>
                <a:cubicBezTo>
                  <a:pt x="62" y="218"/>
                  <a:pt x="111" y="169"/>
                  <a:pt x="111" y="109"/>
                </a:cubicBezTo>
                <a:close/>
              </a:path>
            </a:pathLst>
          </a:custGeom>
          <a:solidFill>
            <a:srgbClr val="4276AA">
              <a:lumMod val="20000"/>
              <a:lumOff val="80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66275" y="2026231"/>
            <a:ext cx="492443" cy="11054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生理变化</a:t>
            </a:r>
            <a:endParaRPr lang="zh-CN" altLang="en-US" sz="2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992416" y="2032327"/>
            <a:ext cx="492443" cy="11054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心理发展</a:t>
            </a:r>
            <a:endParaRPr lang="zh-CN" altLang="en-US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68" y="959679"/>
            <a:ext cx="12185331" cy="1136482"/>
            <a:chOff x="1581150" y="1658753"/>
            <a:chExt cx="5191125" cy="590552"/>
          </a:xfrm>
        </p:grpSpPr>
        <p:sp>
          <p:nvSpPr>
            <p:cNvPr id="9" name="同侧圆角矩形 8"/>
            <p:cNvSpPr/>
            <p:nvPr/>
          </p:nvSpPr>
          <p:spPr>
            <a:xfrm>
              <a:off x="1581150" y="1665256"/>
              <a:ext cx="2250281" cy="335757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72C5EA"/>
            </a:solidFill>
          </p:spPr>
          <p:txBody>
            <a:bodyPr rot="0" spcFirstLastPara="0" vert="horz" wrap="square" lIns="36000" tIns="0" rIns="9144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01</a:t>
              </a:r>
              <a:endParaRPr lang="zh-CN" altLang="en-US" sz="2400" b="1" dirty="0" err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38077" y="1658753"/>
              <a:ext cx="4934198" cy="59055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D9D9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120"/>
                </a:lnSpc>
              </a:pP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小兰（呐喊）：不要再管我啦！</a:t>
              </a:r>
              <a:endPara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ts val="3120"/>
                </a:lnSpc>
              </a:pP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爸爸妈妈（疑惑）：我们不管你，你能自觉学习吗？</a:t>
              </a:r>
              <a:endPara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ts val="3120"/>
                </a:lnSpc>
              </a:pP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小兰：我肚子有点不舒服，你可以陪陪我么？</a:t>
              </a:r>
              <a:endPara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4401720"/>
            <a:ext cx="12180288" cy="1520459"/>
            <a:chOff x="1581150" y="1726407"/>
            <a:chExt cx="5191125" cy="771674"/>
          </a:xfrm>
        </p:grpSpPr>
        <p:sp>
          <p:nvSpPr>
            <p:cNvPr id="7" name="同侧圆角矩形 6"/>
            <p:cNvSpPr/>
            <p:nvPr/>
          </p:nvSpPr>
          <p:spPr>
            <a:xfrm>
              <a:off x="1581150" y="1726407"/>
              <a:ext cx="2250281" cy="335756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EABC8E"/>
            </a:solidFill>
          </p:spPr>
          <p:txBody>
            <a:bodyPr rot="0" spcFirstLastPara="0" vert="horz" wrap="square" lIns="36000" tIns="0" rIns="9144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03</a:t>
              </a:r>
              <a:endParaRPr lang="zh-CN" altLang="en-US" sz="2400" b="1" dirty="0" err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760435" y="1726408"/>
              <a:ext cx="5011840" cy="7716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D9D9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80"/>
                </a:lnSpc>
              </a:pP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班主任：小华，听说你从小学里就开始学习击剑，今年在全区中</a:t>
              </a:r>
              <a:endPara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ts val="2880"/>
                </a:lnSpc>
              </a:pP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小学击剑比赛中还获奖了。明天班班乐活动上给大家表演一段，</a:t>
              </a:r>
              <a:endPara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ts val="2880"/>
                </a:lnSpc>
              </a:pP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你看怎样？</a:t>
              </a:r>
              <a:endPara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ts val="2880"/>
                </a:lnSpc>
              </a:pP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小华：不要了吧，怪不好意思的，你还是让其他同学表演节目吧。</a:t>
              </a:r>
            </a:p>
          </p:txBody>
        </p:sp>
      </p:grpSp>
      <p:pic>
        <p:nvPicPr>
          <p:cNvPr id="11" name="Picture 6" descr="https://timgsa.baidu.com/timg?image&amp;quality=80&amp;size=b9999_10000&amp;sec=1580729266782&amp;di=02ff80adb207e1614b6f30650d622f61&amp;imgtype=0&amp;src=http%3A%2F%2Frimg2.ciwong.net%2Fcwf%2Fshufang%2Fimages%2F1565%2F610%2F356677610%2F2b143fa638cea7f4b4404785a34fd190.jpg%3Fw%3D700%26h%3D7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1253" y="0"/>
            <a:ext cx="3286196" cy="2111382"/>
          </a:xfrm>
          <a:prstGeom prst="rect">
            <a:avLst/>
          </a:prstGeom>
          <a:noFill/>
        </p:spPr>
      </p:pic>
      <p:grpSp>
        <p:nvGrpSpPr>
          <p:cNvPr id="4" name="组合 13"/>
          <p:cNvGrpSpPr/>
          <p:nvPr/>
        </p:nvGrpSpPr>
        <p:grpSpPr>
          <a:xfrm>
            <a:off x="-18288" y="2224722"/>
            <a:ext cx="12198576" cy="2039111"/>
            <a:chOff x="-18288" y="2333358"/>
            <a:chExt cx="12198576" cy="2039111"/>
          </a:xfrm>
        </p:grpSpPr>
        <p:grpSp>
          <p:nvGrpSpPr>
            <p:cNvPr id="12" name="组合 3"/>
            <p:cNvGrpSpPr/>
            <p:nvPr/>
          </p:nvGrpSpPr>
          <p:grpSpPr>
            <a:xfrm>
              <a:off x="2107739" y="2333358"/>
              <a:ext cx="10072549" cy="2039111"/>
              <a:chOff x="241732" y="2035390"/>
              <a:chExt cx="6530543" cy="1038813"/>
            </a:xfrm>
          </p:grpSpPr>
          <p:sp>
            <p:nvSpPr>
              <p:cNvPr id="5" name="同侧圆角矩形 4"/>
              <p:cNvSpPr/>
              <p:nvPr/>
            </p:nvSpPr>
            <p:spPr>
              <a:xfrm>
                <a:off x="4521994" y="2185512"/>
                <a:ext cx="2250281" cy="335756"/>
              </a:xfrm>
              <a:prstGeom prst="round2SameRect">
                <a:avLst>
                  <a:gd name="adj1" fmla="val 19408"/>
                  <a:gd name="adj2" fmla="val 0"/>
                </a:avLst>
              </a:prstGeom>
              <a:solidFill>
                <a:srgbClr val="879AED"/>
              </a:solidFill>
            </p:spPr>
            <p:txBody>
              <a:bodyPr rot="0" spcFirstLastPara="0" vert="horz" wrap="square" lIns="90000" tIns="0" rIns="36000" bIns="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880"/>
                  </a:lnSpc>
                </a:pPr>
                <a:r>
                  <a:rPr lang="en-US" altLang="zh-CN" sz="2400" b="1" dirty="0">
                    <a:solidFill>
                      <a:srgbClr val="FFFF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02</a:t>
                </a:r>
                <a:endParaRPr lang="zh-CN" altLang="en-US" sz="2400" b="1" dirty="0" err="1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241732" y="2035390"/>
                <a:ext cx="6272195" cy="103881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D9D9D9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880"/>
                  </a:lnSpc>
                </a:pPr>
                <a:r>
                  <a:rPr lang="zh-CN" altLang="en-US" sz="24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小琳（苦闷）：期中考试考砸了，怎么办啊。真是亚历山大！</a:t>
                </a:r>
                <a:endParaRPr lang="en-US" altLang="zh-CN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2880"/>
                  </a:lnSpc>
                </a:pPr>
                <a:r>
                  <a:rPr lang="zh-CN" altLang="en-US" sz="24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妈妈：你怎么了，闷闷不乐的。</a:t>
                </a:r>
                <a:endParaRPr lang="en-US" altLang="zh-CN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2880"/>
                  </a:lnSpc>
                </a:pPr>
                <a:r>
                  <a:rPr lang="zh-CN" altLang="en-US" sz="24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小琳：你们都不理解我，别和我说话。</a:t>
                </a:r>
                <a:endParaRPr lang="en-US" altLang="zh-CN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2880"/>
                  </a:lnSpc>
                </a:pPr>
                <a:r>
                  <a:rPr lang="zh-CN" altLang="en-US" sz="24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妈妈：你也不和我们说，我们怎么理解你？</a:t>
                </a:r>
                <a:endParaRPr lang="en-US" altLang="zh-CN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ts val="2880"/>
                  </a:lnSpc>
                </a:pPr>
                <a:r>
                  <a:rPr lang="zh-CN" altLang="en-US" sz="24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小琳：其实我挺希望有人能懂我，陪我说说话，可我该去找谁呢。</a:t>
                </a:r>
              </a:p>
            </p:txBody>
          </p:sp>
        </p:grpSp>
        <p:pic>
          <p:nvPicPr>
            <p:cNvPr id="13" name="Picture 7" descr="D:\悄悄变化的我2020.2.6\图片\7.jf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8288" y="2360972"/>
              <a:ext cx="2126026" cy="2002535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6670" y="5922181"/>
            <a:ext cx="12185330" cy="95313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请选择一个情景进行思考：你能提供哪些方法来帮助</a:t>
            </a:r>
          </a:p>
          <a:p>
            <a:pPr algn="ctr"/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这位同学正确处理青春期的矛盾心理，化解烦恼？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-8792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解</a:t>
            </a:r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青春之烦恼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8" name="Picture 2" descr="http://img.mp.itc.cn/upload/20160921/2526db47d8e54976a70b2439ca136998_th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3349" y="4265830"/>
            <a:ext cx="1916939" cy="1667310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图片1.jpg"/>
          <p:cNvPicPr>
            <a:picLocks noChangeAspect="1"/>
          </p:cNvPicPr>
          <p:nvPr/>
        </p:nvPicPr>
        <p:blipFill>
          <a:blip r:embed="rId2"/>
          <a:srcRect r="65995" b="88890"/>
          <a:stretch>
            <a:fillRect/>
          </a:stretch>
        </p:blipFill>
        <p:spPr>
          <a:xfrm>
            <a:off x="7448839" y="5781551"/>
            <a:ext cx="4918447" cy="762000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-217466" y="813866"/>
            <a:ext cx="3453561" cy="2810185"/>
            <a:chOff x="-217466" y="813866"/>
            <a:chExt cx="3453561" cy="2810185"/>
          </a:xfrm>
        </p:grpSpPr>
        <p:sp>
          <p:nvSpPr>
            <p:cNvPr id="18" name="Oval 2"/>
            <p:cNvSpPr/>
            <p:nvPr/>
          </p:nvSpPr>
          <p:spPr>
            <a:xfrm>
              <a:off x="-217466" y="2389822"/>
              <a:ext cx="1259754" cy="1234229"/>
            </a:xfrm>
            <a:prstGeom prst="ellipse">
              <a:avLst/>
            </a:prstGeom>
            <a:solidFill>
              <a:sysClr val="window" lastClr="FFFFFF">
                <a:lumMod val="65000"/>
                <a:alpha val="31000"/>
              </a:sys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-94768" y="813866"/>
              <a:ext cx="3330863" cy="2687546"/>
              <a:chOff x="-94768" y="813866"/>
              <a:chExt cx="3330863" cy="2687546"/>
            </a:xfrm>
          </p:grpSpPr>
          <p:pic>
            <p:nvPicPr>
              <p:cNvPr id="38" name="图片 37" descr="8.jf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46" y="813866"/>
                <a:ext cx="3236741" cy="2086578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</p:pic>
          <p:sp>
            <p:nvSpPr>
              <p:cNvPr id="19" name="Oval 32"/>
              <p:cNvSpPr/>
              <p:nvPr/>
            </p:nvSpPr>
            <p:spPr>
              <a:xfrm>
                <a:off x="-94768" y="2481897"/>
                <a:ext cx="1040536" cy="1019515"/>
              </a:xfrm>
              <a:prstGeom prst="ellipse">
                <a:avLst/>
              </a:prstGeom>
              <a:solidFill>
                <a:srgbClr val="3498DB"/>
              </a:solidFill>
              <a:ln>
                <a:noFill/>
              </a:ln>
            </p:spPr>
            <p:style>
              <a:lnRef idx="2">
                <a:srgbClr val="1F74AD">
                  <a:shade val="50000"/>
                </a:srgbClr>
              </a:lnRef>
              <a:fillRef idx="1">
                <a:srgbClr val="1F74AD"/>
              </a:fillRef>
              <a:effectRef idx="0">
                <a:srgbClr val="1F74AD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>
                <a:defPPr>
                  <a:defRPr lang="zh-CN">
                    <a:solidFill>
                      <a:sysClr val="window" lastClr="FFFFFF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3200" b="1" dirty="0" smtClea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写</a:t>
                </a:r>
                <a:endParaRPr lang="en-US" sz="32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2898287" y="813867"/>
            <a:ext cx="3337436" cy="2815937"/>
            <a:chOff x="2898287" y="813867"/>
            <a:chExt cx="3337436" cy="2815937"/>
          </a:xfrm>
        </p:grpSpPr>
        <p:pic>
          <p:nvPicPr>
            <p:cNvPr id="39" name="图片 38" descr="11.jfif"/>
            <p:cNvPicPr>
              <a:picLocks noChangeAspect="1"/>
            </p:cNvPicPr>
            <p:nvPr/>
          </p:nvPicPr>
          <p:blipFill>
            <a:blip r:embed="rId4"/>
            <a:srcRect l="6107"/>
            <a:stretch>
              <a:fillRect/>
            </a:stretch>
          </p:blipFill>
          <p:spPr>
            <a:xfrm>
              <a:off x="3236095" y="813867"/>
              <a:ext cx="2999628" cy="210154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sp>
          <p:nvSpPr>
            <p:cNvPr id="24" name="Oval 2"/>
            <p:cNvSpPr/>
            <p:nvPr/>
          </p:nvSpPr>
          <p:spPr>
            <a:xfrm>
              <a:off x="2898287" y="2371408"/>
              <a:ext cx="1284421" cy="1258396"/>
            </a:xfrm>
            <a:prstGeom prst="ellipse">
              <a:avLst/>
            </a:prstGeom>
            <a:solidFill>
              <a:sysClr val="window" lastClr="FFFFFF">
                <a:lumMod val="65000"/>
                <a:alpha val="31000"/>
              </a:sys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Oval 32"/>
            <p:cNvSpPr/>
            <p:nvPr/>
          </p:nvSpPr>
          <p:spPr>
            <a:xfrm>
              <a:off x="2964368" y="2463483"/>
              <a:ext cx="1060911" cy="1039478"/>
            </a:xfrm>
            <a:prstGeom prst="ellipse">
              <a:avLst/>
            </a:prstGeom>
            <a:solidFill>
              <a:srgbClr val="1AA3AA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动</a:t>
              </a:r>
              <a:endParaRPr 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987041" y="813866"/>
            <a:ext cx="3370024" cy="2815938"/>
            <a:chOff x="5987041" y="813866"/>
            <a:chExt cx="3370024" cy="2815938"/>
          </a:xfrm>
        </p:grpSpPr>
        <p:pic>
          <p:nvPicPr>
            <p:cNvPr id="40" name="图片 39" descr="14.jfif"/>
            <p:cNvPicPr>
              <a:picLocks noChangeAspect="1"/>
            </p:cNvPicPr>
            <p:nvPr/>
          </p:nvPicPr>
          <p:blipFill>
            <a:blip r:embed="rId5"/>
            <a:srcRect b="33560"/>
            <a:stretch>
              <a:fillRect/>
            </a:stretch>
          </p:blipFill>
          <p:spPr>
            <a:xfrm>
              <a:off x="6231954" y="813866"/>
              <a:ext cx="3125111" cy="207633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sp>
          <p:nvSpPr>
            <p:cNvPr id="30" name="Oval 2"/>
            <p:cNvSpPr/>
            <p:nvPr/>
          </p:nvSpPr>
          <p:spPr>
            <a:xfrm>
              <a:off x="5987041" y="2362518"/>
              <a:ext cx="1293495" cy="1267286"/>
            </a:xfrm>
            <a:prstGeom prst="ellipse">
              <a:avLst/>
            </a:prstGeom>
            <a:solidFill>
              <a:sysClr val="window" lastClr="FFFFFF">
                <a:lumMod val="65000"/>
                <a:alpha val="31000"/>
              </a:sys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1" name="Oval 32"/>
            <p:cNvSpPr/>
            <p:nvPr/>
          </p:nvSpPr>
          <p:spPr>
            <a:xfrm>
              <a:off x="6116246" y="2454592"/>
              <a:ext cx="1068405" cy="1046821"/>
            </a:xfrm>
            <a:prstGeom prst="ellipse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暗示</a:t>
              </a:r>
              <a:endParaRPr lang="en-US" sz="28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153515" y="813868"/>
            <a:ext cx="3036472" cy="2823094"/>
            <a:chOff x="9153515" y="813868"/>
            <a:chExt cx="3036472" cy="2823094"/>
          </a:xfrm>
        </p:grpSpPr>
        <p:pic>
          <p:nvPicPr>
            <p:cNvPr id="42" name="图片 41" descr="timg (1).jf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5857" y="813868"/>
              <a:ext cx="2824130" cy="209068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sp>
          <p:nvSpPr>
            <p:cNvPr id="35" name="Oval 2"/>
            <p:cNvSpPr/>
            <p:nvPr/>
          </p:nvSpPr>
          <p:spPr>
            <a:xfrm>
              <a:off x="9153515" y="2362517"/>
              <a:ext cx="1300802" cy="1274445"/>
            </a:xfrm>
            <a:prstGeom prst="ellipse">
              <a:avLst/>
            </a:prstGeom>
            <a:solidFill>
              <a:sysClr val="window" lastClr="FFFFFF">
                <a:lumMod val="65000"/>
                <a:alpha val="31000"/>
              </a:sys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6" name="Oval 32"/>
            <p:cNvSpPr/>
            <p:nvPr/>
          </p:nvSpPr>
          <p:spPr>
            <a:xfrm>
              <a:off x="9245115" y="2482024"/>
              <a:ext cx="1076742" cy="1054989"/>
            </a:xfrm>
            <a:prstGeom prst="ellipse">
              <a:avLst/>
            </a:prstGeom>
            <a:solidFill>
              <a:srgbClr val="954ECA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ysClr val="window" lastClr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解嘲</a:t>
              </a:r>
              <a:endParaRPr lang="en-US" sz="28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1" name="矩形标注 40"/>
          <p:cNvSpPr/>
          <p:nvPr/>
        </p:nvSpPr>
        <p:spPr>
          <a:xfrm>
            <a:off x="140676" y="3868614"/>
            <a:ext cx="2845531" cy="2989385"/>
          </a:xfrm>
          <a:prstGeom prst="wedgeRectCallout">
            <a:avLst>
              <a:gd name="adj1" fmla="val -25749"/>
              <a:gd name="adj2" fmla="val -68842"/>
            </a:avLst>
          </a:prstGeom>
          <a:solidFill>
            <a:srgbClr val="629C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zh-CN" alt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把自己的想法写下来。</a:t>
            </a:r>
          </a:p>
          <a:p>
            <a:pPr fontAlgn="auto">
              <a:lnSpc>
                <a:spcPts val="3500"/>
              </a:lnSpc>
            </a:pP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写想法是对自己不良感受的健康宣泄，可以帮助我们冷静下来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4" name="矩形标注 43"/>
          <p:cNvSpPr/>
          <p:nvPr/>
        </p:nvSpPr>
        <p:spPr>
          <a:xfrm>
            <a:off x="3212020" y="3871550"/>
            <a:ext cx="2845531" cy="2989385"/>
          </a:xfrm>
          <a:prstGeom prst="wedgeRectCallout">
            <a:avLst>
              <a:gd name="adj1" fmla="val -25749"/>
              <a:gd name="adj2" fmla="val -68842"/>
            </a:avLst>
          </a:prstGeom>
          <a:solidFill>
            <a:srgbClr val="00ABB8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zh-CN" altLang="en-US" sz="32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参加体育活动</a:t>
            </a:r>
            <a:endParaRPr lang="en-US" altLang="zh-CN" sz="3200" b="1" spc="50" dirty="0" smtClean="0">
              <a:ln w="1270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3500"/>
              </a:lnSpc>
            </a:pPr>
            <a:endParaRPr lang="zh-CN" altLang="en-US" sz="2800" b="1" dirty="0" smtClean="0">
              <a:solidFill>
                <a:srgbClr val="FFC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fontAlgn="auto">
              <a:lnSpc>
                <a:spcPts val="3500"/>
              </a:lnSpc>
            </a:pP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酣畅淋漓的体育活动可以帮助我们转移注意力，化解烦恼。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46" name="矩形标注 45"/>
          <p:cNvSpPr/>
          <p:nvPr/>
        </p:nvSpPr>
        <p:spPr>
          <a:xfrm>
            <a:off x="9521756" y="3859838"/>
            <a:ext cx="2845531" cy="2989385"/>
          </a:xfrm>
          <a:prstGeom prst="wedgeRectCallout">
            <a:avLst>
              <a:gd name="adj1" fmla="val -25749"/>
              <a:gd name="adj2" fmla="val -68842"/>
            </a:avLst>
          </a:prstGeom>
          <a:solidFill>
            <a:srgbClr val="954ECA"/>
          </a:solidFill>
          <a:ln>
            <a:solidFill>
              <a:srgbClr val="80A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zh-CN" altLang="en-US" sz="32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尝试自我解嘲</a:t>
            </a:r>
            <a:endParaRPr lang="en-US" altLang="zh-CN" sz="3200" b="1" spc="50" dirty="0" smtClean="0">
              <a:ln w="1270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3500"/>
              </a:lnSpc>
            </a:pPr>
            <a:endParaRPr lang="zh-CN" altLang="en-US" sz="2400" b="1" dirty="0" smtClean="0">
              <a:solidFill>
                <a:srgbClr val="FFC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fontAlgn="auto">
              <a:lnSpc>
                <a:spcPts val="3500"/>
              </a:lnSpc>
            </a:pP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自嘲自己的相貌、装束、甚至狼狈相，不仅不会贬低自己，反而会缓解情绪。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6279683" y="3874486"/>
            <a:ext cx="3262432" cy="3566523"/>
            <a:chOff x="6279683" y="3874486"/>
            <a:chExt cx="3262432" cy="3566523"/>
          </a:xfrm>
        </p:grpSpPr>
        <p:sp>
          <p:nvSpPr>
            <p:cNvPr id="45" name="矩形标注 44"/>
            <p:cNvSpPr/>
            <p:nvPr/>
          </p:nvSpPr>
          <p:spPr>
            <a:xfrm>
              <a:off x="6279683" y="3874486"/>
              <a:ext cx="3077382" cy="2989385"/>
            </a:xfrm>
            <a:prstGeom prst="wedgeRectCallout">
              <a:avLst>
                <a:gd name="adj1" fmla="val -25749"/>
                <a:gd name="adj2" fmla="val -68842"/>
              </a:avLst>
            </a:prstGeom>
            <a:solidFill>
              <a:srgbClr val="96BC64"/>
            </a:solidFill>
            <a:ln>
              <a:solidFill>
                <a:srgbClr val="80A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lnSpc>
                  <a:spcPct val="200000"/>
                </a:lnSpc>
              </a:pPr>
              <a:endPara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79683" y="3988782"/>
              <a:ext cx="3262432" cy="3452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ts val="3500"/>
                </a:lnSpc>
              </a:pPr>
              <a:r>
                <a:rPr lang="zh-CN" altLang="en-US" sz="3200" b="1" spc="50" dirty="0" smtClean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学会自我暗示</a:t>
              </a:r>
            </a:p>
            <a:p>
              <a:pPr fontAlgn="auto">
                <a:lnSpc>
                  <a:spcPts val="3500"/>
                </a:lnSpc>
              </a:pPr>
              <a:endPara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fontAlgn="auto">
                <a:lnSpc>
                  <a:spcPts val="3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当遇到烦恼时，暗示</a:t>
              </a:r>
              <a:endPara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fontAlgn="auto">
                <a:lnSpc>
                  <a:spcPts val="3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自己“一切都会过</a:t>
              </a:r>
              <a:endPara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fontAlgn="auto">
                <a:lnSpc>
                  <a:spcPts val="3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去”，”这对我也是</a:t>
              </a:r>
              <a:endPara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fontAlgn="auto">
                <a:lnSpc>
                  <a:spcPts val="3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锻炼“这有助于我们</a:t>
              </a:r>
              <a:endPara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fontAlgn="auto">
                <a:lnSpc>
                  <a:spcPts val="3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放松心情，稳定情绪。</a:t>
              </a:r>
            </a:p>
            <a:p>
              <a:pPr>
                <a:lnSpc>
                  <a:spcPts val="3200"/>
                </a:lnSpc>
              </a:pP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0" y="-8792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解</a:t>
            </a:r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青春之烦恼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20847" y="284607"/>
            <a:ext cx="11450526" cy="1668399"/>
            <a:chOff x="220847" y="284607"/>
            <a:chExt cx="11450526" cy="1668399"/>
          </a:xfrm>
        </p:grpSpPr>
        <p:sp>
          <p:nvSpPr>
            <p:cNvPr id="9" name="云形标注 8"/>
            <p:cNvSpPr/>
            <p:nvPr/>
          </p:nvSpPr>
          <p:spPr>
            <a:xfrm>
              <a:off x="220847" y="296926"/>
              <a:ext cx="3717170" cy="1656080"/>
            </a:xfrm>
            <a:prstGeom prst="cloudCallout">
              <a:avLst>
                <a:gd name="adj1" fmla="val 93575"/>
                <a:gd name="adj2" fmla="val 95706"/>
              </a:avLst>
            </a:prstGeom>
            <a:solidFill>
              <a:srgbClr val="92D050"/>
            </a:solidFill>
            <a:ln w="9525" cap="flat" cmpd="sng" algn="ctr">
              <a:solidFill>
                <a:srgbClr val="13742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8" name="云形标注 7"/>
            <p:cNvSpPr/>
            <p:nvPr/>
          </p:nvSpPr>
          <p:spPr>
            <a:xfrm>
              <a:off x="7864167" y="284607"/>
              <a:ext cx="3804158" cy="1452880"/>
            </a:xfrm>
            <a:prstGeom prst="cloudCallout">
              <a:avLst>
                <a:gd name="adj1" fmla="val 11506"/>
                <a:gd name="adj2" fmla="val 110853"/>
              </a:avLst>
            </a:prstGeom>
            <a:solidFill>
              <a:srgbClr val="92D050"/>
            </a:solidFill>
            <a:ln w="9525" cap="flat" cmpd="sng" algn="ctr">
              <a:solidFill>
                <a:srgbClr val="13742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867215" y="287655"/>
              <a:ext cx="3804158" cy="1452880"/>
              <a:chOff x="9158" y="138"/>
              <a:chExt cx="9602" cy="2608"/>
            </a:xfrm>
          </p:grpSpPr>
          <p:sp>
            <p:nvSpPr>
              <p:cNvPr id="3" name="云形标注 2"/>
              <p:cNvSpPr/>
              <p:nvPr/>
            </p:nvSpPr>
            <p:spPr>
              <a:xfrm>
                <a:off x="9158" y="138"/>
                <a:ext cx="9602" cy="2608"/>
              </a:xfrm>
              <a:prstGeom prst="cloudCallout">
                <a:avLst>
                  <a:gd name="adj1" fmla="val -19982"/>
                  <a:gd name="adj2" fmla="val 110853"/>
                </a:avLst>
              </a:prstGeom>
              <a:solidFill>
                <a:srgbClr val="92D050"/>
              </a:solidFill>
              <a:ln w="9525" cap="flat" cmpd="sng" algn="ctr">
                <a:solidFill>
                  <a:srgbClr val="13742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9987" y="778"/>
                <a:ext cx="8736" cy="1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b="1" spc="50" dirty="0" smtClean="0">
                    <a:ln w="12700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青春期，</a:t>
                </a:r>
                <a:r>
                  <a:rPr lang="zh-CN" altLang="en-US" sz="3600" b="1" spc="50" dirty="0">
                    <a:ln w="12700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你好！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223895" y="290830"/>
              <a:ext cx="3717170" cy="1656080"/>
              <a:chOff x="9936" y="138"/>
              <a:chExt cx="5859" cy="2608"/>
            </a:xfrm>
          </p:grpSpPr>
          <p:sp>
            <p:nvSpPr>
              <p:cNvPr id="6" name="云形标注 5"/>
              <p:cNvSpPr/>
              <p:nvPr/>
            </p:nvSpPr>
            <p:spPr>
              <a:xfrm>
                <a:off x="9936" y="138"/>
                <a:ext cx="5859" cy="2608"/>
              </a:xfrm>
              <a:prstGeom prst="cloudCallout">
                <a:avLst>
                  <a:gd name="adj1" fmla="val 31338"/>
                  <a:gd name="adj2" fmla="val 93497"/>
                </a:avLst>
              </a:prstGeom>
              <a:solidFill>
                <a:srgbClr val="92D050"/>
              </a:solidFill>
              <a:ln w="9525" cap="flat" cmpd="sng" algn="ctr">
                <a:solidFill>
                  <a:srgbClr val="13742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7" name="文本框 1"/>
              <p:cNvSpPr txBox="1"/>
              <p:nvPr/>
            </p:nvSpPr>
            <p:spPr>
              <a:xfrm>
                <a:off x="10818" y="458"/>
                <a:ext cx="3942" cy="1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4500"/>
                  </a:lnSpc>
                </a:pPr>
                <a:r>
                  <a:rPr lang="zh-CN" altLang="en-US" sz="3600" b="1" spc="50" dirty="0" smtClean="0">
                    <a:ln w="12700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我的青春</a:t>
                </a:r>
                <a:endParaRPr lang="en-US" altLang="zh-CN" sz="3600" b="1" spc="50" dirty="0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  <a:p>
                <a:pPr algn="ctr">
                  <a:lnSpc>
                    <a:spcPts val="4500"/>
                  </a:lnSpc>
                </a:pPr>
                <a:r>
                  <a:rPr lang="zh-CN" altLang="en-US" sz="3600" b="1" spc="50" dirty="0" smtClean="0">
                    <a:ln w="12700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我做主！</a:t>
                </a:r>
                <a:endParaRPr lang="zh-CN" altLang="en-US" sz="3600" b="1" spc="50" dirty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3000375" y="2349500"/>
            <a:ext cx="5616575" cy="20875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 kern="10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谢谢，祝好！</a:t>
            </a: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2730" y="1130300"/>
            <a:ext cx="4853305" cy="4742180"/>
          </a:xfrm>
          <a:prstGeom prst="rect">
            <a:avLst/>
          </a:prstGeom>
          <a:noFill/>
          <a:ln w="9525"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" name="文本框 13"/>
          <p:cNvSpPr txBox="1"/>
          <p:nvPr/>
        </p:nvSpPr>
        <p:spPr>
          <a:xfrm>
            <a:off x="2601595" y="129540"/>
            <a:ext cx="6209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少年组合 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TFBOYS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长大了</a:t>
            </a:r>
          </a:p>
        </p:txBody>
      </p:sp>
      <p:pic>
        <p:nvPicPr>
          <p:cNvPr id="5" name="图片 4" descr="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43525" y="1130300"/>
            <a:ext cx="6631305" cy="4741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</p:pic>
    </p:spTree>
    <p:custDataLst>
      <p:tags r:id="rId1"/>
    </p:custDataLst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270" y="1587183"/>
            <a:ext cx="12193270" cy="1845310"/>
          </a:xfrm>
          <a:prstGeom prst="rect">
            <a:avLst/>
          </a:prstGeom>
          <a:solidFill>
            <a:srgbClr val="13752E">
              <a:alpha val="77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kern="1200" cap="none" spc="0" normalizeH="0" baseline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第一课    青春的邀约 </a:t>
            </a:r>
            <a:r>
              <a:rPr kumimoji="0" lang="zh-CN" altLang="en-US" sz="4800" b="1" i="0" u="none" strike="noStrike" kern="1200" cap="none" spc="0" normalizeH="0" baseline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第一框   悄悄变化的我</a:t>
            </a:r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4358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叩启青春之门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 3" descr="10019-12020622291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019" y="1124498"/>
            <a:ext cx="4903613" cy="46290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225296"/>
            <a:ext cx="9067131" cy="4764024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0" y="0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叩启青春之门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167129" y="2064532"/>
            <a:ext cx="738664" cy="32298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什么是青春期？</a:t>
            </a:r>
            <a:endParaRPr lang="en-US" altLang="zh-CN" sz="36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青春期剪辑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0984" y="1225296"/>
            <a:ext cx="6352032" cy="4764024"/>
          </a:xfrm>
          <a:prstGeom prst="rect">
            <a:avLst/>
          </a:prstGeom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生长图"/>
          <p:cNvPicPr>
            <a:picLocks noChangeAspect="1" noChangeArrowheads="1"/>
          </p:cNvPicPr>
          <p:nvPr/>
        </p:nvPicPr>
        <p:blipFill>
          <a:blip r:embed="rId2" cstate="email"/>
          <a:srcRect b="28974"/>
          <a:stretch>
            <a:fillRect/>
          </a:stretch>
        </p:blipFill>
        <p:spPr bwMode="auto">
          <a:xfrm>
            <a:off x="0" y="0"/>
            <a:ext cx="12192000" cy="2968055"/>
          </a:xfrm>
          <a:prstGeom prst="rect">
            <a:avLst/>
          </a:prstGeom>
          <a:noFill/>
          <a:ln w="38100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0" y="4645152"/>
            <a:ext cx="12192000" cy="124649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  <a:prstDash val="sysDot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青春期</a:t>
            </a:r>
            <a:r>
              <a:rPr lang="zh-CN" altLang="en-US" sz="3200" b="1" dirty="0">
                <a:latin typeface="华文中宋" panose="02010600040101010101" charset="-122"/>
                <a:ea typeface="华文中宋" panose="02010600040101010101" charset="-122"/>
              </a:rPr>
              <a:t>一般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指人的发育过程中，介于儿童期和成年期之间</a:t>
            </a:r>
            <a:r>
              <a:rPr lang="en-US" altLang="en-US" sz="3200" b="1" dirty="0" err="1" smtClean="0">
                <a:latin typeface="华文中宋" panose="02010600040101010101" charset="-122"/>
                <a:ea typeface="华文中宋" panose="02010600040101010101" charset="-122"/>
              </a:rPr>
              <a:t>的过渡期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。它是继婴儿期后，人生第二个生长发育的高峰期。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3" name="直接连接符 22"/>
          <p:cNvSpPr>
            <a:spLocks noChangeShapeType="1"/>
          </p:cNvSpPr>
          <p:nvPr/>
        </p:nvSpPr>
        <p:spPr bwMode="auto">
          <a:xfrm flipV="1">
            <a:off x="5408485" y="1528702"/>
            <a:ext cx="0" cy="171741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 w="lg" len="med"/>
            <a:tailEnd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直接连接符 23"/>
          <p:cNvSpPr>
            <a:spLocks noChangeShapeType="1"/>
          </p:cNvSpPr>
          <p:nvPr/>
        </p:nvSpPr>
        <p:spPr bwMode="auto">
          <a:xfrm flipV="1">
            <a:off x="8604504" y="2318364"/>
            <a:ext cx="0" cy="700794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矩形 24">
            <a:hlinkClick r:id="rId3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5801010" y="2001356"/>
            <a:ext cx="2003108" cy="6778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青春期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372805" y="2971800"/>
            <a:ext cx="516699" cy="12003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婴儿期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399028" y="2971800"/>
            <a:ext cx="523748" cy="12003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幼儿期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368800" y="2971800"/>
            <a:ext cx="576263" cy="12003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儿童期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5395505" y="2999232"/>
            <a:ext cx="1361911" cy="137534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 vert="eaVert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青春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ts val="1500"/>
              </a:spcBef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发育期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9079928" y="2968055"/>
            <a:ext cx="649288" cy="12003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成年期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7242594" y="2999232"/>
            <a:ext cx="1361911" cy="120407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 vert="eaVert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青春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ts val="1500"/>
              </a:spcBef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晚期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10588562" y="2968055"/>
            <a:ext cx="576262" cy="12003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老年期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338328" y="2971800"/>
            <a:ext cx="519430" cy="12003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胎儿期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1381887" y="2971800"/>
            <a:ext cx="528066" cy="12003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乳儿期</a:t>
            </a: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173447" y="2960565"/>
            <a:ext cx="11881104" cy="3745"/>
          </a:xfrm>
          <a:prstGeom prst="straightConnector1">
            <a:avLst/>
          </a:prstGeom>
          <a:ln w="38100">
            <a:solidFill>
              <a:srgbClr val="0000FF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8818802" y="169074"/>
            <a:ext cx="3373198" cy="921742"/>
            <a:chOff x="8818802" y="169073"/>
            <a:chExt cx="3373198" cy="1200329"/>
          </a:xfrm>
          <a:solidFill>
            <a:schemeClr val="bg1"/>
          </a:solidFill>
        </p:grpSpPr>
        <p:sp>
          <p:nvSpPr>
            <p:cNvPr id="18" name="TextBox 17"/>
            <p:cNvSpPr txBox="1"/>
            <p:nvPr/>
          </p:nvSpPr>
          <p:spPr>
            <a:xfrm>
              <a:off x="9729216" y="629150"/>
              <a:ext cx="112072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818802" y="169073"/>
              <a:ext cx="3373198" cy="1200329"/>
            </a:xfrm>
            <a:prstGeom prst="rect">
              <a:avLst/>
            </a:prstGeom>
            <a:grp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生长发育曲线</a:t>
              </a:r>
              <a:endPara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     生命线</a:t>
              </a:r>
            </a:p>
            <a:p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0882346" y="972190"/>
              <a:ext cx="1172205" cy="2099"/>
            </a:xfrm>
            <a:prstGeom prst="line">
              <a:avLst/>
            </a:prstGeom>
            <a:grp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任意多边形 45"/>
            <p:cNvSpPr/>
            <p:nvPr/>
          </p:nvSpPr>
          <p:spPr>
            <a:xfrm>
              <a:off x="10879587" y="356616"/>
              <a:ext cx="1097280" cy="150876"/>
            </a:xfrm>
            <a:custGeom>
              <a:avLst/>
              <a:gdLst>
                <a:gd name="connsiteX0" fmla="*/ 0 w 1097280"/>
                <a:gd name="connsiteY0" fmla="*/ 131064 h 150876"/>
                <a:gd name="connsiteX1" fmla="*/ 274320 w 1097280"/>
                <a:gd name="connsiteY1" fmla="*/ 3048 h 150876"/>
                <a:gd name="connsiteX2" fmla="*/ 448056 w 1097280"/>
                <a:gd name="connsiteY2" fmla="*/ 149352 h 150876"/>
                <a:gd name="connsiteX3" fmla="*/ 603504 w 1097280"/>
                <a:gd name="connsiteY3" fmla="*/ 12192 h 150876"/>
                <a:gd name="connsiteX4" fmla="*/ 795528 w 1097280"/>
                <a:gd name="connsiteY4" fmla="*/ 131064 h 150876"/>
                <a:gd name="connsiteX5" fmla="*/ 960120 w 1097280"/>
                <a:gd name="connsiteY5" fmla="*/ 39624 h 150876"/>
                <a:gd name="connsiteX6" fmla="*/ 1097280 w 1097280"/>
                <a:gd name="connsiteY6" fmla="*/ 140208 h 15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150876">
                  <a:moveTo>
                    <a:pt x="0" y="131064"/>
                  </a:moveTo>
                  <a:cubicBezTo>
                    <a:pt x="99822" y="65532"/>
                    <a:pt x="199644" y="0"/>
                    <a:pt x="274320" y="3048"/>
                  </a:cubicBezTo>
                  <a:cubicBezTo>
                    <a:pt x="348996" y="6096"/>
                    <a:pt x="393192" y="147828"/>
                    <a:pt x="448056" y="149352"/>
                  </a:cubicBezTo>
                  <a:cubicBezTo>
                    <a:pt x="502920" y="150876"/>
                    <a:pt x="545592" y="15240"/>
                    <a:pt x="603504" y="12192"/>
                  </a:cubicBezTo>
                  <a:cubicBezTo>
                    <a:pt x="661416" y="9144"/>
                    <a:pt x="736092" y="126492"/>
                    <a:pt x="795528" y="131064"/>
                  </a:cubicBezTo>
                  <a:cubicBezTo>
                    <a:pt x="854964" y="135636"/>
                    <a:pt x="909828" y="38100"/>
                    <a:pt x="960120" y="39624"/>
                  </a:cubicBezTo>
                  <a:cubicBezTo>
                    <a:pt x="1010412" y="41148"/>
                    <a:pt x="1053846" y="90678"/>
                    <a:pt x="1097280" y="140208"/>
                  </a:cubicBezTo>
                </a:path>
              </a:pathLst>
            </a:custGeom>
            <a:grpFill/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>
          <a:xfrm>
            <a:off x="2529830" y="1179576"/>
            <a:ext cx="7316025" cy="722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青春期生理变化的主要表现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 rot="5400000">
            <a:off x="1678460" y="3587227"/>
            <a:ext cx="1656184" cy="2642392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chemeClr val="bg1">
                  <a:gamma/>
                  <a:shade val="78824"/>
                  <a:invGamma/>
                  <a:alpha val="98000"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78824"/>
                  <a:invGamma/>
                  <a:alpha val="98000"/>
                </a:schemeClr>
              </a:gs>
            </a:gsLst>
            <a:lin ang="5400000" scaled="1"/>
          </a:gradFill>
          <a:ln w="38100" algn="ctr">
            <a:solidFill>
              <a:srgbClr val="DDDDDD"/>
            </a:solidFill>
            <a:round/>
          </a:ln>
          <a:effectLst/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Freeform 4"/>
          <p:cNvSpPr/>
          <p:nvPr/>
        </p:nvSpPr>
        <p:spPr bwMode="gray">
          <a:xfrm>
            <a:off x="1163452" y="3576275"/>
            <a:ext cx="2627577" cy="504056"/>
          </a:xfrm>
          <a:custGeom>
            <a:avLst/>
            <a:gdLst>
              <a:gd name="T0" fmla="*/ 2147483647 w 1270"/>
              <a:gd name="T1" fmla="*/ 2147483647 h 303"/>
              <a:gd name="T2" fmla="*/ 2147483647 w 1270"/>
              <a:gd name="T3" fmla="*/ 2147483647 h 303"/>
              <a:gd name="T4" fmla="*/ 2147483647 w 1270"/>
              <a:gd name="T5" fmla="*/ 2147483647 h 303"/>
              <a:gd name="T6" fmla="*/ 2147483647 w 1270"/>
              <a:gd name="T7" fmla="*/ 2147483647 h 303"/>
              <a:gd name="T8" fmla="*/ 2147483647 w 1270"/>
              <a:gd name="T9" fmla="*/ 2147483647 h 303"/>
              <a:gd name="T10" fmla="*/ 2147483647 w 1270"/>
              <a:gd name="T11" fmla="*/ 2147483647 h 303"/>
              <a:gd name="T12" fmla="*/ 2147483647 w 1270"/>
              <a:gd name="T13" fmla="*/ 2147483647 h 303"/>
              <a:gd name="T14" fmla="*/ 2147483647 w 1270"/>
              <a:gd name="T15" fmla="*/ 2147483647 h 303"/>
              <a:gd name="T16" fmla="*/ 2147483647 w 1270"/>
              <a:gd name="T17" fmla="*/ 2147483647 h 3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70"/>
              <a:gd name="T28" fmla="*/ 0 h 303"/>
              <a:gd name="T29" fmla="*/ 1270 w 1270"/>
              <a:gd name="T30" fmla="*/ 303 h 3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70" h="303">
                <a:moveTo>
                  <a:pt x="5" y="303"/>
                </a:moveTo>
                <a:cubicBezTo>
                  <a:pt x="5" y="303"/>
                  <a:pt x="0" y="253"/>
                  <a:pt x="21" y="177"/>
                </a:cubicBezTo>
                <a:cubicBezTo>
                  <a:pt x="48" y="130"/>
                  <a:pt x="69" y="44"/>
                  <a:pt x="172" y="22"/>
                </a:cubicBezTo>
                <a:cubicBezTo>
                  <a:pt x="275" y="0"/>
                  <a:pt x="235" y="13"/>
                  <a:pt x="361" y="11"/>
                </a:cubicBezTo>
                <a:cubicBezTo>
                  <a:pt x="487" y="9"/>
                  <a:pt x="813" y="12"/>
                  <a:pt x="932" y="12"/>
                </a:cubicBezTo>
                <a:cubicBezTo>
                  <a:pt x="1050" y="12"/>
                  <a:pt x="998" y="2"/>
                  <a:pt x="1070" y="14"/>
                </a:cubicBezTo>
                <a:cubicBezTo>
                  <a:pt x="1143" y="26"/>
                  <a:pt x="1215" y="84"/>
                  <a:pt x="1260" y="189"/>
                </a:cubicBezTo>
                <a:cubicBezTo>
                  <a:pt x="1270" y="262"/>
                  <a:pt x="1266" y="302"/>
                  <a:pt x="1266" y="302"/>
                </a:cubicBezTo>
                <a:lnTo>
                  <a:pt x="5" y="303"/>
                </a:lnTo>
                <a:close/>
              </a:path>
            </a:pathLst>
          </a:custGeom>
          <a:solidFill>
            <a:schemeClr val="bg2">
              <a:lumMod val="50000"/>
              <a:alpha val="50195"/>
            </a:schemeClr>
          </a:solidFill>
          <a:ln w="38100">
            <a:noFill/>
            <a:round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2501008" y="3082507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dirty="0">
              <a:solidFill>
                <a:srgbClr val="1C1C1C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gray">
          <a:xfrm>
            <a:off x="1316736" y="4224347"/>
            <a:ext cx="2406420" cy="1383665"/>
          </a:xfrm>
          <a:prstGeom prst="rect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身体迅速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长高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长壮</a:t>
            </a:r>
            <a:endParaRPr lang="en-US" altLang="zh-CN" sz="2800" b="1" dirty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 rot="5400000">
            <a:off x="5411924" y="3720291"/>
            <a:ext cx="1584176" cy="2592288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chemeClr val="bg1">
                  <a:gamma/>
                  <a:shade val="78824"/>
                  <a:invGamma/>
                  <a:alpha val="98000"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78824"/>
                  <a:invGamma/>
                  <a:alpha val="98000"/>
                </a:schemeClr>
              </a:gs>
            </a:gsLst>
            <a:lin ang="5400000" scaled="1"/>
          </a:gradFill>
          <a:ln w="38100" algn="ctr">
            <a:solidFill>
              <a:srgbClr val="DDDDDD"/>
            </a:solidFill>
            <a:round/>
          </a:ln>
          <a:effectLst/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8" name="Freeform 8"/>
          <p:cNvSpPr/>
          <p:nvPr/>
        </p:nvSpPr>
        <p:spPr bwMode="gray">
          <a:xfrm>
            <a:off x="4907868" y="3648283"/>
            <a:ext cx="2592288" cy="576064"/>
          </a:xfrm>
          <a:custGeom>
            <a:avLst/>
            <a:gdLst>
              <a:gd name="T0" fmla="*/ 2147483647 w 1261"/>
              <a:gd name="T1" fmla="*/ 2147483647 h 303"/>
              <a:gd name="T2" fmla="*/ 2147483647 w 1261"/>
              <a:gd name="T3" fmla="*/ 2147483647 h 303"/>
              <a:gd name="T4" fmla="*/ 2147483647 w 1261"/>
              <a:gd name="T5" fmla="*/ 2147483647 h 303"/>
              <a:gd name="T6" fmla="*/ 2147483647 w 1261"/>
              <a:gd name="T7" fmla="*/ 2147483647 h 303"/>
              <a:gd name="T8" fmla="*/ 2147483647 w 1261"/>
              <a:gd name="T9" fmla="*/ 2147483647 h 303"/>
              <a:gd name="T10" fmla="*/ 2147483647 w 1261"/>
              <a:gd name="T11" fmla="*/ 2147483647 h 303"/>
              <a:gd name="T12" fmla="*/ 2147483647 w 1261"/>
              <a:gd name="T13" fmla="*/ 2147483647 h 303"/>
              <a:gd name="T14" fmla="*/ 2147483647 w 1261"/>
              <a:gd name="T15" fmla="*/ 2147483647 h 303"/>
              <a:gd name="T16" fmla="*/ 2147483647 w 1261"/>
              <a:gd name="T17" fmla="*/ 2147483647 h 3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61"/>
              <a:gd name="T28" fmla="*/ 0 h 303"/>
              <a:gd name="T29" fmla="*/ 1261 w 1261"/>
              <a:gd name="T30" fmla="*/ 303 h 3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61" h="303">
                <a:moveTo>
                  <a:pt x="6" y="297"/>
                </a:moveTo>
                <a:cubicBezTo>
                  <a:pt x="6" y="297"/>
                  <a:pt x="0" y="225"/>
                  <a:pt x="18" y="174"/>
                </a:cubicBezTo>
                <a:cubicBezTo>
                  <a:pt x="36" y="123"/>
                  <a:pt x="105" y="45"/>
                  <a:pt x="171" y="30"/>
                </a:cubicBezTo>
                <a:cubicBezTo>
                  <a:pt x="237" y="15"/>
                  <a:pt x="227" y="16"/>
                  <a:pt x="352" y="13"/>
                </a:cubicBezTo>
                <a:cubicBezTo>
                  <a:pt x="477" y="10"/>
                  <a:pt x="804" y="10"/>
                  <a:pt x="922" y="10"/>
                </a:cubicBezTo>
                <a:cubicBezTo>
                  <a:pt x="1039" y="10"/>
                  <a:pt x="988" y="0"/>
                  <a:pt x="1061" y="12"/>
                </a:cubicBezTo>
                <a:cubicBezTo>
                  <a:pt x="1133" y="24"/>
                  <a:pt x="1206" y="83"/>
                  <a:pt x="1251" y="190"/>
                </a:cubicBezTo>
                <a:cubicBezTo>
                  <a:pt x="1261" y="263"/>
                  <a:pt x="1257" y="303"/>
                  <a:pt x="1257" y="303"/>
                </a:cubicBezTo>
                <a:lnTo>
                  <a:pt x="6" y="297"/>
                </a:lnTo>
                <a:close/>
              </a:path>
            </a:pathLst>
          </a:custGeom>
          <a:solidFill>
            <a:schemeClr val="bg2">
              <a:lumMod val="50000"/>
              <a:alpha val="50195"/>
            </a:schemeClr>
          </a:solidFill>
          <a:ln w="38100">
            <a:noFill/>
            <a:round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5957392" y="3226523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dirty="0">
              <a:solidFill>
                <a:srgbClr val="1C1C1C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gray">
          <a:xfrm>
            <a:off x="4907868" y="3720291"/>
            <a:ext cx="2736304" cy="155427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en-US" altLang="zh-CN" sz="2800" b="1" dirty="0" smtClean="0">
              <a:solidFill>
                <a:srgbClr val="1C1C1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endParaRPr lang="en-US" altLang="zh-CN" sz="2800" b="1" dirty="0" smtClean="0">
              <a:solidFill>
                <a:srgbClr val="1C1C1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endParaRPr lang="en-US" altLang="zh-CN" sz="1300" dirty="0" smtClean="0">
              <a:solidFill>
                <a:srgbClr val="1C1C1C"/>
              </a:solidFill>
            </a:endParaRPr>
          </a:p>
          <a:p>
            <a:pPr algn="ctr" eaLnBrk="0" hangingPunct="0"/>
            <a:endParaRPr lang="en-US" altLang="zh-CN" sz="1300" dirty="0" smtClean="0">
              <a:solidFill>
                <a:srgbClr val="1C1C1C"/>
              </a:solidFill>
            </a:endParaRPr>
          </a:p>
          <a:p>
            <a:pPr algn="ctr" eaLnBrk="0" hangingPunct="0"/>
            <a:endParaRPr lang="en-US" altLang="zh-CN" sz="1300" dirty="0">
              <a:solidFill>
                <a:srgbClr val="1C1C1C"/>
              </a:solidFill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gray">
          <a:xfrm rot="5400000">
            <a:off x="9120337" y="3748299"/>
            <a:ext cx="1656181" cy="2592288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chemeClr val="bg1">
                  <a:gamma/>
                  <a:shade val="78824"/>
                  <a:invGamma/>
                  <a:alpha val="98000"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78824"/>
                  <a:invGamma/>
                  <a:alpha val="98000"/>
                </a:schemeClr>
              </a:gs>
            </a:gsLst>
            <a:lin ang="5400000" scaled="1"/>
          </a:gradFill>
          <a:ln w="38100" algn="ctr">
            <a:solidFill>
              <a:srgbClr val="DDDDDD"/>
            </a:solidFill>
            <a:round/>
          </a:ln>
          <a:effectLst/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gray">
          <a:xfrm>
            <a:off x="9156340" y="3155659"/>
            <a:ext cx="1275274" cy="36933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dirty="0">
              <a:solidFill>
                <a:srgbClr val="1C1C1C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8796299" y="4350075"/>
            <a:ext cx="2335271" cy="1384995"/>
          </a:xfrm>
          <a:prstGeom prst="rect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生殖器官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发育、成熟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0" hangingPunct="0">
              <a:spcAft>
                <a:spcPts val="1200"/>
              </a:spcAft>
            </a:pPr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第二性征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gray">
          <a:xfrm>
            <a:off x="4626692" y="2204699"/>
            <a:ext cx="3200572" cy="584775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内部器官的完善</a:t>
            </a: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gray">
          <a:xfrm>
            <a:off x="8275100" y="2204699"/>
            <a:ext cx="3168351" cy="584775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性机能的成熟</a:t>
            </a: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gray">
          <a:xfrm>
            <a:off x="774836" y="2204699"/>
            <a:ext cx="3456384" cy="584775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身体外形的变化</a:t>
            </a:r>
          </a:p>
        </p:txBody>
      </p:sp>
      <p:sp>
        <p:nvSpPr>
          <p:cNvPr id="18" name="AutoShape 27"/>
          <p:cNvSpPr>
            <a:spLocks noChangeArrowheads="1"/>
          </p:cNvSpPr>
          <p:nvPr/>
        </p:nvSpPr>
        <p:spPr bwMode="gray">
          <a:xfrm flipV="1">
            <a:off x="1163452" y="2794475"/>
            <a:ext cx="2664296" cy="792088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9" name="AutoShape 28"/>
          <p:cNvSpPr>
            <a:spLocks noChangeArrowheads="1"/>
          </p:cNvSpPr>
          <p:nvPr/>
        </p:nvSpPr>
        <p:spPr bwMode="gray">
          <a:xfrm flipV="1">
            <a:off x="4907868" y="2794475"/>
            <a:ext cx="2664296" cy="864096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gray">
          <a:xfrm flipV="1">
            <a:off x="8652284" y="2795619"/>
            <a:ext cx="2448272" cy="864096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叩启青春之门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49002" y="4322643"/>
            <a:ext cx="2302774" cy="1384995"/>
          </a:xfrm>
          <a:prstGeom prst="rect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运动系统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心血管系统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algn="ctr" eaLnBrk="0" hangingPunct="0"/>
            <a:r>
              <a:rPr lang="zh-CN" altLang="en-US" sz="2800" b="1" dirty="0" smtClean="0">
                <a:solidFill>
                  <a:srgbClr val="1C1C1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消化系统</a:t>
            </a:r>
            <a:endParaRPr lang="en-US" altLang="zh-CN" sz="2800" b="1" dirty="0" smtClean="0">
              <a:solidFill>
                <a:srgbClr val="1C1C1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5" name="Freeform 8"/>
          <p:cNvSpPr/>
          <p:nvPr/>
        </p:nvSpPr>
        <p:spPr bwMode="gray">
          <a:xfrm>
            <a:off x="8652283" y="3640288"/>
            <a:ext cx="2592288" cy="576064"/>
          </a:xfrm>
          <a:custGeom>
            <a:avLst/>
            <a:gdLst>
              <a:gd name="T0" fmla="*/ 2147483647 w 1261"/>
              <a:gd name="T1" fmla="*/ 2147483647 h 303"/>
              <a:gd name="T2" fmla="*/ 2147483647 w 1261"/>
              <a:gd name="T3" fmla="*/ 2147483647 h 303"/>
              <a:gd name="T4" fmla="*/ 2147483647 w 1261"/>
              <a:gd name="T5" fmla="*/ 2147483647 h 303"/>
              <a:gd name="T6" fmla="*/ 2147483647 w 1261"/>
              <a:gd name="T7" fmla="*/ 2147483647 h 303"/>
              <a:gd name="T8" fmla="*/ 2147483647 w 1261"/>
              <a:gd name="T9" fmla="*/ 2147483647 h 303"/>
              <a:gd name="T10" fmla="*/ 2147483647 w 1261"/>
              <a:gd name="T11" fmla="*/ 2147483647 h 303"/>
              <a:gd name="T12" fmla="*/ 2147483647 w 1261"/>
              <a:gd name="T13" fmla="*/ 2147483647 h 303"/>
              <a:gd name="T14" fmla="*/ 2147483647 w 1261"/>
              <a:gd name="T15" fmla="*/ 2147483647 h 303"/>
              <a:gd name="T16" fmla="*/ 2147483647 w 1261"/>
              <a:gd name="T17" fmla="*/ 2147483647 h 3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61"/>
              <a:gd name="T28" fmla="*/ 0 h 303"/>
              <a:gd name="T29" fmla="*/ 1261 w 1261"/>
              <a:gd name="T30" fmla="*/ 303 h 3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61" h="303">
                <a:moveTo>
                  <a:pt x="6" y="297"/>
                </a:moveTo>
                <a:cubicBezTo>
                  <a:pt x="6" y="297"/>
                  <a:pt x="0" y="225"/>
                  <a:pt x="18" y="174"/>
                </a:cubicBezTo>
                <a:cubicBezTo>
                  <a:pt x="36" y="123"/>
                  <a:pt x="105" y="45"/>
                  <a:pt x="171" y="30"/>
                </a:cubicBezTo>
                <a:cubicBezTo>
                  <a:pt x="237" y="15"/>
                  <a:pt x="227" y="16"/>
                  <a:pt x="352" y="13"/>
                </a:cubicBezTo>
                <a:cubicBezTo>
                  <a:pt x="477" y="10"/>
                  <a:pt x="804" y="10"/>
                  <a:pt x="922" y="10"/>
                </a:cubicBezTo>
                <a:cubicBezTo>
                  <a:pt x="1039" y="10"/>
                  <a:pt x="988" y="0"/>
                  <a:pt x="1061" y="12"/>
                </a:cubicBezTo>
                <a:cubicBezTo>
                  <a:pt x="1133" y="24"/>
                  <a:pt x="1206" y="83"/>
                  <a:pt x="1251" y="190"/>
                </a:cubicBezTo>
                <a:cubicBezTo>
                  <a:pt x="1261" y="263"/>
                  <a:pt x="1257" y="303"/>
                  <a:pt x="1257" y="303"/>
                </a:cubicBezTo>
                <a:lnTo>
                  <a:pt x="6" y="297"/>
                </a:lnTo>
                <a:close/>
              </a:path>
            </a:pathLst>
          </a:custGeom>
          <a:solidFill>
            <a:schemeClr val="bg2">
              <a:lumMod val="50000"/>
              <a:alpha val="50195"/>
            </a:schemeClr>
          </a:solidFill>
          <a:ln w="38100">
            <a:noFill/>
            <a:round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企业员工团队时间管理技能培训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5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PLACING_PICTURE_USER_VIEWPORT" val="{&quot;height&quot;:7468,&quot;width&quot;:764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08810980"/>
  <p:tag name="KSO_WM_UNIT_PLACING_PICTURE_USER_VIEWPORT" val="{&quot;height&quot;:5148,&quot;width&quot;:7200}"/>
</p:tagLst>
</file>

<file path=ppt/theme/theme1.xml><?xml version="1.0" encoding="utf-8"?>
<a:theme xmlns:a="http://schemas.openxmlformats.org/drawingml/2006/main" name="Office 主题">
  <a:themeElements>
    <a:clrScheme name="自定义 13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4582"/>
      </a:accent1>
      <a:accent2>
        <a:srgbClr val="1D4582"/>
      </a:accent2>
      <a:accent3>
        <a:srgbClr val="E42F4B"/>
      </a:accent3>
      <a:accent4>
        <a:srgbClr val="1D4582"/>
      </a:accent4>
      <a:accent5>
        <a:srgbClr val="1D4582"/>
      </a:accent5>
      <a:accent6>
        <a:srgbClr val="E42F4B"/>
      </a:accent6>
      <a:hlink>
        <a:srgbClr val="1D4582"/>
      </a:hlink>
      <a:folHlink>
        <a:srgbClr val="E42F4B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1528</Words>
  <Application>WPS 演示</Application>
  <PresentationFormat>自定义</PresentationFormat>
  <Paragraphs>264</Paragraphs>
  <Slides>34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8" baseType="lpstr">
      <vt:lpstr>Arial</vt:lpstr>
      <vt:lpstr>宋体</vt:lpstr>
      <vt:lpstr>DengXian</vt:lpstr>
      <vt:lpstr>微软雅黑</vt:lpstr>
      <vt:lpstr>黑体</vt:lpstr>
      <vt:lpstr>华文中宋</vt:lpstr>
      <vt:lpstr>华文行楷</vt:lpstr>
      <vt:lpstr>华文楷体</vt:lpstr>
      <vt:lpstr>楷体</vt:lpstr>
      <vt:lpstr>Times New Roman</vt:lpstr>
      <vt:lpstr>Open Sans</vt:lpstr>
      <vt:lpstr>等线</vt:lpstr>
      <vt:lpstr>DengXian Light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cp:lastModifiedBy>suchunying</cp:lastModifiedBy>
  <cp:revision>404</cp:revision>
  <dcterms:created xsi:type="dcterms:W3CDTF">2017-12-18T08:33:00Z</dcterms:created>
  <dcterms:modified xsi:type="dcterms:W3CDTF">2020-02-06T14:41:26Z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