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42" r:id="rId3"/>
    <p:sldId id="432" r:id="rId5"/>
    <p:sldId id="444" r:id="rId6"/>
    <p:sldId id="433" r:id="rId7"/>
    <p:sldId id="298" r:id="rId8"/>
    <p:sldId id="434" r:id="rId9"/>
    <p:sldId id="299" r:id="rId10"/>
    <p:sldId id="301" r:id="rId11"/>
    <p:sldId id="443" r:id="rId12"/>
    <p:sldId id="302" r:id="rId13"/>
    <p:sldId id="303" r:id="rId14"/>
    <p:sldId id="306" r:id="rId15"/>
    <p:sldId id="307" r:id="rId16"/>
    <p:sldId id="309" r:id="rId17"/>
    <p:sldId id="435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2" r:id="rId29"/>
    <p:sldId id="323" r:id="rId30"/>
    <p:sldId id="324" r:id="rId31"/>
    <p:sldId id="325" r:id="rId32"/>
    <p:sldId id="436" r:id="rId33"/>
    <p:sldId id="437" r:id="rId34"/>
    <p:sldId id="438" r:id="rId35"/>
    <p:sldId id="439" r:id="rId36"/>
    <p:sldId id="440" r:id="rId37"/>
    <p:sldId id="328" r:id="rId38"/>
    <p:sldId id="329" r:id="rId39"/>
    <p:sldId id="330" r:id="rId40"/>
    <p:sldId id="331" r:id="rId41"/>
    <p:sldId id="332" r:id="rId42"/>
    <p:sldId id="333" r:id="rId43"/>
    <p:sldId id="334" r:id="rId44"/>
    <p:sldId id="335" r:id="rId45"/>
    <p:sldId id="336" r:id="rId46"/>
    <p:sldId id="337" r:id="rId47"/>
    <p:sldId id="338" r:id="rId48"/>
    <p:sldId id="339" r:id="rId49"/>
    <p:sldId id="340" r:id="rId50"/>
    <p:sldId id="341" r:id="rId51"/>
    <p:sldId id="342" r:id="rId52"/>
    <p:sldId id="343" r:id="rId53"/>
    <p:sldId id="344" r:id="rId54"/>
    <p:sldId id="345" r:id="rId55"/>
    <p:sldId id="347" r:id="rId56"/>
    <p:sldId id="449" r:id="rId57"/>
    <p:sldId id="348" r:id="rId58"/>
    <p:sldId id="351" r:id="rId59"/>
    <p:sldId id="352" r:id="rId60"/>
    <p:sldId id="353" r:id="rId61"/>
    <p:sldId id="354" r:id="rId62"/>
    <p:sldId id="355" r:id="rId63"/>
    <p:sldId id="357" r:id="rId64"/>
    <p:sldId id="359" r:id="rId65"/>
    <p:sldId id="360" r:id="rId66"/>
    <p:sldId id="361" r:id="rId67"/>
    <p:sldId id="447" r:id="rId68"/>
    <p:sldId id="362" r:id="rId69"/>
    <p:sldId id="363" r:id="rId70"/>
    <p:sldId id="364" r:id="rId71"/>
    <p:sldId id="365" r:id="rId72"/>
    <p:sldId id="369" r:id="rId73"/>
    <p:sldId id="370" r:id="rId74"/>
    <p:sldId id="371" r:id="rId75"/>
    <p:sldId id="375" r:id="rId76"/>
    <p:sldId id="383" r:id="rId77"/>
    <p:sldId id="384" r:id="rId78"/>
    <p:sldId id="385" r:id="rId79"/>
    <p:sldId id="386" r:id="rId80"/>
    <p:sldId id="451" r:id="rId81"/>
    <p:sldId id="450" r:id="rId82"/>
    <p:sldId id="387" r:id="rId83"/>
    <p:sldId id="390" r:id="rId84"/>
    <p:sldId id="391" r:id="rId85"/>
    <p:sldId id="392" r:id="rId86"/>
    <p:sldId id="393" r:id="rId87"/>
    <p:sldId id="394" r:id="rId88"/>
    <p:sldId id="397" r:id="rId89"/>
    <p:sldId id="399" r:id="rId90"/>
    <p:sldId id="400" r:id="rId91"/>
    <p:sldId id="401" r:id="rId92"/>
    <p:sldId id="441" r:id="rId93"/>
    <p:sldId id="403" r:id="rId94"/>
    <p:sldId id="404" r:id="rId95"/>
    <p:sldId id="406" r:id="rId96"/>
    <p:sldId id="407" r:id="rId97"/>
    <p:sldId id="408" r:id="rId98"/>
    <p:sldId id="409" r:id="rId99"/>
    <p:sldId id="410" r:id="rId100"/>
    <p:sldId id="452" r:id="rId101"/>
    <p:sldId id="411" r:id="rId102"/>
    <p:sldId id="413" r:id="rId103"/>
    <p:sldId id="414" r:id="rId104"/>
    <p:sldId id="415" r:id="rId105"/>
    <p:sldId id="417" r:id="rId106"/>
    <p:sldId id="418" r:id="rId107"/>
    <p:sldId id="419" r:id="rId108"/>
    <p:sldId id="420" r:id="rId109"/>
    <p:sldId id="421" r:id="rId110"/>
    <p:sldId id="422" r:id="rId111"/>
    <p:sldId id="423" r:id="rId112"/>
    <p:sldId id="424" r:id="rId113"/>
    <p:sldId id="425" r:id="rId114"/>
    <p:sldId id="297" r:id="rId115"/>
    <p:sldId id="448" r:id="rId1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  <p:clrMru>
    <a:srgbClr val="1FA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56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9" Type="http://schemas.openxmlformats.org/officeDocument/2006/relationships/slide" Target="slides/slide96.xml"/><Relationship Id="rId98" Type="http://schemas.openxmlformats.org/officeDocument/2006/relationships/slide" Target="slides/slide95.xml"/><Relationship Id="rId97" Type="http://schemas.openxmlformats.org/officeDocument/2006/relationships/slide" Target="slides/slide94.xml"/><Relationship Id="rId96" Type="http://schemas.openxmlformats.org/officeDocument/2006/relationships/slide" Target="slides/slide93.xml"/><Relationship Id="rId95" Type="http://schemas.openxmlformats.org/officeDocument/2006/relationships/slide" Target="slides/slide92.xml"/><Relationship Id="rId94" Type="http://schemas.openxmlformats.org/officeDocument/2006/relationships/slide" Target="slides/slide91.xml"/><Relationship Id="rId93" Type="http://schemas.openxmlformats.org/officeDocument/2006/relationships/slide" Target="slides/slide90.xml"/><Relationship Id="rId92" Type="http://schemas.openxmlformats.org/officeDocument/2006/relationships/slide" Target="slides/slide89.xml"/><Relationship Id="rId91" Type="http://schemas.openxmlformats.org/officeDocument/2006/relationships/slide" Target="slides/slide88.xml"/><Relationship Id="rId90" Type="http://schemas.openxmlformats.org/officeDocument/2006/relationships/slide" Target="slides/slide87.xml"/><Relationship Id="rId9" Type="http://schemas.openxmlformats.org/officeDocument/2006/relationships/slide" Target="slides/slide6.xml"/><Relationship Id="rId89" Type="http://schemas.openxmlformats.org/officeDocument/2006/relationships/slide" Target="slides/slide86.xml"/><Relationship Id="rId88" Type="http://schemas.openxmlformats.org/officeDocument/2006/relationships/slide" Target="slides/slide85.xml"/><Relationship Id="rId87" Type="http://schemas.openxmlformats.org/officeDocument/2006/relationships/slide" Target="slides/slide84.xml"/><Relationship Id="rId86" Type="http://schemas.openxmlformats.org/officeDocument/2006/relationships/slide" Target="slides/slide83.xml"/><Relationship Id="rId85" Type="http://schemas.openxmlformats.org/officeDocument/2006/relationships/slide" Target="slides/slide82.xml"/><Relationship Id="rId84" Type="http://schemas.openxmlformats.org/officeDocument/2006/relationships/slide" Target="slides/slide81.xml"/><Relationship Id="rId83" Type="http://schemas.openxmlformats.org/officeDocument/2006/relationships/slide" Target="slides/slide80.xml"/><Relationship Id="rId82" Type="http://schemas.openxmlformats.org/officeDocument/2006/relationships/slide" Target="slides/slide79.xml"/><Relationship Id="rId81" Type="http://schemas.openxmlformats.org/officeDocument/2006/relationships/slide" Target="slides/slide78.xml"/><Relationship Id="rId80" Type="http://schemas.openxmlformats.org/officeDocument/2006/relationships/slide" Target="slides/slide77.xml"/><Relationship Id="rId8" Type="http://schemas.openxmlformats.org/officeDocument/2006/relationships/slide" Target="slides/slide5.xml"/><Relationship Id="rId79" Type="http://schemas.openxmlformats.org/officeDocument/2006/relationships/slide" Target="slides/slide76.xml"/><Relationship Id="rId78" Type="http://schemas.openxmlformats.org/officeDocument/2006/relationships/slide" Target="slides/slide75.xml"/><Relationship Id="rId77" Type="http://schemas.openxmlformats.org/officeDocument/2006/relationships/slide" Target="slides/slide74.xml"/><Relationship Id="rId76" Type="http://schemas.openxmlformats.org/officeDocument/2006/relationships/slide" Target="slides/slide73.xml"/><Relationship Id="rId75" Type="http://schemas.openxmlformats.org/officeDocument/2006/relationships/slide" Target="slides/slide72.xml"/><Relationship Id="rId74" Type="http://schemas.openxmlformats.org/officeDocument/2006/relationships/slide" Target="slides/slide71.xml"/><Relationship Id="rId73" Type="http://schemas.openxmlformats.org/officeDocument/2006/relationships/slide" Target="slides/slide70.xml"/><Relationship Id="rId72" Type="http://schemas.openxmlformats.org/officeDocument/2006/relationships/slide" Target="slides/slide69.xml"/><Relationship Id="rId71" Type="http://schemas.openxmlformats.org/officeDocument/2006/relationships/slide" Target="slides/slide68.xml"/><Relationship Id="rId70" Type="http://schemas.openxmlformats.org/officeDocument/2006/relationships/slide" Target="slides/slide67.xml"/><Relationship Id="rId7" Type="http://schemas.openxmlformats.org/officeDocument/2006/relationships/slide" Target="slides/slide4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9" Type="http://schemas.openxmlformats.org/officeDocument/2006/relationships/tableStyles" Target="tableStyles.xml"/><Relationship Id="rId118" Type="http://schemas.openxmlformats.org/officeDocument/2006/relationships/viewProps" Target="viewProps.xml"/><Relationship Id="rId117" Type="http://schemas.openxmlformats.org/officeDocument/2006/relationships/presProps" Target="presProps.xml"/><Relationship Id="rId116" Type="http://schemas.openxmlformats.org/officeDocument/2006/relationships/slide" Target="slides/slide113.xml"/><Relationship Id="rId115" Type="http://schemas.openxmlformats.org/officeDocument/2006/relationships/slide" Target="slides/slide112.xml"/><Relationship Id="rId114" Type="http://schemas.openxmlformats.org/officeDocument/2006/relationships/slide" Target="slides/slide111.xml"/><Relationship Id="rId113" Type="http://schemas.openxmlformats.org/officeDocument/2006/relationships/slide" Target="slides/slide110.xml"/><Relationship Id="rId112" Type="http://schemas.openxmlformats.org/officeDocument/2006/relationships/slide" Target="slides/slide109.xml"/><Relationship Id="rId111" Type="http://schemas.openxmlformats.org/officeDocument/2006/relationships/slide" Target="slides/slide108.xml"/><Relationship Id="rId110" Type="http://schemas.openxmlformats.org/officeDocument/2006/relationships/slide" Target="slides/slide107.xml"/><Relationship Id="rId11" Type="http://schemas.openxmlformats.org/officeDocument/2006/relationships/slide" Target="slides/slide8.xml"/><Relationship Id="rId109" Type="http://schemas.openxmlformats.org/officeDocument/2006/relationships/slide" Target="slides/slide106.xml"/><Relationship Id="rId108" Type="http://schemas.openxmlformats.org/officeDocument/2006/relationships/slide" Target="slides/slide105.xml"/><Relationship Id="rId107" Type="http://schemas.openxmlformats.org/officeDocument/2006/relationships/slide" Target="slides/slide104.xml"/><Relationship Id="rId106" Type="http://schemas.openxmlformats.org/officeDocument/2006/relationships/slide" Target="slides/slide103.xml"/><Relationship Id="rId105" Type="http://schemas.openxmlformats.org/officeDocument/2006/relationships/slide" Target="slides/slide102.xml"/><Relationship Id="rId104" Type="http://schemas.openxmlformats.org/officeDocument/2006/relationships/slide" Target="slides/slide101.xml"/><Relationship Id="rId103" Type="http://schemas.openxmlformats.org/officeDocument/2006/relationships/slide" Target="slides/slide100.xml"/><Relationship Id="rId102" Type="http://schemas.openxmlformats.org/officeDocument/2006/relationships/slide" Target="slides/slide99.xml"/><Relationship Id="rId101" Type="http://schemas.openxmlformats.org/officeDocument/2006/relationships/slide" Target="slides/slide98.xml"/><Relationship Id="rId100" Type="http://schemas.openxmlformats.org/officeDocument/2006/relationships/slide" Target="slides/slide97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55AB1-7B6A-4104-B183-83555DE174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2D21D-236D-4489-A665-3AFCBE44183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7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3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5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6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0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2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3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4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5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7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8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9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0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2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9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7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8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9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4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2D21D-236D-4489-A665-3AFCBE4418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例</a:t>
            </a:r>
            <a:r>
              <a:rPr lang="en-US" altLang="zh-CN" dirty="0" smtClean="0"/>
              <a:t>3</a:t>
            </a:r>
            <a:r>
              <a:rPr lang="zh-CN" altLang="en-US" dirty="0" smtClean="0"/>
              <a:t>收支盈亏是自然意义的相反、例</a:t>
            </a:r>
            <a:r>
              <a:rPr lang="en-US" altLang="zh-CN" dirty="0" smtClean="0"/>
              <a:t>4</a:t>
            </a:r>
            <a:r>
              <a:rPr lang="zh-CN" altLang="en-US" dirty="0" smtClean="0"/>
              <a:t>人为规定的相反意义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2D21D-236D-4489-A665-3AFCBE4418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学生可以应用动作表征辅助进行思考与表达：从静态思考走向动态解读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2D21D-236D-4489-A665-3AFCBE4418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学生会怎么想和找</a:t>
            </a:r>
            <a:r>
              <a:rPr lang="en-US" altLang="zh-CN" dirty="0" smtClean="0"/>
              <a:t>-12</a:t>
            </a:r>
            <a:r>
              <a:rPr lang="zh-CN" altLang="en-US" dirty="0" smtClean="0"/>
              <a:t>呢？受制于正整数思维定势：先找</a:t>
            </a:r>
            <a:r>
              <a:rPr lang="en-US" altLang="zh-CN" dirty="0" smtClean="0"/>
              <a:t>-10</a:t>
            </a:r>
            <a:r>
              <a:rPr lang="zh-CN" altLang="en-US" dirty="0" smtClean="0"/>
              <a:t>，再往上</a:t>
            </a:r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2D21D-236D-4489-A665-3AFCBE4418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人为规定，先找原点是关键。加强变式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2D21D-236D-4489-A665-3AFCBE4418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数轴的半抽象：学生独做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组议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集享（对比呈现</a:t>
            </a:r>
            <a:r>
              <a:rPr lang="en-US" altLang="zh-CN" dirty="0" smtClean="0"/>
              <a:t>-4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-3</a:t>
            </a:r>
            <a:r>
              <a:rPr lang="zh-CN" altLang="en-US" baseline="0" dirty="0" smtClean="0"/>
              <a:t>和</a:t>
            </a:r>
            <a:r>
              <a:rPr lang="en-US" altLang="zh-CN" baseline="0" dirty="0" smtClean="0"/>
              <a:t>-3</a:t>
            </a:r>
            <a:r>
              <a:rPr lang="zh-CN" altLang="en-US" baseline="0" dirty="0" smtClean="0"/>
              <a:t>、</a:t>
            </a:r>
            <a:r>
              <a:rPr lang="en-US" altLang="zh-CN" baseline="0" dirty="0" smtClean="0"/>
              <a:t>-4</a:t>
            </a:r>
            <a:r>
              <a:rPr lang="zh-CN" altLang="en-US" baseline="0" dirty="0" smtClean="0"/>
              <a:t>，强调先找</a:t>
            </a:r>
            <a:r>
              <a:rPr lang="zh-CN" altLang="en-US" baseline="0" dirty="0" smtClean="0">
                <a:solidFill>
                  <a:srgbClr val="FF0000"/>
                </a:solidFill>
              </a:rPr>
              <a:t>原点</a:t>
            </a:r>
            <a:r>
              <a:rPr lang="zh-CN" altLang="en-US" baseline="0" dirty="0" smtClean="0"/>
              <a:t>）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内化。</a:t>
            </a:r>
            <a:r>
              <a:rPr lang="en-US" altLang="zh-CN" dirty="0" smtClean="0"/>
              <a:t>-2</a:t>
            </a:r>
            <a:r>
              <a:rPr lang="zh-CN" altLang="en-US" dirty="0" smtClean="0"/>
              <a:t>、</a:t>
            </a:r>
            <a:r>
              <a:rPr lang="en-US" altLang="zh-CN" dirty="0" smtClean="0"/>
              <a:t>-4</a:t>
            </a:r>
            <a:r>
              <a:rPr lang="zh-CN" altLang="en-US" dirty="0" smtClean="0"/>
              <a:t>谁更接近</a:t>
            </a:r>
            <a:r>
              <a:rPr lang="en-US" altLang="zh-CN" dirty="0" smtClean="0"/>
              <a:t>0</a:t>
            </a:r>
            <a:r>
              <a:rPr lang="zh-CN" altLang="en-US" dirty="0" smtClean="0"/>
              <a:t>，其实就是相反数谁更接近</a:t>
            </a:r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2D21D-236D-4489-A665-3AFCBE4418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确定标准，移多补少即正负相抵（相反）。可加入负翁的漫画故事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2D21D-236D-4489-A665-3AFCBE4418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2D21D-236D-4489-A665-3AFCBE4418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《义务教育数学课程标准（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2011</a:t>
            </a:r>
            <a:r>
              <a:rPr lang="zh-CN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年版）解读》指出：“根据一定的数学概念、法则和定理，由一些已知量通过计算得出确定结果的过程，称为运算。能够按照一定的程序与步骤进行运算，称为运算技能。不仅会根据法则、公式等正确地进行运算，而且理解运算的算理，能够根据题目条件寻求正确的运算途径，称为运算能力。”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2D21D-236D-4489-A665-3AFCBE4418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数学的力量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2D21D-236D-4489-A665-3AFCBE4418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潘院指出：凡不能穷举，便尝试分类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2D21D-236D-4489-A665-3AFCBE4418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2D21D-236D-4489-A665-3AFCBE4418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隐藏移多补少思想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2D21D-236D-4489-A665-3AFCBE4418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2D21D-236D-4489-A665-3AFCBE4418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贴着学生的思维行走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2D21D-236D-4489-A665-3AFCBE4418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2D21D-236D-4489-A665-3AFCBE4418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2D21D-236D-4489-A665-3AFCBE4418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递进关系的思考题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2D21D-236D-4489-A665-3AFCBE4418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2D21D-236D-4489-A665-3AFCBE4418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2D21D-236D-4489-A665-3AFCBE4418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为什么小卡通实验教材先正确后错误、而现行教材是先错资再正确资源？顺着学生的思维行走：受整数与一位小数的思维定势影响，在充分的交流互动中实现从旧识到新知的思维破势与跨越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2D21D-236D-4489-A665-3AFCBE4418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2D21D-236D-4489-A665-3AFCBE4418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第一单元讲慢些、详细些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2D21D-236D-4489-A665-3AFCBE4418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2D21D-236D-4489-A665-3AFCBE4418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2D21D-236D-4489-A665-3AFCBE4418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2D21D-236D-4489-A665-3AFCBE4418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追问：是先商</a:t>
            </a:r>
            <a:r>
              <a:rPr lang="en-US" altLang="zh-CN" dirty="0" smtClean="0"/>
              <a:t>2</a:t>
            </a:r>
            <a:r>
              <a:rPr lang="zh-CN" altLang="en-US" dirty="0" smtClean="0"/>
              <a:t>还是先点小数点？体现程序性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2D21D-236D-4489-A665-3AFCBE4418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2D21D-236D-4489-A665-3AFCBE4418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比如判断计算结果是否正确、计算</a:t>
            </a:r>
            <a:r>
              <a:rPr lang="zh-CN" altLang="en-US" baseline="0" dirty="0" smtClean="0"/>
              <a:t>器计算某个键坏了、两个乘数部分缺失（如被墨汁脏掉了某一个数字）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2D21D-236D-4489-A665-3AFCBE4418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学生的发现往往在表达时忽略一个乘数不变这个大前提，所以需要进一步清晰化与程序化学生的数学逻辑推理，并及时应用（下一题）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2D21D-236D-4489-A665-3AFCBE4418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练习组织策略：短线为长程，孤立走向关联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2D21D-236D-4489-A665-3AFCBE4418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2D21D-236D-4489-A665-3AFCBE4418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2D21D-236D-4489-A665-3AFCBE4418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著名荷兰数学教育家弗赖登塔尔认为：数学可以当成是一种“活动”，“数学化”是实施这个活动的方式，也是这个活动的目的。“数学化”可以分为两类，第一类是“横向数学化”，注重把生活世界引向数学的符号世界，是从现实情境引向数学体系，建立联系。第二类是“纵向数学化”，注重在数学符号的世界里，从数学体系内部实现抽象符号的生成、变换、重塑与应用。</a:t>
            </a:r>
            <a:endParaRPr lang="zh-CN" altLang="zh-C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2D21D-236D-4489-A665-3AFCBE4418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可以与乡村少年宫整合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2D21D-236D-4489-A665-3AFCBE4418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2D21D-236D-4489-A665-3AFCBE4418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2D21D-236D-4489-A665-3AFCBE4418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学生习惯于在图上画路线，直至把自己画晕。如果给各交点标代号，然后绘制路线图，不但能正确结果，还能有序中形成各种美妙的图案。可与美术整合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2D21D-236D-4489-A665-3AFCBE4418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2D21D-236D-4489-A665-3AFCBE4418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重点关注第一个算式</a:t>
            </a:r>
            <a:r>
              <a:rPr lang="en-US" altLang="zh-CN" dirty="0" smtClean="0"/>
              <a:t>2×3</a:t>
            </a:r>
            <a:r>
              <a:rPr lang="zh-CN" altLang="en-US" dirty="0" smtClean="0"/>
              <a:t>，学生口答时会直接算出结果，所以需“你能一个算式来表示你的结果吗”，从而从数走向数关系，为后面铺垫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2D21D-236D-4489-A665-3AFCBE4418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2D21D-236D-4489-A665-3AFCBE4418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意义相反的量有两类，一是自然意义上的相反，如收支、盈亏、增减等，这一类更符合认识负数的历史，便于把握；另一类是人为规定的相反，如零上、海拔等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2D21D-236D-4489-A665-3AFCBE4418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精简了卡通的表达，调整了</a:t>
            </a:r>
            <a:r>
              <a:rPr lang="en-US" altLang="zh-CN" dirty="0" smtClean="0"/>
              <a:t>0</a:t>
            </a:r>
            <a:r>
              <a:rPr lang="zh-CN" altLang="en-US" dirty="0" smtClean="0"/>
              <a:t>摄氏度图与文的</a:t>
            </a:r>
            <a:r>
              <a:rPr lang="zh-CN" altLang="en-US" dirty="0" smtClean="0"/>
              <a:t>位置，更加整体并聚焦于负数概念的内涵，并富含数学的逻辑与完整表达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2D21D-236D-4489-A665-3AFCBE4418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将正负数与</a:t>
            </a:r>
            <a:r>
              <a:rPr lang="en-US" altLang="zh-CN" dirty="0" smtClean="0"/>
              <a:t>0</a:t>
            </a:r>
            <a:r>
              <a:rPr lang="zh-CN" altLang="en-US" dirty="0" smtClean="0"/>
              <a:t>的大小关系后置，先整体</a:t>
            </a:r>
            <a:r>
              <a:rPr lang="zh-CN" altLang="en-US" baseline="0" dirty="0" smtClean="0"/>
              <a:t>认识负数概念、再在认数的同时认识数关系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2D21D-236D-4489-A665-3AFCBE4418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自然意义上的相反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2D21D-236D-4489-A665-3AFCBE4418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多元表征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2D21D-236D-4489-A665-3AFCBE4418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2" name="副标题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30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20" name="页脚占位符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椭圆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415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椭圆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椭圆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210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9" name="流程图: 过程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流程图: 过程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饼形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椭圆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同心圆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标题占位符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  <a:p>
            <a:pPr lvl="1" eaLnBrk="1" latinLnBrk="0" hangingPunct="1"/>
            <a:r>
              <a:rPr kumimoji="0" lang="zh-CN" altLang="en-US" smtClean="0"/>
              <a:t>第二级</a:t>
            </a:r>
            <a:endParaRPr kumimoji="0" lang="zh-CN" altLang="en-US" smtClean="0"/>
          </a:p>
          <a:p>
            <a:pPr lvl="2" eaLnBrk="1" latinLnBrk="0" hangingPunct="1"/>
            <a:r>
              <a:rPr kumimoji="0" lang="zh-CN" altLang="en-US" smtClean="0"/>
              <a:t>第三级</a:t>
            </a:r>
            <a:endParaRPr kumimoji="0" lang="zh-CN" altLang="en-US" smtClean="0"/>
          </a:p>
          <a:p>
            <a:pPr lvl="3" eaLnBrk="1" latinLnBrk="0" hangingPunct="1"/>
            <a:r>
              <a:rPr kumimoji="0" lang="zh-CN" altLang="en-US" smtClean="0"/>
              <a:t>第四级</a:t>
            </a:r>
            <a:endParaRPr kumimoji="0" lang="zh-CN" altLang="en-US" smtClean="0"/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24" name="日期占位符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zh-CN" altLang="en-US"/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210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 panose="05020102010507070707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490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 panose="020B0604030504040204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7095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 panose="05020102010507070707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990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575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94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42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4.xml"/><Relationship Id="rId2" Type="http://schemas.openxmlformats.org/officeDocument/2006/relationships/image" Target="../media/image12.png"/><Relationship Id="rId1" Type="http://schemas.openxmlformats.org/officeDocument/2006/relationships/image" Target="../media/image2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7.png"/><Relationship Id="rId1" Type="http://schemas.openxmlformats.org/officeDocument/2006/relationships/image" Target="../media/image2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8.png"/><Relationship Id="rId1" Type="http://schemas.openxmlformats.org/officeDocument/2006/relationships/image" Target="../media/image2.png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9.png"/><Relationship Id="rId1" Type="http://schemas.openxmlformats.org/officeDocument/2006/relationships/image" Target="../media/image2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0.png"/><Relationship Id="rId1" Type="http://schemas.openxmlformats.org/officeDocument/2006/relationships/image" Target="../media/image2.png"/></Relationships>
</file>

<file path=ppt/slides/_rels/slide10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image" Target="../media/image2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3.png"/><Relationship Id="rId1" Type="http://schemas.openxmlformats.org/officeDocument/2006/relationships/image" Target="../media/image2.png"/></Relationships>
</file>

<file path=ppt/slides/_rels/slide10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image" Target="../media/image2.png"/></Relationships>
</file>

<file path=ppt/slides/_rels/slide10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2.png"/></Relationships>
</file>

<file path=ppt/slides/_rels/slide1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4" Type="http://schemas.openxmlformats.org/officeDocument/2006/relationships/image" Target="../media/image150.png"/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image" Target="../media/image2.png"/></Relationships>
</file>

<file path=ppt/slides/_rels/slide1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image" Target="../media/image2.png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5.png"/></Relationships>
</file>

<file path=ppt/slides/_rels/slide1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6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8.png"/><Relationship Id="rId2" Type="http://schemas.openxmlformats.org/officeDocument/2006/relationships/image" Target="../media/image5.jpe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.xml"/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7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8.xml"/><Relationship Id="rId2" Type="http://schemas.openxmlformats.org/officeDocument/2006/relationships/image" Target="../media/image20.png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9.xml"/><Relationship Id="rId2" Type="http://schemas.openxmlformats.org/officeDocument/2006/relationships/image" Target="../media/image2.png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0.xml"/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1.xml"/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7.png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8.png"/><Relationship Id="rId1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2.xml"/><Relationship Id="rId2" Type="http://schemas.openxmlformats.org/officeDocument/2006/relationships/image" Target="../media/image29.png"/><Relationship Id="rId1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0.png"/><Relationship Id="rId1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1.png"/><Relationship Id="rId1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hyperlink" Target="http://blueve.me/wp-content/uploads/2011/05/f1.png" TargetMode="External"/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hyperlink" Target="http://blueve.me/wp-content/uploads/2011/05/f2.png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4.png"/><Relationship Id="rId1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6.GIF"/><Relationship Id="rId2" Type="http://schemas.openxmlformats.org/officeDocument/2006/relationships/image" Target="../media/image2.png"/><Relationship Id="rId1" Type="http://schemas.openxmlformats.org/officeDocument/2006/relationships/image" Target="../media/image35.GIF"/></Relationships>
</file>

<file path=ppt/slides/_rels/slide3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0.png"/><Relationship Id="rId1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1.png"/><Relationship Id="rId1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1.png"/><Relationship Id="rId1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9.png"/><Relationship Id="rId3" Type="http://schemas.openxmlformats.org/officeDocument/2006/relationships/image" Target="../media/image40.png"/><Relationship Id="rId2" Type="http://schemas.openxmlformats.org/officeDocument/2006/relationships/image" Target="../media/image41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9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3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3.png"/><Relationship Id="rId3" Type="http://schemas.openxmlformats.org/officeDocument/2006/relationships/image" Target="../media/image52.png"/><Relationship Id="rId2" Type="http://schemas.openxmlformats.org/officeDocument/2006/relationships/image" Target="../media/image2.png"/><Relationship Id="rId1" Type="http://schemas.openxmlformats.org/officeDocument/2006/relationships/image" Target="../media/image5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4.png"/><Relationship Id="rId1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3" Type="http://schemas.openxmlformats.org/officeDocument/2006/relationships/image" Target="../media/image55.png"/><Relationship Id="rId2" Type="http://schemas.openxmlformats.org/officeDocument/2006/relationships/hyperlink" Target="&#32508;&#21512;&#19982;&#23454;&#36341;&#27719;&#24635;&#34920;.docx" TargetMode="External"/><Relationship Id="rId1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5.png"/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0.png"/><Relationship Id="rId1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1.png"/><Relationship Id="rId1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2.png"/><Relationship Id="rId1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3.png"/><Relationship Id="rId1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4.png"/><Relationship Id="rId1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5.png"/><Relationship Id="rId1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8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image" Target="../media/image2.png"/></Relationships>
</file>

<file path=ppt/slides/_rels/slide6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4.png"/><Relationship Id="rId2" Type="http://schemas.openxmlformats.org/officeDocument/2006/relationships/image" Target="../media/image2.png"/><Relationship Id="rId1" Type="http://schemas.openxmlformats.org/officeDocument/2006/relationships/image" Target="../media/image83.png"/></Relationships>
</file>

<file path=ppt/slides/_rels/slide6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image" Target="../media/image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7.png"/><Relationship Id="rId1" Type="http://schemas.openxmlformats.org/officeDocument/2006/relationships/image" Target="../media/image2.png"/></Relationships>
</file>

<file path=ppt/slides/_rels/slide6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image" Target="../media/image8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9.png"/><Relationship Id="rId1" Type="http://schemas.openxmlformats.org/officeDocument/2006/relationships/image" Target="../media/image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0.png"/><Relationship Id="rId1" Type="http://schemas.openxmlformats.org/officeDocument/2006/relationships/image" Target="../media/image2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.xml"/><Relationship Id="rId2" Type="http://schemas.openxmlformats.org/officeDocument/2006/relationships/image" Target="../media/image10.png"/><Relationship Id="rId1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image" Target="../media/image92.png"/><Relationship Id="rId1" Type="http://schemas.openxmlformats.org/officeDocument/2006/relationships/image" Target="../media/image91.png"/></Relationships>
</file>

<file path=ppt/slides/_rels/slide7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image" Target="../media/image2.png"/></Relationships>
</file>

<file path=ppt/slides/_rels/slide7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image" Target="../media/image96.png"/><Relationship Id="rId1" Type="http://schemas.openxmlformats.org/officeDocument/2006/relationships/image" Target="../media/image95.png"/></Relationships>
</file>

<file path=ppt/slides/_rels/slide7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image" Target="../media/image98.png"/><Relationship Id="rId1" Type="http://schemas.openxmlformats.org/officeDocument/2006/relationships/image" Target="../media/image97.png"/></Relationships>
</file>

<file path=ppt/slides/_rels/slide7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2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2.png"/><Relationship Id="rId4" Type="http://schemas.openxmlformats.org/officeDocument/2006/relationships/image" Target="../media/image2.png"/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image" Target="../media/image99.png"/></Relationships>
</file>

<file path=ppt/slides/_rels/slide7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image" Target="../media/image2.png"/></Relationships>
</file>

<file path=ppt/slides/_rels/slide7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6.png"/><Relationship Id="rId3" Type="http://schemas.openxmlformats.org/officeDocument/2006/relationships/image" Target="../media/image105.png"/><Relationship Id="rId2" Type="http://schemas.openxmlformats.org/officeDocument/2006/relationships/image" Target="../media/image102.png"/><Relationship Id="rId1" Type="http://schemas.openxmlformats.org/officeDocument/2006/relationships/image" Target="../media/image2.png"/></Relationships>
</file>

<file path=ppt/slides/_rels/slide7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7.png"/><Relationship Id="rId1" Type="http://schemas.openxmlformats.org/officeDocument/2006/relationships/image" Target="../media/image2.png"/></Relationships>
</file>

<file path=ppt/slides/_rels/slide7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08.png"/></Relationships>
</file>

<file path=ppt/slides/_rels/slide7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6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image" Target="../media/image2.png"/></Relationships>
</file>

<file path=ppt/slides/_rels/slide8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image" Target="../media/image2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3.png"/><Relationship Id="rId1" Type="http://schemas.openxmlformats.org/officeDocument/2006/relationships/image" Target="../media/image2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4.png"/><Relationship Id="rId1" Type="http://schemas.openxmlformats.org/officeDocument/2006/relationships/image" Target="../media/image2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5.png"/><Relationship Id="rId1" Type="http://schemas.openxmlformats.org/officeDocument/2006/relationships/image" Target="../media/image2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8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image" Target="../media/image2.png"/></Relationships>
</file>

<file path=ppt/slides/_rels/slide8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image" Target="../media/image2.png"/></Relationships>
</file>

<file path=ppt/slides/_rels/slide8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0.png"/><Relationship Id="rId1" Type="http://schemas.openxmlformats.org/officeDocument/2006/relationships/image" Target="../media/image2.png"/></Relationships>
</file>

<file path=ppt/slides/_rels/slide8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1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2.png"/><Relationship Id="rId1" Type="http://schemas.openxmlformats.org/officeDocument/2006/relationships/image" Target="../media/image2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3.png"/><Relationship Id="rId1" Type="http://schemas.openxmlformats.org/officeDocument/2006/relationships/image" Target="../media/image2.png"/></Relationships>
</file>

<file path=ppt/slides/_rels/slide9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image" Target="../media/image2.png"/></Relationships>
</file>

<file path=ppt/slides/_rels/slide9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image" Target="../media/image2.png"/></Relationships>
</file>

<file path=ppt/slides/_rels/slide9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image" Target="../media/image2.png"/></Relationships>
</file>

<file path=ppt/slides/_rels/slide9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image" Target="../media/image2.png"/></Relationships>
</file>

<file path=ppt/slides/_rels/slide9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2.png"/><Relationship Id="rId1" Type="http://schemas.openxmlformats.org/officeDocument/2006/relationships/image" Target="../media/image2.png"/></Relationships>
</file>

<file path=ppt/slides/_rels/slide9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3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36.png"/><Relationship Id="rId4" Type="http://schemas.openxmlformats.org/officeDocument/2006/relationships/image" Target="../media/image135.png"/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image" Target="../media/image2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1259632" y="548680"/>
            <a:ext cx="734481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endParaRPr lang="en-US" altLang="zh-CN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altLang="zh-CN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</a:t>
            </a:r>
            <a:r>
              <a:rPr lang="zh-CN" alt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数学</a:t>
            </a:r>
            <a:r>
              <a:rPr lang="zh-CN" alt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（五年级上册）</a:t>
            </a:r>
            <a:r>
              <a:rPr lang="en-US" altLang="zh-CN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endParaRPr lang="en-US" altLang="zh-CN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zh-CN" alt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endParaRPr lang="zh-CN" alt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2138" y="2204864"/>
            <a:ext cx="2488334" cy="3384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204864"/>
            <a:ext cx="2540471" cy="3384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1763688" y="5899919"/>
            <a:ext cx="56166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00206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常州市新北区</a:t>
            </a:r>
            <a:r>
              <a:rPr lang="zh-CN" altLang="en-US" sz="2400" b="1" dirty="0" smtClean="0">
                <a:solidFill>
                  <a:srgbClr val="00206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新桥实</a:t>
            </a:r>
            <a:r>
              <a:rPr lang="zh-CN" altLang="en-US" sz="2400" b="1" dirty="0" smtClean="0">
                <a:solidFill>
                  <a:srgbClr val="00206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验</a:t>
            </a:r>
            <a:r>
              <a:rPr lang="zh-CN" altLang="en-US" sz="2400" b="1" dirty="0" smtClean="0">
                <a:solidFill>
                  <a:srgbClr val="00206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小学   姚建法</a:t>
            </a:r>
            <a:endParaRPr lang="en-US" altLang="zh-CN" sz="2400" b="1" dirty="0" smtClean="0">
              <a:solidFill>
                <a:srgbClr val="00206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/>
            <a:r>
              <a:rPr lang="en-US" altLang="zh-CN" sz="2000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QQ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1599972267  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南窗去水    </a:t>
            </a:r>
            <a:r>
              <a:rPr lang="en-US" altLang="zh-CN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20190830</a:t>
            </a:r>
            <a:endParaRPr lang="zh-CN" altLang="en-US" sz="2000" b="1" dirty="0" smtClean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8" name="Picture 5"/>
          <p:cNvPicPr preferRelativeResize="0"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48000"/>
          </a:blip>
          <a:srcRect/>
          <a:stretch>
            <a:fillRect/>
          </a:stretch>
        </p:blipFill>
        <p:spPr bwMode="auto">
          <a:xfrm>
            <a:off x="7020272" y="6021288"/>
            <a:ext cx="72008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组合 11"/>
          <p:cNvGrpSpPr/>
          <p:nvPr/>
        </p:nvGrpSpPr>
        <p:grpSpPr>
          <a:xfrm>
            <a:off x="3779912" y="2132856"/>
            <a:ext cx="2441823" cy="3486001"/>
            <a:chOff x="3779912" y="2132856"/>
            <a:chExt cx="2441823" cy="3486001"/>
          </a:xfrm>
        </p:grpSpPr>
        <p:grpSp>
          <p:nvGrpSpPr>
            <p:cNvPr id="10" name="组合 9"/>
            <p:cNvGrpSpPr/>
            <p:nvPr/>
          </p:nvGrpSpPr>
          <p:grpSpPr>
            <a:xfrm>
              <a:off x="3851920" y="2132856"/>
              <a:ext cx="2369815" cy="3060184"/>
              <a:chOff x="6732240" y="2385040"/>
              <a:chExt cx="2369815" cy="3060184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732240" y="2385040"/>
                <a:ext cx="2369815" cy="2628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矩形 8"/>
              <p:cNvSpPr/>
              <p:nvPr/>
            </p:nvSpPr>
            <p:spPr>
              <a:xfrm>
                <a:off x="6732240" y="4983559"/>
                <a:ext cx="223330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0000"/>
                    </a:solidFill>
                  </a:rPr>
                  <a:t>8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</a:rPr>
                  <a:t>点至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</a:rPr>
                  <a:t>10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</a:rPr>
                  <a:t>点有效</a:t>
                </a:r>
                <a:endParaRPr lang="zh-CN" altLang="en-US" sz="2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3779912" y="5157192"/>
              <a:ext cx="233910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FF0000"/>
                  </a:solidFill>
                </a:rPr>
                <a:t>请实名扫码认证</a:t>
              </a:r>
              <a:endParaRPr lang="zh-CN" altLang="en-US" sz="24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46365"/>
            <a:ext cx="5040560" cy="523220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第一单元：负数的初步认识</a:t>
            </a:r>
            <a:endParaRPr lang="zh-CN" altLang="en-US" sz="2800" dirty="0"/>
          </a:p>
        </p:txBody>
      </p:sp>
      <p:pic>
        <p:nvPicPr>
          <p:cNvPr id="5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一、教材解析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79912" y="764704"/>
            <a:ext cx="2304256" cy="36933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b="1" dirty="0" smtClean="0">
                <a:solidFill>
                  <a:srgbClr val="FFFF00"/>
                </a:solidFill>
                <a:ea typeface="宋体" panose="02010600030101010101" pitchFamily="2" charset="-122"/>
              </a:rPr>
              <a:t>内涵实质</a:t>
            </a:r>
            <a:endParaRPr lang="zh-CN" altLang="en-US" b="1" dirty="0">
              <a:solidFill>
                <a:srgbClr val="FFFF00"/>
              </a:solidFill>
              <a:ea typeface="宋体" panose="02010600030101010101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1340768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、小学与初中链接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31640" y="1988840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/>
              <a:t>小学（苏教版）：</a:t>
            </a:r>
            <a:endParaRPr lang="en-US" altLang="zh-CN" sz="2000" dirty="0" smtClean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780928"/>
            <a:ext cx="7153511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9632" y="4797152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 smtClean="0">
                <a:solidFill>
                  <a:srgbClr val="FF0000"/>
                </a:solidFill>
              </a:rPr>
              <a:t>概念</a:t>
            </a:r>
            <a:r>
              <a:rPr lang="zh-CN" altLang="en-US" sz="2400" dirty="0" smtClean="0">
                <a:solidFill>
                  <a:srgbClr val="FF0000"/>
                </a:solidFill>
              </a:rPr>
              <a:t>定义方式</a:t>
            </a:r>
            <a:r>
              <a:rPr lang="zh-CN" altLang="zh-CN" sz="2400" dirty="0" smtClean="0">
                <a:solidFill>
                  <a:srgbClr val="FF0000"/>
                </a:solidFill>
              </a:rPr>
              <a:t>：</a:t>
            </a:r>
            <a:r>
              <a:rPr lang="zh-CN" altLang="zh-CN" sz="2400" dirty="0" smtClean="0"/>
              <a:t>定义式概念；描述性概念（</a:t>
            </a:r>
            <a:r>
              <a:rPr lang="zh-CN" altLang="zh-CN" sz="2400" dirty="0" smtClean="0">
                <a:solidFill>
                  <a:srgbClr val="FF0000"/>
                </a:solidFill>
              </a:rPr>
              <a:t>像……一样</a:t>
            </a:r>
            <a:r>
              <a:rPr lang="zh-CN" altLang="zh-CN" sz="2400" dirty="0" smtClean="0"/>
              <a:t>）</a:t>
            </a:r>
            <a:endParaRPr lang="zh-CN" altLang="zh-CN" sz="2400" dirty="0"/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46365"/>
            <a:ext cx="5040560" cy="523220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第八单元：用字母表示数</a:t>
            </a:r>
            <a:endParaRPr lang="zh-CN" altLang="en-US" sz="2800" dirty="0"/>
          </a:p>
        </p:txBody>
      </p:sp>
      <p:pic>
        <p:nvPicPr>
          <p:cNvPr id="5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一、教材解析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79912" y="764704"/>
            <a:ext cx="3168352" cy="36933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b="1" dirty="0" smtClean="0">
                <a:solidFill>
                  <a:srgbClr val="FFFF00"/>
                </a:solidFill>
                <a:ea typeface="宋体" panose="02010600030101010101" pitchFamily="2" charset="-122"/>
              </a:rPr>
              <a:t>（一）内涵实质与体系架构</a:t>
            </a:r>
            <a:endParaRPr lang="zh-CN" altLang="en-US" b="1" dirty="0">
              <a:solidFill>
                <a:srgbClr val="FFFF00"/>
              </a:solidFill>
              <a:ea typeface="宋体" panose="02010600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00808"/>
            <a:ext cx="768984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5"/>
          <p:cNvSpPr/>
          <p:nvPr/>
        </p:nvSpPr>
        <p:spPr>
          <a:xfrm>
            <a:off x="1547664" y="4653136"/>
            <a:ext cx="6984776" cy="89255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2400" dirty="0" smtClean="0"/>
              <a:t>可见，</a:t>
            </a:r>
            <a:r>
              <a:rPr lang="zh-CN" altLang="zh-CN" sz="2400" dirty="0" smtClean="0"/>
              <a:t>主要的教学内容仍然是</a:t>
            </a:r>
            <a:r>
              <a:rPr lang="en-US" altLang="zh-CN" sz="2400" dirty="0" smtClean="0"/>
              <a:t>——</a:t>
            </a:r>
            <a:endParaRPr lang="en-US" altLang="zh-CN" sz="2400" dirty="0" smtClean="0"/>
          </a:p>
          <a:p>
            <a:pPr lvl="0"/>
            <a:r>
              <a:rPr lang="zh-CN" altLang="zh-CN" sz="2800" dirty="0" smtClean="0">
                <a:solidFill>
                  <a:srgbClr val="FF0000"/>
                </a:solidFill>
              </a:rPr>
              <a:t>“数的表示”“数量关系”“数学运算”</a:t>
            </a:r>
            <a:endParaRPr lang="zh-CN" altLang="en-US" sz="2800" b="1" dirty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46365"/>
            <a:ext cx="5040560" cy="523220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第八单元：用字母表示数</a:t>
            </a:r>
            <a:endParaRPr lang="zh-CN" altLang="en-US" sz="2800" dirty="0"/>
          </a:p>
        </p:txBody>
      </p:sp>
      <p:pic>
        <p:nvPicPr>
          <p:cNvPr id="5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一、教材解析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79912" y="764704"/>
            <a:ext cx="3168352" cy="36933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b="1" dirty="0" smtClean="0">
                <a:solidFill>
                  <a:srgbClr val="FFFF00"/>
                </a:solidFill>
                <a:ea typeface="宋体" panose="02010600030101010101" pitchFamily="2" charset="-122"/>
              </a:rPr>
              <a:t>（一）内涵实质与体系架构</a:t>
            </a:r>
            <a:endParaRPr lang="zh-CN" altLang="en-US" b="1" dirty="0">
              <a:solidFill>
                <a:srgbClr val="FFFF00"/>
              </a:solidFill>
              <a:ea typeface="宋体" panose="02010600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8509" y="1772816"/>
            <a:ext cx="764196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15"/>
          <p:cNvSpPr/>
          <p:nvPr/>
        </p:nvSpPr>
        <p:spPr>
          <a:xfrm>
            <a:off x="1259632" y="4256509"/>
            <a:ext cx="7128792" cy="169277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zh-CN" altLang="en-US" sz="2400" b="1" dirty="0" smtClean="0">
                <a:solidFill>
                  <a:srgbClr val="0070C0"/>
                </a:solidFill>
                <a:latin typeface="+mn-ea"/>
              </a:rPr>
              <a:t>用</a:t>
            </a:r>
            <a:r>
              <a:rPr lang="zh-CN" altLang="en-US" sz="2400" b="1" dirty="0">
                <a:solidFill>
                  <a:srgbClr val="0070C0"/>
                </a:solidFill>
                <a:latin typeface="+mn-ea"/>
              </a:rPr>
              <a:t>字母表示数</a:t>
            </a:r>
            <a:r>
              <a:rPr lang="zh-CN" altLang="en-US" sz="2400" b="1" dirty="0" smtClean="0">
                <a:solidFill>
                  <a:srgbClr val="0070C0"/>
                </a:solidFill>
                <a:latin typeface="+mn-ea"/>
              </a:rPr>
              <a:t>，</a:t>
            </a:r>
            <a:endParaRPr lang="en-US" altLang="zh-CN" sz="2400" b="1" dirty="0" smtClean="0">
              <a:solidFill>
                <a:srgbClr val="0070C0"/>
              </a:solidFill>
              <a:latin typeface="+mn-ea"/>
            </a:endParaRPr>
          </a:p>
          <a:p>
            <a:pPr lvl="0" eaLnBrk="1" hangingPunct="1"/>
            <a:r>
              <a:rPr lang="zh-CN" altLang="en-US" sz="2000" b="1" dirty="0" smtClean="0">
                <a:solidFill>
                  <a:srgbClr val="FF0000"/>
                </a:solidFill>
                <a:latin typeface="+mn-ea"/>
              </a:rPr>
              <a:t>不变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</a:rPr>
              <a:t>的</a:t>
            </a:r>
            <a:r>
              <a:rPr lang="zh-CN" altLang="en-US" sz="2000" b="1" dirty="0" smtClean="0">
                <a:solidFill>
                  <a:srgbClr val="FF0000"/>
                </a:solidFill>
                <a:latin typeface="+mn-ea"/>
              </a:rPr>
              <a:t>是</a:t>
            </a:r>
            <a:r>
              <a:rPr lang="zh-CN" altLang="en-US" sz="2000" b="1" dirty="0" smtClean="0">
                <a:solidFill>
                  <a:srgbClr val="0070C0"/>
                </a:solidFill>
                <a:latin typeface="+mn-ea"/>
              </a:rPr>
              <a:t>： 数 与 数</a:t>
            </a:r>
            <a:r>
              <a:rPr lang="zh-CN" altLang="en-US" sz="2000" b="1" dirty="0">
                <a:solidFill>
                  <a:srgbClr val="0070C0"/>
                </a:solidFill>
                <a:latin typeface="+mn-ea"/>
              </a:rPr>
              <a:t>量关</a:t>
            </a:r>
            <a:r>
              <a:rPr lang="zh-CN" altLang="en-US" sz="2000" b="1" dirty="0" smtClean="0">
                <a:solidFill>
                  <a:srgbClr val="0070C0"/>
                </a:solidFill>
                <a:latin typeface="+mn-ea"/>
              </a:rPr>
              <a:t>系、数学运算</a:t>
            </a:r>
            <a:endParaRPr lang="en-US" altLang="zh-CN" sz="2000" b="1" dirty="0" smtClean="0">
              <a:solidFill>
                <a:srgbClr val="0070C0"/>
              </a:solidFill>
              <a:latin typeface="+mn-ea"/>
            </a:endParaRPr>
          </a:p>
          <a:p>
            <a:pPr lvl="0" eaLnBrk="1" hangingPunct="1"/>
            <a:r>
              <a:rPr lang="zh-CN" altLang="en-US" sz="2000" b="1" dirty="0" smtClean="0">
                <a:solidFill>
                  <a:srgbClr val="FF0000"/>
                </a:solidFill>
                <a:latin typeface="+mn-ea"/>
              </a:rPr>
              <a:t>变化的是</a:t>
            </a:r>
            <a:r>
              <a:rPr lang="zh-CN" altLang="en-US" sz="2000" b="1" dirty="0" smtClean="0">
                <a:solidFill>
                  <a:srgbClr val="0070C0"/>
                </a:solidFill>
                <a:latin typeface="+mn-ea"/>
              </a:rPr>
              <a:t>：“数字表数”</a:t>
            </a:r>
            <a:r>
              <a:rPr lang="zh-CN" altLang="en-US" sz="2000" b="1" dirty="0" smtClean="0">
                <a:solidFill>
                  <a:srgbClr val="FF0000"/>
                </a:solidFill>
                <a:latin typeface="+mn-ea"/>
              </a:rPr>
              <a:t>转向</a:t>
            </a:r>
            <a:r>
              <a:rPr lang="zh-CN" altLang="en-US" sz="2000" b="1" dirty="0" smtClean="0">
                <a:solidFill>
                  <a:srgbClr val="0070C0"/>
                </a:solidFill>
                <a:latin typeface="+mn-ea"/>
              </a:rPr>
              <a:t>“符号</a:t>
            </a:r>
            <a:r>
              <a:rPr lang="zh-CN" altLang="en-US" sz="2000" b="1" dirty="0">
                <a:solidFill>
                  <a:srgbClr val="0070C0"/>
                </a:solidFill>
                <a:latin typeface="+mn-ea"/>
              </a:rPr>
              <a:t>（字母）</a:t>
            </a:r>
            <a:r>
              <a:rPr lang="zh-CN" altLang="en-US" sz="2000" b="1" dirty="0" smtClean="0">
                <a:solidFill>
                  <a:srgbClr val="0070C0"/>
                </a:solidFill>
                <a:latin typeface="+mn-ea"/>
              </a:rPr>
              <a:t>表数”</a:t>
            </a:r>
            <a:endParaRPr lang="en-US" altLang="zh-CN" sz="2000" b="1" dirty="0" smtClean="0">
              <a:solidFill>
                <a:srgbClr val="0070C0"/>
              </a:solidFill>
              <a:latin typeface="+mn-ea"/>
            </a:endParaRPr>
          </a:p>
          <a:p>
            <a:pPr lvl="0"/>
            <a:r>
              <a:rPr lang="zh-CN" altLang="en-US" sz="2000" b="1" dirty="0" smtClean="0">
                <a:solidFill>
                  <a:srgbClr val="0070C0"/>
                </a:solidFill>
                <a:latin typeface="+mn-ea"/>
              </a:rPr>
              <a:t>                “算术思维”</a:t>
            </a:r>
            <a:r>
              <a:rPr lang="zh-CN" altLang="en-US" sz="2000" b="1" dirty="0" smtClean="0">
                <a:solidFill>
                  <a:srgbClr val="FF0000"/>
                </a:solidFill>
                <a:latin typeface="+mn-ea"/>
              </a:rPr>
              <a:t>航向</a:t>
            </a:r>
            <a:r>
              <a:rPr lang="zh-CN" altLang="en-US" sz="2000" b="1" dirty="0" smtClean="0">
                <a:solidFill>
                  <a:srgbClr val="0070C0"/>
                </a:solidFill>
                <a:latin typeface="+mn-ea"/>
              </a:rPr>
              <a:t>“代数思维”</a:t>
            </a:r>
            <a:endParaRPr lang="en-US" altLang="zh-CN" sz="2000" b="1" dirty="0" smtClean="0">
              <a:solidFill>
                <a:srgbClr val="0070C0"/>
              </a:solidFill>
              <a:latin typeface="+mn-ea"/>
            </a:endParaRPr>
          </a:p>
          <a:p>
            <a:pPr lvl="0"/>
            <a:r>
              <a:rPr lang="en-US" altLang="zh-CN" sz="2000" b="1" dirty="0" smtClean="0">
                <a:solidFill>
                  <a:srgbClr val="0070C0"/>
                </a:solidFill>
                <a:latin typeface="+mn-ea"/>
              </a:rPr>
              <a:t>                </a:t>
            </a:r>
            <a:r>
              <a:rPr lang="zh-CN" altLang="en-US" sz="2000" b="1" dirty="0" smtClean="0">
                <a:solidFill>
                  <a:srgbClr val="0070C0"/>
                </a:solidFill>
                <a:latin typeface="+mn-ea"/>
              </a:rPr>
              <a:t>“程序思维”</a:t>
            </a:r>
            <a:r>
              <a:rPr lang="zh-CN" altLang="en-US" sz="2000" b="1" dirty="0" smtClean="0">
                <a:solidFill>
                  <a:srgbClr val="FF0000"/>
                </a:solidFill>
                <a:latin typeface="+mn-ea"/>
              </a:rPr>
              <a:t>抵向</a:t>
            </a:r>
            <a:r>
              <a:rPr lang="zh-CN" altLang="en-US" sz="2000" b="1" dirty="0" smtClean="0">
                <a:solidFill>
                  <a:srgbClr val="0070C0"/>
                </a:solidFill>
                <a:latin typeface="+mn-ea"/>
              </a:rPr>
              <a:t>“关系思维”</a:t>
            </a:r>
            <a:endParaRPr lang="zh-CN" altLang="en-US" sz="2000" b="1" dirty="0">
              <a:solidFill>
                <a:srgbClr val="0070C0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一、教材解析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779912" y="764704"/>
            <a:ext cx="2304256" cy="36933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b="1" dirty="0" smtClean="0">
                <a:solidFill>
                  <a:srgbClr val="FFFF00"/>
                </a:solidFill>
                <a:ea typeface="宋体" panose="02010600030101010101" pitchFamily="2" charset="-122"/>
              </a:rPr>
              <a:t>（二）学习困难</a:t>
            </a:r>
            <a:endParaRPr lang="zh-CN" altLang="en-US" b="1" dirty="0">
              <a:solidFill>
                <a:srgbClr val="FFFF00"/>
              </a:solidFill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331640" y="1556792"/>
            <a:ext cx="7416824" cy="41549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zh-CN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学生理解的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主要</a:t>
            </a:r>
            <a:r>
              <a:rPr lang="zh-CN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困难</a:t>
            </a:r>
            <a:r>
              <a:rPr lang="zh-CN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：</a:t>
            </a:r>
            <a:endParaRPr lang="en-US" altLang="zh-CN" sz="24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、习惯用“数”对客观的数量进行抽象，而“用字母表示数”则是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对“数”的再次抽象</a:t>
            </a:r>
            <a:r>
              <a:rPr lang="zh-CN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en-US" altLang="zh-CN" sz="2000" b="1" dirty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endParaRPr lang="en-US" altLang="zh-CN" sz="20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、原先的“数”表示的现象是固定的、具体的、不变的，呈现静态，而“用字母表示数”则是表示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变化的、有相应的范围，呈现动态性</a:t>
            </a:r>
            <a:r>
              <a:rPr lang="zh-CN" alt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en-US" altLang="zh-CN" sz="2000" b="1" dirty="0" smtClean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endParaRPr lang="en-US" altLang="zh-CN" sz="20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、用“含有字母的式子</a:t>
            </a:r>
            <a:r>
              <a:rPr lang="zh-CN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  <a:r>
              <a:rPr lang="zh-CN" alt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既能表示数量关系，还能表示数，并且能进行运算。它即能表示过程，也能作为结果</a:t>
            </a:r>
            <a:r>
              <a:rPr lang="zh-CN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en-US" altLang="zh-CN" sz="2000" b="1" dirty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endParaRPr lang="en-US" altLang="zh-CN" sz="20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为什么要“用字母表示数”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是学习的情感起点和教学基础，需要学生有充分的体验。</a:t>
            </a:r>
            <a:endParaRPr lang="zh-CN" altLang="en-US" sz="20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46365"/>
            <a:ext cx="5040560" cy="523220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第八单元：用字母表示数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一、教材解析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79912" y="764704"/>
            <a:ext cx="2304256" cy="36933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b="1" dirty="0" smtClean="0">
                <a:solidFill>
                  <a:srgbClr val="FFFF00"/>
                </a:solidFill>
                <a:ea typeface="宋体" panose="02010600030101010101" pitchFamily="2" charset="-122"/>
              </a:rPr>
              <a:t>（三）展开逻辑</a:t>
            </a:r>
            <a:endParaRPr lang="zh-CN" altLang="en-US" b="1" dirty="0">
              <a:solidFill>
                <a:srgbClr val="FFFF00"/>
              </a:solidFill>
              <a:ea typeface="宋体" panose="0201060003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6"/>
          <p:cNvSpPr/>
          <p:nvPr/>
        </p:nvSpPr>
        <p:spPr>
          <a:xfrm>
            <a:off x="913184" y="1218391"/>
            <a:ext cx="8051304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lvl="0" eaLnBrk="1" hangingPunct="1"/>
            <a:r>
              <a:rPr lang="en-US" altLang="zh-CN" sz="2400" b="1" dirty="0">
                <a:solidFill>
                  <a:schemeClr val="tx2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1</a:t>
            </a:r>
            <a:r>
              <a:rPr lang="zh-CN" altLang="en-US" sz="2400" b="1" dirty="0">
                <a:solidFill>
                  <a:schemeClr val="tx2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、第</a:t>
            </a:r>
            <a:r>
              <a:rPr lang="en-US" altLang="zh-CN" sz="2400" b="1" dirty="0">
                <a:solidFill>
                  <a:schemeClr val="tx2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1</a:t>
            </a:r>
            <a:r>
              <a:rPr lang="zh-CN" altLang="en-US" sz="2400" b="1" dirty="0">
                <a:solidFill>
                  <a:schemeClr val="tx2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课时“用含有字母的式子表示简单的数量关系”</a:t>
            </a:r>
            <a:endParaRPr lang="en-US" altLang="zh-CN" sz="2400" b="1" dirty="0">
              <a:solidFill>
                <a:schemeClr val="tx2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  <a:p>
            <a:pPr lvl="0" eaLnBrk="1" hangingPunct="1"/>
            <a:r>
              <a:rPr lang="en-US" altLang="zh-CN" sz="2400" b="1" dirty="0">
                <a:solidFill>
                  <a:schemeClr val="tx2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      ----</a:t>
            </a:r>
            <a:r>
              <a:rPr lang="zh-CN" altLang="en-US" sz="2400" b="1" dirty="0">
                <a:solidFill>
                  <a:schemeClr val="tx2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重新立序，</a:t>
            </a:r>
            <a:r>
              <a:rPr lang="zh-CN" altLang="en-US" sz="2400" b="1" dirty="0" smtClean="0">
                <a:solidFill>
                  <a:schemeClr val="tx2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实现四次</a:t>
            </a:r>
            <a:r>
              <a:rPr lang="zh-CN" altLang="en-US" sz="2400" b="1" dirty="0">
                <a:solidFill>
                  <a:schemeClr val="tx2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转变</a:t>
            </a:r>
            <a:endParaRPr lang="zh-CN" altLang="en-US" sz="2400" b="1" dirty="0">
              <a:solidFill>
                <a:schemeClr val="tx2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  <p:sp>
        <p:nvSpPr>
          <p:cNvPr id="15" name="Rectangle 1"/>
          <p:cNvSpPr/>
          <p:nvPr/>
        </p:nvSpPr>
        <p:spPr>
          <a:xfrm>
            <a:off x="1158506" y="2636912"/>
            <a:ext cx="7560840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lvl="0" indent="304800" eaLnBrk="0" hangingPunct="0"/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活动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：数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袋中三角形的个数  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具体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的、确定的数 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自然数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Rectangle 1"/>
          <p:cNvSpPr/>
          <p:nvPr/>
        </p:nvSpPr>
        <p:spPr>
          <a:xfrm>
            <a:off x="1129388" y="3541078"/>
            <a:ext cx="7733974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lvl="0" indent="304800" eaLnBrk="0" hangingPunct="0"/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活动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：猜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袋中三角形的个数  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不确定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、但有范围   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符号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或字母表示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数         </a:t>
            </a:r>
            <a:r>
              <a:rPr lang="zh-CN" altLang="en-US" sz="2000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一旦</a:t>
            </a:r>
            <a:r>
              <a:rPr lang="zh-CN" altLang="en-US" sz="20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给大家看了，这个数就确定了</a:t>
            </a:r>
            <a:endParaRPr lang="en-US" altLang="zh-CN" sz="2000" b="1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" name="Rectangle 1"/>
          <p:cNvSpPr/>
          <p:nvPr/>
        </p:nvSpPr>
        <p:spPr>
          <a:xfrm>
            <a:off x="1158506" y="4621198"/>
            <a:ext cx="7733974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lvl="0" indent="304800" eaLnBrk="0" hangingPunct="0"/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活动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：猜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袋中三角形的个数 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不确定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、但有范围   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不同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的字母表示不同的数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043608" y="2060848"/>
            <a:ext cx="80772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）“具体数”向“字母数”的立序与转变：需求与外延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43608" y="46365"/>
            <a:ext cx="5040560" cy="523220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第八单元：用字母表示数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2" grpId="0"/>
      <p:bldP spid="23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一、教材解析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79912" y="764704"/>
            <a:ext cx="2304256" cy="36933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b="1" dirty="0" smtClean="0">
                <a:solidFill>
                  <a:srgbClr val="FFFF00"/>
                </a:solidFill>
                <a:ea typeface="宋体" panose="02010600030101010101" pitchFamily="2" charset="-122"/>
              </a:rPr>
              <a:t>（三）展开逻辑</a:t>
            </a:r>
            <a:endParaRPr lang="zh-CN" altLang="en-US" b="1" dirty="0">
              <a:solidFill>
                <a:srgbClr val="FFFF00"/>
              </a:solidFill>
              <a:ea typeface="宋体" panose="0201060003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Rectangle 6"/>
          <p:cNvSpPr/>
          <p:nvPr/>
        </p:nvSpPr>
        <p:spPr>
          <a:xfrm>
            <a:off x="913184" y="1218391"/>
            <a:ext cx="8051304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lvl="0" eaLnBrk="1" hangingPunct="1"/>
            <a:r>
              <a:rPr lang="en-US" altLang="zh-CN" sz="2400" b="1" dirty="0">
                <a:solidFill>
                  <a:schemeClr val="tx2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1</a:t>
            </a:r>
            <a:r>
              <a:rPr lang="zh-CN" altLang="en-US" sz="2400" b="1" dirty="0">
                <a:solidFill>
                  <a:schemeClr val="tx2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、第</a:t>
            </a:r>
            <a:r>
              <a:rPr lang="en-US" altLang="zh-CN" sz="2400" b="1" dirty="0">
                <a:solidFill>
                  <a:schemeClr val="tx2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1</a:t>
            </a:r>
            <a:r>
              <a:rPr lang="zh-CN" altLang="en-US" sz="2400" b="1" dirty="0">
                <a:solidFill>
                  <a:schemeClr val="tx2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课时“用含有字母的式子表示简单的数量关系”</a:t>
            </a:r>
            <a:endParaRPr lang="en-US" altLang="zh-CN" sz="2400" b="1" dirty="0">
              <a:solidFill>
                <a:schemeClr val="tx2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  <a:p>
            <a:pPr lvl="0" eaLnBrk="1" hangingPunct="1"/>
            <a:r>
              <a:rPr lang="en-US" altLang="zh-CN" sz="2400" b="1" dirty="0">
                <a:solidFill>
                  <a:schemeClr val="tx2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      ----</a:t>
            </a:r>
            <a:r>
              <a:rPr lang="zh-CN" altLang="en-US" sz="2400" b="1" dirty="0">
                <a:solidFill>
                  <a:schemeClr val="tx2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重新立序，</a:t>
            </a:r>
            <a:r>
              <a:rPr lang="zh-CN" altLang="en-US" sz="2400" b="1" dirty="0" smtClean="0">
                <a:solidFill>
                  <a:schemeClr val="tx2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实现四次</a:t>
            </a:r>
            <a:r>
              <a:rPr lang="zh-CN" altLang="en-US" sz="2400" b="1" dirty="0">
                <a:solidFill>
                  <a:schemeClr val="tx2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转变</a:t>
            </a:r>
            <a:endParaRPr lang="zh-CN" altLang="en-US" sz="2400" b="1" dirty="0">
              <a:solidFill>
                <a:schemeClr val="tx2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43608" y="2060848"/>
            <a:ext cx="75634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）“单独数”向“关系数”的立序与转变：关系与对应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Rectangle 1"/>
          <p:cNvSpPr/>
          <p:nvPr/>
        </p:nvSpPr>
        <p:spPr>
          <a:xfrm>
            <a:off x="1043608" y="2636912"/>
            <a:ext cx="8100392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lvl="0" indent="304800" eaLnBrk="0" hangingPunct="0"/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活动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：比较两个袋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中三角形个数：字母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表示的数也存在大小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关系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Rectangle 1"/>
          <p:cNvSpPr/>
          <p:nvPr/>
        </p:nvSpPr>
        <p:spPr>
          <a:xfrm>
            <a:off x="1043608" y="3151421"/>
            <a:ext cx="7848872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lvl="0" indent="304800" eaLnBrk="0" hangingPunct="0"/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活动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：例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教学  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个三角形用几根小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棒： 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？   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en-US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×3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？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Rectangle 1"/>
          <p:cNvSpPr/>
          <p:nvPr/>
        </p:nvSpPr>
        <p:spPr>
          <a:xfrm>
            <a:off x="827584" y="5283205"/>
            <a:ext cx="7848872" cy="954107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lvl="0" indent="304800" eaLnBrk="0" hangingPunct="0"/>
            <a:r>
              <a:rPr lang="zh-CN" altLang="en-US" sz="36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典型错误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en-US" altLang="zh-CN" sz="20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304800" eaLnBrk="0" hangingPunct="0"/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你</a:t>
            </a:r>
            <a:r>
              <a:rPr lang="zh-CN" altLang="en-US" sz="20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能用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一个算式就表示所有的</a:t>
            </a:r>
            <a:r>
              <a:rPr lang="zh-CN" altLang="en-US" sz="20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情况吗？</a:t>
            </a:r>
            <a:endParaRPr lang="en-US" altLang="zh-CN" sz="2000" b="1" dirty="0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3645024"/>
            <a:ext cx="4176464" cy="21815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1043608" y="46365"/>
            <a:ext cx="5040560" cy="523220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第八单元：用字母表示数</a:t>
            </a:r>
            <a:endParaRPr lang="zh-CN" altLang="en-US" sz="2800" dirty="0"/>
          </a:p>
        </p:txBody>
      </p:sp>
      <p:sp>
        <p:nvSpPr>
          <p:cNvPr id="17" name="圆角矩形 16"/>
          <p:cNvSpPr/>
          <p:nvPr/>
        </p:nvSpPr>
        <p:spPr>
          <a:xfrm>
            <a:off x="5406752" y="4052362"/>
            <a:ext cx="893440" cy="5040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7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一、教材解析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79912" y="764704"/>
            <a:ext cx="2304256" cy="36933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b="1" dirty="0" smtClean="0">
                <a:solidFill>
                  <a:srgbClr val="FFFF00"/>
                </a:solidFill>
                <a:ea typeface="宋体" panose="02010600030101010101" pitchFamily="2" charset="-122"/>
              </a:rPr>
              <a:t>（三）展开逻辑</a:t>
            </a:r>
            <a:endParaRPr lang="zh-CN" altLang="en-US" b="1" dirty="0">
              <a:solidFill>
                <a:srgbClr val="FFFF00"/>
              </a:solidFill>
              <a:ea typeface="宋体" panose="0201060003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Rectangle 6"/>
          <p:cNvSpPr/>
          <p:nvPr/>
        </p:nvSpPr>
        <p:spPr>
          <a:xfrm>
            <a:off x="913184" y="1218391"/>
            <a:ext cx="8051304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lvl="0" eaLnBrk="1" hangingPunct="1"/>
            <a:r>
              <a:rPr lang="en-US" altLang="zh-CN" sz="2400" b="1" dirty="0">
                <a:solidFill>
                  <a:schemeClr val="tx2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1</a:t>
            </a:r>
            <a:r>
              <a:rPr lang="zh-CN" altLang="en-US" sz="2400" b="1" dirty="0">
                <a:solidFill>
                  <a:schemeClr val="tx2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、第</a:t>
            </a:r>
            <a:r>
              <a:rPr lang="en-US" altLang="zh-CN" sz="2400" b="1" dirty="0">
                <a:solidFill>
                  <a:schemeClr val="tx2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1</a:t>
            </a:r>
            <a:r>
              <a:rPr lang="zh-CN" altLang="en-US" sz="2400" b="1" dirty="0">
                <a:solidFill>
                  <a:schemeClr val="tx2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课时“用含有字母的式子表示简单的数量关系”</a:t>
            </a:r>
            <a:endParaRPr lang="en-US" altLang="zh-CN" sz="2400" b="1" dirty="0">
              <a:solidFill>
                <a:schemeClr val="tx2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  <a:p>
            <a:pPr lvl="0" eaLnBrk="1" hangingPunct="1"/>
            <a:r>
              <a:rPr lang="en-US" altLang="zh-CN" sz="2400" b="1" dirty="0">
                <a:solidFill>
                  <a:schemeClr val="tx2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      ----</a:t>
            </a:r>
            <a:r>
              <a:rPr lang="zh-CN" altLang="en-US" sz="2400" b="1" dirty="0">
                <a:solidFill>
                  <a:schemeClr val="tx2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重新立序，</a:t>
            </a:r>
            <a:r>
              <a:rPr lang="zh-CN" altLang="en-US" sz="2400" b="1" dirty="0" smtClean="0">
                <a:solidFill>
                  <a:schemeClr val="tx2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实现四次</a:t>
            </a:r>
            <a:r>
              <a:rPr lang="zh-CN" altLang="en-US" sz="2400" b="1" dirty="0">
                <a:solidFill>
                  <a:schemeClr val="tx2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转变</a:t>
            </a:r>
            <a:endParaRPr lang="zh-CN" altLang="en-US" sz="2400" b="1" dirty="0">
              <a:solidFill>
                <a:schemeClr val="tx2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43608" y="2071678"/>
            <a:ext cx="74940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）“式子数”向“对应数”的立序与转变：对应与确定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Rectangle 1"/>
          <p:cNvSpPr/>
          <p:nvPr/>
        </p:nvSpPr>
        <p:spPr>
          <a:xfrm>
            <a:off x="1043608" y="2564904"/>
            <a:ext cx="7776864" cy="1323439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lvl="0" indent="304800" eaLnBrk="0" hangingPunct="0"/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活动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：例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教学    </a:t>
            </a:r>
            <a:endParaRPr lang="en-US" altLang="zh-CN" sz="20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304800" eaLnBrk="0" hangingPunct="0"/>
            <a:r>
              <a:rPr lang="en-US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强化数量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关系  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巩固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对字母与含用字母式子的理解与内化  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304800" eaLnBrk="0" hangingPunct="0"/>
            <a:r>
              <a:rPr lang="en-US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取值范围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   比较思考：不同情境下字母有不同的取值范围</a:t>
            </a:r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304800" eaLnBrk="0" hangingPunct="0"/>
            <a:r>
              <a:rPr lang="en-US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b=120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280-b=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？  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b=200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呢？  关注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对应与确定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0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3933056"/>
            <a:ext cx="4032448" cy="23865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043608" y="46365"/>
            <a:ext cx="5040560" cy="523220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第八单元：用字母表示数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一、教材解析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79912" y="764704"/>
            <a:ext cx="2304256" cy="36933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b="1" dirty="0" smtClean="0">
                <a:solidFill>
                  <a:srgbClr val="FFFF00"/>
                </a:solidFill>
                <a:ea typeface="宋体" panose="02010600030101010101" pitchFamily="2" charset="-122"/>
              </a:rPr>
              <a:t>（三）展开逻辑</a:t>
            </a:r>
            <a:endParaRPr lang="zh-CN" altLang="en-US" b="1" dirty="0">
              <a:solidFill>
                <a:srgbClr val="FFFF00"/>
              </a:solidFill>
              <a:ea typeface="宋体" panose="0201060003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Rectangle 6"/>
          <p:cNvSpPr/>
          <p:nvPr/>
        </p:nvSpPr>
        <p:spPr>
          <a:xfrm>
            <a:off x="913184" y="1218391"/>
            <a:ext cx="8051304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lvl="0" eaLnBrk="1" hangingPunct="1"/>
            <a:r>
              <a:rPr lang="en-US" altLang="zh-CN" sz="2400" b="1" dirty="0">
                <a:solidFill>
                  <a:schemeClr val="tx2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1</a:t>
            </a:r>
            <a:r>
              <a:rPr lang="zh-CN" altLang="en-US" sz="2400" b="1" dirty="0">
                <a:solidFill>
                  <a:schemeClr val="tx2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、第</a:t>
            </a:r>
            <a:r>
              <a:rPr lang="en-US" altLang="zh-CN" sz="2400" b="1" dirty="0">
                <a:solidFill>
                  <a:schemeClr val="tx2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1</a:t>
            </a:r>
            <a:r>
              <a:rPr lang="zh-CN" altLang="en-US" sz="2400" b="1" dirty="0">
                <a:solidFill>
                  <a:schemeClr val="tx2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课时“用含有字母的式子表示简单的数量关系”</a:t>
            </a:r>
            <a:endParaRPr lang="en-US" altLang="zh-CN" sz="2400" b="1" dirty="0">
              <a:solidFill>
                <a:schemeClr val="tx2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  <a:p>
            <a:pPr lvl="0" eaLnBrk="1" hangingPunct="1"/>
            <a:r>
              <a:rPr lang="en-US" altLang="zh-CN" sz="2400" b="1" dirty="0">
                <a:solidFill>
                  <a:schemeClr val="tx2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      ----</a:t>
            </a:r>
            <a:r>
              <a:rPr lang="zh-CN" altLang="en-US" sz="2400" b="1" dirty="0">
                <a:solidFill>
                  <a:schemeClr val="tx2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重新立序，</a:t>
            </a:r>
            <a:r>
              <a:rPr lang="zh-CN" altLang="en-US" sz="2400" b="1" dirty="0" smtClean="0">
                <a:solidFill>
                  <a:schemeClr val="tx2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实现四次</a:t>
            </a:r>
            <a:r>
              <a:rPr lang="zh-CN" altLang="en-US" sz="2400" b="1" dirty="0">
                <a:solidFill>
                  <a:schemeClr val="tx2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转变</a:t>
            </a:r>
            <a:endParaRPr lang="zh-CN" altLang="en-US" sz="2400" b="1" dirty="0">
              <a:solidFill>
                <a:schemeClr val="tx2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43608" y="2060848"/>
            <a:ext cx="80772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4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）“公式”向“字母表达”的立序与转变：视角与结构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1"/>
          <p:cNvSpPr/>
          <p:nvPr/>
        </p:nvSpPr>
        <p:spPr>
          <a:xfrm>
            <a:off x="1187624" y="3158965"/>
            <a:ext cx="4104456" cy="255454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lvl="0" indent="304800" eaLnBrk="0" hangingPunct="0"/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活动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7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：例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教学</a:t>
            </a:r>
            <a:endParaRPr lang="en-US" altLang="zh-CN" sz="20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304800" eaLnBrk="0" hangingPunct="0"/>
            <a:r>
              <a:rPr lang="en-US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、公式表达 </a:t>
            </a:r>
            <a:endParaRPr lang="en-US" altLang="zh-CN" sz="20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304800" eaLnBrk="0" hangingPunct="0"/>
            <a:endParaRPr lang="en-US" altLang="zh-CN" sz="20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304800" eaLnBrk="0" hangingPunct="0"/>
            <a:endParaRPr lang="en-US" altLang="zh-CN" sz="20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304800" eaLnBrk="0" hangingPunct="0"/>
            <a:r>
              <a:rPr lang="en-US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、简写的规定与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表达</a:t>
            </a:r>
            <a:endParaRPr lang="en-US" altLang="zh-CN" sz="20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304800" eaLnBrk="0" hangingPunct="0"/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练一练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增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加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sz="2000" b="1" dirty="0" smtClean="0">
                <a:latin typeface="宋体" panose="02010600030101010101" pitchFamily="2" charset="-122"/>
              </a:rPr>
              <a:t>a+3、8×4</a:t>
            </a:r>
            <a:endParaRPr lang="en-US" altLang="zh-CN" sz="20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304800" eaLnBrk="0" hangingPunct="0"/>
            <a:r>
              <a:rPr lang="en-US" altLang="zh-CN" sz="2000" b="1" dirty="0" smtClean="0">
                <a:latin typeface="宋体" panose="02010600030101010101" pitchFamily="2" charset="-122"/>
              </a:rPr>
              <a:t>   </a:t>
            </a:r>
            <a:endParaRPr lang="en-US" altLang="zh-CN" sz="2000" b="1" dirty="0" smtClean="0">
              <a:latin typeface="宋体" panose="02010600030101010101" pitchFamily="2" charset="-122"/>
            </a:endParaRPr>
          </a:p>
          <a:p>
            <a:pPr lvl="0" indent="304800" eaLnBrk="0" hangingPunct="0"/>
            <a:r>
              <a:rPr lang="en-US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、回忆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举例（讲数学故事）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342108"/>
            <a:ext cx="3672408" cy="2057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图片 13" descr="E]K9H$94_Y@P}UID00)KT{T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492896"/>
            <a:ext cx="3876056" cy="20778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1043608" y="46365"/>
            <a:ext cx="5040560" cy="523220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第八单元：用字母表示数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一、教材解析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79912" y="764704"/>
            <a:ext cx="2304256" cy="36933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b="1" dirty="0" smtClean="0">
                <a:solidFill>
                  <a:srgbClr val="FFFF00"/>
                </a:solidFill>
                <a:ea typeface="宋体" panose="02010600030101010101" pitchFamily="2" charset="-122"/>
              </a:rPr>
              <a:t>（三）展开逻辑</a:t>
            </a:r>
            <a:endParaRPr lang="zh-CN" altLang="en-US" b="1" dirty="0">
              <a:solidFill>
                <a:srgbClr val="FFFF00"/>
              </a:solidFill>
              <a:ea typeface="宋体" panose="0201060003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6"/>
          <p:cNvSpPr/>
          <p:nvPr/>
        </p:nvSpPr>
        <p:spPr>
          <a:xfrm>
            <a:off x="899592" y="1229851"/>
            <a:ext cx="8103568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lvl="0" eaLnBrk="1" hangingPunct="1"/>
            <a:r>
              <a:rPr lang="en-US" altLang="zh-CN" sz="2400" b="1" dirty="0">
                <a:solidFill>
                  <a:schemeClr val="tx2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2</a:t>
            </a:r>
            <a:r>
              <a:rPr lang="zh-CN" altLang="en-US" sz="2400" b="1" dirty="0">
                <a:solidFill>
                  <a:schemeClr val="tx2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、第</a:t>
            </a:r>
            <a:r>
              <a:rPr lang="en-US" altLang="zh-CN" sz="2400" b="1" dirty="0">
                <a:solidFill>
                  <a:schemeClr val="tx2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2</a:t>
            </a:r>
            <a:r>
              <a:rPr lang="zh-CN" altLang="en-US" sz="2400" b="1" dirty="0">
                <a:solidFill>
                  <a:schemeClr val="tx2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课时“用含有字母的式子表示稍复杂的数量关系”</a:t>
            </a:r>
            <a:endParaRPr lang="en-US" altLang="zh-CN" sz="2400" b="1" dirty="0">
              <a:solidFill>
                <a:schemeClr val="tx2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  <a:p>
            <a:pPr lvl="0" eaLnBrk="1" hangingPunct="1"/>
            <a:r>
              <a:rPr lang="en-US" altLang="zh-CN" sz="2400" b="1" dirty="0">
                <a:solidFill>
                  <a:schemeClr val="tx2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      ----</a:t>
            </a:r>
            <a:r>
              <a:rPr lang="zh-CN" altLang="en-US" sz="2400" b="1" dirty="0">
                <a:solidFill>
                  <a:schemeClr val="tx2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持续架构，丰富认知内涵</a:t>
            </a:r>
            <a:endParaRPr lang="zh-CN" altLang="en-US" sz="2400" b="1" dirty="0">
              <a:solidFill>
                <a:schemeClr val="tx2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45232" y="2570125"/>
            <a:ext cx="3298776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zh-CN" altLang="en-US" sz="20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例</a:t>
            </a: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是对“用字母表示数量关系”</a:t>
            </a:r>
            <a:r>
              <a:rPr lang="zh-CN" altLang="en-US" sz="20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的丰富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递进，与再感知、再</a:t>
            </a:r>
            <a:r>
              <a:rPr lang="zh-CN" altLang="en-US" sz="20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应用。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92832" y="2060848"/>
            <a:ext cx="69075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）数形结合，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强化“用字母表示数”的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本质刻画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331640" y="3918394"/>
            <a:ext cx="3240360" cy="19389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zh-CN" altLang="en-US" sz="20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在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教学过程中关注表格中的第一行</a:t>
            </a:r>
            <a:r>
              <a:rPr lang="zh-CN" altLang="en-US" sz="20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是增加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三角形个数，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不要急于调整为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zh-CN" altLang="en-US" sz="20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第几幅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图与小棒的</a:t>
            </a:r>
            <a:r>
              <a:rPr lang="zh-CN" altLang="en-US" sz="20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关系”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，</a:t>
            </a:r>
            <a:r>
              <a:rPr lang="zh-CN" altLang="en-US" sz="20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便于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集中精力</a:t>
            </a:r>
            <a:r>
              <a:rPr lang="zh-CN" alt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开展对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“数量关系”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的分析与</a:t>
            </a:r>
            <a:r>
              <a:rPr lang="zh-CN" altLang="en-US" sz="20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应用。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4" name="图片 14" descr="BBUC`)`9N0%@G~I]L`YW3JI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2766266"/>
            <a:ext cx="4221665" cy="2857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1043608" y="46365"/>
            <a:ext cx="5040560" cy="523220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第八单元：用字母表示数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一、教材解析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79912" y="764704"/>
            <a:ext cx="2304256" cy="36933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b="1" dirty="0" smtClean="0">
                <a:solidFill>
                  <a:srgbClr val="FFFF00"/>
                </a:solidFill>
                <a:ea typeface="宋体" panose="02010600030101010101" pitchFamily="2" charset="-122"/>
              </a:rPr>
              <a:t>（三）展开逻辑</a:t>
            </a:r>
            <a:endParaRPr lang="zh-CN" altLang="en-US" b="1" dirty="0">
              <a:solidFill>
                <a:srgbClr val="FFFF00"/>
              </a:solidFill>
              <a:ea typeface="宋体" panose="0201060003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6"/>
          <p:cNvSpPr/>
          <p:nvPr/>
        </p:nvSpPr>
        <p:spPr>
          <a:xfrm>
            <a:off x="899592" y="1229851"/>
            <a:ext cx="8103568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lvl="0" eaLnBrk="1" hangingPunct="1"/>
            <a:r>
              <a:rPr lang="en-US" altLang="zh-CN" sz="2400" b="1" dirty="0">
                <a:solidFill>
                  <a:schemeClr val="tx2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2</a:t>
            </a:r>
            <a:r>
              <a:rPr lang="zh-CN" altLang="en-US" sz="2400" b="1" dirty="0">
                <a:solidFill>
                  <a:schemeClr val="tx2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、第</a:t>
            </a:r>
            <a:r>
              <a:rPr lang="en-US" altLang="zh-CN" sz="2400" b="1" dirty="0">
                <a:solidFill>
                  <a:schemeClr val="tx2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2</a:t>
            </a:r>
            <a:r>
              <a:rPr lang="zh-CN" altLang="en-US" sz="2400" b="1" dirty="0">
                <a:solidFill>
                  <a:schemeClr val="tx2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课时“用含有字母的式子表示稍复杂的数量关系”</a:t>
            </a:r>
            <a:endParaRPr lang="en-US" altLang="zh-CN" sz="2400" b="1" dirty="0">
              <a:solidFill>
                <a:schemeClr val="tx2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  <a:p>
            <a:pPr lvl="0" eaLnBrk="1" hangingPunct="1"/>
            <a:r>
              <a:rPr lang="en-US" altLang="zh-CN" sz="2400" b="1" dirty="0">
                <a:solidFill>
                  <a:schemeClr val="tx2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      ----</a:t>
            </a:r>
            <a:r>
              <a:rPr lang="zh-CN" altLang="en-US" sz="2400" b="1" dirty="0">
                <a:solidFill>
                  <a:schemeClr val="tx2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持续架构，丰富认知内涵</a:t>
            </a:r>
            <a:endParaRPr lang="zh-CN" altLang="en-US" sz="2400" b="1" dirty="0">
              <a:solidFill>
                <a:schemeClr val="tx2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75320" y="2060848"/>
            <a:ext cx="61329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）规范格式，融合式与运算之间的对应变换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331640" y="2492896"/>
            <a:ext cx="3960440" cy="3477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zh-CN" altLang="en-US" sz="20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例</a:t>
            </a: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5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、例</a:t>
            </a: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6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是一方面</a:t>
            </a:r>
            <a:r>
              <a:rPr lang="zh-CN" altLang="en-US" sz="20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丰富着数量关系的分析与理解，另一方面有效地规约了“把字母的值</a:t>
            </a:r>
            <a:r>
              <a:rPr lang="zh-CN" alt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代入计算</a:t>
            </a:r>
            <a:r>
              <a:rPr lang="zh-CN" altLang="en-US" sz="20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  <a:endParaRPr lang="en-US" altLang="zh-CN" sz="2000" b="1" dirty="0" smtClean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sz="20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的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规范与严谨，体现用字母表示数的变换与对应。</a:t>
            </a:r>
            <a:endParaRPr lang="en-US" altLang="zh-CN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endParaRPr lang="en-US" altLang="zh-CN" sz="2000" b="1" dirty="0" smtClean="0"/>
          </a:p>
          <a:p>
            <a:pPr lvl="0" eaLnBrk="1" hangingPunct="1"/>
            <a:endParaRPr lang="en-US" altLang="zh-CN" sz="2000" b="1" dirty="0" smtClean="0"/>
          </a:p>
          <a:p>
            <a:pPr lvl="0" eaLnBrk="1" hangingPunct="1"/>
            <a:r>
              <a:rPr lang="zh-CN" alt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特别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要注意的是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：由于字母表示的是数</a:t>
            </a:r>
            <a:r>
              <a:rPr lang="zh-CN" altLang="en-US" sz="20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，含有字母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的式子表示的也是数，而不是数量</a:t>
            </a:r>
            <a:r>
              <a:rPr lang="zh-CN" altLang="en-US" sz="20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，所以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结果</a:t>
            </a:r>
            <a:r>
              <a:rPr lang="zh-CN" alt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不用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写</a:t>
            </a:r>
            <a:r>
              <a:rPr lang="zh-CN" alt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单位</a:t>
            </a:r>
            <a:r>
              <a:rPr lang="zh-CN" altLang="en-US" sz="20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7" name="图片 24" descr="AU14~GH9}0]LW8Z0]{8D]XY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2492896"/>
            <a:ext cx="3096344" cy="19520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图片 22" descr="E%`S6Q%E2HNTCQLV]BX4H@H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4653136"/>
            <a:ext cx="3096231" cy="1496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043608" y="46365"/>
            <a:ext cx="5040560" cy="523220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第八单元：用字母表示数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一、教材解析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79912" y="764704"/>
            <a:ext cx="2304256" cy="36933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b="1" dirty="0" smtClean="0">
                <a:solidFill>
                  <a:srgbClr val="FFFF00"/>
                </a:solidFill>
                <a:ea typeface="宋体" panose="02010600030101010101" pitchFamily="2" charset="-122"/>
              </a:rPr>
              <a:t>（三）展开逻辑</a:t>
            </a:r>
            <a:endParaRPr lang="zh-CN" altLang="en-US" b="1" dirty="0">
              <a:solidFill>
                <a:srgbClr val="FFFF00"/>
              </a:solidFill>
              <a:ea typeface="宋体" panose="0201060003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6"/>
          <p:cNvSpPr/>
          <p:nvPr/>
        </p:nvSpPr>
        <p:spPr>
          <a:xfrm>
            <a:off x="899592" y="1229851"/>
            <a:ext cx="8103568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lvl="0" eaLnBrk="1" hangingPunct="1"/>
            <a:r>
              <a:rPr lang="en-US" altLang="zh-CN" sz="2400" b="1" dirty="0">
                <a:solidFill>
                  <a:schemeClr val="tx2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2</a:t>
            </a:r>
            <a:r>
              <a:rPr lang="zh-CN" altLang="en-US" sz="2400" b="1" dirty="0">
                <a:solidFill>
                  <a:schemeClr val="tx2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、第</a:t>
            </a:r>
            <a:r>
              <a:rPr lang="en-US" altLang="zh-CN" sz="2400" b="1" dirty="0">
                <a:solidFill>
                  <a:schemeClr val="tx2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2</a:t>
            </a:r>
            <a:r>
              <a:rPr lang="zh-CN" altLang="en-US" sz="2400" b="1" dirty="0">
                <a:solidFill>
                  <a:schemeClr val="tx2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课时“用含有字母的式子表示稍复杂的数量关系”</a:t>
            </a:r>
            <a:endParaRPr lang="en-US" altLang="zh-CN" sz="2400" b="1" dirty="0">
              <a:solidFill>
                <a:schemeClr val="tx2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  <a:p>
            <a:pPr lvl="0" eaLnBrk="1" hangingPunct="1"/>
            <a:r>
              <a:rPr lang="en-US" altLang="zh-CN" sz="2400" b="1" dirty="0">
                <a:solidFill>
                  <a:schemeClr val="tx2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      ----</a:t>
            </a:r>
            <a:r>
              <a:rPr lang="zh-CN" altLang="en-US" sz="2400" b="1" dirty="0">
                <a:solidFill>
                  <a:schemeClr val="tx2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持续架构，丰富认知内涵</a:t>
            </a:r>
            <a:endParaRPr lang="zh-CN" altLang="en-US" sz="2400" b="1" dirty="0">
              <a:solidFill>
                <a:schemeClr val="tx2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92832" y="2060848"/>
            <a:ext cx="69075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）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丰富体验</a:t>
            </a:r>
            <a:r>
              <a:rPr lang="zh-CN" alt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，厚实数与数量关系的理解与把握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7448" y="2492896"/>
            <a:ext cx="3767744" cy="3643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492896"/>
            <a:ext cx="3971925" cy="2247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圆角矩形 7169"/>
          <p:cNvSpPr/>
          <p:nvPr/>
        </p:nvSpPr>
        <p:spPr>
          <a:xfrm>
            <a:off x="5323430" y="5593800"/>
            <a:ext cx="2920978" cy="571504"/>
          </a:xfrm>
          <a:prstGeom prst="roundRect">
            <a:avLst>
              <a:gd name="adj" fmla="val 9144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 algn="ctr"/>
            <a:r>
              <a:rPr lang="zh-CN" altLang="en-US" sz="2400" dirty="0" smtClean="0">
                <a:solidFill>
                  <a:srgbClr val="FF0000"/>
                </a:solidFill>
                <a:uFillTx/>
                <a:latin typeface="Arial" panose="020B0604020202020204" pitchFamily="34" charset="0"/>
              </a:rPr>
              <a:t>追问</a:t>
            </a:r>
            <a:r>
              <a:rPr lang="en-US" altLang="zh-CN" sz="2400" dirty="0" smtClean="0">
                <a:solidFill>
                  <a:srgbClr val="FF0000"/>
                </a:solidFill>
                <a:uFillTx/>
                <a:latin typeface="Arial" panose="020B0604020202020204" pitchFamily="34" charset="0"/>
              </a:rPr>
              <a:t>2</a:t>
            </a:r>
            <a:r>
              <a:rPr lang="zh-CN" altLang="en-US" sz="2400" dirty="0" smtClean="0">
                <a:solidFill>
                  <a:srgbClr val="FF0000"/>
                </a:solidFill>
                <a:uFillTx/>
                <a:latin typeface="Arial" panose="020B0604020202020204" pitchFamily="34" charset="0"/>
              </a:rPr>
              <a:t>：字母取值？</a:t>
            </a:r>
            <a:endParaRPr lang="zh-CN" altLang="en-US" sz="2400" dirty="0">
              <a:solidFill>
                <a:schemeClr val="tx1"/>
              </a:solidFill>
              <a:uFillTx/>
              <a:latin typeface="Arial" panose="020B0604020202020204" pitchFamily="34" charset="0"/>
            </a:endParaRPr>
          </a:p>
        </p:txBody>
      </p:sp>
      <p:sp>
        <p:nvSpPr>
          <p:cNvPr id="15" name="圆角矩形 7169"/>
          <p:cNvSpPr/>
          <p:nvPr/>
        </p:nvSpPr>
        <p:spPr>
          <a:xfrm>
            <a:off x="5323430" y="4950858"/>
            <a:ext cx="2920978" cy="571504"/>
          </a:xfrm>
          <a:prstGeom prst="roundRect">
            <a:avLst>
              <a:gd name="adj" fmla="val 9144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 algn="ctr"/>
            <a:r>
              <a:rPr lang="zh-CN" altLang="en-US" sz="2400" dirty="0" smtClean="0">
                <a:solidFill>
                  <a:srgbClr val="FF0000"/>
                </a:solidFill>
                <a:uFillTx/>
                <a:latin typeface="Arial" panose="020B0604020202020204" pitchFamily="34" charset="0"/>
              </a:rPr>
              <a:t>追问</a:t>
            </a:r>
            <a:r>
              <a:rPr lang="en-US" altLang="zh-CN" sz="2400" dirty="0" smtClean="0">
                <a:solidFill>
                  <a:srgbClr val="FF0000"/>
                </a:solidFill>
                <a:uFillTx/>
                <a:latin typeface="Arial" panose="020B0604020202020204" pitchFamily="34" charset="0"/>
              </a:rPr>
              <a:t>1</a:t>
            </a:r>
            <a:r>
              <a:rPr lang="zh-CN" altLang="en-US" sz="2400" dirty="0" smtClean="0">
                <a:solidFill>
                  <a:srgbClr val="FF0000"/>
                </a:solidFill>
                <a:uFillTx/>
                <a:latin typeface="Arial" panose="020B0604020202020204" pitchFamily="34" charset="0"/>
              </a:rPr>
              <a:t>：解决依据？</a:t>
            </a:r>
            <a:endParaRPr lang="zh-CN" altLang="en-US" sz="2400" dirty="0">
              <a:solidFill>
                <a:schemeClr val="tx1"/>
              </a:solidFill>
              <a:uFillTx/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3608" y="46365"/>
            <a:ext cx="5040560" cy="523220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第八单元：用字母表示数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46365"/>
            <a:ext cx="5040560" cy="523220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第一单元：负数的初步认识</a:t>
            </a:r>
            <a:endParaRPr lang="zh-CN" altLang="en-US" sz="2800" dirty="0"/>
          </a:p>
        </p:txBody>
      </p:sp>
      <p:pic>
        <p:nvPicPr>
          <p:cNvPr id="5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一、教材解析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79912" y="764704"/>
            <a:ext cx="2304256" cy="36933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b="1" dirty="0" smtClean="0">
                <a:solidFill>
                  <a:srgbClr val="FFFF00"/>
                </a:solidFill>
                <a:ea typeface="宋体" panose="02010600030101010101" pitchFamily="2" charset="-122"/>
              </a:rPr>
              <a:t>内涵实质</a:t>
            </a:r>
            <a:endParaRPr lang="zh-CN" altLang="en-US" b="1" dirty="0">
              <a:solidFill>
                <a:srgbClr val="FFFF00"/>
              </a:solidFill>
              <a:ea typeface="宋体" panose="02010600030101010101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1340768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、小学与初中链接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31640" y="1844824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苏科版初一</a:t>
            </a:r>
            <a:r>
              <a:rPr lang="zh-CN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上册第二章有理数第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节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正数与负数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en-US" altLang="zh-CN" sz="20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1" name="图片 10" descr="D:\Documents\Tencent Files\1599972267\Image\C2C\051440D6607101A1B8646E5750EFE03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276872"/>
            <a:ext cx="295232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圆角矩形 11"/>
          <p:cNvSpPr/>
          <p:nvPr/>
        </p:nvSpPr>
        <p:spPr>
          <a:xfrm>
            <a:off x="1691680" y="5013176"/>
            <a:ext cx="2376264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 descr="D:\Documents\Tencent Files\1599972267\Image\C2C\1133B92372753BCB846140FC3EB647C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276872"/>
            <a:ext cx="280831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圆角矩形 13"/>
          <p:cNvSpPr/>
          <p:nvPr/>
        </p:nvSpPr>
        <p:spPr>
          <a:xfrm>
            <a:off x="5076056" y="4365104"/>
            <a:ext cx="1512168" cy="3600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三、典型习题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6" name="图片 1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72816"/>
            <a:ext cx="3744416" cy="8640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图片 1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429000"/>
            <a:ext cx="3744416" cy="1008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矩形 18"/>
          <p:cNvSpPr/>
          <p:nvPr/>
        </p:nvSpPr>
        <p:spPr>
          <a:xfrm>
            <a:off x="2051720" y="1340768"/>
            <a:ext cx="2379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 smtClean="0"/>
              <a:t>例</a:t>
            </a:r>
            <a:r>
              <a:rPr lang="en-US" altLang="zh-CN" dirty="0" smtClean="0"/>
              <a:t>3</a:t>
            </a:r>
            <a:r>
              <a:rPr lang="zh-CN" altLang="zh-CN" dirty="0" smtClean="0"/>
              <a:t>后练一练</a:t>
            </a:r>
            <a:r>
              <a:rPr lang="zh-CN" altLang="en-US" dirty="0" smtClean="0"/>
              <a:t>（</a:t>
            </a:r>
            <a:r>
              <a:rPr lang="en-US" altLang="zh-CN" dirty="0" smtClean="0"/>
              <a:t>P100</a:t>
            </a:r>
            <a:r>
              <a:rPr lang="zh-CN" altLang="en-US" dirty="0" smtClean="0"/>
              <a:t>）</a:t>
            </a:r>
            <a:endParaRPr lang="zh-CN" altLang="zh-CN" dirty="0"/>
          </a:p>
        </p:txBody>
      </p:sp>
      <p:sp>
        <p:nvSpPr>
          <p:cNvPr id="20" name="矩形 19"/>
          <p:cNvSpPr/>
          <p:nvPr/>
        </p:nvSpPr>
        <p:spPr>
          <a:xfrm>
            <a:off x="2051720" y="2996952"/>
            <a:ext cx="2379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 smtClean="0"/>
              <a:t>例</a:t>
            </a:r>
            <a:r>
              <a:rPr lang="en-US" altLang="zh-CN" dirty="0" smtClean="0"/>
              <a:t>6</a:t>
            </a:r>
            <a:r>
              <a:rPr lang="zh-CN" altLang="zh-CN" dirty="0" smtClean="0"/>
              <a:t>后练一练</a:t>
            </a:r>
            <a:r>
              <a:rPr lang="zh-CN" altLang="en-US" dirty="0" smtClean="0"/>
              <a:t>（</a:t>
            </a:r>
            <a:r>
              <a:rPr lang="en-US" altLang="zh-CN" dirty="0" smtClean="0"/>
              <a:t>P102</a:t>
            </a:r>
            <a:r>
              <a:rPr lang="zh-CN" altLang="en-US" dirty="0" smtClean="0"/>
              <a:t>）</a:t>
            </a:r>
            <a:endParaRPr lang="zh-CN" altLang="zh-CN" dirty="0"/>
          </a:p>
        </p:txBody>
      </p:sp>
      <p:pic>
        <p:nvPicPr>
          <p:cNvPr id="21" name="图片 2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772816"/>
            <a:ext cx="3600400" cy="792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图片 2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2564904"/>
            <a:ext cx="3600400" cy="1008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图片 2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3573016"/>
            <a:ext cx="3600400" cy="8640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矩形 23"/>
          <p:cNvSpPr/>
          <p:nvPr/>
        </p:nvSpPr>
        <p:spPr>
          <a:xfrm>
            <a:off x="6012160" y="1340768"/>
            <a:ext cx="2032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 smtClean="0"/>
              <a:t>练习十八</a:t>
            </a:r>
            <a:r>
              <a:rPr lang="zh-CN" altLang="en-US" dirty="0" smtClean="0"/>
              <a:t>（</a:t>
            </a:r>
            <a:r>
              <a:rPr lang="en-US" altLang="zh-CN" dirty="0" smtClean="0"/>
              <a:t>P104</a:t>
            </a:r>
            <a:r>
              <a:rPr lang="zh-CN" altLang="en-US" dirty="0" smtClean="0"/>
              <a:t>）</a:t>
            </a:r>
            <a:endParaRPr lang="zh-CN" altLang="zh-CN" dirty="0"/>
          </a:p>
        </p:txBody>
      </p:sp>
      <p:sp>
        <p:nvSpPr>
          <p:cNvPr id="25" name="TextBox 24"/>
          <p:cNvSpPr txBox="1"/>
          <p:nvPr/>
        </p:nvSpPr>
        <p:spPr>
          <a:xfrm>
            <a:off x="1043608" y="46365"/>
            <a:ext cx="5040560" cy="523220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第八单元：用字母表示数</a:t>
            </a:r>
            <a:endParaRPr lang="zh-CN" altLang="en-US" sz="2800" dirty="0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475656" y="4920843"/>
            <a:ext cx="7300396" cy="13849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表格的形式呈现出</a:t>
            </a: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数量关系不变。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更容易体现</a:t>
            </a: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已知与未知、常量与变量、关系与结果</a:t>
            </a: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体悟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kumimoji="0" lang="zh-CN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函数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endParaRPr kumimoji="0" 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矩形 17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765262"/>
            <a:ext cx="3204452" cy="47519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1269" y="765264"/>
            <a:ext cx="3173139" cy="47519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043608" y="46365"/>
            <a:ext cx="5040560" cy="523220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探索规律</a:t>
            </a:r>
            <a:endParaRPr lang="zh-CN" altLang="en-US" sz="2800" dirty="0"/>
          </a:p>
        </p:txBody>
      </p:sp>
      <p:sp>
        <p:nvSpPr>
          <p:cNvPr id="9" name="椭圆 8"/>
          <p:cNvSpPr/>
          <p:nvPr/>
        </p:nvSpPr>
        <p:spPr>
          <a:xfrm>
            <a:off x="1569456" y="4302040"/>
            <a:ext cx="316835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5777040" y="652220"/>
            <a:ext cx="93610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5993064" y="3212976"/>
            <a:ext cx="93610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547664" y="5517232"/>
            <a:ext cx="684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</a:rPr>
              <a:t>突出观察、猜想、验证、归纳等规律探索的过程，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r>
              <a:rPr lang="zh-CN" altLang="zh-CN" sz="2400" b="1" dirty="0" smtClean="0">
                <a:solidFill>
                  <a:srgbClr val="FF0000"/>
                </a:solidFill>
              </a:rPr>
              <a:t>关注方法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（抽象、推理、建模）与回顾反思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569456" y="2405122"/>
            <a:ext cx="3168352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295128" y="404664"/>
            <a:ext cx="784887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/>
              <a:t>小学数学教学网：</a:t>
            </a:r>
            <a:r>
              <a:rPr lang="en-US" altLang="zh-CN" sz="2400" b="1" dirty="0" smtClean="0"/>
              <a:t>http://www.xxsx.cn/mainmenu.aspx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电子课本网：</a:t>
            </a:r>
            <a:r>
              <a:rPr lang="en-US" altLang="zh-CN" sz="2400" b="1" dirty="0" smtClean="0"/>
              <a:t>http://www.dzkbw.com/books/sjb/</a:t>
            </a:r>
            <a:endParaRPr lang="en-US" altLang="zh-CN" sz="2400" b="1" dirty="0" smtClean="0"/>
          </a:p>
          <a:p>
            <a:endParaRPr lang="en-US" altLang="zh-CN" sz="2400" b="1" dirty="0" smtClean="0"/>
          </a:p>
          <a:p>
            <a:r>
              <a:rPr lang="zh-CN" altLang="en-US" sz="2400" b="1" dirty="0" smtClean="0">
                <a:solidFill>
                  <a:srgbClr val="FF0000"/>
                </a:solidFill>
              </a:rPr>
              <a:t>微信：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r>
              <a:rPr lang="zh-CN" altLang="en-US" sz="2400" b="1" dirty="0" smtClean="0"/>
              <a:t>一课研究（浙江朱乐平）</a:t>
            </a:r>
            <a:endParaRPr lang="en-US" altLang="zh-CN" sz="2400" b="1" dirty="0" smtClean="0"/>
          </a:p>
          <a:p>
            <a:r>
              <a:rPr lang="zh-CN" altLang="en-US" sz="2800" b="1" dirty="0" smtClean="0">
                <a:solidFill>
                  <a:srgbClr val="FF0000"/>
                </a:solidFill>
              </a:rPr>
              <a:t>小学数学专业化教材解读工作站</a:t>
            </a:r>
            <a:r>
              <a:rPr lang="zh-CN" altLang="en-US" sz="2800" b="1" dirty="0" smtClean="0"/>
              <a:t>（</a:t>
            </a:r>
            <a:r>
              <a:rPr lang="zh-CN" altLang="en-US" sz="2400" b="1" dirty="0" smtClean="0"/>
              <a:t>常州潘小福）</a:t>
            </a:r>
            <a:endParaRPr lang="en-US" altLang="zh-CN" sz="2400" b="1" dirty="0" smtClean="0"/>
          </a:p>
        </p:txBody>
      </p:sp>
      <p:pic>
        <p:nvPicPr>
          <p:cNvPr id="6" name="Picture 2" descr="C:\Documents and Settings\Administrator\桌面\潘院微信公众号二维码.PN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2433349"/>
            <a:ext cx="2880320" cy="442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1259632" y="548680"/>
            <a:ext cx="734481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endParaRPr lang="en-US" altLang="zh-CN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altLang="zh-CN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</a:t>
            </a:r>
            <a:r>
              <a:rPr lang="zh-CN" alt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数学</a:t>
            </a:r>
            <a:r>
              <a:rPr lang="zh-CN" alt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（五年级上册）</a:t>
            </a:r>
            <a:r>
              <a:rPr lang="en-US" altLang="zh-CN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endParaRPr lang="en-US" altLang="zh-CN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zh-CN" alt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endParaRPr lang="zh-CN" alt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63688" y="5899919"/>
            <a:ext cx="56166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00206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常州市新北区</a:t>
            </a:r>
            <a:r>
              <a:rPr lang="zh-CN" altLang="en-US" sz="2400" b="1" dirty="0" smtClean="0">
                <a:solidFill>
                  <a:srgbClr val="00206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新桥实验</a:t>
            </a:r>
            <a:r>
              <a:rPr lang="zh-CN" altLang="en-US" sz="2400" b="1" dirty="0" smtClean="0">
                <a:solidFill>
                  <a:srgbClr val="00206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小学   姚建法</a:t>
            </a:r>
            <a:endParaRPr lang="en-US" altLang="zh-CN" sz="2400" b="1" dirty="0" smtClean="0">
              <a:solidFill>
                <a:srgbClr val="00206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/>
            <a:r>
              <a:rPr lang="en-US" altLang="zh-CN" sz="2000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QQ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1599972267  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南窗去水    </a:t>
            </a:r>
            <a:r>
              <a:rPr lang="en-US" altLang="zh-CN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20190830</a:t>
            </a:r>
            <a:endParaRPr lang="zh-CN" altLang="en-US" sz="2000" b="1" dirty="0" smtClean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8" name="Picture 5"/>
          <p:cNvPicPr preferRelativeResize="0">
            <a:picLocks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48000"/>
          </a:blip>
          <a:srcRect/>
          <a:stretch>
            <a:fillRect/>
          </a:stretch>
        </p:blipFill>
        <p:spPr bwMode="auto">
          <a:xfrm>
            <a:off x="7020272" y="6021288"/>
            <a:ext cx="72008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492896"/>
            <a:ext cx="214312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46365"/>
            <a:ext cx="5040560" cy="523220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第一单元：负数的初步认识</a:t>
            </a:r>
            <a:endParaRPr lang="zh-CN" altLang="en-US" sz="2800" dirty="0"/>
          </a:p>
        </p:txBody>
      </p:sp>
      <p:pic>
        <p:nvPicPr>
          <p:cNvPr id="5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一、教材解析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79912" y="764704"/>
            <a:ext cx="2304256" cy="36933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b="1" dirty="0" smtClean="0">
                <a:solidFill>
                  <a:srgbClr val="FFFF00"/>
                </a:solidFill>
                <a:ea typeface="宋体" panose="02010600030101010101" pitchFamily="2" charset="-122"/>
              </a:rPr>
              <a:t>内涵实质</a:t>
            </a:r>
            <a:endParaRPr lang="zh-CN" altLang="en-US" b="1" dirty="0">
              <a:solidFill>
                <a:srgbClr val="FFFF00"/>
              </a:solidFill>
              <a:ea typeface="宋体" panose="02010600030101010101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1340768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、纵向考量：教材史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15616" y="1844824"/>
            <a:ext cx="4032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实验教材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en-US" sz="1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五年级上册</a:t>
            </a:r>
            <a:r>
              <a:rPr lang="en-US" altLang="zh-CN" sz="1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1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认识负数</a:t>
            </a:r>
            <a:r>
              <a:rPr lang="en-US" altLang="zh-CN" sz="1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endParaRPr lang="en-US" altLang="zh-CN" sz="1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860032" y="1844824"/>
            <a:ext cx="4283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现行教材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en-US" sz="1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五年级上册</a:t>
            </a:r>
            <a:r>
              <a:rPr lang="en-US" altLang="zh-CN" sz="1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1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负数的初步认识</a:t>
            </a:r>
            <a:r>
              <a:rPr lang="en-US" altLang="zh-CN" sz="1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endParaRPr lang="en-US" altLang="zh-CN" sz="1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5" name="图片 14"/>
          <p:cNvPicPr/>
          <p:nvPr/>
        </p:nvPicPr>
        <p:blipFill>
          <a:blip r:embed="rId2" cstate="print"/>
          <a:srcRect r="51339"/>
          <a:stretch>
            <a:fillRect/>
          </a:stretch>
        </p:blipFill>
        <p:spPr bwMode="auto">
          <a:xfrm>
            <a:off x="1259632" y="2276872"/>
            <a:ext cx="338437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204864"/>
            <a:ext cx="3744416" cy="4099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圆角矩形标注 16"/>
          <p:cNvSpPr/>
          <p:nvPr/>
        </p:nvSpPr>
        <p:spPr>
          <a:xfrm>
            <a:off x="3563888" y="3501008"/>
            <a:ext cx="2520280" cy="504056"/>
          </a:xfrm>
          <a:prstGeom prst="wedgeRoundRectCallout">
            <a:avLst>
              <a:gd name="adj1" fmla="val 36396"/>
              <a:gd name="adj2" fmla="val 222690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rgbClr val="FF0000"/>
                </a:solidFill>
              </a:rPr>
              <a:t>先建立“标准”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9" name="圆角矩形标注 18"/>
          <p:cNvSpPr/>
          <p:nvPr/>
        </p:nvSpPr>
        <p:spPr>
          <a:xfrm>
            <a:off x="3563888" y="3501008"/>
            <a:ext cx="2520280" cy="504056"/>
          </a:xfrm>
          <a:prstGeom prst="wedgeRoundRectCallout">
            <a:avLst>
              <a:gd name="adj1" fmla="val 90805"/>
              <a:gd name="adj2" fmla="val -47390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rgbClr val="1FA808"/>
                </a:solidFill>
              </a:rPr>
              <a:t>先</a:t>
            </a:r>
            <a:r>
              <a:rPr lang="zh-CN" altLang="en-US" sz="2400" dirty="0" smtClean="0">
                <a:solidFill>
                  <a:srgbClr val="FF0000"/>
                </a:solidFill>
              </a:rPr>
              <a:t>建立“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标准</a:t>
            </a:r>
            <a:r>
              <a:rPr lang="zh-CN" altLang="en-US" sz="2400" dirty="0" smtClean="0">
                <a:solidFill>
                  <a:srgbClr val="FF0000"/>
                </a:solidFill>
              </a:rPr>
              <a:t>”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20" name="圆角矩形标注 19"/>
          <p:cNvSpPr/>
          <p:nvPr/>
        </p:nvSpPr>
        <p:spPr>
          <a:xfrm>
            <a:off x="4499992" y="5805264"/>
            <a:ext cx="2088232" cy="504056"/>
          </a:xfrm>
          <a:prstGeom prst="wedgeRoundRectCallout">
            <a:avLst>
              <a:gd name="adj1" fmla="val 67275"/>
              <a:gd name="adj2" fmla="val -15157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</a:rPr>
              <a:t>相反意义的量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17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932040" y="2276872"/>
            <a:ext cx="376995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43608" y="46365"/>
            <a:ext cx="5040560" cy="523220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第一单元：负数的初步认识</a:t>
            </a:r>
            <a:endParaRPr lang="zh-CN" altLang="en-US" sz="2800" dirty="0"/>
          </a:p>
        </p:txBody>
      </p:sp>
      <p:pic>
        <p:nvPicPr>
          <p:cNvPr id="5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2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一、教材解析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79912" y="764704"/>
            <a:ext cx="2304256" cy="36933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b="1" dirty="0" smtClean="0">
                <a:solidFill>
                  <a:srgbClr val="FFFF00"/>
                </a:solidFill>
                <a:ea typeface="宋体" panose="02010600030101010101" pitchFamily="2" charset="-122"/>
              </a:rPr>
              <a:t>内涵实质</a:t>
            </a:r>
            <a:endParaRPr lang="zh-CN" altLang="en-US" b="1" dirty="0">
              <a:solidFill>
                <a:srgbClr val="FFFF00"/>
              </a:solidFill>
              <a:ea typeface="宋体" panose="02010600030101010101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1340768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、纵向考量：教材史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15616" y="1844824"/>
            <a:ext cx="4032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实验教材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en-US" sz="1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五年级上册</a:t>
            </a:r>
            <a:r>
              <a:rPr lang="en-US" altLang="zh-CN" sz="1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1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认识负数</a:t>
            </a:r>
            <a:r>
              <a:rPr lang="en-US" altLang="zh-CN" sz="1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endParaRPr lang="en-US" altLang="zh-CN" sz="1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860032" y="1844824"/>
            <a:ext cx="4283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现行教材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en-US" sz="1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五年级上册</a:t>
            </a:r>
            <a:r>
              <a:rPr lang="en-US" altLang="zh-CN" sz="1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1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负数的初步认识</a:t>
            </a:r>
            <a:r>
              <a:rPr lang="en-US" altLang="zh-CN" sz="1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endParaRPr lang="en-US" altLang="zh-CN" sz="1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6" name="图片 15"/>
          <p:cNvPicPr/>
          <p:nvPr/>
        </p:nvPicPr>
        <p:blipFill>
          <a:blip r:embed="rId3" cstate="print"/>
          <a:srcRect l="52137" t="30681"/>
          <a:stretch>
            <a:fillRect/>
          </a:stretch>
        </p:blipFill>
        <p:spPr bwMode="auto">
          <a:xfrm>
            <a:off x="1187624" y="2348880"/>
            <a:ext cx="324036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圆角矩形标注 17"/>
          <p:cNvSpPr/>
          <p:nvPr/>
        </p:nvSpPr>
        <p:spPr>
          <a:xfrm>
            <a:off x="3131840" y="3068960"/>
            <a:ext cx="2736304" cy="576064"/>
          </a:xfrm>
          <a:prstGeom prst="wedgeRoundRectCallout">
            <a:avLst>
              <a:gd name="adj1" fmla="val 70238"/>
              <a:gd name="adj2" fmla="val 207275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</a:rPr>
              <a:t>先建立“原点”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187624" y="5445224"/>
            <a:ext cx="7344816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46365"/>
            <a:ext cx="5040560" cy="523220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第一单元：负数的初步认识</a:t>
            </a:r>
            <a:endParaRPr lang="zh-CN" altLang="en-US" sz="2800" dirty="0"/>
          </a:p>
        </p:txBody>
      </p:sp>
      <p:pic>
        <p:nvPicPr>
          <p:cNvPr id="5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一、教材解析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79912" y="764704"/>
            <a:ext cx="2304256" cy="36933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b="1" dirty="0" smtClean="0">
                <a:solidFill>
                  <a:srgbClr val="FFFF00"/>
                </a:solidFill>
                <a:ea typeface="宋体" panose="02010600030101010101" pitchFamily="2" charset="-122"/>
              </a:rPr>
              <a:t>内涵实质</a:t>
            </a:r>
            <a:endParaRPr lang="zh-CN" altLang="en-US" b="1" dirty="0">
              <a:solidFill>
                <a:srgbClr val="FFFF00"/>
              </a:solidFill>
              <a:ea typeface="宋体" panose="02010600030101010101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1340768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、纵向考量：教材史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15616" y="1844824"/>
            <a:ext cx="4032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实验教材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en-US" sz="1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五年级上册</a:t>
            </a:r>
            <a:r>
              <a:rPr lang="en-US" altLang="zh-CN" sz="1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1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认识负数</a:t>
            </a:r>
            <a:r>
              <a:rPr lang="en-US" altLang="zh-CN" sz="1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endParaRPr lang="en-US" altLang="zh-CN" sz="1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860032" y="1844824"/>
            <a:ext cx="4283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现行教材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en-US" sz="1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五年级上册</a:t>
            </a:r>
            <a:r>
              <a:rPr lang="en-US" altLang="zh-CN" sz="1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1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负数的初步认识</a:t>
            </a:r>
            <a:r>
              <a:rPr lang="en-US" altLang="zh-CN" sz="1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endParaRPr lang="en-US" altLang="zh-CN" sz="1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2" name="图片 11"/>
          <p:cNvPicPr/>
          <p:nvPr/>
        </p:nvPicPr>
        <p:blipFill>
          <a:blip r:embed="rId2" cstate="print"/>
          <a:srcRect l="50985" t="27339" b="3071"/>
          <a:stretch>
            <a:fillRect/>
          </a:stretch>
        </p:blipFill>
        <p:spPr bwMode="auto">
          <a:xfrm>
            <a:off x="1259632" y="2348880"/>
            <a:ext cx="338437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 b="44890"/>
          <a:stretch>
            <a:fillRect/>
          </a:stretch>
        </p:blipFill>
        <p:spPr bwMode="auto">
          <a:xfrm>
            <a:off x="4860032" y="2276872"/>
            <a:ext cx="4283968" cy="29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 l="6038" t="80545" r="3809"/>
          <a:stretch>
            <a:fillRect/>
          </a:stretch>
        </p:blipFill>
        <p:spPr bwMode="auto">
          <a:xfrm>
            <a:off x="4895528" y="5229200"/>
            <a:ext cx="4248472" cy="113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圆角矩形标注 16"/>
          <p:cNvSpPr/>
          <p:nvPr/>
        </p:nvSpPr>
        <p:spPr>
          <a:xfrm>
            <a:off x="3275856" y="3645024"/>
            <a:ext cx="2664296" cy="432048"/>
          </a:xfrm>
          <a:prstGeom prst="wedgeRoundRectCallout">
            <a:avLst>
              <a:gd name="adj1" fmla="val -79979"/>
              <a:gd name="adj2" fmla="val -255168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8" name="圆角矩形标注 17"/>
          <p:cNvSpPr/>
          <p:nvPr/>
        </p:nvSpPr>
        <p:spPr>
          <a:xfrm>
            <a:off x="3275856" y="3645024"/>
            <a:ext cx="2664296" cy="432048"/>
          </a:xfrm>
          <a:prstGeom prst="wedgeRoundRectCallout">
            <a:avLst>
              <a:gd name="adj1" fmla="val 38446"/>
              <a:gd name="adj2" fmla="val -283589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rgbClr val="FF0000"/>
                </a:solidFill>
              </a:rPr>
              <a:t>先明确“原点”再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…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19" name="圆角矩形标注 18"/>
          <p:cNvSpPr/>
          <p:nvPr/>
        </p:nvSpPr>
        <p:spPr>
          <a:xfrm>
            <a:off x="7164288" y="4941168"/>
            <a:ext cx="1728192" cy="432048"/>
          </a:xfrm>
          <a:prstGeom prst="wedgeRoundRectCallout">
            <a:avLst>
              <a:gd name="adj1" fmla="val -64038"/>
              <a:gd name="adj2" fmla="val -142405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rgbClr val="FF0000"/>
                </a:solidFill>
              </a:rPr>
              <a:t>（半）抽象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21" name="圆角矩形标注 20"/>
          <p:cNvSpPr/>
          <p:nvPr/>
        </p:nvSpPr>
        <p:spPr>
          <a:xfrm>
            <a:off x="1331640" y="6021288"/>
            <a:ext cx="2736304" cy="432048"/>
          </a:xfrm>
          <a:prstGeom prst="wedgeRoundRectCallout">
            <a:avLst>
              <a:gd name="adj1" fmla="val 84585"/>
              <a:gd name="adj2" fmla="val -11040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7030A0"/>
                </a:solidFill>
              </a:rPr>
              <a:t>数内涵</a:t>
            </a:r>
            <a:r>
              <a:rPr lang="en-US" altLang="zh-CN" sz="2400" b="1" dirty="0" smtClean="0">
                <a:solidFill>
                  <a:srgbClr val="7030A0"/>
                </a:solidFill>
              </a:rPr>
              <a:t>——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数关系</a:t>
            </a:r>
            <a:endParaRPr lang="zh-CN" altLang="en-US" sz="2400" b="1" dirty="0">
              <a:solidFill>
                <a:srgbClr val="7030A0"/>
              </a:solidFill>
            </a:endParaRPr>
          </a:p>
        </p:txBody>
      </p:sp>
      <p:sp>
        <p:nvSpPr>
          <p:cNvPr id="22" name="圆角矩形标注 21"/>
          <p:cNvSpPr/>
          <p:nvPr/>
        </p:nvSpPr>
        <p:spPr>
          <a:xfrm>
            <a:off x="4427984" y="5013176"/>
            <a:ext cx="1512168" cy="432048"/>
          </a:xfrm>
          <a:prstGeom prst="wedgeRoundRectCallout">
            <a:avLst>
              <a:gd name="adj1" fmla="val -134152"/>
              <a:gd name="adj2" fmla="val -43881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0070C0"/>
                </a:solidFill>
              </a:rPr>
              <a:t>个体规定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sp>
        <p:nvSpPr>
          <p:cNvPr id="24" name="圆角矩形标注 23"/>
          <p:cNvSpPr/>
          <p:nvPr/>
        </p:nvSpPr>
        <p:spPr>
          <a:xfrm>
            <a:off x="4427984" y="5013176"/>
            <a:ext cx="1512168" cy="432048"/>
          </a:xfrm>
          <a:prstGeom prst="wedgeRoundRectCallout">
            <a:avLst>
              <a:gd name="adj1" fmla="val 67065"/>
              <a:gd name="adj2" fmla="val -368644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  <p:bldP spid="22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46365"/>
            <a:ext cx="5040560" cy="523220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第一单元：负数的初步认识</a:t>
            </a:r>
            <a:endParaRPr lang="zh-CN" altLang="en-US" sz="2800" dirty="0"/>
          </a:p>
        </p:txBody>
      </p:sp>
      <p:pic>
        <p:nvPicPr>
          <p:cNvPr id="5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一、教材解析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79912" y="764704"/>
            <a:ext cx="2304256" cy="36933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b="1" dirty="0" smtClean="0">
                <a:solidFill>
                  <a:srgbClr val="FFFF00"/>
                </a:solidFill>
                <a:ea typeface="宋体" panose="02010600030101010101" pitchFamily="2" charset="-122"/>
              </a:rPr>
              <a:t>内涵实质</a:t>
            </a:r>
            <a:endParaRPr lang="zh-CN" altLang="en-US" b="1" dirty="0">
              <a:solidFill>
                <a:srgbClr val="FFFF00"/>
              </a:solidFill>
              <a:ea typeface="宋体" panose="0201060003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87624" y="1772816"/>
            <a:ext cx="76683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b="1" dirty="0" smtClean="0">
                <a:solidFill>
                  <a:srgbClr val="0070C0"/>
                </a:solidFill>
              </a:rPr>
              <a:t>思考：教材为什么要变？不变的又是什么？</a:t>
            </a:r>
            <a:endParaRPr lang="en-US" altLang="zh-CN" sz="2400" b="1" dirty="0" smtClean="0">
              <a:solidFill>
                <a:srgbClr val="0070C0"/>
              </a:solidFill>
            </a:endParaRPr>
          </a:p>
          <a:p>
            <a:endParaRPr lang="en-US" altLang="zh-CN" sz="2400" b="1" dirty="0" smtClean="0">
              <a:solidFill>
                <a:srgbClr val="0070C0"/>
              </a:solidFill>
            </a:endParaRPr>
          </a:p>
          <a:p>
            <a:endParaRPr lang="zh-CN" altLang="zh-CN" sz="2400" b="1" dirty="0" smtClean="0">
              <a:solidFill>
                <a:srgbClr val="0070C0"/>
              </a:solidFill>
            </a:endParaRPr>
          </a:p>
          <a:p>
            <a:r>
              <a:rPr lang="zh-CN" altLang="zh-CN" sz="2400" b="1" dirty="0" smtClean="0">
                <a:solidFill>
                  <a:srgbClr val="0070C0"/>
                </a:solidFill>
              </a:rPr>
              <a:t>可见：不变的地方，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体现</a:t>
            </a:r>
            <a:r>
              <a:rPr lang="zh-CN" altLang="zh-CN" sz="2400" b="1" dirty="0" smtClean="0">
                <a:solidFill>
                  <a:srgbClr val="0070C0"/>
                </a:solidFill>
              </a:rPr>
              <a:t>内涵实质（一脉相承）</a:t>
            </a:r>
            <a:endParaRPr lang="en-US" altLang="zh-CN" sz="2400" b="1" dirty="0" smtClean="0">
              <a:solidFill>
                <a:srgbClr val="0070C0"/>
              </a:solidFill>
            </a:endParaRPr>
          </a:p>
          <a:p>
            <a:r>
              <a:rPr lang="en-US" altLang="zh-CN" sz="2400" b="1" dirty="0" smtClean="0">
                <a:solidFill>
                  <a:srgbClr val="0070C0"/>
                </a:solidFill>
              </a:rPr>
              <a:t>           </a:t>
            </a:r>
            <a:r>
              <a:rPr lang="zh-CN" altLang="zh-CN" sz="2400" b="1" dirty="0" smtClean="0">
                <a:solidFill>
                  <a:srgbClr val="0070C0"/>
                </a:solidFill>
              </a:rPr>
              <a:t>变的地方，更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体现</a:t>
            </a:r>
            <a:r>
              <a:rPr lang="zh-CN" altLang="zh-CN" sz="2400" b="1" dirty="0" smtClean="0">
                <a:solidFill>
                  <a:srgbClr val="0070C0"/>
                </a:solidFill>
              </a:rPr>
              <a:t>内涵实质（明析通透）</a:t>
            </a:r>
            <a:endParaRPr lang="en-US" altLang="zh-CN" sz="2400" b="1" dirty="0" smtClean="0">
              <a:solidFill>
                <a:srgbClr val="0070C0"/>
              </a:solidFill>
            </a:endParaRPr>
          </a:p>
          <a:p>
            <a:endParaRPr lang="en-US" altLang="zh-CN" sz="2400" b="1" dirty="0" smtClean="0">
              <a:solidFill>
                <a:srgbClr val="0070C0"/>
              </a:solidFill>
            </a:endParaRPr>
          </a:p>
          <a:p>
            <a:endParaRPr lang="en-US" altLang="zh-CN" sz="2400" b="1" dirty="0" smtClean="0">
              <a:solidFill>
                <a:srgbClr val="0070C0"/>
              </a:solidFill>
            </a:endParaRPr>
          </a:p>
          <a:p>
            <a:r>
              <a:rPr lang="zh-CN" altLang="en-US" sz="2400" b="1" dirty="0" smtClean="0">
                <a:solidFill>
                  <a:srgbClr val="0070C0"/>
                </a:solidFill>
              </a:rPr>
              <a:t>负数概念的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关键：</a:t>
            </a:r>
            <a:r>
              <a:rPr lang="zh-CN" altLang="en-US" sz="2400" b="1" dirty="0" smtClean="0">
                <a:solidFill>
                  <a:srgbClr val="1FA808"/>
                </a:solidFill>
              </a:rPr>
              <a:t>在一定标准下的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意义相反</a:t>
            </a:r>
            <a:endParaRPr lang="en-US" altLang="zh-CN" sz="2400" b="1" dirty="0" smtClean="0">
              <a:solidFill>
                <a:srgbClr val="0070C0"/>
              </a:solidFill>
            </a:endParaRPr>
          </a:p>
          <a:p>
            <a:r>
              <a:rPr lang="en-US" altLang="zh-CN" sz="2400" b="1" dirty="0" smtClean="0">
                <a:solidFill>
                  <a:srgbClr val="FF0000"/>
                </a:solidFill>
              </a:rPr>
              <a:t>               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三要素：原点（标准或分界）、方向、距离</a:t>
            </a:r>
            <a:endParaRPr lang="zh-CN" altLang="zh-CN" sz="2400" b="1" dirty="0">
              <a:solidFill>
                <a:srgbClr val="FF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46365"/>
            <a:ext cx="5040560" cy="523220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第一单元：负数的初步认识</a:t>
            </a:r>
            <a:endParaRPr lang="zh-CN" altLang="en-US" sz="2800" dirty="0"/>
          </a:p>
        </p:txBody>
      </p:sp>
      <p:pic>
        <p:nvPicPr>
          <p:cNvPr id="5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一、教材解析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79912" y="764704"/>
            <a:ext cx="2304256" cy="36933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b="1" dirty="0" smtClean="0">
                <a:solidFill>
                  <a:srgbClr val="FFFF00"/>
                </a:solidFill>
                <a:ea typeface="宋体" panose="02010600030101010101" pitchFamily="2" charset="-122"/>
              </a:rPr>
              <a:t>展开逻辑</a:t>
            </a:r>
            <a:endParaRPr lang="zh-CN" altLang="en-US" b="1" dirty="0">
              <a:solidFill>
                <a:srgbClr val="FFFF00"/>
              </a:solidFill>
              <a:ea typeface="宋体" panose="02010600030101010101" pitchFamily="2" charset="-122"/>
            </a:endParaRPr>
          </a:p>
        </p:txBody>
      </p:sp>
      <p:pic>
        <p:nvPicPr>
          <p:cNvPr id="14" name="图片 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0120" y="1772816"/>
            <a:ext cx="341987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矩形 14"/>
          <p:cNvSpPr/>
          <p:nvPr/>
        </p:nvSpPr>
        <p:spPr>
          <a:xfrm>
            <a:off x="4355976" y="2348880"/>
            <a:ext cx="46805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第一层：观察温度计，初感“三要素”</a:t>
            </a:r>
            <a:endParaRPr lang="en-US" altLang="zh-CN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观察三幅图，知道哪些数学信息？</a:t>
            </a:r>
            <a:endParaRPr lang="en-US" altLang="zh-CN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、图</a:t>
            </a:r>
            <a:r>
              <a:rPr lang="en-US" altLang="zh-CN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与</a:t>
            </a:r>
            <a:r>
              <a:rPr lang="zh-CN" altLang="zh-CN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小卡通</a:t>
            </a:r>
            <a:r>
              <a:rPr lang="en-US" altLang="zh-CN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zh-CN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：分界标准</a:t>
            </a:r>
            <a:r>
              <a:rPr lang="en-US" altLang="zh-CN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0</a:t>
            </a:r>
            <a:r>
              <a:rPr lang="zh-CN" altLang="zh-CN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℃（</a:t>
            </a:r>
            <a:r>
              <a:rPr lang="zh-CN" altLang="zh-CN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原点</a:t>
            </a:r>
            <a:r>
              <a:rPr lang="zh-CN" altLang="zh-CN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endParaRPr lang="zh-CN" altLang="zh-CN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zh-CN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小卡通</a:t>
            </a:r>
            <a:r>
              <a:rPr lang="en-US" altLang="zh-CN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zh-CN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en-US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方向与距离</a:t>
            </a:r>
            <a:endParaRPr lang="zh-CN" altLang="zh-CN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24136" y="1196752"/>
            <a:ext cx="7919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例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：气温</a:t>
            </a:r>
            <a:r>
              <a:rPr lang="zh-CN" altLang="en-US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（温度计）</a:t>
            </a:r>
            <a:r>
              <a:rPr lang="en-US" altLang="zh-CN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形符直观，突出负数认知“</a:t>
            </a:r>
            <a:r>
              <a:rPr lang="zh-CN" altLang="en-US" sz="3200" b="1" dirty="0" smtClean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三要素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endParaRPr lang="zh-CN" altLang="en-US" sz="20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392488" y="530120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第二层：抽象化数学表达</a:t>
            </a:r>
            <a:endParaRPr lang="zh-CN" altLang="zh-CN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392488" y="5733256"/>
            <a:ext cx="47515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第三层：突出内涵：</a:t>
            </a:r>
            <a:r>
              <a:rPr lang="zh-CN" altLang="en-US" sz="2000" b="1" dirty="0" smtClean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意义相反</a:t>
            </a:r>
            <a:endParaRPr lang="zh-CN" altLang="zh-CN" sz="2000" b="1" dirty="0" smtClean="0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004048" y="4437112"/>
            <a:ext cx="2736304" cy="461665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b="1" dirty="0" smtClean="0">
                <a:solidFill>
                  <a:srgbClr val="FFFF00"/>
                </a:solidFill>
                <a:ea typeface="宋体" panose="02010600030101010101" pitchFamily="2" charset="-122"/>
              </a:rPr>
              <a:t>儿童的经验世界</a:t>
            </a:r>
            <a:endParaRPr lang="zh-CN" altLang="en-US" sz="2400" b="1" dirty="0">
              <a:solidFill>
                <a:srgbClr val="FFFF00"/>
              </a:solidFill>
              <a:ea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  <p:bldP spid="16" grpId="0"/>
      <p:bldP spid="11" grpId="0"/>
      <p:bldP spid="12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一、教材解析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79912" y="764704"/>
            <a:ext cx="2304256" cy="36933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b="1" dirty="0" smtClean="0">
                <a:solidFill>
                  <a:srgbClr val="FFFF00"/>
                </a:solidFill>
                <a:ea typeface="宋体" panose="02010600030101010101" pitchFamily="2" charset="-122"/>
              </a:rPr>
              <a:t>展开逻辑</a:t>
            </a:r>
            <a:endParaRPr lang="zh-CN" altLang="en-US" b="1" dirty="0">
              <a:solidFill>
                <a:srgbClr val="FFFF00"/>
              </a:solidFill>
              <a:ea typeface="宋体" panose="02010600030101010101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24136" y="1340768"/>
            <a:ext cx="7524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例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：海拔</a:t>
            </a:r>
            <a:r>
              <a:rPr lang="en-US" altLang="zh-CN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2000" b="1" dirty="0" smtClean="0">
                <a:solidFill>
                  <a:srgbClr val="1FA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多元表征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海拔，描述式揭示负数概念</a:t>
            </a:r>
            <a:endParaRPr lang="zh-CN" altLang="en-US" sz="20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139952" y="2060848"/>
            <a:ext cx="500404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</a:rPr>
              <a:t>第一层：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 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将静态</a:t>
            </a:r>
            <a:r>
              <a:rPr lang="zh-CN" altLang="en-US" sz="2000" b="1" dirty="0" smtClean="0">
                <a:solidFill>
                  <a:srgbClr val="00B050"/>
                </a:solidFill>
              </a:rPr>
              <a:t>图像表征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转译为有“序”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                   </a:t>
            </a:r>
            <a:endParaRPr lang="en-US" altLang="zh-CN" sz="2000" b="1" dirty="0" smtClean="0">
              <a:solidFill>
                <a:srgbClr val="FF0000"/>
              </a:solidFill>
            </a:endParaRPr>
          </a:p>
          <a:p>
            <a:r>
              <a:rPr lang="en-US" altLang="zh-CN" sz="2000" b="1" dirty="0" smtClean="0">
                <a:solidFill>
                  <a:srgbClr val="FF0000"/>
                </a:solidFill>
              </a:rPr>
              <a:t>                 </a:t>
            </a:r>
            <a:r>
              <a:rPr lang="zh-CN" altLang="en-US" sz="2000" b="1" dirty="0" smtClean="0">
                <a:solidFill>
                  <a:srgbClr val="1FA808"/>
                </a:solidFill>
              </a:rPr>
              <a:t>动作表征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，突出“三要素”</a:t>
            </a:r>
            <a:endParaRPr lang="en-US" altLang="zh-CN" sz="2000" b="1" dirty="0" smtClean="0">
              <a:solidFill>
                <a:srgbClr val="FF0000"/>
              </a:solidFill>
            </a:endParaRPr>
          </a:p>
          <a:p>
            <a:r>
              <a:rPr lang="en-US" altLang="zh-CN" sz="2000" b="1" dirty="0" smtClean="0"/>
              <a:t>             </a:t>
            </a:r>
            <a:r>
              <a:rPr lang="zh-CN" altLang="en-US" sz="2000" b="1" dirty="0" smtClean="0"/>
              <a:t>原点（海平面）</a:t>
            </a:r>
            <a:r>
              <a:rPr lang="en-US" altLang="zh-CN" sz="2000" b="1" dirty="0" smtClean="0"/>
              <a:t>——</a:t>
            </a:r>
            <a:endParaRPr lang="en-US" altLang="zh-CN" sz="2000" b="1" dirty="0" smtClean="0"/>
          </a:p>
          <a:p>
            <a:r>
              <a:rPr lang="en-US" altLang="zh-CN" sz="2000" b="1" dirty="0" smtClean="0"/>
              <a:t>             </a:t>
            </a:r>
            <a:r>
              <a:rPr lang="zh-CN" altLang="en-US" sz="2000" b="1" dirty="0" smtClean="0"/>
              <a:t>方向（向上或向下）</a:t>
            </a:r>
            <a:r>
              <a:rPr lang="en-US" altLang="zh-CN" sz="2000" b="1" dirty="0" smtClean="0"/>
              <a:t>——</a:t>
            </a:r>
            <a:endParaRPr lang="en-US" altLang="zh-CN" sz="2000" b="1" dirty="0" smtClean="0"/>
          </a:p>
          <a:p>
            <a:r>
              <a:rPr lang="en-US" altLang="zh-CN" sz="2000" b="1" dirty="0" smtClean="0"/>
              <a:t>             </a:t>
            </a:r>
            <a:r>
              <a:rPr lang="zh-CN" altLang="en-US" sz="2000" b="1" dirty="0" smtClean="0"/>
              <a:t>距离（米数）</a:t>
            </a:r>
            <a:endParaRPr lang="en-US" altLang="zh-CN" sz="2000" b="1" dirty="0" smtClean="0"/>
          </a:p>
          <a:p>
            <a:r>
              <a:rPr lang="zh-CN" altLang="en-US" sz="2000" b="1" dirty="0" smtClean="0">
                <a:solidFill>
                  <a:srgbClr val="0070C0"/>
                </a:solidFill>
              </a:rPr>
              <a:t>理解困难</a:t>
            </a:r>
            <a:r>
              <a:rPr lang="zh-CN" altLang="en-US" sz="2000" b="1" dirty="0" smtClean="0"/>
              <a:t>：海拔</a:t>
            </a:r>
            <a:r>
              <a:rPr lang="en-US" altLang="zh-CN" sz="2000" b="1" dirty="0" smtClean="0"/>
              <a:t>——</a:t>
            </a:r>
            <a:r>
              <a:rPr lang="zh-CN" altLang="en-US" sz="2000" b="1" dirty="0" smtClean="0"/>
              <a:t>演示类比</a:t>
            </a:r>
            <a:r>
              <a:rPr lang="zh-CN" altLang="en-US" sz="2800" b="1" dirty="0" smtClean="0">
                <a:solidFill>
                  <a:srgbClr val="1FA808"/>
                </a:solidFill>
              </a:rPr>
              <a:t>“桌拔”</a:t>
            </a:r>
            <a:endParaRPr lang="en-US" altLang="zh-CN" sz="2800" b="1" dirty="0" smtClean="0">
              <a:solidFill>
                <a:srgbClr val="1FA808"/>
              </a:solidFill>
            </a:endParaRPr>
          </a:p>
          <a:p>
            <a:endParaRPr lang="en-US" altLang="zh-CN" sz="2000" b="1" dirty="0" smtClean="0"/>
          </a:p>
          <a:p>
            <a:r>
              <a:rPr lang="zh-CN" altLang="en-US" sz="2000" b="1" dirty="0" smtClean="0">
                <a:solidFill>
                  <a:srgbClr val="FF0000"/>
                </a:solidFill>
              </a:rPr>
              <a:t>第二层：描述式</a:t>
            </a:r>
            <a:r>
              <a:rPr lang="zh-CN" altLang="en-US" sz="2000" b="1" dirty="0" smtClean="0">
                <a:solidFill>
                  <a:srgbClr val="00B050"/>
                </a:solidFill>
              </a:rPr>
              <a:t>言语表征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负数概念</a:t>
            </a:r>
            <a:endParaRPr lang="en-US" altLang="zh-CN" sz="2000" b="1" dirty="0" smtClean="0">
              <a:solidFill>
                <a:srgbClr val="FF0000"/>
              </a:solidFill>
            </a:endParaRPr>
          </a:p>
          <a:p>
            <a:r>
              <a:rPr lang="en-US" altLang="zh-CN" sz="2000" b="1" dirty="0" smtClean="0">
                <a:solidFill>
                  <a:srgbClr val="00B050"/>
                </a:solidFill>
              </a:rPr>
              <a:t>                </a:t>
            </a:r>
            <a:r>
              <a:rPr lang="zh-CN" altLang="en-US" sz="2000" b="1" dirty="0" smtClean="0">
                <a:solidFill>
                  <a:srgbClr val="00B050"/>
                </a:solidFill>
              </a:rPr>
              <a:t>符号表征正、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负数</a:t>
            </a:r>
            <a:endParaRPr lang="en-US" altLang="zh-CN" sz="2000" b="1" dirty="0" smtClean="0">
              <a:solidFill>
                <a:srgbClr val="FF0000"/>
              </a:solidFill>
            </a:endParaRPr>
          </a:p>
          <a:p>
            <a:r>
              <a:rPr lang="en-US" altLang="zh-CN" sz="2000" b="1" dirty="0" smtClean="0"/>
              <a:t>              </a:t>
            </a:r>
            <a:r>
              <a:rPr lang="zh-CN" altLang="en-US" sz="2000" b="1" dirty="0" smtClean="0"/>
              <a:t>不急于“正数、负数、</a:t>
            </a:r>
            <a:r>
              <a:rPr lang="en-US" altLang="zh-CN" sz="2000" b="1" dirty="0" smtClean="0"/>
              <a:t>0</a:t>
            </a:r>
            <a:r>
              <a:rPr lang="zh-CN" altLang="en-US" sz="2000" b="1" dirty="0" smtClean="0"/>
              <a:t>”比大小</a:t>
            </a:r>
            <a:endParaRPr lang="en-US" altLang="zh-CN" sz="2000" b="1" dirty="0" smtClean="0"/>
          </a:p>
          <a:p>
            <a:endParaRPr lang="en-US" altLang="zh-CN" sz="2000" b="1" dirty="0" smtClean="0">
              <a:solidFill>
                <a:srgbClr val="0070C0"/>
              </a:solidFill>
            </a:endParaRPr>
          </a:p>
          <a:p>
            <a:r>
              <a:rPr lang="zh-CN" altLang="en-US" sz="2000" b="1" dirty="0" smtClean="0">
                <a:solidFill>
                  <a:srgbClr val="FF0000"/>
                </a:solidFill>
              </a:rPr>
              <a:t>第三层：生活举例要有“序”</a:t>
            </a:r>
            <a:endParaRPr lang="en-US" altLang="zh-CN" sz="2000" b="1" dirty="0" smtClean="0">
              <a:solidFill>
                <a:srgbClr val="FF0000"/>
              </a:solidFill>
            </a:endParaRPr>
          </a:p>
          <a:p>
            <a:r>
              <a:rPr lang="zh-CN" altLang="en-US" sz="2000" b="1" dirty="0" smtClean="0">
                <a:solidFill>
                  <a:srgbClr val="0070C0"/>
                </a:solidFill>
              </a:rPr>
              <a:t>            </a:t>
            </a:r>
            <a:r>
              <a:rPr lang="zh-CN" altLang="en-US" sz="2000" b="1" dirty="0" smtClean="0"/>
              <a:t>（思维的具体）</a:t>
            </a:r>
            <a:r>
              <a:rPr lang="en-US" altLang="zh-CN" sz="2000" b="1" dirty="0" smtClean="0"/>
              <a:t>—</a:t>
            </a:r>
            <a:r>
              <a:rPr lang="zh-CN" altLang="en-US" sz="2000" b="1" dirty="0" smtClean="0"/>
              <a:t>（数学的眼光）</a:t>
            </a:r>
            <a:endParaRPr lang="zh-CN" altLang="zh-CN" sz="2000" b="1" dirty="0"/>
          </a:p>
        </p:txBody>
      </p:sp>
      <p:pic>
        <p:nvPicPr>
          <p:cNvPr id="18" name="图片 17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187624" y="1916832"/>
            <a:ext cx="302433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1043608" y="46365"/>
            <a:ext cx="5040560" cy="523220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第一单元：负数的初步认识</a:t>
            </a:r>
            <a:endParaRPr lang="zh-CN" altLang="en-US" sz="2800" dirty="0"/>
          </a:p>
        </p:txBody>
      </p:sp>
      <p:pic>
        <p:nvPicPr>
          <p:cNvPr id="22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2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矩形 22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2123728" y="4005064"/>
            <a:ext cx="1440160" cy="2880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3635896" y="4005064"/>
            <a:ext cx="576064" cy="2880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圆角矩形 23"/>
          <p:cNvSpPr/>
          <p:nvPr/>
        </p:nvSpPr>
        <p:spPr>
          <a:xfrm>
            <a:off x="1187624" y="4221088"/>
            <a:ext cx="576064" cy="2880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20"/>
          <p:cNvGrpSpPr/>
          <p:nvPr/>
        </p:nvGrpSpPr>
        <p:grpSpPr>
          <a:xfrm>
            <a:off x="1043608" y="2492896"/>
            <a:ext cx="1296144" cy="3659634"/>
            <a:chOff x="179512" y="2463279"/>
            <a:chExt cx="1296144" cy="3659634"/>
          </a:xfrm>
        </p:grpSpPr>
        <p:sp>
          <p:nvSpPr>
            <p:cNvPr id="11" name="矩形 10"/>
            <p:cNvSpPr/>
            <p:nvPr/>
          </p:nvSpPr>
          <p:spPr>
            <a:xfrm>
              <a:off x="179512" y="2463279"/>
              <a:ext cx="1296144" cy="461665"/>
            </a:xfrm>
            <a:prstGeom prst="rect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2400" b="1" dirty="0" smtClean="0">
                  <a:solidFill>
                    <a:srgbClr val="FF0000"/>
                  </a:solidFill>
                  <a:ea typeface="宋体" panose="02010600030101010101" pitchFamily="2" charset="-122"/>
                </a:rPr>
                <a:t>具体</a:t>
              </a:r>
              <a:endParaRPr lang="zh-CN" altLang="en-US" sz="2400" b="1" dirty="0">
                <a:solidFill>
                  <a:srgbClr val="FF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79512" y="4437112"/>
              <a:ext cx="1296144" cy="461665"/>
            </a:xfrm>
            <a:prstGeom prst="rect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2400" b="1" dirty="0" smtClean="0">
                  <a:solidFill>
                    <a:srgbClr val="FF0000"/>
                  </a:solidFill>
                  <a:ea typeface="宋体" panose="02010600030101010101" pitchFamily="2" charset="-122"/>
                </a:rPr>
                <a:t>抽象</a:t>
              </a:r>
              <a:endParaRPr lang="zh-CN" altLang="en-US" sz="2400" b="1" dirty="0">
                <a:solidFill>
                  <a:srgbClr val="FF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79512" y="5661248"/>
              <a:ext cx="1296144" cy="461665"/>
            </a:xfrm>
            <a:prstGeom prst="rect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2400" b="1" dirty="0" smtClean="0">
                  <a:solidFill>
                    <a:srgbClr val="FF0000"/>
                  </a:solidFill>
                  <a:ea typeface="宋体" panose="02010600030101010101" pitchFamily="2" charset="-122"/>
                </a:rPr>
                <a:t>具体</a:t>
              </a:r>
              <a:endParaRPr lang="zh-CN" altLang="en-US" sz="2400" b="1" dirty="0">
                <a:solidFill>
                  <a:srgbClr val="FF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" name="下箭头 13"/>
            <p:cNvSpPr/>
            <p:nvPr/>
          </p:nvSpPr>
          <p:spPr>
            <a:xfrm>
              <a:off x="683568" y="2996952"/>
              <a:ext cx="144016" cy="136815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下箭头 14"/>
            <p:cNvSpPr/>
            <p:nvPr/>
          </p:nvSpPr>
          <p:spPr>
            <a:xfrm>
              <a:off x="683568" y="4941168"/>
              <a:ext cx="144016" cy="64807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" cstate="print"/>
          <a:srcRect b="3448"/>
          <a:stretch>
            <a:fillRect/>
          </a:stretch>
        </p:blipFill>
        <p:spPr bwMode="auto">
          <a:xfrm>
            <a:off x="1259632" y="1700808"/>
            <a:ext cx="3024336" cy="1580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一、教材解析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79912" y="764704"/>
            <a:ext cx="2304256" cy="36933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b="1" dirty="0" smtClean="0">
                <a:solidFill>
                  <a:srgbClr val="FFFF00"/>
                </a:solidFill>
                <a:ea typeface="宋体" panose="02010600030101010101" pitchFamily="2" charset="-122"/>
              </a:rPr>
              <a:t>展开逻辑</a:t>
            </a:r>
            <a:endParaRPr lang="zh-CN" altLang="en-US" b="1" dirty="0">
              <a:solidFill>
                <a:srgbClr val="FFFF00"/>
              </a:solidFill>
              <a:ea typeface="宋体" panose="02010600030101010101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24136" y="1340768"/>
            <a:ext cx="7740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例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、例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en-US" altLang="zh-CN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数学刻画现实世界，丰富相反意义本质</a:t>
            </a:r>
            <a:endParaRPr lang="zh-CN" altLang="en-US" sz="20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499992" y="2060848"/>
            <a:ext cx="4320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0070C0"/>
                </a:solidFill>
              </a:rPr>
              <a:t>突出两种类型的相反意义</a:t>
            </a:r>
            <a:endParaRPr lang="en-US" altLang="zh-CN" sz="2000" b="1" dirty="0" smtClean="0">
              <a:solidFill>
                <a:srgbClr val="0070C0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/>
          <a:srcRect b="44890"/>
          <a:stretch>
            <a:fillRect/>
          </a:stretch>
        </p:blipFill>
        <p:spPr bwMode="auto">
          <a:xfrm>
            <a:off x="1259632" y="3182487"/>
            <a:ext cx="3209903" cy="219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矩形 23"/>
          <p:cNvSpPr/>
          <p:nvPr/>
        </p:nvSpPr>
        <p:spPr>
          <a:xfrm>
            <a:off x="4499992" y="3861048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</a:rPr>
              <a:t>第一层：“个体”规定，强调负数三要素</a:t>
            </a:r>
            <a:endParaRPr lang="en-US" altLang="zh-CN" b="1" dirty="0" smtClean="0">
              <a:solidFill>
                <a:srgbClr val="0070C0"/>
              </a:solidFill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1331640" y="3212976"/>
            <a:ext cx="936104" cy="2880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圆角矩形标注 25"/>
          <p:cNvSpPr/>
          <p:nvPr/>
        </p:nvSpPr>
        <p:spPr>
          <a:xfrm>
            <a:off x="4932040" y="2564904"/>
            <a:ext cx="3168352" cy="792088"/>
          </a:xfrm>
          <a:prstGeom prst="wedgeRoundRectCallout">
            <a:avLst>
              <a:gd name="adj1" fmla="val -133585"/>
              <a:gd name="adj2" fmla="val 36730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rgbClr val="FF0000"/>
                </a:solidFill>
              </a:rPr>
              <a:t>读出教材的</a:t>
            </a:r>
            <a:r>
              <a:rPr lang="zh-CN" altLang="en-US" sz="2800" b="1" dirty="0" smtClean="0">
                <a:solidFill>
                  <a:srgbClr val="1FA808"/>
                </a:solidFill>
              </a:rPr>
              <a:t>每一个字</a:t>
            </a:r>
            <a:endParaRPr lang="en-US" altLang="zh-CN" sz="2800" b="1" dirty="0" smtClean="0">
              <a:solidFill>
                <a:srgbClr val="1FA808"/>
              </a:solidFill>
            </a:endParaRPr>
          </a:p>
          <a:p>
            <a:pPr algn="ctr"/>
            <a:r>
              <a:rPr lang="en-US" altLang="zh-CN" sz="2000" b="1" dirty="0" smtClean="0">
                <a:solidFill>
                  <a:srgbClr val="FF0000"/>
                </a:solidFill>
              </a:rPr>
              <a:t>——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可变性、相对性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499992" y="4643844"/>
            <a:ext cx="4464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</a:rPr>
              <a:t>第二层：数形结合，逐步抽象，扩展外延</a:t>
            </a:r>
            <a:endParaRPr lang="en-US" altLang="zh-CN" b="1" dirty="0" smtClean="0">
              <a:solidFill>
                <a:srgbClr val="0070C0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499992" y="5085184"/>
            <a:ext cx="4644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 smtClean="0"/>
              <a:t>小卡通</a:t>
            </a:r>
            <a:r>
              <a:rPr lang="en-US" altLang="zh-CN" dirty="0" smtClean="0"/>
              <a:t>1</a:t>
            </a:r>
            <a:r>
              <a:rPr lang="zh-CN" altLang="zh-CN" dirty="0" smtClean="0"/>
              <a:t>：大视</a:t>
            </a:r>
            <a:r>
              <a:rPr lang="zh-CN" altLang="en-US" dirty="0" smtClean="0"/>
              <a:t>野：数关系</a:t>
            </a:r>
            <a:endParaRPr lang="zh-CN" altLang="zh-CN" dirty="0" smtClean="0"/>
          </a:p>
          <a:p>
            <a:r>
              <a:rPr lang="zh-CN" altLang="zh-CN" dirty="0" smtClean="0"/>
              <a:t>小卡通</a:t>
            </a:r>
            <a:r>
              <a:rPr lang="en-US" altLang="zh-CN" dirty="0" smtClean="0"/>
              <a:t>2</a:t>
            </a:r>
            <a:r>
              <a:rPr lang="zh-CN" altLang="zh-CN" dirty="0" smtClean="0"/>
              <a:t>：小聚焦</a:t>
            </a:r>
            <a:r>
              <a:rPr lang="zh-CN" altLang="en-US" dirty="0" smtClean="0"/>
              <a:t>：距离相等、意义相反</a:t>
            </a:r>
            <a:endParaRPr lang="zh-CN" altLang="zh-CN" dirty="0"/>
          </a:p>
        </p:txBody>
      </p:sp>
      <p:sp>
        <p:nvSpPr>
          <p:cNvPr id="29" name="TextBox 28"/>
          <p:cNvSpPr txBox="1"/>
          <p:nvPr/>
        </p:nvSpPr>
        <p:spPr>
          <a:xfrm>
            <a:off x="1043608" y="46365"/>
            <a:ext cx="5040560" cy="523220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第一单元：负数的初步认识</a:t>
            </a:r>
            <a:endParaRPr lang="zh-CN" altLang="en-US" sz="2800" dirty="0"/>
          </a:p>
        </p:txBody>
      </p:sp>
      <p:pic>
        <p:nvPicPr>
          <p:cNvPr id="30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3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矩形 31"/>
          <p:cNvSpPr/>
          <p:nvPr/>
        </p:nvSpPr>
        <p:spPr>
          <a:xfrm>
            <a:off x="899592" y="63720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/>
          <a:srcRect l="6038" t="80545" r="3809"/>
          <a:stretch>
            <a:fillRect/>
          </a:stretch>
        </p:blipFill>
        <p:spPr bwMode="auto">
          <a:xfrm>
            <a:off x="1187624" y="5445224"/>
            <a:ext cx="3240360" cy="866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圆角矩形标注 33"/>
          <p:cNvSpPr/>
          <p:nvPr/>
        </p:nvSpPr>
        <p:spPr>
          <a:xfrm>
            <a:off x="4283968" y="5733256"/>
            <a:ext cx="4608512" cy="432048"/>
          </a:xfrm>
          <a:prstGeom prst="wedgeRoundRectCallout">
            <a:avLst>
              <a:gd name="adj1" fmla="val -81646"/>
              <a:gd name="adj2" fmla="val 47345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rgbClr val="FF0000"/>
                </a:solidFill>
              </a:rPr>
              <a:t>“在认识数的同时认识数之间的关系”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6" grpId="0" animBg="1"/>
      <p:bldP spid="27" grpId="0"/>
      <p:bldP spid="28" grpId="0"/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一、教材解析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79912" y="764704"/>
            <a:ext cx="2304256" cy="36933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b="1" dirty="0" smtClean="0">
                <a:solidFill>
                  <a:srgbClr val="FFFF00"/>
                </a:solidFill>
                <a:ea typeface="宋体" panose="02010600030101010101" pitchFamily="2" charset="-122"/>
              </a:rPr>
              <a:t>展开逻辑</a:t>
            </a:r>
            <a:endParaRPr lang="zh-CN" altLang="en-US" b="1" dirty="0">
              <a:solidFill>
                <a:srgbClr val="FFFF00"/>
              </a:solidFill>
              <a:ea typeface="宋体" panose="02010600030101010101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24136" y="1340768"/>
            <a:ext cx="7524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你知道吗？</a:t>
            </a:r>
            <a:endParaRPr lang="zh-CN" altLang="en-US" sz="24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115616" y="1988840"/>
            <a:ext cx="468167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矩形 19"/>
          <p:cNvSpPr/>
          <p:nvPr/>
        </p:nvSpPr>
        <p:spPr>
          <a:xfrm>
            <a:off x="5940152" y="2852936"/>
            <a:ext cx="27363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文字</a:t>
            </a:r>
            <a:r>
              <a:rPr lang="zh-CN" altLang="en-US" sz="2400" dirty="0" smtClean="0"/>
              <a:t>表示正负</a:t>
            </a:r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zh-CN" altLang="zh-CN" sz="2400" dirty="0" smtClean="0">
                <a:solidFill>
                  <a:srgbClr val="FF0000"/>
                </a:solidFill>
              </a:rPr>
              <a:t>色彩</a:t>
            </a:r>
            <a:r>
              <a:rPr lang="zh-CN" altLang="zh-CN" sz="2400" dirty="0" smtClean="0"/>
              <a:t>表示正负</a:t>
            </a:r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zh-CN" altLang="zh-CN" sz="2400" dirty="0" smtClean="0">
                <a:solidFill>
                  <a:srgbClr val="FF0000"/>
                </a:solidFill>
              </a:rPr>
              <a:t>符号</a:t>
            </a:r>
            <a:r>
              <a:rPr lang="zh-CN" altLang="zh-CN" sz="2400" dirty="0" smtClean="0"/>
              <a:t>表示正负</a:t>
            </a:r>
            <a:endParaRPr lang="en-US" altLang="zh-CN" sz="2400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1043608" y="46365"/>
            <a:ext cx="5040560" cy="523220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第一单元：负数的初步认识</a:t>
            </a:r>
            <a:endParaRPr lang="zh-CN" altLang="en-US" sz="2800" dirty="0"/>
          </a:p>
        </p:txBody>
      </p:sp>
      <p:pic>
        <p:nvPicPr>
          <p:cNvPr id="23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2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矩形 23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46365"/>
            <a:ext cx="5040560" cy="523220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/>
              <a:t>O</a:t>
            </a:r>
            <a:r>
              <a:rPr lang="zh-CN" altLang="en-US" sz="2800" dirty="0" smtClean="0"/>
              <a:t>、序</a:t>
            </a:r>
            <a:endParaRPr lang="zh-CN" altLang="en-US" sz="2800" dirty="0"/>
          </a:p>
        </p:txBody>
      </p:sp>
      <p:pic>
        <p:nvPicPr>
          <p:cNvPr id="5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矩形 16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87624" y="1003369"/>
            <a:ext cx="525658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小学数学教材的专业化解读</a:t>
            </a:r>
            <a:endParaRPr lang="en-US" altLang="zh-CN" sz="2800" b="1" dirty="0" smtClean="0">
              <a:solidFill>
                <a:srgbClr val="00B05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400" dirty="0" smtClean="0"/>
          </a:p>
          <a:p>
            <a:r>
              <a:rPr lang="zh-CN" altLang="en-US" sz="2400" dirty="0" smtClean="0"/>
              <a:t>（</a:t>
            </a:r>
            <a:r>
              <a:rPr lang="en-US" altLang="zh-CN" sz="2400" dirty="0" smtClean="0"/>
              <a:t>1</a:t>
            </a:r>
            <a:r>
              <a:rPr lang="zh-CN" altLang="en-US" sz="2400" dirty="0" smtClean="0"/>
              <a:t>）读出教材内容“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是什么</a:t>
            </a:r>
            <a:r>
              <a:rPr lang="zh-CN" altLang="en-US" sz="2400" dirty="0" smtClean="0"/>
              <a:t>”</a:t>
            </a:r>
            <a:endParaRPr lang="en-US" altLang="zh-CN" sz="2400" dirty="0" smtClean="0"/>
          </a:p>
          <a:p>
            <a:r>
              <a:rPr lang="en-US" altLang="zh-CN" sz="2400" dirty="0" smtClean="0"/>
              <a:t>          ——</a:t>
            </a:r>
            <a:r>
              <a:rPr lang="zh-CN" altLang="en-US" sz="2400" dirty="0" smtClean="0"/>
              <a:t>理解内涵与本质</a:t>
            </a:r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zh-CN" altLang="en-US" sz="2400" dirty="0" smtClean="0"/>
              <a:t>（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）读出教材内容“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为什么</a:t>
            </a:r>
            <a:r>
              <a:rPr lang="zh-CN" altLang="en-US" sz="2400" dirty="0" smtClean="0"/>
              <a:t>”</a:t>
            </a:r>
            <a:endParaRPr lang="en-US" altLang="zh-CN" sz="2400" dirty="0" smtClean="0"/>
          </a:p>
          <a:p>
            <a:r>
              <a:rPr lang="en-US" altLang="zh-CN" sz="2400" dirty="0" smtClean="0"/>
              <a:t>          ——</a:t>
            </a:r>
            <a:r>
              <a:rPr lang="zh-CN" altLang="en-US" sz="2400" dirty="0" smtClean="0"/>
              <a:t>沟通学生经验世界</a:t>
            </a:r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zh-CN" altLang="en-US" sz="2400" dirty="0" smtClean="0"/>
              <a:t>（</a:t>
            </a:r>
            <a:r>
              <a:rPr lang="en-US" altLang="zh-CN" sz="2400" dirty="0" smtClean="0"/>
              <a:t>3</a:t>
            </a:r>
            <a:r>
              <a:rPr lang="zh-CN" altLang="en-US" sz="2400" dirty="0" smtClean="0"/>
              <a:t>）读出教材内容“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想什么</a:t>
            </a:r>
            <a:r>
              <a:rPr lang="zh-CN" altLang="en-US" sz="2400" dirty="0" smtClean="0"/>
              <a:t>”</a:t>
            </a:r>
            <a:endParaRPr lang="en-US" altLang="zh-CN" sz="2400" dirty="0" smtClean="0"/>
          </a:p>
          <a:p>
            <a:r>
              <a:rPr lang="en-US" altLang="zh-CN" sz="2400" dirty="0" smtClean="0"/>
              <a:t>          ——</a:t>
            </a:r>
            <a:r>
              <a:rPr lang="zh-CN" altLang="en-US" sz="2400" dirty="0" smtClean="0"/>
              <a:t>凸显学习思维方式</a:t>
            </a:r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zh-CN" altLang="en-US" sz="2400" dirty="0" smtClean="0"/>
              <a:t>（</a:t>
            </a:r>
            <a:r>
              <a:rPr lang="en-US" altLang="zh-CN" sz="2400" dirty="0" smtClean="0"/>
              <a:t>4</a:t>
            </a:r>
            <a:r>
              <a:rPr lang="zh-CN" altLang="en-US" sz="2400" dirty="0" smtClean="0"/>
              <a:t>）读出教材内容“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有什么</a:t>
            </a:r>
            <a:r>
              <a:rPr lang="zh-CN" altLang="en-US" sz="2400" dirty="0" smtClean="0"/>
              <a:t>”</a:t>
            </a:r>
            <a:endParaRPr lang="en-US" altLang="zh-CN" sz="2400" dirty="0" smtClean="0"/>
          </a:p>
          <a:p>
            <a:r>
              <a:rPr lang="en-US" altLang="zh-CN" sz="2400" dirty="0" smtClean="0"/>
              <a:t>          ——</a:t>
            </a:r>
            <a:r>
              <a:rPr lang="zh-CN" altLang="en-US" sz="2400" dirty="0" smtClean="0"/>
              <a:t>形成完整分析意识</a:t>
            </a:r>
            <a:endParaRPr lang="zh-CN" altLang="en-US" sz="24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052736"/>
            <a:ext cx="2827121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https://gcodex.alicdn.com/qrcode.do?biz_code=tmallpc&amp;content=http%3A%2F%2Fm.laiwang.com%2Fmarket%2Flaiwang%2Ftmall%2Fapp-download.php%3Ftype%3Ddetail%26iframe%3D1%26key%3D554726233952%26src%3Dpcdetail%26mmstat%3Ddetail_pctab%26biz%3Dtmall&amp;size=175&amp;margin=0&amp;logo_url=http%3A%2F%2Fimg.alicdn.com%2Ftps%2FTB1DwX.OFXXXXaUXFXXXXXXXXXX-198-198.png&amp;channel_id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941168"/>
            <a:ext cx="1080120" cy="108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295686" y="2595423"/>
            <a:ext cx="2492337" cy="37005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一、教材解析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79912" y="764704"/>
            <a:ext cx="2304256" cy="36933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b="1" dirty="0" smtClean="0">
                <a:solidFill>
                  <a:srgbClr val="FFFF00"/>
                </a:solidFill>
                <a:ea typeface="宋体" panose="02010600030101010101" pitchFamily="2" charset="-122"/>
              </a:rPr>
              <a:t>习题组织</a:t>
            </a:r>
            <a:endParaRPr lang="zh-CN" altLang="en-US" b="1" dirty="0">
              <a:solidFill>
                <a:srgbClr val="FFFF00"/>
              </a:solidFill>
              <a:ea typeface="宋体" panose="02010600030101010101" pitchFamily="2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43608" y="46365"/>
            <a:ext cx="5040560" cy="523220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第一单元：负数的初步认识</a:t>
            </a:r>
            <a:endParaRPr lang="zh-CN" altLang="en-US" sz="2800" dirty="0"/>
          </a:p>
        </p:txBody>
      </p:sp>
      <p:pic>
        <p:nvPicPr>
          <p:cNvPr id="23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2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636320"/>
            <a:ext cx="2426893" cy="3650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矩形 9"/>
          <p:cNvSpPr/>
          <p:nvPr/>
        </p:nvSpPr>
        <p:spPr>
          <a:xfrm>
            <a:off x="1403648" y="1268760"/>
            <a:ext cx="7272808" cy="12618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222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dirty="0" smtClean="0"/>
              <a:t>突出负数认知</a:t>
            </a:r>
            <a:r>
              <a:rPr lang="zh-CN" altLang="en-US" sz="2400" dirty="0" smtClean="0">
                <a:solidFill>
                  <a:srgbClr val="FF0000"/>
                </a:solidFill>
              </a:rPr>
              <a:t>三要素</a:t>
            </a:r>
            <a:r>
              <a:rPr lang="zh-CN" altLang="en-US" sz="2400" dirty="0" smtClean="0"/>
              <a:t>，</a:t>
            </a:r>
            <a:r>
              <a:rPr lang="zh-CN" altLang="zh-CN" sz="2400" dirty="0" smtClean="0"/>
              <a:t>强化</a:t>
            </a:r>
            <a:r>
              <a:rPr lang="zh-CN" altLang="zh-CN" sz="2400" dirty="0" smtClean="0">
                <a:solidFill>
                  <a:srgbClr val="FF0000"/>
                </a:solidFill>
              </a:rPr>
              <a:t>有序思维</a:t>
            </a:r>
            <a:r>
              <a:rPr lang="zh-CN" altLang="en-US" sz="2400" dirty="0" smtClean="0"/>
              <a:t>：</a:t>
            </a:r>
            <a:endParaRPr lang="en-US" altLang="zh-CN" sz="2400" dirty="0" smtClean="0"/>
          </a:p>
          <a:p>
            <a:r>
              <a:rPr lang="zh-CN" altLang="zh-CN" sz="2400" b="1" dirty="0" smtClean="0">
                <a:solidFill>
                  <a:srgbClr val="0070C0"/>
                </a:solidFill>
              </a:rPr>
              <a:t>先</a:t>
            </a:r>
            <a:r>
              <a:rPr lang="zh-CN" altLang="zh-CN" sz="2400" dirty="0" smtClean="0">
                <a:solidFill>
                  <a:srgbClr val="FF0000"/>
                </a:solidFill>
              </a:rPr>
              <a:t>原点</a:t>
            </a:r>
            <a:r>
              <a:rPr lang="zh-CN" altLang="zh-CN" sz="2400" dirty="0" smtClean="0"/>
              <a:t>（分界标准）</a:t>
            </a:r>
            <a:r>
              <a:rPr lang="zh-CN" altLang="en-US" sz="2400" dirty="0" smtClean="0">
                <a:solidFill>
                  <a:srgbClr val="FF0000"/>
                </a:solidFill>
              </a:rPr>
              <a:t>、方</a:t>
            </a:r>
            <a:r>
              <a:rPr lang="zh-CN" altLang="zh-CN" sz="2400" dirty="0" smtClean="0">
                <a:solidFill>
                  <a:srgbClr val="FF0000"/>
                </a:solidFill>
              </a:rPr>
              <a:t>向、距离</a:t>
            </a:r>
            <a:r>
              <a:rPr lang="zh-CN" altLang="en-US" sz="2400" dirty="0" smtClean="0">
                <a:solidFill>
                  <a:srgbClr val="FF0000"/>
                </a:solidFill>
              </a:rPr>
              <a:t>，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再</a:t>
            </a:r>
            <a:r>
              <a:rPr lang="zh-CN" altLang="zh-CN" sz="2400" dirty="0" smtClean="0"/>
              <a:t>数学符号表达</a:t>
            </a:r>
            <a:endParaRPr lang="en-US" altLang="zh-CN" sz="2400" dirty="0" smtClean="0"/>
          </a:p>
          <a:p>
            <a:r>
              <a:rPr lang="zh-CN" altLang="en-US" sz="2400" dirty="0" smtClean="0"/>
              <a:t>既指向正确结果，更意旨思维过程</a:t>
            </a:r>
            <a:r>
              <a:rPr lang="en-US" altLang="zh-CN" sz="2400" dirty="0" smtClean="0"/>
              <a:t>——</a:t>
            </a:r>
            <a:r>
              <a:rPr lang="zh-CN" altLang="en-US" sz="2800" b="1" dirty="0" smtClean="0">
                <a:solidFill>
                  <a:srgbClr val="1FA808"/>
                </a:solidFill>
              </a:rPr>
              <a:t>学会思维</a:t>
            </a:r>
            <a:endParaRPr lang="zh-CN" altLang="zh-CN" sz="2800" b="1" dirty="0">
              <a:solidFill>
                <a:srgbClr val="1FA808"/>
              </a:solidFill>
            </a:endParaRPr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二、典型困难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43608" y="46365"/>
            <a:ext cx="5040560" cy="523220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第一单元：负数的初步认识</a:t>
            </a:r>
            <a:endParaRPr lang="zh-CN" altLang="en-US" sz="2800" dirty="0"/>
          </a:p>
        </p:txBody>
      </p:sp>
      <p:pic>
        <p:nvPicPr>
          <p:cNvPr id="23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1331640" y="1340768"/>
            <a:ext cx="75608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1</a:t>
            </a:r>
            <a:r>
              <a:rPr lang="zh-CN" altLang="zh-CN" sz="2400" dirty="0" smtClean="0">
                <a:solidFill>
                  <a:srgbClr val="FF0000"/>
                </a:solidFill>
              </a:rPr>
              <a:t>、温度</a:t>
            </a:r>
            <a:r>
              <a:rPr lang="zh-CN" altLang="en-US" sz="2400" dirty="0" smtClean="0">
                <a:solidFill>
                  <a:srgbClr val="FF0000"/>
                </a:solidFill>
              </a:rPr>
              <a:t>计拓展</a:t>
            </a:r>
            <a:r>
              <a:rPr lang="zh-CN" altLang="zh-CN" sz="2400" dirty="0" smtClean="0">
                <a:solidFill>
                  <a:srgbClr val="FF0000"/>
                </a:solidFill>
              </a:rPr>
              <a:t>：</a:t>
            </a:r>
            <a:r>
              <a:rPr lang="en-US" altLang="zh-CN" sz="2400" dirty="0" smtClean="0">
                <a:solidFill>
                  <a:srgbClr val="FF0000"/>
                </a:solidFill>
              </a:rPr>
              <a:t>-12</a:t>
            </a:r>
            <a:r>
              <a:rPr lang="zh-CN" altLang="zh-CN" sz="2400" dirty="0" smtClean="0">
                <a:solidFill>
                  <a:srgbClr val="FF0000"/>
                </a:solidFill>
              </a:rPr>
              <a:t>℃常画成</a:t>
            </a:r>
            <a:r>
              <a:rPr lang="en-US" altLang="zh-CN" sz="2400" dirty="0" smtClean="0">
                <a:solidFill>
                  <a:srgbClr val="FF0000"/>
                </a:solidFill>
              </a:rPr>
              <a:t>-8</a:t>
            </a:r>
            <a:r>
              <a:rPr lang="zh-CN" altLang="zh-CN" sz="2400" dirty="0" smtClean="0">
                <a:solidFill>
                  <a:srgbClr val="FF0000"/>
                </a:solidFill>
              </a:rPr>
              <a:t>℃</a:t>
            </a:r>
            <a:r>
              <a:rPr lang="zh-CN" altLang="en-US" sz="2400" dirty="0" smtClean="0">
                <a:solidFill>
                  <a:srgbClr val="FF0000"/>
                </a:solidFill>
              </a:rPr>
              <a:t>（或</a:t>
            </a:r>
            <a:r>
              <a:rPr lang="en-US" altLang="zh-CN" sz="2400" dirty="0" smtClean="0">
                <a:solidFill>
                  <a:srgbClr val="FF0000"/>
                </a:solidFill>
              </a:rPr>
              <a:t>-8</a:t>
            </a:r>
            <a:r>
              <a:rPr lang="zh-CN" altLang="zh-CN" sz="2400" dirty="0" smtClean="0">
                <a:solidFill>
                  <a:srgbClr val="FF0000"/>
                </a:solidFill>
              </a:rPr>
              <a:t>℃常</a:t>
            </a:r>
            <a:r>
              <a:rPr lang="zh-CN" altLang="en-US" sz="2400" dirty="0" smtClean="0">
                <a:solidFill>
                  <a:srgbClr val="FF0000"/>
                </a:solidFill>
              </a:rPr>
              <a:t>看</a:t>
            </a:r>
            <a:r>
              <a:rPr lang="zh-CN" altLang="zh-CN" sz="2400" dirty="0" smtClean="0">
                <a:solidFill>
                  <a:srgbClr val="FF0000"/>
                </a:solidFill>
              </a:rPr>
              <a:t>成</a:t>
            </a:r>
            <a:r>
              <a:rPr lang="en-US" altLang="zh-CN" sz="2400" dirty="0" smtClean="0">
                <a:solidFill>
                  <a:srgbClr val="FF0000"/>
                </a:solidFill>
              </a:rPr>
              <a:t>-12</a:t>
            </a:r>
            <a:r>
              <a:rPr lang="zh-CN" altLang="zh-CN" sz="2400" dirty="0" smtClean="0">
                <a:solidFill>
                  <a:srgbClr val="FF0000"/>
                </a:solidFill>
              </a:rPr>
              <a:t>℃</a:t>
            </a:r>
            <a:r>
              <a:rPr lang="zh-CN" altLang="en-US" sz="2400" dirty="0" smtClean="0">
                <a:solidFill>
                  <a:srgbClr val="FF0000"/>
                </a:solidFill>
              </a:rPr>
              <a:t>）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endParaRPr lang="zh-CN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sz="2000" dirty="0" smtClean="0"/>
              <a:t>学生会怎么想和找</a:t>
            </a:r>
            <a:r>
              <a:rPr lang="en-US" altLang="zh-CN" sz="2000" dirty="0" smtClean="0"/>
              <a:t>-12</a:t>
            </a:r>
            <a:r>
              <a:rPr lang="zh-CN" altLang="en-US" sz="2000" dirty="0" smtClean="0"/>
              <a:t>呢</a:t>
            </a:r>
            <a:r>
              <a:rPr lang="zh-CN" altLang="en-US" sz="2000" dirty="0" smtClean="0"/>
              <a:t>？</a:t>
            </a:r>
            <a:endParaRPr lang="en-US" altLang="zh-CN" sz="2000" dirty="0" smtClean="0"/>
          </a:p>
          <a:p>
            <a:r>
              <a:rPr lang="zh-CN" altLang="en-US" sz="2000" dirty="0" smtClean="0"/>
              <a:t>受制</a:t>
            </a:r>
            <a:r>
              <a:rPr lang="zh-CN" altLang="en-US" sz="2000" dirty="0" smtClean="0"/>
              <a:t>于正整数思维定势：先找</a:t>
            </a:r>
            <a:r>
              <a:rPr lang="en-US" altLang="zh-CN" sz="2000" dirty="0" smtClean="0"/>
              <a:t>-10</a:t>
            </a:r>
            <a:r>
              <a:rPr lang="zh-CN" altLang="en-US" sz="2000" dirty="0" smtClean="0"/>
              <a:t>，再往上</a:t>
            </a:r>
            <a:r>
              <a:rPr lang="en-US" altLang="zh-CN" sz="2000" dirty="0" smtClean="0"/>
              <a:t>2</a:t>
            </a:r>
            <a:endParaRPr lang="zh-CN" altLang="en-US" sz="2000" dirty="0" smtClean="0"/>
          </a:p>
          <a:p>
            <a:endParaRPr lang="en-US" altLang="zh-CN" sz="2000" dirty="0" smtClean="0"/>
          </a:p>
          <a:p>
            <a:r>
              <a:rPr lang="zh-CN" altLang="zh-CN" sz="2000" dirty="0" smtClean="0"/>
              <a:t>对策</a:t>
            </a:r>
            <a:r>
              <a:rPr lang="zh-CN" altLang="zh-CN" sz="2000" dirty="0" smtClean="0"/>
              <a:t>：</a:t>
            </a:r>
            <a:endParaRPr lang="en-US" altLang="zh-CN" sz="2000" dirty="0" smtClean="0"/>
          </a:p>
          <a:p>
            <a:r>
              <a:rPr lang="zh-CN" altLang="zh-CN" sz="2400" dirty="0" smtClean="0"/>
              <a:t>从负数的本质内涵出发，有序思维</a:t>
            </a:r>
            <a:r>
              <a:rPr lang="zh-CN" altLang="en-US" sz="2400" dirty="0" smtClean="0"/>
              <a:t>：原点、方向、距离</a:t>
            </a:r>
            <a:endParaRPr lang="zh-CN" altLang="zh-CN" sz="2400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916832"/>
            <a:ext cx="5449739" cy="24032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矩形 10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三、典型习题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43608" y="46365"/>
            <a:ext cx="5040560" cy="523220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第一单元：负数的初步认识</a:t>
            </a:r>
            <a:endParaRPr lang="zh-CN" altLang="en-US" sz="2800" dirty="0"/>
          </a:p>
        </p:txBody>
      </p:sp>
      <p:pic>
        <p:nvPicPr>
          <p:cNvPr id="23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1187624" y="1268760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1</a:t>
            </a:r>
            <a:r>
              <a:rPr lang="zh-CN" altLang="zh-CN" sz="2400" dirty="0" smtClean="0">
                <a:solidFill>
                  <a:srgbClr val="FF0000"/>
                </a:solidFill>
              </a:rPr>
              <a:t>、例</a:t>
            </a:r>
            <a:r>
              <a:rPr lang="en-US" altLang="zh-CN" sz="2400" dirty="0" smtClean="0">
                <a:solidFill>
                  <a:srgbClr val="FF0000"/>
                </a:solidFill>
              </a:rPr>
              <a:t>4</a:t>
            </a:r>
            <a:r>
              <a:rPr lang="zh-CN" altLang="zh-CN" sz="2400" dirty="0" smtClean="0">
                <a:solidFill>
                  <a:srgbClr val="FF0000"/>
                </a:solidFill>
              </a:rPr>
              <a:t>：补充活动设计</a:t>
            </a:r>
            <a:r>
              <a:rPr lang="zh-CN" altLang="zh-CN" sz="2400" dirty="0" smtClean="0">
                <a:solidFill>
                  <a:srgbClr val="FF0000"/>
                </a:solidFill>
              </a:rPr>
              <a:t>：</a:t>
            </a:r>
            <a:r>
              <a:rPr lang="zh-CN" altLang="en-US" sz="2400" dirty="0" smtClean="0">
                <a:solidFill>
                  <a:srgbClr val="1FA808"/>
                </a:solidFill>
              </a:rPr>
              <a:t>人为</a:t>
            </a:r>
            <a:r>
              <a:rPr lang="zh-CN" altLang="en-US" sz="2400" dirty="0" smtClean="0">
                <a:solidFill>
                  <a:srgbClr val="1FA808"/>
                </a:solidFill>
              </a:rPr>
              <a:t>规定，先找原点是关键</a:t>
            </a:r>
            <a:r>
              <a:rPr lang="zh-CN" altLang="en-US" sz="2400" dirty="0" smtClean="0">
                <a:solidFill>
                  <a:srgbClr val="1FA808"/>
                </a:solidFill>
              </a:rPr>
              <a:t>。    </a:t>
            </a:r>
            <a:endParaRPr lang="en-US" altLang="zh-CN" sz="2400" dirty="0" smtClean="0">
              <a:solidFill>
                <a:srgbClr val="1FA808"/>
              </a:solidFill>
            </a:endParaRPr>
          </a:p>
          <a:p>
            <a:r>
              <a:rPr lang="en-US" altLang="zh-CN" sz="2400" dirty="0" smtClean="0">
                <a:solidFill>
                  <a:srgbClr val="1FA808"/>
                </a:solidFill>
              </a:rPr>
              <a:t> </a:t>
            </a:r>
            <a:r>
              <a:rPr lang="en-US" altLang="zh-CN" sz="2400" dirty="0" smtClean="0">
                <a:solidFill>
                  <a:srgbClr val="1FA808"/>
                </a:solidFill>
              </a:rPr>
              <a:t>                                       </a:t>
            </a:r>
            <a:r>
              <a:rPr lang="zh-CN" altLang="en-US" sz="2400" dirty="0" smtClean="0">
                <a:solidFill>
                  <a:srgbClr val="1FA808"/>
                </a:solidFill>
              </a:rPr>
              <a:t>加强</a:t>
            </a:r>
            <a:r>
              <a:rPr lang="zh-CN" altLang="en-US" sz="2400" dirty="0" smtClean="0">
                <a:solidFill>
                  <a:srgbClr val="1FA808"/>
                </a:solidFill>
              </a:rPr>
              <a:t>变式</a:t>
            </a:r>
            <a:endParaRPr lang="zh-CN" altLang="en-US" sz="2400" dirty="0" smtClean="0">
              <a:solidFill>
                <a:srgbClr val="1FA808"/>
              </a:solidFill>
            </a:endParaRPr>
          </a:p>
          <a:p>
            <a:r>
              <a:rPr lang="en-US" altLang="zh-CN" sz="2400" dirty="0" smtClean="0"/>
              <a:t>      </a:t>
            </a:r>
            <a:r>
              <a:rPr lang="zh-CN" altLang="zh-CN" sz="2400" dirty="0" smtClean="0"/>
              <a:t>若以邮局为起点，公园、学校又该怎样来表示呢？</a:t>
            </a:r>
            <a:endParaRPr lang="zh-CN" altLang="zh-CN" sz="2400" dirty="0"/>
          </a:p>
        </p:txBody>
      </p:sp>
      <p:pic>
        <p:nvPicPr>
          <p:cNvPr id="9" name="图片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780928"/>
            <a:ext cx="5832648" cy="2448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矩形 12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63688" y="5373216"/>
            <a:ext cx="64940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/>
              <a:t>关注</a:t>
            </a:r>
            <a:r>
              <a:rPr lang="en-US" altLang="zh-CN" sz="2400" dirty="0" smtClean="0"/>
              <a:t>1</a:t>
            </a:r>
            <a:r>
              <a:rPr lang="zh-CN" altLang="en-US" sz="2400" dirty="0" smtClean="0"/>
              <a:t>：学生会不会想到或表达出到“原点”</a:t>
            </a:r>
            <a:endParaRPr lang="en-US" altLang="zh-CN" sz="2400" dirty="0" smtClean="0"/>
          </a:p>
          <a:p>
            <a:r>
              <a:rPr lang="zh-CN" altLang="en-US" sz="2400" dirty="0" smtClean="0"/>
              <a:t>关注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：</a:t>
            </a:r>
            <a:r>
              <a:rPr lang="zh-CN" altLang="zh-CN" sz="2400" dirty="0" smtClean="0"/>
              <a:t>数学</a:t>
            </a:r>
            <a:r>
              <a:rPr lang="zh-CN" altLang="en-US" sz="2400" dirty="0" smtClean="0"/>
              <a:t>现象</a:t>
            </a:r>
            <a:r>
              <a:rPr lang="zh-CN" altLang="zh-CN" sz="2400" dirty="0" smtClean="0"/>
              <a:t>的</a:t>
            </a:r>
            <a:r>
              <a:rPr lang="zh-CN" altLang="en-US" sz="2400" dirty="0" smtClean="0"/>
              <a:t>规定</a:t>
            </a:r>
            <a:r>
              <a:rPr lang="zh-CN" altLang="zh-CN" sz="2400" dirty="0" smtClean="0"/>
              <a:t>性与</a:t>
            </a:r>
            <a:r>
              <a:rPr lang="zh-CN" altLang="en-US" sz="2400" dirty="0" smtClean="0"/>
              <a:t>数学哲学的</a:t>
            </a:r>
            <a:r>
              <a:rPr lang="zh-CN" altLang="zh-CN" sz="2400" dirty="0" smtClean="0"/>
              <a:t>相对性</a:t>
            </a:r>
            <a:endParaRPr lang="zh-CN" alt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三、典型习题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43608" y="46365"/>
            <a:ext cx="5040560" cy="523220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第一单元：负数的初步认识</a:t>
            </a:r>
            <a:endParaRPr lang="zh-CN" altLang="en-US" sz="2800" dirty="0"/>
          </a:p>
        </p:txBody>
      </p:sp>
      <p:pic>
        <p:nvPicPr>
          <p:cNvPr id="23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1187624" y="1268760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2</a:t>
            </a:r>
            <a:r>
              <a:rPr lang="zh-CN" altLang="zh-CN" sz="2400" dirty="0" smtClean="0">
                <a:solidFill>
                  <a:srgbClr val="FF0000"/>
                </a:solidFill>
              </a:rPr>
              <a:t>、</a:t>
            </a:r>
            <a:r>
              <a:rPr lang="zh-CN" altLang="en-US" sz="2400" dirty="0" smtClean="0">
                <a:solidFill>
                  <a:srgbClr val="FF0000"/>
                </a:solidFill>
              </a:rPr>
              <a:t>练习一第</a:t>
            </a:r>
            <a:r>
              <a:rPr lang="en-US" altLang="zh-CN" sz="2400" dirty="0" smtClean="0">
                <a:solidFill>
                  <a:srgbClr val="FF0000"/>
                </a:solidFill>
              </a:rPr>
              <a:t>7</a:t>
            </a:r>
            <a:r>
              <a:rPr lang="zh-CN" altLang="en-US" sz="2400" dirty="0" smtClean="0">
                <a:solidFill>
                  <a:srgbClr val="FF0000"/>
                </a:solidFill>
              </a:rPr>
              <a:t>题（</a:t>
            </a:r>
            <a:r>
              <a:rPr lang="en-US" altLang="zh-CN" sz="2400" dirty="0" smtClean="0">
                <a:solidFill>
                  <a:srgbClr val="FF0000"/>
                </a:solidFill>
              </a:rPr>
              <a:t>P6</a:t>
            </a:r>
            <a:r>
              <a:rPr lang="zh-CN" altLang="en-US" sz="2400" dirty="0" smtClean="0">
                <a:solidFill>
                  <a:srgbClr val="FF0000"/>
                </a:solidFill>
              </a:rPr>
              <a:t>）</a:t>
            </a:r>
            <a:endParaRPr lang="zh-CN" altLang="zh-CN" sz="2400" dirty="0">
              <a:solidFill>
                <a:srgbClr val="FF0000"/>
              </a:solidFill>
            </a:endParaRPr>
          </a:p>
        </p:txBody>
      </p:sp>
      <p:pic>
        <p:nvPicPr>
          <p:cNvPr id="11" name="图片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72816"/>
            <a:ext cx="6408712" cy="2160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矩形 11"/>
          <p:cNvSpPr/>
          <p:nvPr/>
        </p:nvSpPr>
        <p:spPr>
          <a:xfrm>
            <a:off x="1187624" y="4005064"/>
            <a:ext cx="79563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dirty="0" smtClean="0"/>
              <a:t>（</a:t>
            </a:r>
            <a:r>
              <a:rPr lang="en-US" altLang="zh-CN" sz="2400" dirty="0" smtClean="0"/>
              <a:t>1</a:t>
            </a:r>
            <a:r>
              <a:rPr lang="zh-CN" altLang="zh-CN" sz="2400" dirty="0" smtClean="0"/>
              <a:t>）填数时如何体现</a:t>
            </a:r>
            <a:r>
              <a:rPr lang="zh-CN" altLang="zh-CN" sz="2400" dirty="0" smtClean="0">
                <a:solidFill>
                  <a:srgbClr val="FF0000"/>
                </a:solidFill>
              </a:rPr>
              <a:t>有序思维</a:t>
            </a:r>
            <a:r>
              <a:rPr lang="zh-CN" altLang="en-US" sz="2400" dirty="0" smtClean="0"/>
              <a:t>与对称性</a:t>
            </a:r>
            <a:r>
              <a:rPr lang="zh-CN" altLang="zh-CN" sz="2400" dirty="0" smtClean="0"/>
              <a:t>？</a:t>
            </a:r>
            <a:endParaRPr lang="en-US" altLang="zh-CN" sz="2400" dirty="0" smtClean="0"/>
          </a:p>
          <a:p>
            <a:pPr algn="ctr"/>
            <a:r>
              <a:rPr lang="zh-CN" altLang="en-US" dirty="0" smtClean="0"/>
              <a:t>对比呈现</a:t>
            </a:r>
            <a:r>
              <a:rPr lang="en-US" altLang="zh-CN" dirty="0" smtClean="0"/>
              <a:t>-4</a:t>
            </a:r>
            <a:r>
              <a:rPr lang="zh-CN" altLang="en-US" dirty="0" smtClean="0"/>
              <a:t> </a:t>
            </a:r>
            <a:r>
              <a:rPr lang="en-US" altLang="zh-CN" dirty="0" smtClean="0"/>
              <a:t>-3</a:t>
            </a:r>
            <a:r>
              <a:rPr lang="zh-CN" altLang="en-US" dirty="0" smtClean="0"/>
              <a:t>和</a:t>
            </a:r>
            <a:r>
              <a:rPr lang="en-US" altLang="zh-CN" dirty="0" smtClean="0"/>
              <a:t>-3</a:t>
            </a:r>
            <a:r>
              <a:rPr lang="zh-CN" altLang="en-US" dirty="0" smtClean="0"/>
              <a:t>、</a:t>
            </a:r>
            <a:r>
              <a:rPr lang="en-US" altLang="zh-CN" dirty="0" smtClean="0"/>
              <a:t>-4</a:t>
            </a:r>
            <a:r>
              <a:rPr lang="zh-CN" altLang="en-US" dirty="0" smtClean="0"/>
              <a:t>，强调先找</a:t>
            </a:r>
            <a:r>
              <a:rPr lang="zh-CN" altLang="en-US" dirty="0" smtClean="0">
                <a:solidFill>
                  <a:srgbClr val="FF0000"/>
                </a:solidFill>
              </a:rPr>
              <a:t>原点</a:t>
            </a:r>
            <a:endParaRPr lang="zh-CN" altLang="zh-CN" dirty="0" smtClean="0"/>
          </a:p>
          <a:p>
            <a:r>
              <a:rPr lang="zh-CN" altLang="zh-CN" sz="2400" dirty="0" smtClean="0"/>
              <a:t>（</a:t>
            </a:r>
            <a:r>
              <a:rPr lang="en-US" altLang="zh-CN" sz="2400" dirty="0" smtClean="0"/>
              <a:t>2</a:t>
            </a:r>
            <a:r>
              <a:rPr lang="zh-CN" altLang="zh-CN" sz="2400" dirty="0" smtClean="0"/>
              <a:t>）大卡通的问题能够较好地体现方向和距离（相反性</a:t>
            </a:r>
            <a:r>
              <a:rPr lang="zh-CN" altLang="zh-CN" sz="2400" dirty="0" smtClean="0"/>
              <a:t>）</a:t>
            </a:r>
            <a:endParaRPr lang="en-US" altLang="zh-CN" sz="2400" dirty="0" smtClean="0"/>
          </a:p>
          <a:p>
            <a:pPr algn="ctr"/>
            <a:r>
              <a:rPr lang="en-US" altLang="zh-CN" dirty="0" smtClean="0">
                <a:solidFill>
                  <a:srgbClr val="1FA808"/>
                </a:solidFill>
              </a:rPr>
              <a:t>-2</a:t>
            </a:r>
            <a:r>
              <a:rPr lang="zh-CN" altLang="en-US" dirty="0" smtClean="0">
                <a:solidFill>
                  <a:srgbClr val="1FA808"/>
                </a:solidFill>
              </a:rPr>
              <a:t>、</a:t>
            </a:r>
            <a:r>
              <a:rPr lang="en-US" altLang="zh-CN" dirty="0" smtClean="0">
                <a:solidFill>
                  <a:srgbClr val="1FA808"/>
                </a:solidFill>
              </a:rPr>
              <a:t>-4</a:t>
            </a:r>
            <a:r>
              <a:rPr lang="zh-CN" altLang="en-US" dirty="0" smtClean="0">
                <a:solidFill>
                  <a:srgbClr val="1FA808"/>
                </a:solidFill>
              </a:rPr>
              <a:t>谁更接近</a:t>
            </a:r>
            <a:r>
              <a:rPr lang="en-US" altLang="zh-CN" dirty="0" smtClean="0">
                <a:solidFill>
                  <a:srgbClr val="1FA808"/>
                </a:solidFill>
              </a:rPr>
              <a:t>0</a:t>
            </a:r>
            <a:r>
              <a:rPr lang="zh-CN" altLang="en-US" dirty="0" smtClean="0">
                <a:solidFill>
                  <a:srgbClr val="1FA808"/>
                </a:solidFill>
              </a:rPr>
              <a:t>，其实就是相反数谁更接近</a:t>
            </a:r>
            <a:r>
              <a:rPr lang="en-US" altLang="zh-CN" dirty="0" smtClean="0">
                <a:solidFill>
                  <a:srgbClr val="1FA808"/>
                </a:solidFill>
              </a:rPr>
              <a:t>0</a:t>
            </a:r>
            <a:endParaRPr lang="zh-CN" altLang="en-US" dirty="0" smtClean="0">
              <a:solidFill>
                <a:srgbClr val="1FA808"/>
              </a:solidFill>
            </a:endParaRPr>
          </a:p>
          <a:p>
            <a:r>
              <a:rPr lang="zh-CN" altLang="zh-CN" sz="2400" dirty="0" smtClean="0"/>
              <a:t>（</a:t>
            </a:r>
            <a:r>
              <a:rPr lang="en-US" altLang="zh-CN" sz="2400" dirty="0" smtClean="0"/>
              <a:t>3</a:t>
            </a:r>
            <a:r>
              <a:rPr lang="zh-CN" altLang="zh-CN" sz="2400" dirty="0" smtClean="0"/>
              <a:t>）</a:t>
            </a:r>
            <a:r>
              <a:rPr lang="zh-CN" altLang="en-US" sz="2400" dirty="0" smtClean="0"/>
              <a:t>不妨</a:t>
            </a:r>
            <a:r>
              <a:rPr lang="zh-CN" altLang="zh-CN" sz="2400" dirty="0" smtClean="0"/>
              <a:t>跟进结论：</a:t>
            </a:r>
            <a:r>
              <a:rPr lang="en-US" altLang="zh-CN" sz="2400" dirty="0" smtClean="0"/>
              <a:t>-2</a:t>
            </a:r>
            <a:r>
              <a:rPr lang="zh-CN" altLang="zh-CN" sz="2400" dirty="0" smtClean="0"/>
              <a:t>＞</a:t>
            </a:r>
            <a:r>
              <a:rPr lang="en-US" altLang="zh-CN" sz="2400" dirty="0" smtClean="0"/>
              <a:t>-4</a:t>
            </a:r>
            <a:endParaRPr lang="zh-CN" altLang="zh-CN" sz="2400" dirty="0"/>
          </a:p>
        </p:txBody>
      </p:sp>
      <p:sp>
        <p:nvSpPr>
          <p:cNvPr id="13" name="矩形 12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三、典型习题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43608" y="46365"/>
            <a:ext cx="5040560" cy="523220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第一单元：负数的初步认识</a:t>
            </a:r>
            <a:endParaRPr lang="zh-CN" altLang="en-US" sz="2800" dirty="0"/>
          </a:p>
        </p:txBody>
      </p:sp>
      <p:pic>
        <p:nvPicPr>
          <p:cNvPr id="23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1187624" y="1268760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3</a:t>
            </a:r>
            <a:r>
              <a:rPr lang="zh-CN" altLang="zh-CN" sz="2400" dirty="0" smtClean="0">
                <a:solidFill>
                  <a:srgbClr val="FF0000"/>
                </a:solidFill>
              </a:rPr>
              <a:t>、</a:t>
            </a:r>
            <a:r>
              <a:rPr lang="zh-CN" altLang="en-US" sz="2400" dirty="0" smtClean="0">
                <a:solidFill>
                  <a:srgbClr val="FF0000"/>
                </a:solidFill>
              </a:rPr>
              <a:t>下列说法可信吗？</a:t>
            </a:r>
            <a:r>
              <a:rPr lang="zh-CN" altLang="zh-CN" sz="2400" dirty="0" smtClean="0"/>
              <a:t>——描述一个数学故事</a:t>
            </a:r>
            <a:endParaRPr lang="zh-CN" altLang="zh-CN" sz="2400" dirty="0" smtClean="0"/>
          </a:p>
          <a:p>
            <a:endParaRPr lang="zh-CN" altLang="zh-CN" sz="2400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267744" y="191683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）某地海拔</a:t>
            </a: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-555.5</a:t>
            </a:r>
            <a:r>
              <a:rPr lang="zh-CN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米。</a:t>
            </a:r>
            <a:endParaRPr lang="en-US" altLang="zh-CN" sz="24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zh-CN" sz="24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）爸爸的手机余额</a:t>
            </a: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-0.5</a:t>
            </a:r>
            <a:r>
              <a:rPr lang="zh-CN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元。</a:t>
            </a:r>
            <a:endParaRPr lang="en-US" altLang="zh-CN" sz="24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zh-CN" sz="24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）篮球队员</a:t>
            </a:r>
            <a:r>
              <a:rPr lang="zh-CN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小明身高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-5cm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zh-CN" sz="24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87624" y="4542219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1FA808"/>
                </a:solidFill>
              </a:rPr>
              <a:t>4</a:t>
            </a:r>
            <a:r>
              <a:rPr lang="zh-CN" altLang="zh-CN" sz="2400" dirty="0" smtClean="0">
                <a:solidFill>
                  <a:srgbClr val="1FA808"/>
                </a:solidFill>
              </a:rPr>
              <a:t>、</a:t>
            </a:r>
            <a:r>
              <a:rPr lang="zh-CN" altLang="en-US" sz="2400" dirty="0" smtClean="0">
                <a:solidFill>
                  <a:srgbClr val="1FA808"/>
                </a:solidFill>
              </a:rPr>
              <a:t>求平均数：</a:t>
            </a:r>
            <a:r>
              <a:rPr lang="en-US" altLang="zh-CN" sz="2400" dirty="0" smtClean="0">
                <a:solidFill>
                  <a:srgbClr val="1FA808"/>
                </a:solidFill>
              </a:rPr>
              <a:t>42</a:t>
            </a:r>
            <a:r>
              <a:rPr lang="zh-CN" altLang="en-US" sz="2400" dirty="0" smtClean="0">
                <a:solidFill>
                  <a:srgbClr val="1FA808"/>
                </a:solidFill>
              </a:rPr>
              <a:t>、</a:t>
            </a:r>
            <a:r>
              <a:rPr lang="en-US" altLang="zh-CN" sz="2400" dirty="0" smtClean="0">
                <a:solidFill>
                  <a:srgbClr val="1FA808"/>
                </a:solidFill>
              </a:rPr>
              <a:t>38</a:t>
            </a:r>
            <a:r>
              <a:rPr lang="zh-CN" altLang="en-US" sz="2400" dirty="0" smtClean="0">
                <a:solidFill>
                  <a:srgbClr val="1FA808"/>
                </a:solidFill>
              </a:rPr>
              <a:t>、</a:t>
            </a:r>
            <a:r>
              <a:rPr lang="en-US" altLang="zh-CN" sz="2400" dirty="0" smtClean="0">
                <a:solidFill>
                  <a:srgbClr val="1FA808"/>
                </a:solidFill>
              </a:rPr>
              <a:t>39</a:t>
            </a:r>
            <a:r>
              <a:rPr lang="zh-CN" altLang="en-US" sz="2400" dirty="0" smtClean="0">
                <a:solidFill>
                  <a:srgbClr val="1FA808"/>
                </a:solidFill>
              </a:rPr>
              <a:t>、</a:t>
            </a:r>
            <a:r>
              <a:rPr lang="en-US" altLang="zh-CN" sz="2400" dirty="0" smtClean="0">
                <a:solidFill>
                  <a:srgbClr val="1FA808"/>
                </a:solidFill>
              </a:rPr>
              <a:t>41</a:t>
            </a:r>
            <a:r>
              <a:rPr lang="zh-CN" altLang="en-US" sz="2400" dirty="0" smtClean="0">
                <a:solidFill>
                  <a:srgbClr val="1FA808"/>
                </a:solidFill>
              </a:rPr>
              <a:t>、</a:t>
            </a:r>
            <a:r>
              <a:rPr lang="en-US" altLang="zh-CN" sz="2400" dirty="0" smtClean="0">
                <a:solidFill>
                  <a:srgbClr val="1FA808"/>
                </a:solidFill>
              </a:rPr>
              <a:t>36</a:t>
            </a:r>
            <a:r>
              <a:rPr lang="zh-CN" altLang="en-US" sz="2400" dirty="0" smtClean="0">
                <a:solidFill>
                  <a:srgbClr val="1FA808"/>
                </a:solidFill>
              </a:rPr>
              <a:t>、</a:t>
            </a:r>
            <a:r>
              <a:rPr lang="en-US" altLang="zh-CN" sz="2400" dirty="0" smtClean="0">
                <a:solidFill>
                  <a:srgbClr val="1FA808"/>
                </a:solidFill>
              </a:rPr>
              <a:t>45</a:t>
            </a:r>
            <a:r>
              <a:rPr lang="zh-CN" altLang="en-US" sz="2400" dirty="0" smtClean="0">
                <a:solidFill>
                  <a:srgbClr val="1FA808"/>
                </a:solidFill>
              </a:rPr>
              <a:t>、</a:t>
            </a:r>
            <a:r>
              <a:rPr lang="en-US" altLang="zh-CN" sz="2400" dirty="0" smtClean="0">
                <a:solidFill>
                  <a:srgbClr val="1FA808"/>
                </a:solidFill>
              </a:rPr>
              <a:t>39</a:t>
            </a:r>
            <a:endParaRPr lang="zh-CN" altLang="zh-CN" sz="2400" dirty="0" smtClean="0">
              <a:solidFill>
                <a:srgbClr val="1FA808"/>
              </a:solidFill>
            </a:endParaRPr>
          </a:p>
          <a:p>
            <a:endParaRPr lang="zh-CN" altLang="zh-CN" sz="2400" dirty="0">
              <a:solidFill>
                <a:srgbClr val="1FA808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四、典型案例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43608" y="46365"/>
            <a:ext cx="5040560" cy="523220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第一单元：负数的初步认识</a:t>
            </a:r>
            <a:endParaRPr lang="zh-CN" altLang="en-US" sz="2800" dirty="0"/>
          </a:p>
        </p:txBody>
      </p:sp>
      <p:pic>
        <p:nvPicPr>
          <p:cNvPr id="23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3815408" y="764704"/>
            <a:ext cx="5328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/>
              <a:t>储冬生</a:t>
            </a:r>
            <a:r>
              <a:rPr lang="en-US" altLang="zh-CN" sz="2000" b="1" dirty="0" smtClean="0"/>
              <a:t>.</a:t>
            </a:r>
            <a:r>
              <a:rPr lang="zh-CN" altLang="en-US" sz="2000" b="1" dirty="0" smtClean="0"/>
              <a:t>负数的初步认识</a:t>
            </a:r>
            <a:r>
              <a:rPr lang="en-US" altLang="zh-CN" sz="2000" b="1" dirty="0" smtClean="0"/>
              <a:t>.</a:t>
            </a:r>
            <a:r>
              <a:rPr lang="zh-CN" altLang="en-US" sz="2000" b="1" dirty="0" smtClean="0"/>
              <a:t>新桥实小</a:t>
            </a:r>
            <a:r>
              <a:rPr lang="en-US" altLang="zh-CN" sz="2000" b="1" dirty="0" smtClean="0"/>
              <a:t>.2016-12-3.</a:t>
            </a:r>
            <a:endParaRPr lang="zh-CN" altLang="zh-CN" sz="2000" b="1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26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7704856" cy="4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12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2564904"/>
            <a:ext cx="6264696" cy="646331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 smtClean="0"/>
              <a:t>第二单元：多边形的面积</a:t>
            </a:r>
            <a:endParaRPr lang="zh-CN" altLang="en-US" sz="3600" dirty="0"/>
          </a:p>
        </p:txBody>
      </p:sp>
      <p:pic>
        <p:nvPicPr>
          <p:cNvPr id="3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27784" y="3347700"/>
            <a:ext cx="5382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 smtClean="0"/>
              <a:t>强化转化要素，关注数学逻辑，积累思维经验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46365"/>
            <a:ext cx="5040560" cy="523220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第二单元：多边形的面积</a:t>
            </a:r>
            <a:endParaRPr lang="zh-CN" altLang="en-US" sz="2800" dirty="0"/>
          </a:p>
        </p:txBody>
      </p:sp>
      <p:pic>
        <p:nvPicPr>
          <p:cNvPr id="5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一、教材解析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79912" y="764704"/>
            <a:ext cx="2304256" cy="36933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b="1" dirty="0" smtClean="0">
                <a:solidFill>
                  <a:srgbClr val="FFFF00"/>
                </a:solidFill>
                <a:ea typeface="宋体" panose="02010600030101010101" pitchFamily="2" charset="-122"/>
              </a:rPr>
              <a:t>体系架构</a:t>
            </a:r>
            <a:endParaRPr lang="zh-CN" altLang="en-US" b="1" dirty="0">
              <a:solidFill>
                <a:srgbClr val="FFFF00"/>
              </a:solidFill>
              <a:ea typeface="宋体" panose="02010600030101010101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1680" y="1484784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B050"/>
                </a:solidFill>
              </a:rPr>
              <a:t>微观</a:t>
            </a:r>
            <a:r>
              <a:rPr lang="en-US" altLang="zh-CN" sz="2000" b="1" dirty="0" smtClean="0">
                <a:solidFill>
                  <a:srgbClr val="00B050"/>
                </a:solidFill>
              </a:rPr>
              <a:t>——</a:t>
            </a:r>
            <a:r>
              <a:rPr lang="zh-CN" altLang="en-US" sz="2000" b="1" dirty="0" smtClean="0">
                <a:solidFill>
                  <a:srgbClr val="00B050"/>
                </a:solidFill>
              </a:rPr>
              <a:t>单元编排</a:t>
            </a:r>
            <a:endParaRPr lang="zh-CN" altLang="en-US" sz="20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24128" y="1484784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B050"/>
                </a:solidFill>
              </a:rPr>
              <a:t>中观</a:t>
            </a:r>
            <a:r>
              <a:rPr lang="en-US" altLang="zh-CN" sz="2000" b="1" dirty="0" smtClean="0">
                <a:solidFill>
                  <a:srgbClr val="00B050"/>
                </a:solidFill>
              </a:rPr>
              <a:t>——</a:t>
            </a:r>
            <a:r>
              <a:rPr lang="zh-CN" altLang="en-US" sz="2000" b="1" dirty="0" smtClean="0">
                <a:solidFill>
                  <a:srgbClr val="00B050"/>
                </a:solidFill>
              </a:rPr>
              <a:t>知识体系（测量）</a:t>
            </a:r>
            <a:endParaRPr lang="zh-CN" altLang="en-US" sz="2000" b="1" dirty="0">
              <a:solidFill>
                <a:srgbClr val="00B05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580112" y="1988840"/>
            <a:ext cx="3491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图形特征：点、边、角、面</a:t>
            </a:r>
            <a:r>
              <a:rPr lang="en-US" altLang="zh-CN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…</a:t>
            </a:r>
            <a:endParaRPr lang="en-US" altLang="zh-CN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b="1" dirty="0" smtClean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度量：</a:t>
            </a:r>
            <a:endParaRPr lang="en-US" altLang="zh-CN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长度</a:t>
            </a:r>
            <a:r>
              <a:rPr lang="en-US" altLang="zh-CN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面积</a:t>
            </a:r>
            <a:r>
              <a:rPr lang="en-US" altLang="zh-CN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体积（容积）</a:t>
            </a:r>
            <a:endParaRPr lang="zh-CN" altLang="en-US" b="1" dirty="0" smtClean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b="1" dirty="0" smtClean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面积单位：</a:t>
            </a:r>
            <a:endParaRPr lang="en-US" altLang="zh-CN" b="1" dirty="0" smtClean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 dirty="0" smtClean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面积的意义</a:t>
            </a:r>
            <a:r>
              <a:rPr lang="en-US" altLang="zh-CN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平方厘米</a:t>
            </a:r>
            <a:r>
              <a:rPr lang="en-US" altLang="zh-CN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平方分米</a:t>
            </a:r>
            <a:r>
              <a:rPr lang="en-US" altLang="zh-CN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平方米</a:t>
            </a:r>
            <a:r>
              <a:rPr lang="en-US" altLang="zh-CN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公顷</a:t>
            </a:r>
            <a:r>
              <a:rPr lang="en-US" altLang="zh-CN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平方千米</a:t>
            </a:r>
            <a:endParaRPr lang="zh-CN" altLang="en-US" b="1" dirty="0" smtClean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b="1" dirty="0" smtClean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面积计算：</a:t>
            </a:r>
            <a:endParaRPr lang="en-US" altLang="zh-CN" b="1" dirty="0" smtClean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 dirty="0" smtClean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长方形（正方形）的面积</a:t>
            </a:r>
            <a:r>
              <a:rPr lang="en-US" altLang="zh-CN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多边形的面积</a:t>
            </a:r>
            <a:r>
              <a:rPr lang="en-US" altLang="zh-CN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圆的面积</a:t>
            </a:r>
            <a:r>
              <a:rPr lang="en-US" altLang="zh-CN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侧面积与表面积</a:t>
            </a:r>
            <a:endParaRPr lang="zh-CN" altLang="en-US" b="1" dirty="0" smtClean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060848"/>
            <a:ext cx="421646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一、教材解析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79912" y="764704"/>
            <a:ext cx="2304256" cy="36933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b="1" dirty="0" smtClean="0">
                <a:solidFill>
                  <a:srgbClr val="FFFF00"/>
                </a:solidFill>
                <a:ea typeface="宋体" panose="02010600030101010101" pitchFamily="2" charset="-122"/>
              </a:rPr>
              <a:t>研究路径</a:t>
            </a:r>
            <a:endParaRPr lang="zh-CN" altLang="en-US" b="1" dirty="0">
              <a:solidFill>
                <a:srgbClr val="FFFF00"/>
              </a:solidFill>
              <a:ea typeface="宋体" panose="02010600030101010101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9632" y="1484784"/>
            <a:ext cx="788436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运算教学：</a:t>
            </a:r>
            <a:r>
              <a:rPr lang="zh-CN" altLang="en-US" sz="2400" dirty="0" smtClean="0"/>
              <a:t>数运算、形运算</a:t>
            </a:r>
            <a:endParaRPr lang="en-US" altLang="zh-CN" sz="2400" dirty="0" smtClean="0"/>
          </a:p>
          <a:p>
            <a:endParaRPr lang="zh-CN" altLang="en-US" sz="2400" dirty="0" smtClean="0"/>
          </a:p>
          <a:p>
            <a:r>
              <a:rPr lang="zh-CN" altLang="en-US" sz="2400" dirty="0" smtClean="0">
                <a:solidFill>
                  <a:srgbClr val="FF0000"/>
                </a:solidFill>
              </a:rPr>
              <a:t>从知识技能</a:t>
            </a:r>
            <a:r>
              <a:rPr lang="en-US" altLang="zh-CN" sz="2400" dirty="0" smtClean="0">
                <a:solidFill>
                  <a:srgbClr val="FF0000"/>
                </a:solidFill>
              </a:rPr>
              <a:t>——</a:t>
            </a:r>
            <a:r>
              <a:rPr lang="zh-CN" altLang="en-US" sz="2400" dirty="0" smtClean="0">
                <a:solidFill>
                  <a:srgbClr val="FF0000"/>
                </a:solidFill>
              </a:rPr>
              <a:t>数学思维：</a:t>
            </a:r>
            <a:r>
              <a:rPr lang="zh-CN" altLang="en-US" sz="2400" dirty="0" smtClean="0"/>
              <a:t>学会思考</a:t>
            </a:r>
            <a:endParaRPr lang="en-US" altLang="zh-CN" sz="2400" dirty="0" smtClean="0"/>
          </a:p>
          <a:p>
            <a:r>
              <a:rPr lang="en-US" altLang="zh-CN" dirty="0" smtClean="0"/>
              <a:t>                       </a:t>
            </a:r>
            <a:r>
              <a:rPr lang="zh-CN" altLang="en-US" dirty="0" smtClean="0"/>
              <a:t>特例明向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普例推理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表达结论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内化应用</a:t>
            </a:r>
            <a:endParaRPr lang="en-US" altLang="zh-CN" dirty="0" smtClean="0"/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endParaRPr lang="zh-CN" altLang="en-US" sz="2400" dirty="0" smtClean="0"/>
          </a:p>
        </p:txBody>
      </p:sp>
      <p:sp>
        <p:nvSpPr>
          <p:cNvPr id="16" name="矩形 15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608" y="46365"/>
            <a:ext cx="5040560" cy="523220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第二单元：多边形的面积</a:t>
            </a:r>
            <a:endParaRPr lang="zh-CN" altLang="en-US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429000"/>
            <a:ext cx="6811568" cy="18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一、教材解析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79912" y="764704"/>
            <a:ext cx="2304256" cy="36933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b="1" dirty="0" smtClean="0">
                <a:solidFill>
                  <a:srgbClr val="FFFF00"/>
                </a:solidFill>
                <a:ea typeface="宋体" panose="02010600030101010101" pitchFamily="2" charset="-122"/>
              </a:rPr>
              <a:t>内涵实质</a:t>
            </a:r>
            <a:endParaRPr lang="zh-CN" altLang="en-US" b="1" dirty="0">
              <a:solidFill>
                <a:srgbClr val="FFFF00"/>
              </a:solidFill>
              <a:ea typeface="宋体" panose="02010600030101010101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656" y="1484784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、课标要求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75656" y="2132856"/>
            <a:ext cx="741682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/>
              <a:t>课程目标，学段目标，第二学段</a:t>
            </a:r>
            <a:endParaRPr lang="en-US" altLang="zh-CN" sz="2000" dirty="0" smtClean="0"/>
          </a:p>
          <a:p>
            <a:r>
              <a:rPr lang="zh-CN" altLang="en-US" sz="2000" dirty="0" smtClean="0"/>
              <a:t>知识技能：</a:t>
            </a:r>
            <a:r>
              <a:rPr lang="zh-CN" altLang="en-US" sz="2000" dirty="0" smtClean="0">
                <a:solidFill>
                  <a:srgbClr val="FF0000"/>
                </a:solidFill>
              </a:rPr>
              <a:t>“掌握</a:t>
            </a:r>
            <a:r>
              <a:rPr lang="zh-CN" altLang="en-US" sz="2800" b="1" dirty="0" smtClean="0">
                <a:solidFill>
                  <a:srgbClr val="7030A0"/>
                </a:solidFill>
              </a:rPr>
              <a:t>测量</a:t>
            </a:r>
            <a:r>
              <a:rPr lang="zh-CN" altLang="en-US" sz="2000" dirty="0" smtClean="0">
                <a:solidFill>
                  <a:srgbClr val="FF0000"/>
                </a:solidFill>
              </a:rPr>
              <a:t>、识图和画图的基本方法”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r>
              <a:rPr lang="zh-CN" altLang="en-US" sz="2000" dirty="0" smtClean="0"/>
              <a:t>数学思考：</a:t>
            </a:r>
            <a:r>
              <a:rPr lang="zh-CN" altLang="en-US" sz="2000" dirty="0" smtClean="0">
                <a:solidFill>
                  <a:srgbClr val="FF0000"/>
                </a:solidFill>
              </a:rPr>
              <a:t>“在观察、实验、猜想、验证等活动中，发展合情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r>
              <a:rPr lang="zh-CN" altLang="en-US" sz="2000" dirty="0" smtClean="0">
                <a:solidFill>
                  <a:srgbClr val="FF0000"/>
                </a:solidFill>
              </a:rPr>
              <a:t>                   推理能力，能进行有条理的思考，能比较清楚地表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r>
              <a:rPr lang="en-US" altLang="zh-CN" sz="2000" dirty="0" smtClean="0">
                <a:solidFill>
                  <a:srgbClr val="FF0000"/>
                </a:solidFill>
              </a:rPr>
              <a:t>                   </a:t>
            </a:r>
            <a:r>
              <a:rPr lang="zh-CN" altLang="en-US" sz="2000" dirty="0" smtClean="0">
                <a:solidFill>
                  <a:srgbClr val="FF0000"/>
                </a:solidFill>
              </a:rPr>
              <a:t>达自己的思考过程和结果。”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endParaRPr lang="en-US" altLang="zh-CN" sz="2000" dirty="0" smtClean="0"/>
          </a:p>
          <a:p>
            <a:r>
              <a:rPr lang="zh-CN" altLang="en-US" sz="2000" dirty="0" smtClean="0"/>
              <a:t>课程内容，第二学段，图形与几何，</a:t>
            </a:r>
            <a:r>
              <a:rPr lang="zh-CN" altLang="en-US" sz="2800" b="1" dirty="0" smtClean="0">
                <a:solidFill>
                  <a:srgbClr val="7030A0"/>
                </a:solidFill>
              </a:rPr>
              <a:t>测量</a:t>
            </a:r>
            <a:endParaRPr lang="en-US" altLang="zh-CN" sz="2800" b="1" dirty="0" smtClean="0">
              <a:solidFill>
                <a:srgbClr val="7030A0"/>
              </a:solidFill>
            </a:endParaRPr>
          </a:p>
          <a:p>
            <a:r>
              <a:rPr lang="zh-CN" altLang="en-US" sz="2000" dirty="0" smtClean="0">
                <a:solidFill>
                  <a:srgbClr val="FF0000"/>
                </a:solidFill>
              </a:rPr>
              <a:t>“探索并掌握三角形、平行四边形和梯形的面积公式，并能解决简单的实际问题”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r>
              <a:rPr lang="zh-CN" altLang="en-US" sz="2000" dirty="0" smtClean="0">
                <a:solidFill>
                  <a:srgbClr val="FF0000"/>
                </a:solidFill>
              </a:rPr>
              <a:t>“知道面积单位</a:t>
            </a:r>
            <a:r>
              <a:rPr lang="zh-CN" altLang="zh-CN" sz="2000" b="1" dirty="0" smtClean="0">
                <a:solidFill>
                  <a:srgbClr val="0070C0"/>
                </a:solidFill>
              </a:rPr>
              <a:t>千米</a:t>
            </a:r>
            <a:r>
              <a:rPr lang="en-US" altLang="zh-CN" sz="2000" b="1" baseline="30000" dirty="0" smtClean="0">
                <a:solidFill>
                  <a:srgbClr val="0070C0"/>
                </a:solidFill>
              </a:rPr>
              <a:t>2</a:t>
            </a:r>
            <a:r>
              <a:rPr lang="zh-CN" altLang="en-US" sz="2000" dirty="0" smtClean="0">
                <a:solidFill>
                  <a:srgbClr val="FF0000"/>
                </a:solidFill>
              </a:rPr>
              <a:t>、公顷”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r>
              <a:rPr lang="zh-CN" altLang="en-US" sz="2000" dirty="0" smtClean="0">
                <a:solidFill>
                  <a:srgbClr val="FF0000"/>
                </a:solidFill>
              </a:rPr>
              <a:t>“会用方格纸估计不规则图形的面积”</a:t>
            </a:r>
            <a:endParaRPr lang="zh-CN" alt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3608" y="46365"/>
            <a:ext cx="5040560" cy="523220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第二单元：多边形的面积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46365"/>
            <a:ext cx="5040560" cy="523220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/>
              <a:t>O</a:t>
            </a:r>
            <a:r>
              <a:rPr lang="zh-CN" altLang="en-US" sz="2800" dirty="0" smtClean="0"/>
              <a:t>、序</a:t>
            </a:r>
            <a:endParaRPr lang="zh-CN" altLang="en-US" sz="2800" dirty="0"/>
          </a:p>
        </p:txBody>
      </p:sp>
      <p:pic>
        <p:nvPicPr>
          <p:cNvPr id="5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矩形 16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403648" y="836712"/>
            <a:ext cx="748883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小学数学教材专业化解读的三个视角</a:t>
            </a:r>
            <a:endParaRPr lang="zh-CN" altLang="en-US" sz="3200" b="1" dirty="0" smtClean="0">
              <a:solidFill>
                <a:srgbClr val="00B05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 dirty="0" smtClean="0"/>
              <a:t>（</a:t>
            </a:r>
            <a:r>
              <a:rPr lang="en-US" altLang="zh-CN" sz="2400" dirty="0" smtClean="0"/>
              <a:t>1</a:t>
            </a:r>
            <a:r>
              <a:rPr lang="zh-CN" altLang="en-US" sz="2400" dirty="0" smtClean="0"/>
              <a:t>）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高观点指导下的视角</a:t>
            </a:r>
            <a:endParaRPr lang="zh-CN" altLang="en-US" sz="2400" b="1" dirty="0" smtClean="0">
              <a:solidFill>
                <a:srgbClr val="FF0000"/>
              </a:solidFill>
            </a:endParaRPr>
          </a:p>
          <a:p>
            <a:r>
              <a:rPr lang="zh-CN" altLang="en-US" sz="2400" dirty="0" smtClean="0"/>
              <a:t>基于初等数学体系，把握教学内容的内涵本质</a:t>
            </a:r>
            <a:endParaRPr lang="zh-CN" altLang="en-US" sz="2400" dirty="0" smtClean="0"/>
          </a:p>
          <a:p>
            <a:r>
              <a:rPr lang="zh-CN" altLang="en-US" sz="2400" dirty="0" smtClean="0"/>
              <a:t>基于数学史，把握教学内容的发展与完善的过程</a:t>
            </a:r>
            <a:endParaRPr lang="zh-CN" altLang="en-US" sz="2400" dirty="0" smtClean="0"/>
          </a:p>
          <a:p>
            <a:r>
              <a:rPr lang="zh-CN" altLang="en-US" sz="2400" dirty="0" smtClean="0"/>
              <a:t>基于数学教育史，把握数学教育演化的经过</a:t>
            </a:r>
            <a:endParaRPr lang="en-US" altLang="zh-CN" sz="2400" dirty="0" smtClean="0"/>
          </a:p>
          <a:p>
            <a:endParaRPr lang="zh-CN" altLang="en-US" sz="2400" dirty="0" smtClean="0"/>
          </a:p>
          <a:p>
            <a:r>
              <a:rPr lang="zh-CN" altLang="en-US" sz="2400" dirty="0" smtClean="0"/>
              <a:t>（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）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数学思想方法的视角</a:t>
            </a:r>
            <a:endParaRPr lang="zh-CN" altLang="en-US" sz="2400" b="1" dirty="0" smtClean="0">
              <a:solidFill>
                <a:srgbClr val="FF0000"/>
              </a:solidFill>
            </a:endParaRPr>
          </a:p>
          <a:p>
            <a:r>
              <a:rPr lang="zh-CN" altLang="en-US" sz="2400" dirty="0" smtClean="0"/>
              <a:t>理解教材知识的呈现方式，把握内含的教学思想方法</a:t>
            </a:r>
            <a:endParaRPr lang="zh-CN" altLang="en-US" sz="2400" dirty="0" smtClean="0"/>
          </a:p>
          <a:p>
            <a:r>
              <a:rPr lang="zh-CN" altLang="en-US" sz="2400" dirty="0" smtClean="0"/>
              <a:t>理解学生学习的思维路径，把握学生的思维方式</a:t>
            </a:r>
            <a:endParaRPr lang="en-US" altLang="zh-CN" sz="2400" dirty="0" smtClean="0"/>
          </a:p>
          <a:p>
            <a:endParaRPr lang="zh-CN" altLang="en-US" sz="2400" dirty="0" smtClean="0"/>
          </a:p>
          <a:p>
            <a:r>
              <a:rPr lang="zh-CN" altLang="en-US" sz="2400" dirty="0" smtClean="0"/>
              <a:t>（</a:t>
            </a:r>
            <a:r>
              <a:rPr lang="en-US" altLang="zh-CN" sz="2400" dirty="0" smtClean="0"/>
              <a:t>3</a:t>
            </a:r>
            <a:r>
              <a:rPr lang="zh-CN" altLang="en-US" sz="2400" dirty="0" smtClean="0"/>
              <a:t>）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教材编排体系的视角</a:t>
            </a:r>
            <a:endParaRPr lang="zh-CN" altLang="en-US" sz="2400" b="1" dirty="0" smtClean="0">
              <a:solidFill>
                <a:srgbClr val="FF0000"/>
              </a:solidFill>
            </a:endParaRPr>
          </a:p>
          <a:p>
            <a:r>
              <a:rPr lang="zh-CN" altLang="en-US" sz="2400" dirty="0" smtClean="0"/>
              <a:t>理解教材的编排特点，把握教学要求</a:t>
            </a:r>
            <a:endParaRPr lang="zh-CN" altLang="en-US" sz="2400" dirty="0" smtClean="0"/>
          </a:p>
          <a:p>
            <a:r>
              <a:rPr lang="zh-CN" altLang="en-US" sz="2400" dirty="0" smtClean="0"/>
              <a:t>梳理教材的编排体系，把握年段目标和重点</a:t>
            </a:r>
            <a:endParaRPr lang="en-US" altLang="zh-CN" sz="2400" dirty="0" smtClean="0"/>
          </a:p>
          <a:p>
            <a:endParaRPr lang="en-US" altLang="zh-CN" sz="2400" dirty="0" smtClean="0"/>
          </a:p>
          <a:p>
            <a:endParaRPr lang="zh-CN" alt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一、教材解析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79912" y="764704"/>
            <a:ext cx="2304256" cy="36933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b="1" dirty="0" smtClean="0">
                <a:solidFill>
                  <a:srgbClr val="FFFF00"/>
                </a:solidFill>
                <a:ea typeface="宋体" panose="02010600030101010101" pitchFamily="2" charset="-122"/>
              </a:rPr>
              <a:t>内涵实质</a:t>
            </a:r>
            <a:endParaRPr lang="zh-CN" altLang="en-US" b="1" dirty="0">
              <a:solidFill>
                <a:srgbClr val="FFFF00"/>
              </a:solidFill>
              <a:ea typeface="宋体" panose="02010600030101010101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1340768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、观点拓宽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03848" y="1444714"/>
            <a:ext cx="5616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/>
              <a:t>  </a:t>
            </a:r>
            <a:r>
              <a:rPr lang="zh-CN" altLang="en-US" sz="2000" dirty="0" smtClean="0"/>
              <a:t>多边形面积计算</a:t>
            </a:r>
            <a:r>
              <a:rPr lang="en-US" altLang="zh-CN" sz="2000" dirty="0" smtClean="0"/>
              <a:t>——</a:t>
            </a:r>
            <a:r>
              <a:rPr lang="zh-CN" altLang="en-US" sz="2000" dirty="0" smtClean="0">
                <a:solidFill>
                  <a:srgbClr val="FF0000"/>
                </a:solidFill>
              </a:rPr>
              <a:t>三角形为例</a:t>
            </a:r>
            <a:endParaRPr lang="zh-CN" alt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03648" y="2121822"/>
            <a:ext cx="7740352" cy="38472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1.</a:t>
            </a: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已知三角形底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a</a:t>
            </a: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，高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h</a:t>
            </a: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，则 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S=ah÷2</a:t>
            </a:r>
            <a:endParaRPr kumimoji="0" lang="en-US" altLang="zh-CN" b="1" i="0" u="none" strike="noStrike" cap="none" normalizeH="0" baseline="0" dirty="0" smtClean="0">
              <a:ln>
                <a:noFill/>
              </a:ln>
              <a:effectLst/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b="1" i="0" u="none" strike="noStrike" cap="none" normalizeH="0" baseline="0" dirty="0" smtClean="0">
              <a:ln>
                <a:noFill/>
              </a:ln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2.</a:t>
            </a: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海伦公式：</a:t>
            </a: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已知三角形三边</a:t>
            </a:r>
            <a:r>
              <a:rPr kumimoji="0" lang="en-US" altLang="zh-CN" b="1" i="0" u="none" strike="noStrike" cap="none" normalizeH="0" baseline="0" dirty="0" err="1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a,b,c</a:t>
            </a: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，设：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p=(</a:t>
            </a:r>
            <a:r>
              <a:rPr kumimoji="0" lang="en-US" altLang="zh-CN" b="1" i="0" u="none" strike="noStrike" cap="none" normalizeH="0" baseline="0" dirty="0" err="1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a+b+c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)/2</a:t>
            </a:r>
            <a:endParaRPr kumimoji="0" lang="en-US" altLang="zh-CN" b="1" i="0" u="none" strike="noStrike" cap="none" normalizeH="0" baseline="0" dirty="0" smtClean="0">
              <a:ln>
                <a:noFill/>
              </a:ln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S=√[p(p-a)(p-b)(p-c)]</a:t>
            </a:r>
            <a:endParaRPr kumimoji="0" lang="en-US" altLang="zh-CN" b="1" i="0" u="none" strike="noStrike" cap="none" normalizeH="0" baseline="0" dirty="0" smtClean="0">
              <a:ln>
                <a:noFill/>
              </a:ln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 =√[(1/16)(</a:t>
            </a:r>
            <a:r>
              <a:rPr kumimoji="0" lang="en-US" altLang="zh-CN" b="1" i="0" u="none" strike="noStrike" cap="none" normalizeH="0" baseline="0" dirty="0" err="1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a+b+c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)(</a:t>
            </a:r>
            <a:r>
              <a:rPr kumimoji="0" lang="en-US" altLang="zh-CN" b="1" i="0" u="none" strike="noStrike" cap="none" normalizeH="0" baseline="0" dirty="0" err="1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a+b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-c)(</a:t>
            </a:r>
            <a:r>
              <a:rPr kumimoji="0" lang="en-US" altLang="zh-CN" b="1" i="0" u="none" strike="noStrike" cap="none" normalizeH="0" baseline="0" dirty="0" err="1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a+c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-b)(</a:t>
            </a:r>
            <a:r>
              <a:rPr kumimoji="0" lang="en-US" altLang="zh-CN" b="1" i="0" u="none" strike="noStrike" cap="none" normalizeH="0" baseline="0" dirty="0" err="1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b+c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-a)]</a:t>
            </a:r>
            <a:endParaRPr kumimoji="0" lang="en-US" altLang="zh-CN" b="1" i="0" u="none" strike="noStrike" cap="none" normalizeH="0" baseline="0" dirty="0" smtClean="0">
              <a:ln>
                <a:noFill/>
              </a:ln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 =1/4√[(</a:t>
            </a:r>
            <a:r>
              <a:rPr kumimoji="0" lang="en-US" altLang="zh-CN" b="1" i="0" u="none" strike="noStrike" cap="none" normalizeH="0" baseline="0" dirty="0" err="1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a+b+c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)(</a:t>
            </a:r>
            <a:r>
              <a:rPr kumimoji="0" lang="en-US" altLang="zh-CN" b="1" i="0" u="none" strike="noStrike" cap="none" normalizeH="0" baseline="0" dirty="0" err="1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a+b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-c)(</a:t>
            </a:r>
            <a:r>
              <a:rPr kumimoji="0" lang="en-US" altLang="zh-CN" b="1" i="0" u="none" strike="noStrike" cap="none" normalizeH="0" baseline="0" dirty="0" err="1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a+c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-b)(</a:t>
            </a:r>
            <a:r>
              <a:rPr kumimoji="0" lang="en-US" altLang="zh-CN" b="1" i="0" u="none" strike="noStrike" cap="none" normalizeH="0" baseline="0" dirty="0" err="1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b+c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-a)]</a:t>
            </a:r>
            <a:endParaRPr kumimoji="0" lang="en-US" altLang="zh-CN" b="1" i="0" u="none" strike="noStrike" cap="none" normalizeH="0" baseline="0" dirty="0" smtClean="0">
              <a:ln>
                <a:noFill/>
              </a:ln>
              <a:effectLst/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b="1" i="0" u="none" strike="noStrike" cap="none" normalizeH="0" baseline="0" dirty="0" smtClean="0">
              <a:ln>
                <a:noFill/>
              </a:ln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秦九韶公式：△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ABC</a:t>
            </a: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中，</a:t>
            </a: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三边长分别为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a</a:t>
            </a: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、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b</a:t>
            </a: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、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c</a:t>
            </a: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，设：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S=(</a:t>
            </a:r>
            <a:r>
              <a:rPr kumimoji="0" lang="en-US" altLang="zh-CN" b="1" i="0" u="none" strike="noStrike" cap="none" normalizeH="0" baseline="0" dirty="0" err="1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a+b+c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)/2</a:t>
            </a:r>
            <a:endParaRPr kumimoji="0" lang="en-US" altLang="zh-CN" b="1" i="0" u="none" strike="noStrike" cap="none" normalizeH="0" baseline="0" dirty="0" smtClean="0">
              <a:ln>
                <a:noFill/>
              </a:ln>
              <a:effectLst/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该三角形的面积是：√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[(S-a)(S-b)(S-c)]</a:t>
            </a:r>
            <a:endParaRPr kumimoji="0" lang="en-US" altLang="zh-CN" b="1" i="0" u="none" strike="noStrike" cap="none" normalizeH="0" baseline="0" dirty="0" smtClean="0">
              <a:ln>
                <a:noFill/>
              </a:ln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b="1" i="0" u="none" strike="noStrike" cap="none" normalizeH="0" baseline="0" dirty="0" smtClean="0">
              <a:ln>
                <a:noFill/>
              </a:ln>
              <a:effectLst/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3.</a:t>
            </a: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已知</a:t>
            </a: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三角形两边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a</a:t>
            </a: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、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b</a:t>
            </a: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及其夹角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C</a:t>
            </a: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，</a:t>
            </a:r>
            <a:endParaRPr kumimoji="0" lang="zh-CN" altLang="en-US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则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S=</a:t>
            </a:r>
            <a:r>
              <a:rPr kumimoji="0" lang="en-US" altLang="zh-CN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absin</a:t>
            </a:r>
            <a:r>
              <a:rPr kumimoji="0" lang="en-US" altLang="zh-CN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C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/2</a:t>
            </a: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，即两邻边及其夹角正弦值的乘积的一半。</a:t>
            </a:r>
            <a:endParaRPr kumimoji="0" lang="zh-CN" altLang="en-US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3048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由此推论：平行四边形面积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S=</a:t>
            </a:r>
            <a:r>
              <a:rPr kumimoji="0" lang="en-US" altLang="zh-CN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absinC</a:t>
            </a:r>
            <a:endParaRPr kumimoji="0" lang="en-US" altLang="zh-CN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608" y="46365"/>
            <a:ext cx="5040560" cy="523220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第二单元：多边形的面积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http://blueve.me/wp-content/uploads/2011/05/f2.png">
            <a:hlinkClick r:id="rId1" tgtFrame="&quot;_blank&quot;"/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581128"/>
            <a:ext cx="432048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3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一、教材解析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79912" y="764704"/>
            <a:ext cx="2304256" cy="36933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b="1" dirty="0" smtClean="0">
                <a:solidFill>
                  <a:srgbClr val="FFFF00"/>
                </a:solidFill>
                <a:ea typeface="宋体" panose="02010600030101010101" pitchFamily="2" charset="-122"/>
              </a:rPr>
              <a:t>内涵实质</a:t>
            </a:r>
            <a:endParaRPr lang="zh-CN" altLang="en-US" b="1" dirty="0">
              <a:solidFill>
                <a:srgbClr val="FFFF00"/>
              </a:solidFill>
              <a:ea typeface="宋体" panose="02010600030101010101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1340768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、观点拓宽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03848" y="1444714"/>
            <a:ext cx="5616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/>
              <a:t>  </a:t>
            </a:r>
            <a:r>
              <a:rPr lang="zh-CN" altLang="en-US" sz="2000" dirty="0" smtClean="0"/>
              <a:t>多边形面积计算</a:t>
            </a:r>
            <a:r>
              <a:rPr lang="en-US" altLang="zh-CN" sz="2000" dirty="0" smtClean="0"/>
              <a:t>——</a:t>
            </a:r>
            <a:r>
              <a:rPr lang="zh-CN" altLang="en-US" sz="2000" dirty="0" smtClean="0">
                <a:solidFill>
                  <a:srgbClr val="FF0000"/>
                </a:solidFill>
              </a:rPr>
              <a:t>三角形为例</a:t>
            </a:r>
            <a:endParaRPr lang="zh-CN" alt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59632" y="2060848"/>
            <a:ext cx="7884368" cy="258532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304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4.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设三角形</a:t>
            </a:r>
            <a:r>
              <a:rPr lang="zh-CN" altLang="en-US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三边分别为</a:t>
            </a:r>
            <a:r>
              <a:rPr lang="en-US" altLang="zh-CN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a</a:t>
            </a:r>
            <a:r>
              <a:rPr lang="zh-CN" altLang="en-US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、</a:t>
            </a:r>
            <a:r>
              <a:rPr lang="en-US" altLang="zh-CN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b</a:t>
            </a:r>
            <a:r>
              <a:rPr lang="zh-CN" altLang="en-US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、</a:t>
            </a:r>
            <a:r>
              <a:rPr lang="en-US" altLang="zh-CN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c</a:t>
            </a:r>
            <a:r>
              <a:rPr lang="zh-CN" altLang="en-US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，内切圆半径为</a:t>
            </a:r>
            <a:r>
              <a:rPr lang="en-US" altLang="zh-CN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r</a:t>
            </a:r>
            <a:endParaRPr lang="en-US" altLang="zh-CN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lvl="0" indent="304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则三角形面积</a:t>
            </a:r>
            <a:r>
              <a:rPr lang="en-US" altLang="zh-CN" b="1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=(</a:t>
            </a:r>
            <a:r>
              <a:rPr lang="en-US" altLang="zh-CN" b="1" dirty="0" err="1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a+b+c</a:t>
            </a:r>
            <a:r>
              <a:rPr lang="en-US" altLang="zh-CN" b="1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)r/2</a:t>
            </a:r>
            <a:endParaRPr lang="en-US" altLang="zh-CN" b="1" dirty="0" smtClean="0"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lvl="0" indent="304800" fontAlgn="base">
              <a:spcBef>
                <a:spcPct val="0"/>
              </a:spcBef>
              <a:spcAft>
                <a:spcPct val="0"/>
              </a:spcAft>
            </a:pPr>
            <a:endParaRPr lang="en-US" altLang="zh-CN" b="1" dirty="0" smtClean="0"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lvl="0" indent="304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5.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设三角形三</a:t>
            </a:r>
            <a:r>
              <a:rPr lang="zh-CN" altLang="en-US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边分别为</a:t>
            </a:r>
            <a:r>
              <a:rPr lang="en-US" altLang="zh-CN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a</a:t>
            </a:r>
            <a:r>
              <a:rPr lang="zh-CN" altLang="en-US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、</a:t>
            </a:r>
            <a:r>
              <a:rPr lang="en-US" altLang="zh-CN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b</a:t>
            </a:r>
            <a:r>
              <a:rPr lang="zh-CN" altLang="en-US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、</a:t>
            </a:r>
            <a:r>
              <a:rPr lang="en-US" altLang="zh-CN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c</a:t>
            </a:r>
            <a:r>
              <a:rPr lang="zh-CN" altLang="en-US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，外接圆半径为</a:t>
            </a:r>
            <a:r>
              <a:rPr lang="en-US" altLang="zh-CN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R</a:t>
            </a:r>
            <a:endParaRPr lang="en-US" altLang="zh-CN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lvl="0" indent="304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则三角形面积</a:t>
            </a:r>
            <a:r>
              <a:rPr lang="en-US" altLang="zh-CN" b="1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=</a:t>
            </a:r>
            <a:r>
              <a:rPr lang="en-US" altLang="zh-CN" b="1" dirty="0" err="1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abc</a:t>
            </a:r>
            <a:r>
              <a:rPr lang="en-US" altLang="zh-CN" b="1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/4R</a:t>
            </a:r>
            <a:endParaRPr lang="en-US" altLang="zh-CN" b="1" dirty="0" smtClean="0"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lvl="0" indent="304800" fontAlgn="base">
              <a:spcBef>
                <a:spcPct val="0"/>
              </a:spcBef>
              <a:spcAft>
                <a:spcPct val="0"/>
              </a:spcAft>
            </a:pPr>
            <a:endParaRPr lang="en-US" altLang="zh-CN" b="1" dirty="0" smtClean="0"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lvl="0" indent="304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6.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行列式形式（有向面积）：</a:t>
            </a:r>
            <a:endParaRPr lang="zh-CN" altLang="en-US" b="1" dirty="0" smtClean="0"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lvl="0" indent="304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三角形</a:t>
            </a:r>
            <a:r>
              <a:rPr lang="en-US" altLang="zh-CN" b="1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ABC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在</a:t>
            </a:r>
            <a:r>
              <a:rPr lang="zh-CN" altLang="en-US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平面直角坐标系内</a:t>
            </a:r>
            <a:r>
              <a:rPr lang="en-US" altLang="zh-CN" b="1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A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（</a:t>
            </a:r>
            <a:r>
              <a:rPr lang="en-US" altLang="zh-CN" b="1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x1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，</a:t>
            </a:r>
            <a:r>
              <a:rPr lang="en-US" altLang="zh-CN" b="1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y1)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、</a:t>
            </a:r>
            <a:r>
              <a:rPr lang="en-US" altLang="zh-CN" b="1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B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（</a:t>
            </a:r>
            <a:r>
              <a:rPr lang="en-US" altLang="zh-CN" b="1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x2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，</a:t>
            </a:r>
            <a:r>
              <a:rPr lang="en-US" altLang="zh-CN" b="1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y2)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、</a:t>
            </a:r>
            <a:r>
              <a:rPr lang="en-US" altLang="zh-CN" b="1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C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（</a:t>
            </a:r>
            <a:r>
              <a:rPr lang="en-US" altLang="zh-CN" b="1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x3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，</a:t>
            </a:r>
            <a:r>
              <a:rPr lang="en-US" altLang="zh-CN" b="1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y2)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。</a:t>
            </a:r>
            <a:endParaRPr lang="zh-CN" altLang="en-US" b="1" dirty="0" smtClean="0"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lvl="0" indent="304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endParaRPr lang="zh-CN" altLang="en-US" b="1" dirty="0" smtClean="0"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1" name="图片 10" descr="http://blueve.me/wp-content/uploads/2011/05/f1.png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581128"/>
            <a:ext cx="237626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043608" y="46365"/>
            <a:ext cx="5040560" cy="523220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第二单元：多边形的面积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一、教材解析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79912" y="764704"/>
            <a:ext cx="2304256" cy="36933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b="1" dirty="0" smtClean="0">
                <a:solidFill>
                  <a:srgbClr val="FFFF00"/>
                </a:solidFill>
                <a:ea typeface="宋体" panose="02010600030101010101" pitchFamily="2" charset="-122"/>
              </a:rPr>
              <a:t>内涵实质</a:t>
            </a:r>
            <a:endParaRPr lang="zh-CN" altLang="en-US" b="1" dirty="0">
              <a:solidFill>
                <a:srgbClr val="FFFF00"/>
              </a:solidFill>
              <a:ea typeface="宋体" panose="02010600030101010101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1340768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、观点拓宽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03848" y="1444714"/>
            <a:ext cx="5616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/>
              <a:t>  </a:t>
            </a:r>
            <a:r>
              <a:rPr lang="zh-CN" altLang="en-US" sz="2000" dirty="0" smtClean="0"/>
              <a:t>多边形面积计算</a:t>
            </a:r>
            <a:r>
              <a:rPr lang="en-US" altLang="zh-CN" sz="2000" dirty="0" smtClean="0"/>
              <a:t>——</a:t>
            </a:r>
            <a:r>
              <a:rPr lang="zh-CN" altLang="en-US" sz="2000" dirty="0" smtClean="0">
                <a:solidFill>
                  <a:srgbClr val="FF0000"/>
                </a:solidFill>
              </a:rPr>
              <a:t>三角形为例</a:t>
            </a:r>
            <a:endParaRPr lang="zh-CN" alt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59632" y="2055331"/>
            <a:ext cx="7884368" cy="424731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304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7.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海伦</a:t>
            </a:r>
            <a:r>
              <a:rPr lang="en-US" altLang="zh-CN" b="1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——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秦九韶</a:t>
            </a:r>
            <a:r>
              <a:rPr lang="zh-CN" altLang="en-US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三角形中线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面积公式</a:t>
            </a:r>
            <a:r>
              <a:rPr lang="en-US" altLang="zh-CN" b="1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:</a:t>
            </a:r>
            <a:endParaRPr lang="en-US" altLang="zh-CN" b="1" dirty="0" smtClean="0"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lvl="0" indent="304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S=√[(</a:t>
            </a:r>
            <a:r>
              <a:rPr lang="en-US" altLang="zh-CN" b="1" dirty="0" err="1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Ma+Mb+Mc</a:t>
            </a:r>
            <a:r>
              <a:rPr lang="en-US" altLang="zh-CN" b="1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)*(</a:t>
            </a:r>
            <a:r>
              <a:rPr lang="en-US" altLang="zh-CN" b="1" dirty="0" err="1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Mb+Mc</a:t>
            </a:r>
            <a:r>
              <a:rPr lang="en-US" altLang="zh-CN" b="1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-Ma)*(</a:t>
            </a:r>
            <a:r>
              <a:rPr lang="en-US" altLang="zh-CN" b="1" dirty="0" err="1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Mc+Ma</a:t>
            </a:r>
            <a:r>
              <a:rPr lang="en-US" altLang="zh-CN" b="1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-Mb)*(</a:t>
            </a:r>
            <a:r>
              <a:rPr lang="en-US" altLang="zh-CN" b="1" dirty="0" err="1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Ma+Mb</a:t>
            </a:r>
            <a:r>
              <a:rPr lang="en-US" altLang="zh-CN" b="1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-Mc)]/3</a:t>
            </a:r>
            <a:endParaRPr lang="en-US" altLang="zh-CN" b="1" dirty="0" smtClean="0"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lvl="0" indent="304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其中</a:t>
            </a:r>
            <a:r>
              <a:rPr lang="en-US" altLang="zh-CN" b="1" dirty="0" err="1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Ma,Mb,Mc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为三角形的中线长</a:t>
            </a:r>
            <a:r>
              <a:rPr lang="en-US" altLang="zh-CN" b="1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.</a:t>
            </a:r>
            <a:endParaRPr lang="en-US" altLang="zh-CN" b="1" dirty="0" smtClean="0"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lvl="0" indent="304800" fontAlgn="base">
              <a:spcBef>
                <a:spcPct val="0"/>
              </a:spcBef>
              <a:spcAft>
                <a:spcPct val="0"/>
              </a:spcAft>
            </a:pPr>
            <a:endParaRPr lang="en-US" altLang="zh-CN" b="1" dirty="0" smtClean="0"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lvl="0" indent="304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8.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根据</a:t>
            </a:r>
            <a:r>
              <a:rPr lang="zh-CN" altLang="en-US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三角函数求面积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：</a:t>
            </a:r>
            <a:endParaRPr lang="zh-CN" altLang="en-US" b="1" dirty="0" smtClean="0"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lvl="0" indent="304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S= </a:t>
            </a:r>
            <a:r>
              <a:rPr lang="en-US" altLang="zh-CN" b="1" dirty="0" err="1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ab</a:t>
            </a:r>
            <a:r>
              <a:rPr lang="en-US" altLang="zh-CN" b="1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sinC</a:t>
            </a:r>
            <a:r>
              <a:rPr lang="en-US" altLang="zh-CN" b="1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/2 = 2R² </a:t>
            </a:r>
            <a:r>
              <a:rPr lang="en-US" altLang="zh-CN" b="1" dirty="0" err="1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sinAsinBsinC</a:t>
            </a:r>
            <a:r>
              <a:rPr lang="en-US" altLang="zh-CN" b="1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 = a</a:t>
            </a:r>
            <a:r>
              <a:rPr lang="en-US" altLang="zh-CN" b="1" dirty="0" smtClean="0">
                <a:ea typeface="宋体" panose="02010600030101010101" pitchFamily="2" charset="-122"/>
                <a:cs typeface="Arial" panose="020B0604020202020204" pitchFamily="34" charset="0"/>
              </a:rPr>
              <a:t>²</a:t>
            </a:r>
            <a:r>
              <a:rPr lang="en-US" altLang="zh-CN" b="1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sinBsinC/(2sinA)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，</a:t>
            </a:r>
            <a:endParaRPr lang="en-US" altLang="zh-CN" b="1" dirty="0" smtClean="0"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lvl="0" indent="304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其中</a:t>
            </a:r>
            <a:r>
              <a:rPr lang="en-US" altLang="zh-CN" b="1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R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为外切圆半径</a:t>
            </a:r>
            <a:endParaRPr lang="en-US" altLang="zh-CN" b="1" dirty="0" smtClean="0"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lvl="0" indent="304800" fontAlgn="base">
              <a:spcBef>
                <a:spcPct val="0"/>
              </a:spcBef>
              <a:spcAft>
                <a:spcPct val="0"/>
              </a:spcAft>
            </a:pPr>
            <a:endParaRPr lang="en-US" altLang="zh-CN" b="1" dirty="0" smtClean="0"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lvl="0" indent="304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9.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根据向量求面积：</a:t>
            </a:r>
            <a:endParaRPr lang="zh-CN" altLang="en-US" b="1" dirty="0" smtClean="0"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lvl="0" indent="304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endParaRPr lang="en-US" altLang="zh-CN" b="1" dirty="0" smtClean="0"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lvl="0" indent="304800" fontAlgn="base">
              <a:spcBef>
                <a:spcPct val="0"/>
              </a:spcBef>
              <a:spcAft>
                <a:spcPct val="0"/>
              </a:spcAft>
            </a:pPr>
            <a:endParaRPr lang="en-US" altLang="zh-CN" b="1" dirty="0" smtClean="0"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lvl="0" indent="304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其中，</a:t>
            </a:r>
            <a:r>
              <a:rPr lang="en-US" altLang="zh-CN" b="1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(x1,y1,z1)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与</a:t>
            </a:r>
            <a:r>
              <a:rPr lang="en-US" altLang="zh-CN" b="1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(x2,y2,z2)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分别为</a:t>
            </a:r>
            <a:r>
              <a:rPr lang="zh-CN" altLang="en-US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向量</a:t>
            </a:r>
            <a:r>
              <a:rPr lang="en-US" altLang="zh-CN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AB</a:t>
            </a:r>
            <a:r>
              <a:rPr lang="zh-CN" altLang="en-US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与</a:t>
            </a:r>
            <a:r>
              <a:rPr lang="en-US" altLang="zh-CN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AC</a:t>
            </a:r>
            <a:r>
              <a:rPr lang="zh-CN" altLang="en-US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在空间直角坐标系下的坐标表达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，即：向量临边构成三角形面积等于向量临边构成平行四边形面积的一半。</a:t>
            </a:r>
            <a:endParaRPr lang="zh-CN" altLang="en-US" b="1" dirty="0" smtClean="0"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lvl="0" indent="304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endParaRPr lang="zh-CN" altLang="en-US" b="1" dirty="0" smtClean="0"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4" name="图片 13" descr="https://gss3.bdstatic.com/-Po3dSag_xI4khGkpoWK1HF6hhy/baike/s%3D145/sign=2bb1bd63933df8dca23d8b95f81072bf/c995d143ad4bd113288e04a656afa40f4afb05e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005064"/>
            <a:ext cx="237626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043608" y="46365"/>
            <a:ext cx="5040560" cy="523220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第二单元：多边形的面积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C:\Users\Administrator\Desktop\065410_1456065472_7_316_436.jpg"/>
          <p:cNvPicPr>
            <a:picLocks noChangeAspect="1" noChangeArrowheads="1" noCrop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580112" y="3068960"/>
            <a:ext cx="2746185" cy="3789040"/>
          </a:xfrm>
          <a:prstGeom prst="rect">
            <a:avLst/>
          </a:prstGeom>
          <a:noFill/>
        </p:spPr>
      </p:pic>
      <p:pic>
        <p:nvPicPr>
          <p:cNvPr id="5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2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一、教材解析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79912" y="764704"/>
            <a:ext cx="2304256" cy="36933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b="1" dirty="0" smtClean="0">
                <a:solidFill>
                  <a:srgbClr val="FFFF00"/>
                </a:solidFill>
                <a:ea typeface="宋体" panose="02010600030101010101" pitchFamily="2" charset="-122"/>
              </a:rPr>
              <a:t>内涵实质</a:t>
            </a:r>
            <a:endParaRPr lang="zh-CN" altLang="en-US" b="1" dirty="0">
              <a:solidFill>
                <a:srgbClr val="FFFF00"/>
              </a:solidFill>
              <a:ea typeface="宋体" panose="02010600030101010101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1340768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、观点拓宽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03848" y="1444714"/>
            <a:ext cx="5616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/>
              <a:t>  </a:t>
            </a:r>
            <a:r>
              <a:rPr lang="zh-CN" altLang="en-US" sz="2000" dirty="0" smtClean="0"/>
              <a:t>多边形面积计算</a:t>
            </a:r>
            <a:r>
              <a:rPr lang="en-US" altLang="zh-CN" sz="2000" dirty="0" smtClean="0"/>
              <a:t>——</a:t>
            </a:r>
            <a:r>
              <a:rPr lang="zh-CN" altLang="en-US" sz="2000" dirty="0" smtClean="0">
                <a:solidFill>
                  <a:srgbClr val="FF0000"/>
                </a:solidFill>
              </a:rPr>
              <a:t>三角形为例</a:t>
            </a:r>
            <a:endParaRPr lang="zh-CN" alt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608" y="46365"/>
            <a:ext cx="5040560" cy="523220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第二单元：多边形的面积</a:t>
            </a:r>
            <a:endParaRPr lang="zh-CN" altLang="en-US" sz="2800" dirty="0"/>
          </a:p>
        </p:txBody>
      </p:sp>
      <p:pic>
        <p:nvPicPr>
          <p:cNvPr id="34818" name="Picture 2" descr="C:\Users\Administrator\Desktop\065409_1456065472_5_579_520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76872"/>
            <a:ext cx="4197647" cy="3769907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95128" y="2492896"/>
            <a:ext cx="7848872" cy="132343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indent="30480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800" b="1" dirty="0" smtClean="0">
                <a:solidFill>
                  <a:srgbClr val="FF0000"/>
                </a:solidFill>
              </a:rPr>
              <a:t>可见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：</a:t>
            </a:r>
            <a:endParaRPr lang="en-US" altLang="zh-CN" sz="2800" b="1" dirty="0" smtClean="0">
              <a:solidFill>
                <a:srgbClr val="FF0000"/>
              </a:solidFill>
            </a:endParaRPr>
          </a:p>
          <a:p>
            <a:pPr indent="304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srgbClr val="FF0000"/>
                </a:solidFill>
              </a:rPr>
              <a:t>底和高（长与宽）只是</a:t>
            </a:r>
            <a:r>
              <a:rPr lang="zh-CN" altLang="zh-CN" sz="2400" b="1" dirty="0" smtClean="0">
                <a:solidFill>
                  <a:srgbClr val="FF0000"/>
                </a:solidFill>
              </a:rPr>
              <a:t>计算多边形面积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的路径之一</a:t>
            </a:r>
            <a:endParaRPr lang="zh-CN" altLang="zh-CN" sz="2400" b="1" dirty="0" smtClean="0">
              <a:solidFill>
                <a:srgbClr val="FF0000"/>
              </a:solidFill>
            </a:endParaRPr>
          </a:p>
          <a:p>
            <a:pPr lvl="0" indent="304800" fontAlgn="base">
              <a:spcBef>
                <a:spcPct val="0"/>
              </a:spcBef>
              <a:spcAft>
                <a:spcPct val="0"/>
              </a:spcAft>
            </a:pPr>
            <a:endParaRPr lang="zh-CN" altLang="en-US" sz="28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一、教材解析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79912" y="764704"/>
            <a:ext cx="2304256" cy="36933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b="1" dirty="0" smtClean="0">
                <a:solidFill>
                  <a:srgbClr val="FFFF00"/>
                </a:solidFill>
                <a:ea typeface="宋体" panose="02010600030101010101" pitchFamily="2" charset="-122"/>
              </a:rPr>
              <a:t>内涵实质</a:t>
            </a:r>
            <a:endParaRPr lang="zh-CN" altLang="en-US" b="1" dirty="0">
              <a:solidFill>
                <a:srgbClr val="FFFF00"/>
              </a:solidFill>
              <a:ea typeface="宋体" panose="02010600030101010101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1340768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、观点拓宽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03848" y="1444714"/>
            <a:ext cx="5616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/>
              <a:t>  多边形面积计算</a:t>
            </a:r>
            <a:r>
              <a:rPr lang="en-US" altLang="zh-CN" sz="2000" dirty="0" smtClean="0"/>
              <a:t>——</a:t>
            </a:r>
            <a:r>
              <a:rPr lang="zh-CN" altLang="en-US" sz="2000" dirty="0" smtClean="0">
                <a:solidFill>
                  <a:srgbClr val="FF0000"/>
                </a:solidFill>
              </a:rPr>
              <a:t>任意多边形面积</a:t>
            </a:r>
            <a:endParaRPr lang="zh-CN" alt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72817"/>
            <a:ext cx="489654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矩形 12"/>
          <p:cNvSpPr/>
          <p:nvPr/>
        </p:nvSpPr>
        <p:spPr>
          <a:xfrm>
            <a:off x="1475656" y="227687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 smtClean="0"/>
              <a:t>线性代数</a:t>
            </a:r>
            <a:endParaRPr lang="zh-CN" altLang="en-US" dirty="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988840"/>
            <a:ext cx="3491880" cy="2544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043608" y="46365"/>
            <a:ext cx="5040560" cy="523220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第二单元：多边形的面积</a:t>
            </a:r>
            <a:endParaRPr lang="zh-CN" altLang="en-US" sz="2800" dirty="0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4067944" y="1988840"/>
            <a:ext cx="2952328" cy="89255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indent="30480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800" b="1" dirty="0" smtClean="0">
                <a:solidFill>
                  <a:srgbClr val="FF0000"/>
                </a:solidFill>
              </a:rPr>
              <a:t>可见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：</a:t>
            </a:r>
            <a:endParaRPr lang="en-US" altLang="zh-CN" sz="2800" b="1" dirty="0" smtClean="0">
              <a:solidFill>
                <a:srgbClr val="FF0000"/>
              </a:solidFill>
            </a:endParaRPr>
          </a:p>
          <a:p>
            <a:pPr indent="304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srgbClr val="FF0000"/>
                </a:solidFill>
              </a:rPr>
              <a:t>三角形的重要性</a:t>
            </a:r>
            <a:endParaRPr lang="zh-CN" altLang="en-US" sz="28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1" cstate="print"/>
          <a:srcRect b="47305"/>
          <a:stretch>
            <a:fillRect/>
          </a:stretch>
        </p:blipFill>
        <p:spPr bwMode="auto">
          <a:xfrm>
            <a:off x="1403648" y="2132856"/>
            <a:ext cx="4254826" cy="2952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2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一、教材解析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79912" y="764704"/>
            <a:ext cx="2304256" cy="36933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b="1" dirty="0" smtClean="0">
                <a:solidFill>
                  <a:srgbClr val="FFFF00"/>
                </a:solidFill>
                <a:ea typeface="宋体" panose="02010600030101010101" pitchFamily="2" charset="-122"/>
              </a:rPr>
              <a:t>展开逻辑</a:t>
            </a:r>
            <a:endParaRPr lang="zh-CN" altLang="en-US" b="1" dirty="0">
              <a:solidFill>
                <a:srgbClr val="FFFF00"/>
              </a:solidFill>
              <a:ea typeface="宋体" panose="02010600030101010101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24136" y="1340768"/>
            <a:ext cx="63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例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1-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例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en-US" altLang="zh-CN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关注转化展开逻辑，积累数学思维经验</a:t>
            </a:r>
            <a:endParaRPr lang="zh-CN" altLang="en-US" sz="20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608" y="46365"/>
            <a:ext cx="5040560" cy="523220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第二单元：多边形的面积</a:t>
            </a:r>
            <a:endParaRPr lang="zh-CN" altLang="en-US" sz="2800" dirty="0"/>
          </a:p>
        </p:txBody>
      </p:sp>
      <p:sp>
        <p:nvSpPr>
          <p:cNvPr id="20" name="Rectangle 29"/>
          <p:cNvSpPr>
            <a:spLocks noChangeArrowheads="1"/>
          </p:cNvSpPr>
          <p:nvPr/>
        </p:nvSpPr>
        <p:spPr bwMode="auto">
          <a:xfrm>
            <a:off x="2555776" y="5373216"/>
            <a:ext cx="4608512" cy="46166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</a:rPr>
              <a:t>等积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变形</a:t>
            </a:r>
            <a:r>
              <a:rPr lang="zh-CN" altLang="en-US" sz="2400" b="1" dirty="0" smtClean="0">
                <a:solidFill>
                  <a:srgbClr val="000000"/>
                </a:solidFill>
              </a:rPr>
              <a:t>：确立转化的合理性</a:t>
            </a:r>
            <a:endParaRPr lang="zh-CN" altLang="en-US" sz="2400" b="1" dirty="0">
              <a:solidFill>
                <a:srgbClr val="000000"/>
              </a:solidFill>
            </a:endParaRPr>
          </a:p>
        </p:txBody>
      </p:sp>
      <p:sp>
        <p:nvSpPr>
          <p:cNvPr id="104449" name="Rectangle 1"/>
          <p:cNvSpPr>
            <a:spLocks noChangeArrowheads="1"/>
          </p:cNvSpPr>
          <p:nvPr/>
        </p:nvSpPr>
        <p:spPr bwMode="auto">
          <a:xfrm>
            <a:off x="5724128" y="3233882"/>
            <a:ext cx="3419873" cy="18774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数学表达</a:t>
            </a:r>
            <a:r>
              <a:rPr kumimoji="0" lang="zh-CN" sz="2000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Times New Roman" panose="02020603050405020304" pitchFamily="18" charset="0"/>
              </a:rPr>
              <a:t>其意有三：</a:t>
            </a:r>
            <a:endParaRPr kumimoji="0" lang="zh-CN" sz="2000" i="0" u="none" strike="noStrike" cap="none" normalizeH="0" baseline="0" dirty="0" smtClean="0">
              <a:ln>
                <a:noFill/>
              </a:ln>
              <a:effectLst/>
              <a:latin typeface="+mn-ea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000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Times New Roman" panose="02020603050405020304" pitchFamily="18" charset="0"/>
              </a:rPr>
              <a:t>一是数学术语的专业应用</a:t>
            </a:r>
            <a:endParaRPr kumimoji="0" lang="en-US" altLang="zh-CN" sz="2000" i="0" u="none" strike="noStrike" cap="none" normalizeH="0" baseline="0" dirty="0" smtClean="0">
              <a:ln>
                <a:noFill/>
              </a:ln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000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Times New Roman" panose="02020603050405020304" pitchFamily="18" charset="0"/>
              </a:rPr>
              <a:t>二是数学表达的有序路径：</a:t>
            </a:r>
            <a:r>
              <a:rPr kumimoji="0" lang="en-US" altLang="zh-CN" sz="2000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Times New Roman" panose="02020603050405020304" pitchFamily="18" charset="0"/>
              </a:rPr>
              <a:t>  </a:t>
            </a:r>
            <a:endParaRPr kumimoji="0" lang="en-US" altLang="zh-CN" sz="2000" i="0" u="none" strike="noStrike" cap="none" normalizeH="0" baseline="0" dirty="0" smtClean="0">
              <a:ln>
                <a:noFill/>
              </a:ln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000" dirty="0" smtClean="0">
                <a:latin typeface="+mn-ea"/>
                <a:cs typeface="Times New Roman" panose="02020603050405020304" pitchFamily="18" charset="0"/>
              </a:rPr>
              <a:t>         </a:t>
            </a: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rgbClr val="1FA808"/>
                </a:solidFill>
                <a:effectLst/>
                <a:latin typeface="+mn-ea"/>
                <a:cs typeface="Times New Roman" panose="02020603050405020304" pitchFamily="18" charset="0"/>
              </a:rPr>
              <a:t>先</a:t>
            </a:r>
            <a:r>
              <a:rPr kumimoji="0" lang="zh-CN" altLang="zh-CN" sz="2800" b="1" i="0" u="none" strike="noStrike" cap="none" normalizeH="0" baseline="0" dirty="0" smtClean="0">
                <a:ln>
                  <a:noFill/>
                </a:ln>
                <a:solidFill>
                  <a:srgbClr val="1FA808"/>
                </a:solidFill>
                <a:effectLst/>
                <a:latin typeface="+mn-ea"/>
                <a:cs typeface="Times New Roman" panose="02020603050405020304" pitchFamily="18" charset="0"/>
              </a:rPr>
              <a:t>……</a:t>
            </a: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rgbClr val="1FA808"/>
                </a:solidFill>
                <a:effectLst/>
                <a:latin typeface="+mn-ea"/>
                <a:cs typeface="Times New Roman" panose="02020603050405020304" pitchFamily="18" charset="0"/>
              </a:rPr>
              <a:t>再</a:t>
            </a:r>
            <a:r>
              <a:rPr kumimoji="0" lang="zh-CN" altLang="zh-CN" sz="2800" b="1" i="0" u="none" strike="noStrike" cap="none" normalizeH="0" baseline="0" dirty="0" smtClean="0">
                <a:ln>
                  <a:noFill/>
                </a:ln>
                <a:solidFill>
                  <a:srgbClr val="1FA808"/>
                </a:solidFill>
                <a:effectLst/>
                <a:latin typeface="+mn-ea"/>
                <a:cs typeface="Times New Roman" panose="02020603050405020304" pitchFamily="18" charset="0"/>
              </a:rPr>
              <a:t>……</a:t>
            </a:r>
            <a:endParaRPr kumimoji="0" lang="en-US" altLang="zh-CN" sz="2800" b="1" i="0" u="none" strike="noStrike" cap="none" normalizeH="0" baseline="0" dirty="0" smtClean="0">
              <a:ln>
                <a:noFill/>
              </a:ln>
              <a:solidFill>
                <a:srgbClr val="1FA808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000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Times New Roman" panose="02020603050405020304" pitchFamily="18" charset="0"/>
              </a:rPr>
              <a:t>三是面积数据的比较结论</a:t>
            </a:r>
            <a:endParaRPr kumimoji="0" lang="zh-CN" sz="2000" i="0" u="none" strike="noStrike" cap="none" normalizeH="0" baseline="0" dirty="0" smtClean="0">
              <a:ln>
                <a:noFill/>
              </a:ln>
              <a:effectLst/>
              <a:latin typeface="+mn-ea"/>
              <a:cs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688632" y="2125305"/>
            <a:ext cx="3419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生：把上面的拼到下面</a:t>
            </a:r>
            <a:endParaRPr lang="en-US" altLang="zh-CN" sz="20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师：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（小卡通语）谁也能这样来说一说？</a:t>
            </a:r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44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4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4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/>
      <p:bldP spid="20" grpId="0" animBg="1"/>
      <p:bldP spid="104449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一、教材解析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79912" y="764704"/>
            <a:ext cx="2304256" cy="36933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b="1" dirty="0" smtClean="0">
                <a:solidFill>
                  <a:srgbClr val="FFFF00"/>
                </a:solidFill>
                <a:ea typeface="宋体" panose="02010600030101010101" pitchFamily="2" charset="-122"/>
              </a:rPr>
              <a:t>展开逻辑</a:t>
            </a:r>
            <a:endParaRPr lang="zh-CN" altLang="en-US" b="1" dirty="0">
              <a:solidFill>
                <a:srgbClr val="FFFF00"/>
              </a:solidFill>
              <a:ea typeface="宋体" panose="02010600030101010101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24136" y="1340768"/>
            <a:ext cx="7919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例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1-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例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en-US" altLang="zh-CN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关注转化展开逻辑，积累数学思维经验</a:t>
            </a:r>
            <a:endParaRPr lang="zh-CN" altLang="en-US" sz="20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608" y="46365"/>
            <a:ext cx="5040560" cy="523220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第二单元：多边形的面积</a:t>
            </a:r>
            <a:endParaRPr lang="zh-CN" altLang="en-US" sz="2800" dirty="0"/>
          </a:p>
        </p:txBody>
      </p:sp>
      <p:sp>
        <p:nvSpPr>
          <p:cNvPr id="21" name="Rectangle 29"/>
          <p:cNvSpPr>
            <a:spLocks noChangeArrowheads="1"/>
          </p:cNvSpPr>
          <p:nvPr/>
        </p:nvSpPr>
        <p:spPr bwMode="auto">
          <a:xfrm>
            <a:off x="1403648" y="4491117"/>
            <a:ext cx="4896544" cy="46166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</a:rPr>
              <a:t>有向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开放</a:t>
            </a:r>
            <a:r>
              <a:rPr lang="zh-CN" altLang="en-US" sz="2400" b="1" dirty="0" smtClean="0">
                <a:solidFill>
                  <a:srgbClr val="000000"/>
                </a:solidFill>
              </a:rPr>
              <a:t>：聚焦转化的思维路径</a:t>
            </a:r>
            <a:endParaRPr lang="zh-CN" altLang="en-US" sz="2400" b="1" dirty="0">
              <a:solidFill>
                <a:srgbClr val="000000"/>
              </a:solidFill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44824"/>
            <a:ext cx="4285578" cy="2376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" name="TextBox 27"/>
          <p:cNvSpPr txBox="1"/>
          <p:nvPr/>
        </p:nvSpPr>
        <p:spPr>
          <a:xfrm>
            <a:off x="1259632" y="5139189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dirty="0" smtClean="0"/>
              <a:t>回归图形特征</a:t>
            </a:r>
            <a:r>
              <a:rPr lang="en-US" altLang="zh-CN" sz="2800" dirty="0" smtClean="0"/>
              <a:t>——</a:t>
            </a:r>
            <a:r>
              <a:rPr lang="zh-CN" altLang="zh-CN" sz="2800" dirty="0" smtClean="0"/>
              <a:t>积累思维经验 </a:t>
            </a:r>
            <a:endParaRPr lang="zh-CN" altLang="en-US" sz="2800" b="1" dirty="0" smtClean="0">
              <a:solidFill>
                <a:srgbClr val="002060"/>
              </a:solidFill>
            </a:endParaRPr>
          </a:p>
          <a:p>
            <a:r>
              <a:rPr lang="zh-CN" altLang="en-US" sz="2800" b="1" dirty="0" smtClean="0">
                <a:solidFill>
                  <a:srgbClr val="FF0000"/>
                </a:solidFill>
              </a:rPr>
              <a:t>推广：</a:t>
            </a:r>
            <a:r>
              <a:rPr lang="zh-CN" altLang="en-US" sz="2400" dirty="0" smtClean="0">
                <a:solidFill>
                  <a:srgbClr val="0070C0"/>
                </a:solidFill>
              </a:rPr>
              <a:t>探索周长、面积、体积等，围绕</a:t>
            </a:r>
            <a:r>
              <a:rPr lang="zh-CN" altLang="en-US" sz="2400" dirty="0" smtClean="0">
                <a:solidFill>
                  <a:srgbClr val="FF0000"/>
                </a:solidFill>
              </a:rPr>
              <a:t>图形的特征要素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652120" y="2125305"/>
            <a:ext cx="34198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、应用</a:t>
            </a:r>
            <a:r>
              <a:rPr lang="zh-CN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图片，独立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探索转化</a:t>
            </a:r>
            <a:endParaRPr lang="en-US" altLang="zh-CN" sz="20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20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、小组讨论</a:t>
            </a:r>
            <a:r>
              <a:rPr lang="zh-CN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明确转化路径</a:t>
            </a:r>
            <a:endParaRPr lang="en-US" altLang="zh-CN" sz="20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20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分享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比较</a:t>
            </a:r>
            <a:r>
              <a:rPr lang="zh-CN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聚焦思维背景</a:t>
            </a:r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一、教材解析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79912" y="764704"/>
            <a:ext cx="2304256" cy="36933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b="1" dirty="0" smtClean="0">
                <a:solidFill>
                  <a:srgbClr val="FFFF00"/>
                </a:solidFill>
                <a:ea typeface="宋体" panose="02010600030101010101" pitchFamily="2" charset="-122"/>
              </a:rPr>
              <a:t>展开逻辑</a:t>
            </a:r>
            <a:endParaRPr lang="zh-CN" altLang="en-US" b="1" dirty="0">
              <a:solidFill>
                <a:srgbClr val="FFFF00"/>
              </a:solidFill>
              <a:ea typeface="宋体" panose="02010600030101010101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24136" y="1340768"/>
            <a:ext cx="7919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例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1-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例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en-US" altLang="zh-CN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关注转化展开逻辑，积累数学思维经验</a:t>
            </a:r>
            <a:endParaRPr lang="zh-CN" altLang="en-US" sz="20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608" y="46365"/>
            <a:ext cx="5040560" cy="523220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第二单元：多边形的面积</a:t>
            </a:r>
            <a:endParaRPr lang="zh-CN" altLang="en-US" sz="2800" dirty="0"/>
          </a:p>
        </p:txBody>
      </p:sp>
      <p:sp>
        <p:nvSpPr>
          <p:cNvPr id="23" name="Rectangle 29"/>
          <p:cNvSpPr>
            <a:spLocks noChangeArrowheads="1"/>
          </p:cNvSpPr>
          <p:nvPr/>
        </p:nvSpPr>
        <p:spPr bwMode="auto">
          <a:xfrm>
            <a:off x="4932040" y="1988840"/>
            <a:ext cx="3672408" cy="39687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000000"/>
                </a:solidFill>
              </a:rPr>
              <a:t>普适意义：数学</a:t>
            </a:r>
            <a:r>
              <a:rPr lang="zh-CN" altLang="en-US" sz="2000" b="1" dirty="0" smtClean="0"/>
              <a:t>实验</a:t>
            </a:r>
            <a:r>
              <a:rPr lang="zh-CN" altLang="en-US" sz="2000" b="1" dirty="0" smtClean="0">
                <a:solidFill>
                  <a:srgbClr val="000000"/>
                </a:solidFill>
              </a:rPr>
              <a:t>丰富体验</a:t>
            </a:r>
            <a:endParaRPr lang="zh-CN" altLang="en-US" sz="2000" b="1" dirty="0">
              <a:solidFill>
                <a:srgbClr val="000000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932040" y="2505090"/>
            <a:ext cx="3960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/>
              <a:t>建议</a:t>
            </a:r>
            <a:r>
              <a:rPr lang="en-US" altLang="zh-CN" sz="2000" dirty="0" smtClean="0"/>
              <a:t>1</a:t>
            </a:r>
            <a:r>
              <a:rPr lang="zh-CN" altLang="en-US" sz="2000" dirty="0" smtClean="0"/>
              <a:t>：</a:t>
            </a:r>
            <a:r>
              <a:rPr lang="zh-CN" altLang="en-US" sz="2000" dirty="0" smtClean="0">
                <a:solidFill>
                  <a:srgbClr val="FF0000"/>
                </a:solidFill>
              </a:rPr>
              <a:t>指导填表</a:t>
            </a:r>
            <a:r>
              <a:rPr lang="zh-CN" altLang="en-US" sz="2000" dirty="0" smtClean="0"/>
              <a:t>，提倡一式两份</a:t>
            </a:r>
            <a:endParaRPr lang="en-US" altLang="zh-CN" sz="2000" dirty="0" smtClean="0"/>
          </a:p>
          <a:p>
            <a:r>
              <a:rPr lang="zh-CN" altLang="en-US" sz="2000" dirty="0" smtClean="0"/>
              <a:t>建议</a:t>
            </a:r>
            <a:r>
              <a:rPr lang="en-US" altLang="zh-CN" sz="2000" dirty="0" smtClean="0"/>
              <a:t>2</a:t>
            </a:r>
            <a:r>
              <a:rPr lang="zh-CN" altLang="en-US" sz="2000" dirty="0" smtClean="0"/>
              <a:t>：</a:t>
            </a:r>
            <a:r>
              <a:rPr lang="zh-CN" altLang="en-US" sz="2000" dirty="0" smtClean="0">
                <a:solidFill>
                  <a:srgbClr val="FF0000"/>
                </a:solidFill>
              </a:rPr>
              <a:t>方格纸中</a:t>
            </a:r>
            <a:r>
              <a:rPr lang="zh-CN" altLang="en-US" sz="2000" dirty="0" smtClean="0"/>
              <a:t>任意再剪一个</a:t>
            </a:r>
            <a:endParaRPr lang="zh-CN" altLang="en-US" sz="2000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44824"/>
            <a:ext cx="3456384" cy="451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>
          <a:xfrm>
            <a:off x="4932040" y="3568948"/>
            <a:ext cx="3960440" cy="233910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有序填表，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体现实验过程与思维逻辑</a:t>
            </a:r>
            <a:endParaRPr lang="en-US" altLang="zh-CN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）一式一份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（每生一套全经历）</a:t>
            </a:r>
            <a:endParaRPr lang="en-US" altLang="zh-CN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先：平行四边形底、高</a:t>
            </a:r>
            <a:endParaRPr lang="en-US" altLang="zh-CN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再：转化成的长方形的长、宽、面积</a:t>
            </a:r>
            <a:endParaRPr lang="en-US" altLang="zh-CN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后：平行四边形的面积</a:t>
            </a:r>
            <a:endParaRPr lang="en-US" altLang="zh-CN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）一式两份</a:t>
            </a:r>
            <a:endParaRPr lang="en-US" altLang="zh-CN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更好地</a:t>
            </a:r>
            <a:r>
              <a:rPr lang="zh-CN" altLang="en-US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面向每一位</a:t>
            </a:r>
            <a:endParaRPr lang="en-US" altLang="zh-CN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便于观察对比求联，自由对应切换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9" grpId="0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一、教材解析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79912" y="764704"/>
            <a:ext cx="2304256" cy="36933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b="1" dirty="0" smtClean="0">
                <a:solidFill>
                  <a:srgbClr val="FFFF00"/>
                </a:solidFill>
                <a:ea typeface="宋体" panose="02010600030101010101" pitchFamily="2" charset="-122"/>
              </a:rPr>
              <a:t>展开逻辑</a:t>
            </a:r>
            <a:endParaRPr lang="zh-CN" altLang="en-US" b="1" dirty="0">
              <a:solidFill>
                <a:srgbClr val="FFFF00"/>
              </a:solidFill>
              <a:ea typeface="宋体" panose="02010600030101010101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24136" y="1340768"/>
            <a:ext cx="7919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例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1-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例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en-US" altLang="zh-CN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关注转化展开逻辑，积累数学思维经验</a:t>
            </a:r>
            <a:endParaRPr lang="zh-CN" altLang="en-US" sz="20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608" y="46365"/>
            <a:ext cx="5040560" cy="523220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第二单元：多边形的面积</a:t>
            </a:r>
            <a:endParaRPr lang="zh-CN" altLang="en-US" sz="2800" dirty="0"/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8100392" y="3768824"/>
            <a:ext cx="609600" cy="1676400"/>
          </a:xfrm>
          <a:prstGeom prst="rect">
            <a:avLst/>
          </a:prstGeom>
          <a:gradFill rotWithShape="1">
            <a:gsLst>
              <a:gs pos="0">
                <a:srgbClr val="CCFF33"/>
              </a:gs>
              <a:gs pos="100000">
                <a:srgbClr val="66FF66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2400" b="1">
                <a:solidFill>
                  <a:srgbClr val="FF0066"/>
                </a:solidFill>
              </a:rPr>
              <a:t>数</a:t>
            </a:r>
            <a:endParaRPr lang="zh-CN" altLang="en-US" sz="2400" b="1">
              <a:solidFill>
                <a:srgbClr val="FF0066"/>
              </a:solidFill>
            </a:endParaRPr>
          </a:p>
          <a:p>
            <a:pPr algn="ctr"/>
            <a:r>
              <a:rPr lang="zh-CN" altLang="en-US" sz="2400" b="1">
                <a:solidFill>
                  <a:srgbClr val="FF0066"/>
                </a:solidFill>
              </a:rPr>
              <a:t>学</a:t>
            </a:r>
            <a:endParaRPr lang="zh-CN" altLang="en-US" sz="2400" b="1">
              <a:solidFill>
                <a:srgbClr val="FF0066"/>
              </a:solidFill>
            </a:endParaRPr>
          </a:p>
          <a:p>
            <a:pPr algn="ctr"/>
            <a:r>
              <a:rPr lang="zh-CN" altLang="en-US" sz="2400" b="1">
                <a:solidFill>
                  <a:srgbClr val="FF0066"/>
                </a:solidFill>
              </a:rPr>
              <a:t>逻</a:t>
            </a:r>
            <a:endParaRPr lang="zh-CN" altLang="en-US" sz="2400" b="1">
              <a:solidFill>
                <a:srgbClr val="FF0066"/>
              </a:solidFill>
            </a:endParaRPr>
          </a:p>
          <a:p>
            <a:pPr algn="ctr"/>
            <a:r>
              <a:rPr lang="zh-CN" altLang="en-US" sz="2400" b="1">
                <a:solidFill>
                  <a:srgbClr val="FF0066"/>
                </a:solidFill>
              </a:rPr>
              <a:t>辑</a:t>
            </a:r>
            <a:endParaRPr lang="zh-CN" altLang="en-US" sz="2400" b="1">
              <a:solidFill>
                <a:srgbClr val="FF0066"/>
              </a:solidFill>
            </a:endParaRP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7380312" y="3768824"/>
            <a:ext cx="609600" cy="1676400"/>
          </a:xfrm>
          <a:prstGeom prst="rect">
            <a:avLst/>
          </a:prstGeom>
          <a:gradFill rotWithShape="1">
            <a:gsLst>
              <a:gs pos="0">
                <a:srgbClr val="CCFF33"/>
              </a:gs>
              <a:gs pos="100000">
                <a:srgbClr val="66FF66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2400" b="1" dirty="0">
                <a:solidFill>
                  <a:srgbClr val="FF0066"/>
                </a:solidFill>
              </a:rPr>
              <a:t>数</a:t>
            </a:r>
            <a:endParaRPr lang="zh-CN" altLang="en-US" sz="2400" b="1" dirty="0">
              <a:solidFill>
                <a:srgbClr val="FF0066"/>
              </a:solidFill>
            </a:endParaRPr>
          </a:p>
          <a:p>
            <a:pPr algn="ctr"/>
            <a:r>
              <a:rPr lang="zh-CN" altLang="en-US" sz="2400" b="1" dirty="0">
                <a:solidFill>
                  <a:srgbClr val="FF0066"/>
                </a:solidFill>
              </a:rPr>
              <a:t>学</a:t>
            </a:r>
            <a:endParaRPr lang="zh-CN" altLang="en-US" sz="2400" b="1" dirty="0">
              <a:solidFill>
                <a:srgbClr val="FF0066"/>
              </a:solidFill>
            </a:endParaRPr>
          </a:p>
          <a:p>
            <a:pPr algn="ctr"/>
            <a:r>
              <a:rPr lang="zh-CN" altLang="en-US" sz="2400" b="1" dirty="0">
                <a:solidFill>
                  <a:srgbClr val="FF0066"/>
                </a:solidFill>
              </a:rPr>
              <a:t>表</a:t>
            </a:r>
            <a:endParaRPr lang="zh-CN" altLang="en-US" sz="2400" b="1" dirty="0">
              <a:solidFill>
                <a:srgbClr val="FF0066"/>
              </a:solidFill>
            </a:endParaRPr>
          </a:p>
          <a:p>
            <a:pPr algn="ctr"/>
            <a:r>
              <a:rPr lang="zh-CN" altLang="en-US" sz="2400" b="1" dirty="0">
                <a:solidFill>
                  <a:srgbClr val="FF0066"/>
                </a:solidFill>
              </a:rPr>
              <a:t>达</a:t>
            </a:r>
            <a:endParaRPr lang="zh-CN" altLang="en-US" sz="2400" b="1" dirty="0">
              <a:solidFill>
                <a:srgbClr val="FF0066"/>
              </a:solidFill>
            </a:endParaRPr>
          </a:p>
        </p:txBody>
      </p:sp>
      <p:sp>
        <p:nvSpPr>
          <p:cNvPr id="28" name="Oval 24"/>
          <p:cNvSpPr>
            <a:spLocks noChangeArrowheads="1"/>
          </p:cNvSpPr>
          <p:nvPr/>
        </p:nvSpPr>
        <p:spPr bwMode="auto">
          <a:xfrm>
            <a:off x="7236296" y="5314528"/>
            <a:ext cx="1656184" cy="85077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zh-CN" altLang="en-US" sz="2000" b="1" dirty="0">
                <a:solidFill>
                  <a:srgbClr val="730766"/>
                </a:solidFill>
              </a:rPr>
              <a:t>数学的味道</a:t>
            </a:r>
            <a:endParaRPr lang="zh-CN" altLang="en-US" sz="2000" b="1" dirty="0">
              <a:solidFill>
                <a:srgbClr val="730766"/>
              </a:solidFill>
            </a:endParaRPr>
          </a:p>
        </p:txBody>
      </p:sp>
      <p:sp>
        <p:nvSpPr>
          <p:cNvPr id="17" name="Rectangle 29"/>
          <p:cNvSpPr>
            <a:spLocks noChangeArrowheads="1"/>
          </p:cNvSpPr>
          <p:nvPr/>
        </p:nvSpPr>
        <p:spPr bwMode="auto">
          <a:xfrm>
            <a:off x="4860032" y="2996952"/>
            <a:ext cx="3816424" cy="40011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000000"/>
                </a:solidFill>
              </a:rPr>
              <a:t>逻辑推理：对比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求联</a:t>
            </a:r>
            <a:r>
              <a:rPr lang="zh-CN" altLang="en-US" sz="2000" b="1" dirty="0" smtClean="0">
                <a:solidFill>
                  <a:srgbClr val="000000"/>
                </a:solidFill>
              </a:rPr>
              <a:t>形成建构</a:t>
            </a:r>
            <a:endParaRPr lang="zh-CN" altLang="en-US" sz="2000" b="1" dirty="0">
              <a:solidFill>
                <a:srgbClr val="000000"/>
              </a:solidFill>
            </a:endParaRPr>
          </a:p>
        </p:txBody>
      </p:sp>
      <p:sp>
        <p:nvSpPr>
          <p:cNvPr id="19" name="Rectangle 29"/>
          <p:cNvSpPr>
            <a:spLocks noChangeArrowheads="1"/>
          </p:cNvSpPr>
          <p:nvPr/>
        </p:nvSpPr>
        <p:spPr bwMode="auto">
          <a:xfrm>
            <a:off x="4860032" y="3573016"/>
            <a:ext cx="1600200" cy="39687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000000"/>
                </a:solidFill>
              </a:rPr>
              <a:t>结论表达</a:t>
            </a:r>
            <a:endParaRPr lang="zh-CN" altLang="en-US" sz="2000" b="1" dirty="0">
              <a:solidFill>
                <a:srgbClr val="000000"/>
              </a:solidFill>
            </a:endParaRPr>
          </a:p>
        </p:txBody>
      </p:sp>
      <p:sp>
        <p:nvSpPr>
          <p:cNvPr id="22" name="Rectangle 29"/>
          <p:cNvSpPr>
            <a:spLocks noChangeArrowheads="1"/>
          </p:cNvSpPr>
          <p:nvPr/>
        </p:nvSpPr>
        <p:spPr bwMode="auto">
          <a:xfrm>
            <a:off x="4860032" y="4581128"/>
            <a:ext cx="1600200" cy="39687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000000"/>
                </a:solidFill>
              </a:rPr>
              <a:t>应用内化</a:t>
            </a:r>
            <a:endParaRPr lang="zh-CN" altLang="en-US" sz="2000" b="1" dirty="0">
              <a:solidFill>
                <a:srgbClr val="00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860032" y="5085184"/>
            <a:ext cx="2592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/>
              <a:t>建议：增加回顾反思</a:t>
            </a:r>
            <a:endParaRPr lang="zh-CN" altLang="en-US" sz="2000" dirty="0"/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4860032" y="1988840"/>
            <a:ext cx="3816424" cy="39687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000000"/>
                </a:solidFill>
              </a:rPr>
              <a:t>普遍意义：数学</a:t>
            </a:r>
            <a:r>
              <a:rPr lang="zh-CN" altLang="en-US" sz="2000" b="1" dirty="0" smtClean="0"/>
              <a:t>实验</a:t>
            </a:r>
            <a:r>
              <a:rPr lang="zh-CN" altLang="en-US" sz="2000" b="1" dirty="0" smtClean="0">
                <a:solidFill>
                  <a:srgbClr val="000000"/>
                </a:solidFill>
              </a:rPr>
              <a:t>丰富体验</a:t>
            </a:r>
            <a:endParaRPr lang="zh-CN" altLang="en-US" sz="2000" b="1" dirty="0">
              <a:solidFill>
                <a:srgbClr val="000000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44824"/>
            <a:ext cx="3456384" cy="451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8" grpId="0" animBg="1"/>
      <p:bldP spid="17" grpId="0" animBg="1"/>
      <p:bldP spid="19" grpId="0" animBg="1"/>
      <p:bldP spid="22" grpId="0" animBg="1"/>
      <p:bldP spid="2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一、教材解析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79912" y="764704"/>
            <a:ext cx="2304256" cy="36933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b="1" dirty="0" smtClean="0">
                <a:solidFill>
                  <a:srgbClr val="FFFF00"/>
                </a:solidFill>
                <a:ea typeface="宋体" panose="02010600030101010101" pitchFamily="2" charset="-122"/>
              </a:rPr>
              <a:t>展开逻辑</a:t>
            </a:r>
            <a:endParaRPr lang="zh-CN" altLang="en-US" b="1" dirty="0">
              <a:solidFill>
                <a:srgbClr val="FFFF00"/>
              </a:solidFill>
              <a:ea typeface="宋体" panose="02010600030101010101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24136" y="1340768"/>
            <a:ext cx="7919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例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1-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例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en-US" altLang="zh-CN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关注转化展开逻辑，积累数学思维经验</a:t>
            </a:r>
            <a:endParaRPr lang="zh-CN" altLang="en-US" sz="20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608" y="46365"/>
            <a:ext cx="5040560" cy="523220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第二单元：多边形的面积</a:t>
            </a:r>
            <a:endParaRPr lang="zh-CN" altLang="en-US" sz="2800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/>
          <a:srcRect b="53781"/>
          <a:stretch>
            <a:fillRect/>
          </a:stretch>
        </p:blipFill>
        <p:spPr bwMode="auto">
          <a:xfrm>
            <a:off x="5148064" y="1916832"/>
            <a:ext cx="3312368" cy="2088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221088"/>
            <a:ext cx="3312368" cy="2088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4" cstate="print"/>
          <a:srcRect b="47305"/>
          <a:stretch>
            <a:fillRect/>
          </a:stretch>
        </p:blipFill>
        <p:spPr bwMode="auto">
          <a:xfrm>
            <a:off x="1403648" y="1916832"/>
            <a:ext cx="3312368" cy="2088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矩形 23"/>
          <p:cNvSpPr/>
          <p:nvPr/>
        </p:nvSpPr>
        <p:spPr>
          <a:xfrm>
            <a:off x="5148064" y="4149080"/>
            <a:ext cx="223224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转化三要素：</a:t>
            </a:r>
            <a:endParaRPr lang="en-US" altLang="zh-CN" sz="24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653136"/>
            <a:ext cx="400544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5373216"/>
            <a:ext cx="252028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9"/>
          <p:cNvSpPr>
            <a:spLocks noChangeArrowheads="1"/>
          </p:cNvSpPr>
          <p:nvPr/>
        </p:nvSpPr>
        <p:spPr bwMode="auto">
          <a:xfrm>
            <a:off x="1187624" y="2708920"/>
            <a:ext cx="3672408" cy="40011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0000"/>
                </a:solidFill>
              </a:rPr>
              <a:t>等积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变形</a:t>
            </a:r>
            <a:r>
              <a:rPr lang="zh-CN" altLang="en-US" sz="2000" b="1" dirty="0" smtClean="0">
                <a:solidFill>
                  <a:srgbClr val="000000"/>
                </a:solidFill>
              </a:rPr>
              <a:t>：确立转化的合理性</a:t>
            </a:r>
            <a:endParaRPr lang="zh-CN" altLang="en-US" sz="2000" b="1" dirty="0">
              <a:solidFill>
                <a:srgbClr val="000000"/>
              </a:solidFill>
            </a:endParaRPr>
          </a:p>
        </p:txBody>
      </p:sp>
      <p:sp>
        <p:nvSpPr>
          <p:cNvPr id="15" name="Rectangle 29"/>
          <p:cNvSpPr>
            <a:spLocks noChangeArrowheads="1"/>
          </p:cNvSpPr>
          <p:nvPr/>
        </p:nvSpPr>
        <p:spPr bwMode="auto">
          <a:xfrm>
            <a:off x="1187624" y="4829090"/>
            <a:ext cx="3744416" cy="40011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0000"/>
                </a:solidFill>
              </a:rPr>
              <a:t>有向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开放</a:t>
            </a:r>
            <a:r>
              <a:rPr lang="zh-CN" altLang="en-US" sz="2000" b="1" dirty="0" smtClean="0">
                <a:solidFill>
                  <a:srgbClr val="000000"/>
                </a:solidFill>
              </a:rPr>
              <a:t>：聚焦转化的思维路径</a:t>
            </a:r>
            <a:endParaRPr lang="zh-CN" altLang="en-US" sz="2000" b="1" dirty="0">
              <a:solidFill>
                <a:srgbClr val="000000"/>
              </a:solidFill>
            </a:endParaRPr>
          </a:p>
        </p:txBody>
      </p:sp>
      <p:sp>
        <p:nvSpPr>
          <p:cNvPr id="17" name="Rectangle 29"/>
          <p:cNvSpPr>
            <a:spLocks noChangeArrowheads="1"/>
          </p:cNvSpPr>
          <p:nvPr/>
        </p:nvSpPr>
        <p:spPr bwMode="auto">
          <a:xfrm>
            <a:off x="5004048" y="2708920"/>
            <a:ext cx="3672408" cy="39687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FF0000"/>
                </a:solidFill>
              </a:rPr>
              <a:t>逻辑推理</a:t>
            </a:r>
            <a:r>
              <a:rPr lang="zh-CN" altLang="en-US" sz="2000" b="1" dirty="0" smtClean="0">
                <a:solidFill>
                  <a:srgbClr val="000000"/>
                </a:solidFill>
              </a:rPr>
              <a:t>：数学</a:t>
            </a:r>
            <a:r>
              <a:rPr lang="zh-CN" altLang="en-US" sz="2000" b="1" dirty="0" smtClean="0"/>
              <a:t>实验求联建构</a:t>
            </a:r>
            <a:endParaRPr lang="zh-CN" altLang="en-US" sz="2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46365"/>
            <a:ext cx="5040560" cy="523220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/>
              <a:t>O</a:t>
            </a:r>
            <a:r>
              <a:rPr lang="zh-CN" altLang="en-US" sz="2800" dirty="0" smtClean="0"/>
              <a:t>、序</a:t>
            </a:r>
            <a:endParaRPr lang="zh-CN" altLang="en-US" sz="2800" dirty="0"/>
          </a:p>
        </p:txBody>
      </p:sp>
      <p:sp>
        <p:nvSpPr>
          <p:cNvPr id="8" name="矩形 7"/>
          <p:cNvSpPr/>
          <p:nvPr/>
        </p:nvSpPr>
        <p:spPr>
          <a:xfrm>
            <a:off x="1331641" y="620688"/>
            <a:ext cx="46987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0070C0"/>
                </a:solidFill>
              </a:rPr>
              <a:t>五年级</a:t>
            </a:r>
            <a:r>
              <a:rPr lang="zh-CN" altLang="zh-CN" sz="3200" dirty="0" smtClean="0">
                <a:solidFill>
                  <a:srgbClr val="0070C0"/>
                </a:solidFill>
              </a:rPr>
              <a:t>上册</a:t>
            </a:r>
            <a:r>
              <a:rPr lang="zh-CN" altLang="en-US" sz="3200" dirty="0" smtClean="0">
                <a:solidFill>
                  <a:srgbClr val="0070C0"/>
                </a:solidFill>
              </a:rPr>
              <a:t>教材</a:t>
            </a:r>
            <a:r>
              <a:rPr lang="zh-CN" altLang="zh-CN" sz="3200" dirty="0" smtClean="0">
                <a:solidFill>
                  <a:srgbClr val="0070C0"/>
                </a:solidFill>
              </a:rPr>
              <a:t>编排结构</a:t>
            </a:r>
            <a:endParaRPr lang="zh-CN" altLang="zh-CN" sz="3200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268760"/>
            <a:ext cx="6205040" cy="33402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矩形 9"/>
          <p:cNvSpPr/>
          <p:nvPr/>
        </p:nvSpPr>
        <p:spPr>
          <a:xfrm>
            <a:off x="1403648" y="4725144"/>
            <a:ext cx="7200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sym typeface="Wingdings" panose="05000000000000000000"/>
              </a:rPr>
              <a:t></a:t>
            </a:r>
            <a:r>
              <a:rPr lang="zh-CN" altLang="zh-CN" sz="2000" dirty="0" smtClean="0"/>
              <a:t>教材专业化解读，包括结构体系、“类”知识的研究方法、苏教版教材的编排特点、学生练习组织、“动手做” “思考题”“找规律”“综合实践活动”等教材的教学处理。</a:t>
            </a:r>
            <a:endParaRPr lang="en-US" altLang="zh-CN" sz="2000" dirty="0" smtClean="0"/>
          </a:p>
          <a:p>
            <a:r>
              <a:rPr lang="en-US" altLang="zh-CN" sz="2000" dirty="0" smtClean="0">
                <a:sym typeface="Wingdings" panose="05000000000000000000"/>
              </a:rPr>
              <a:t></a:t>
            </a:r>
            <a:r>
              <a:rPr lang="zh-CN" altLang="zh-CN" sz="2000" dirty="0" smtClean="0"/>
              <a:t>学生学习困难分析。</a:t>
            </a:r>
            <a:r>
              <a:rPr lang="en-US" altLang="zh-CN" sz="2000" dirty="0" smtClean="0"/>
              <a:t>                    </a:t>
            </a:r>
            <a:r>
              <a:rPr lang="en-US" altLang="zh-CN" sz="2000" dirty="0" smtClean="0">
                <a:sym typeface="Wingdings" panose="05000000000000000000"/>
              </a:rPr>
              <a:t></a:t>
            </a:r>
            <a:r>
              <a:rPr lang="zh-CN" altLang="zh-CN" sz="2000" dirty="0" smtClean="0"/>
              <a:t>典型习题分析。</a:t>
            </a:r>
            <a:endParaRPr lang="en-US" altLang="zh-CN" sz="2000" dirty="0" smtClean="0"/>
          </a:p>
          <a:p>
            <a:r>
              <a:rPr lang="zh-CN" altLang="zh-CN" sz="1600" dirty="0" smtClean="0"/>
              <a:t>④</a:t>
            </a:r>
            <a:r>
              <a:rPr lang="zh-CN" altLang="zh-CN" sz="2000" dirty="0" smtClean="0"/>
              <a:t>经典案例分享。</a:t>
            </a:r>
            <a:r>
              <a:rPr lang="en-US" altLang="zh-CN" sz="2000" dirty="0" smtClean="0"/>
              <a:t>                            </a:t>
            </a:r>
            <a:r>
              <a:rPr lang="zh-CN" altLang="zh-CN" sz="1600" dirty="0" smtClean="0"/>
              <a:t>⑤</a:t>
            </a:r>
            <a:r>
              <a:rPr lang="zh-CN" altLang="zh-CN" sz="2000" dirty="0" smtClean="0"/>
              <a:t>学生数学活动组织。</a:t>
            </a:r>
            <a:endParaRPr lang="zh-CN" alt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" cstate="print"/>
          <a:srcRect b="53781"/>
          <a:stretch>
            <a:fillRect/>
          </a:stretch>
        </p:blipFill>
        <p:spPr bwMode="auto">
          <a:xfrm>
            <a:off x="971600" y="3861048"/>
            <a:ext cx="2969710" cy="18722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2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一、教材解析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79912" y="764704"/>
            <a:ext cx="2304256" cy="36933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b="1" dirty="0" smtClean="0">
                <a:solidFill>
                  <a:srgbClr val="FFFF00"/>
                </a:solidFill>
                <a:ea typeface="宋体" panose="02010600030101010101" pitchFamily="2" charset="-122"/>
              </a:rPr>
              <a:t>展开逻辑</a:t>
            </a:r>
            <a:endParaRPr lang="zh-CN" altLang="en-US" b="1" dirty="0">
              <a:solidFill>
                <a:srgbClr val="FFFF00"/>
              </a:solidFill>
              <a:ea typeface="宋体" panose="02010600030101010101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24136" y="1340768"/>
            <a:ext cx="7308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例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2-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例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7</a:t>
            </a:r>
            <a:r>
              <a:rPr lang="en-US" altLang="zh-CN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关注思维结构迁移，强化转化思维方式</a:t>
            </a:r>
            <a:endParaRPr lang="zh-CN" altLang="en-US" sz="20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608" y="46365"/>
            <a:ext cx="5040560" cy="523220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第二单元：多边形的面积</a:t>
            </a:r>
            <a:endParaRPr lang="zh-CN" altLang="en-US" sz="2800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99" y="1916832"/>
            <a:ext cx="3024337" cy="19066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 b="3099"/>
          <a:stretch>
            <a:fillRect/>
          </a:stretch>
        </p:blipFill>
        <p:spPr bwMode="auto">
          <a:xfrm>
            <a:off x="3347864" y="1916832"/>
            <a:ext cx="3024336" cy="3816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 b="3636"/>
          <a:stretch>
            <a:fillRect/>
          </a:stretch>
        </p:blipFill>
        <p:spPr bwMode="auto">
          <a:xfrm>
            <a:off x="6228184" y="1916832"/>
            <a:ext cx="2736304" cy="3816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Rectangle 29"/>
          <p:cNvSpPr>
            <a:spLocks noChangeArrowheads="1"/>
          </p:cNvSpPr>
          <p:nvPr/>
        </p:nvSpPr>
        <p:spPr bwMode="auto">
          <a:xfrm>
            <a:off x="3779912" y="3509844"/>
            <a:ext cx="2232248" cy="52322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000000"/>
                </a:solidFill>
              </a:rPr>
              <a:t>普例推理：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分类</a:t>
            </a:r>
            <a:endParaRPr lang="zh-CN" altLang="en-US" sz="2800" b="1" dirty="0">
              <a:solidFill>
                <a:srgbClr val="000000"/>
              </a:solidFill>
            </a:endParaRPr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3779912" y="1844824"/>
            <a:ext cx="2232248" cy="39687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000000"/>
                </a:solidFill>
              </a:rPr>
              <a:t>特例明向</a:t>
            </a:r>
            <a:r>
              <a:rPr lang="zh-CN" altLang="en-US" sz="2000" b="1" dirty="0" smtClean="0"/>
              <a:t>：转化</a:t>
            </a:r>
            <a:endParaRPr lang="zh-CN" altLang="en-US" sz="2000" b="1" dirty="0"/>
          </a:p>
        </p:txBody>
      </p:sp>
      <p:sp>
        <p:nvSpPr>
          <p:cNvPr id="33" name="Rectangle 29"/>
          <p:cNvSpPr>
            <a:spLocks noChangeArrowheads="1"/>
          </p:cNvSpPr>
          <p:nvPr/>
        </p:nvSpPr>
        <p:spPr bwMode="auto">
          <a:xfrm>
            <a:off x="3779912" y="4725144"/>
            <a:ext cx="2232248" cy="39687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000000"/>
                </a:solidFill>
              </a:rPr>
              <a:t>数学表达：建模</a:t>
            </a:r>
            <a:endParaRPr lang="zh-CN" altLang="en-US" sz="2000" b="1" dirty="0">
              <a:solidFill>
                <a:srgbClr val="000000"/>
              </a:solidFill>
            </a:endParaRPr>
          </a:p>
        </p:txBody>
      </p:sp>
      <p:sp>
        <p:nvSpPr>
          <p:cNvPr id="22" name="Rectangle 29"/>
          <p:cNvSpPr>
            <a:spLocks noChangeArrowheads="1"/>
          </p:cNvSpPr>
          <p:nvPr/>
        </p:nvSpPr>
        <p:spPr bwMode="auto">
          <a:xfrm>
            <a:off x="3779912" y="5877272"/>
            <a:ext cx="2232248" cy="39687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000000"/>
                </a:solidFill>
              </a:rPr>
              <a:t>建议：回顾反思</a:t>
            </a:r>
            <a:endParaRPr lang="zh-CN" altLang="en-US" sz="2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 animBg="1"/>
      <p:bldP spid="29" grpId="0" animBg="1"/>
      <p:bldP spid="33" grpId="0" animBg="1"/>
      <p:bldP spid="2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076056" y="4725144"/>
            <a:ext cx="399593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2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一、教材解析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79912" y="764704"/>
            <a:ext cx="2304256" cy="36933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b="1" dirty="0" smtClean="0">
                <a:solidFill>
                  <a:srgbClr val="FFFF00"/>
                </a:solidFill>
                <a:ea typeface="宋体" panose="02010600030101010101" pitchFamily="2" charset="-122"/>
              </a:rPr>
              <a:t>展开逻辑</a:t>
            </a:r>
            <a:endParaRPr lang="zh-CN" altLang="en-US" b="1" dirty="0">
              <a:solidFill>
                <a:srgbClr val="FFFF00"/>
              </a:solidFill>
              <a:ea typeface="宋体" panose="0201060003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608" y="46365"/>
            <a:ext cx="5040560" cy="523220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第二单元：多边形的面积</a:t>
            </a:r>
            <a:endParaRPr lang="zh-CN" altLang="en-US" sz="2800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060848"/>
            <a:ext cx="3888432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矩形 19"/>
          <p:cNvSpPr/>
          <p:nvPr/>
        </p:nvSpPr>
        <p:spPr>
          <a:xfrm>
            <a:off x="1115616" y="2492896"/>
            <a:ext cx="11521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 smtClean="0">
                <a:solidFill>
                  <a:srgbClr val="FF0000"/>
                </a:solidFill>
              </a:rPr>
              <a:t>苏</a:t>
            </a:r>
            <a:endParaRPr lang="en-US" altLang="zh-CN" sz="1600" b="1" dirty="0" smtClean="0">
              <a:solidFill>
                <a:srgbClr val="FF0000"/>
              </a:solidFill>
            </a:endParaRPr>
          </a:p>
          <a:p>
            <a:r>
              <a:rPr lang="zh-CN" altLang="en-US" sz="1600" b="1" dirty="0" smtClean="0">
                <a:solidFill>
                  <a:srgbClr val="FF0000"/>
                </a:solidFill>
              </a:rPr>
              <a:t>教</a:t>
            </a:r>
            <a:endParaRPr lang="en-US" altLang="zh-CN" sz="1600" b="1" dirty="0" smtClean="0">
              <a:solidFill>
                <a:srgbClr val="FF0000"/>
              </a:solidFill>
            </a:endParaRPr>
          </a:p>
          <a:p>
            <a:r>
              <a:rPr lang="zh-CN" altLang="en-US" sz="1600" b="1" dirty="0" smtClean="0">
                <a:solidFill>
                  <a:srgbClr val="FF0000"/>
                </a:solidFill>
              </a:rPr>
              <a:t>版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115616" y="5015766"/>
            <a:ext cx="11521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 smtClean="0">
                <a:solidFill>
                  <a:srgbClr val="FF0000"/>
                </a:solidFill>
              </a:rPr>
              <a:t>人</a:t>
            </a:r>
            <a:endParaRPr lang="en-US" altLang="zh-CN" sz="1600" b="1" dirty="0" smtClean="0">
              <a:solidFill>
                <a:srgbClr val="FF0000"/>
              </a:solidFill>
            </a:endParaRPr>
          </a:p>
          <a:p>
            <a:r>
              <a:rPr lang="zh-CN" altLang="en-US" sz="1600" b="1" dirty="0" smtClean="0">
                <a:solidFill>
                  <a:srgbClr val="FF0000"/>
                </a:solidFill>
              </a:rPr>
              <a:t>教</a:t>
            </a:r>
            <a:endParaRPr lang="en-US" altLang="zh-CN" sz="1600" b="1" dirty="0" smtClean="0">
              <a:solidFill>
                <a:srgbClr val="FF0000"/>
              </a:solidFill>
            </a:endParaRPr>
          </a:p>
          <a:p>
            <a:r>
              <a:rPr lang="zh-CN" altLang="en-US" sz="1600" b="1" dirty="0" smtClean="0">
                <a:solidFill>
                  <a:srgbClr val="FF0000"/>
                </a:solidFill>
              </a:rPr>
              <a:t>版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4943758"/>
            <a:ext cx="3888432" cy="122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916832"/>
            <a:ext cx="24860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矩形 26"/>
          <p:cNvSpPr/>
          <p:nvPr/>
        </p:nvSpPr>
        <p:spPr>
          <a:xfrm>
            <a:off x="5940152" y="2276872"/>
            <a:ext cx="5760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 smtClean="0">
                <a:solidFill>
                  <a:srgbClr val="FF0000"/>
                </a:solidFill>
              </a:rPr>
              <a:t>浙</a:t>
            </a:r>
            <a:endParaRPr lang="en-US" altLang="zh-CN" sz="1600" b="1" dirty="0" smtClean="0">
              <a:solidFill>
                <a:srgbClr val="FF0000"/>
              </a:solidFill>
            </a:endParaRPr>
          </a:p>
          <a:p>
            <a:r>
              <a:rPr lang="zh-CN" altLang="en-US" sz="1600" b="1" dirty="0" smtClean="0">
                <a:solidFill>
                  <a:srgbClr val="FF0000"/>
                </a:solidFill>
              </a:rPr>
              <a:t>教</a:t>
            </a:r>
            <a:endParaRPr lang="en-US" altLang="zh-CN" sz="1600" b="1" dirty="0" smtClean="0">
              <a:solidFill>
                <a:srgbClr val="FF0000"/>
              </a:solidFill>
            </a:endParaRPr>
          </a:p>
          <a:p>
            <a:r>
              <a:rPr lang="zh-CN" altLang="en-US" sz="1600" b="1" dirty="0" smtClean="0">
                <a:solidFill>
                  <a:srgbClr val="FF0000"/>
                </a:solidFill>
              </a:rPr>
              <a:t>版</a:t>
            </a:r>
            <a:endParaRPr lang="en-US" altLang="zh-CN" sz="1600" b="1" dirty="0" smtClean="0">
              <a:solidFill>
                <a:srgbClr val="FF0000"/>
              </a:solidFill>
            </a:endParaRPr>
          </a:p>
          <a:p>
            <a:r>
              <a:rPr lang="zh-CN" altLang="en-US" sz="1600" b="1" dirty="0" smtClean="0">
                <a:solidFill>
                  <a:srgbClr val="FF0000"/>
                </a:solidFill>
              </a:rPr>
              <a:t>练</a:t>
            </a:r>
            <a:endParaRPr lang="en-US" altLang="zh-CN" sz="1600" b="1" dirty="0" smtClean="0">
              <a:solidFill>
                <a:srgbClr val="FF0000"/>
              </a:solidFill>
            </a:endParaRPr>
          </a:p>
          <a:p>
            <a:r>
              <a:rPr lang="zh-CN" altLang="en-US" sz="1600" b="1" dirty="0" smtClean="0">
                <a:solidFill>
                  <a:srgbClr val="FF0000"/>
                </a:solidFill>
              </a:rPr>
              <a:t>习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24136" y="1340768"/>
            <a:ext cx="7308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你知道吗</a:t>
            </a:r>
            <a:r>
              <a:rPr lang="en-US" altLang="zh-CN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拓宽转化视角</a:t>
            </a:r>
            <a:endParaRPr lang="zh-CN" altLang="en-US" sz="20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3629" y="3789040"/>
            <a:ext cx="7638851" cy="13681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115616" y="1844824"/>
            <a:ext cx="2914041" cy="4392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2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一、教材解析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79912" y="764704"/>
            <a:ext cx="2304256" cy="36933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b="1" dirty="0" smtClean="0">
                <a:solidFill>
                  <a:srgbClr val="FFFF00"/>
                </a:solidFill>
                <a:ea typeface="宋体" panose="02010600030101010101" pitchFamily="2" charset="-122"/>
              </a:rPr>
              <a:t>展开逻辑</a:t>
            </a:r>
            <a:endParaRPr lang="zh-CN" altLang="en-US" b="1" dirty="0">
              <a:solidFill>
                <a:srgbClr val="FFFF00"/>
              </a:solidFill>
              <a:ea typeface="宋体" panose="02010600030101010101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24136" y="1340768"/>
            <a:ext cx="7308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例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10-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例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11</a:t>
            </a:r>
            <a:r>
              <a:rPr lang="en-US" altLang="zh-CN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感悟精确与模糊的值点，提升数学思维水平</a:t>
            </a:r>
            <a:endParaRPr lang="zh-CN" altLang="en-US" sz="20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608" y="46365"/>
            <a:ext cx="5040560" cy="523220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第二单元：多边形的面积</a:t>
            </a:r>
            <a:endParaRPr lang="zh-CN" altLang="en-US" sz="2800" dirty="0"/>
          </a:p>
        </p:txBody>
      </p:sp>
      <p:sp>
        <p:nvSpPr>
          <p:cNvPr id="20" name="圆角矩形 19"/>
          <p:cNvSpPr/>
          <p:nvPr/>
        </p:nvSpPr>
        <p:spPr>
          <a:xfrm>
            <a:off x="1763688" y="2132856"/>
            <a:ext cx="864096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圆角矩形 23"/>
          <p:cNvSpPr/>
          <p:nvPr/>
        </p:nvSpPr>
        <p:spPr>
          <a:xfrm>
            <a:off x="4860032" y="3284984"/>
            <a:ext cx="864096" cy="3600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988840"/>
            <a:ext cx="2953227" cy="43838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508704"/>
            <a:ext cx="3322774" cy="1656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矩形 20"/>
          <p:cNvSpPr/>
          <p:nvPr/>
        </p:nvSpPr>
        <p:spPr>
          <a:xfrm>
            <a:off x="5652120" y="1825660"/>
            <a:ext cx="338437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</a:rPr>
              <a:t>基本策略仍是转化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Rectangle 29"/>
          <p:cNvSpPr>
            <a:spLocks noChangeArrowheads="1"/>
          </p:cNvSpPr>
          <p:nvPr/>
        </p:nvSpPr>
        <p:spPr bwMode="auto">
          <a:xfrm>
            <a:off x="3813679" y="3419708"/>
            <a:ext cx="3062577" cy="369332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000000"/>
                </a:solidFill>
              </a:rPr>
              <a:t>下限</a:t>
            </a:r>
            <a:r>
              <a:rPr lang="en-US" altLang="zh-CN" b="1" dirty="0" smtClean="0">
                <a:solidFill>
                  <a:srgbClr val="000000"/>
                </a:solidFill>
              </a:rPr>
              <a:t>——</a:t>
            </a:r>
            <a:r>
              <a:rPr lang="zh-CN" altLang="en-US" b="1" dirty="0" smtClean="0">
                <a:solidFill>
                  <a:srgbClr val="000000"/>
                </a:solidFill>
              </a:rPr>
              <a:t>上限</a:t>
            </a:r>
            <a:r>
              <a:rPr lang="en-US" altLang="zh-CN" b="1" dirty="0" smtClean="0">
                <a:solidFill>
                  <a:srgbClr val="000000"/>
                </a:solidFill>
              </a:rPr>
              <a:t>——</a:t>
            </a:r>
            <a:r>
              <a:rPr lang="zh-CN" altLang="en-US" b="1" dirty="0" smtClean="0">
                <a:solidFill>
                  <a:srgbClr val="000000"/>
                </a:solidFill>
              </a:rPr>
              <a:t>相对精确</a:t>
            </a:r>
            <a:endParaRPr lang="zh-CN" altLang="en-US" b="1" dirty="0">
              <a:solidFill>
                <a:srgbClr val="00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240532" y="5213325"/>
            <a:ext cx="648072" cy="385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5885396" y="5589240"/>
            <a:ext cx="3258604" cy="338554"/>
            <a:chOff x="5885396" y="5445224"/>
            <a:chExt cx="3258604" cy="338554"/>
          </a:xfrm>
        </p:grpSpPr>
        <p:sp>
          <p:nvSpPr>
            <p:cNvPr id="22" name="TextBox 21"/>
            <p:cNvSpPr txBox="1"/>
            <p:nvPr/>
          </p:nvSpPr>
          <p:spPr>
            <a:xfrm>
              <a:off x="5885396" y="5445224"/>
              <a:ext cx="11156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256-1024</a:t>
              </a:r>
              <a:endPara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991394" y="5445224"/>
              <a:ext cx="11156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496-944</a:t>
              </a:r>
              <a:endPara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28384" y="5445224"/>
              <a:ext cx="11156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616-832</a:t>
              </a:r>
              <a:endPara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27" name="Rectangle 29"/>
          <p:cNvSpPr>
            <a:spLocks noChangeArrowheads="1"/>
          </p:cNvSpPr>
          <p:nvPr/>
        </p:nvSpPr>
        <p:spPr bwMode="auto">
          <a:xfrm>
            <a:off x="755576" y="4293096"/>
            <a:ext cx="4098554" cy="369332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000000"/>
                </a:solidFill>
              </a:rPr>
              <a:t>整体把握</a:t>
            </a:r>
            <a:r>
              <a:rPr lang="en-US" altLang="zh-CN" b="1" dirty="0" smtClean="0">
                <a:solidFill>
                  <a:srgbClr val="000000"/>
                </a:solidFill>
              </a:rPr>
              <a:t>——</a:t>
            </a:r>
            <a:r>
              <a:rPr lang="zh-CN" altLang="en-US" b="1" dirty="0" smtClean="0">
                <a:solidFill>
                  <a:srgbClr val="000000"/>
                </a:solidFill>
              </a:rPr>
              <a:t>具体方法</a:t>
            </a:r>
            <a:r>
              <a:rPr lang="en-US" altLang="zh-CN" b="1" dirty="0" smtClean="0">
                <a:solidFill>
                  <a:srgbClr val="000000"/>
                </a:solidFill>
              </a:rPr>
              <a:t>——</a:t>
            </a:r>
            <a:r>
              <a:rPr lang="zh-CN" altLang="en-US" b="1" dirty="0" smtClean="0">
                <a:solidFill>
                  <a:srgbClr val="000000"/>
                </a:solidFill>
              </a:rPr>
              <a:t>丰富路径</a:t>
            </a:r>
            <a:endParaRPr lang="zh-CN" altLang="en-US" b="1" dirty="0">
              <a:solidFill>
                <a:srgbClr val="000000"/>
              </a:solidFill>
            </a:endParaRPr>
          </a:p>
        </p:txBody>
      </p:sp>
      <p:sp>
        <p:nvSpPr>
          <p:cNvPr id="28" name="Rectangle 29"/>
          <p:cNvSpPr>
            <a:spLocks noChangeArrowheads="1"/>
          </p:cNvSpPr>
          <p:nvPr/>
        </p:nvSpPr>
        <p:spPr bwMode="auto">
          <a:xfrm>
            <a:off x="899592" y="2492896"/>
            <a:ext cx="4032448" cy="369332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000000"/>
                </a:solidFill>
              </a:rPr>
              <a:t>常态思维“分”</a:t>
            </a:r>
            <a:r>
              <a:rPr lang="en-US" altLang="zh-CN" b="1" dirty="0" smtClean="0">
                <a:solidFill>
                  <a:srgbClr val="000000"/>
                </a:solidFill>
              </a:rPr>
              <a:t>——</a:t>
            </a:r>
            <a:r>
              <a:rPr lang="zh-CN" altLang="en-US" b="1" dirty="0" smtClean="0">
                <a:solidFill>
                  <a:srgbClr val="000000"/>
                </a:solidFill>
              </a:rPr>
              <a:t>更高思维“补”</a:t>
            </a:r>
            <a:endParaRPr lang="zh-CN" altLang="en-US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5" grpId="0" animBg="1"/>
      <p:bldP spid="19" grpId="0" animBg="1"/>
      <p:bldP spid="27" grpId="0" animBg="1"/>
      <p:bldP spid="2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一、教材解析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79912" y="764704"/>
            <a:ext cx="2304256" cy="36933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b="1" dirty="0" smtClean="0">
                <a:solidFill>
                  <a:srgbClr val="FFFF00"/>
                </a:solidFill>
                <a:ea typeface="宋体" panose="02010600030101010101" pitchFamily="2" charset="-122"/>
              </a:rPr>
              <a:t>展开逻辑</a:t>
            </a:r>
            <a:endParaRPr lang="zh-CN" altLang="en-US" b="1" dirty="0">
              <a:solidFill>
                <a:srgbClr val="FFFF00"/>
              </a:solidFill>
              <a:ea typeface="宋体" panose="02010600030101010101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24136" y="1340768"/>
            <a:ext cx="7308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动手做</a:t>
            </a:r>
            <a:r>
              <a:rPr lang="en-US" altLang="zh-CN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进入课时，避免回家做</a:t>
            </a:r>
            <a:endParaRPr lang="zh-CN" altLang="en-US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608" y="46365"/>
            <a:ext cx="5040560" cy="523220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第二单元：多边形的面积</a:t>
            </a:r>
            <a:endParaRPr lang="zh-CN" altLang="en-US" sz="2800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7456" y="1916833"/>
            <a:ext cx="4136631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矩形 14"/>
          <p:cNvSpPr/>
          <p:nvPr/>
        </p:nvSpPr>
        <p:spPr>
          <a:xfrm>
            <a:off x="5364088" y="1412776"/>
            <a:ext cx="374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第一层：经验调取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r>
              <a:rPr lang="en-US" altLang="zh-CN" dirty="0" smtClean="0"/>
              <a:t>1</a:t>
            </a:r>
            <a:r>
              <a:rPr lang="zh-CN" altLang="en-US" dirty="0" smtClean="0"/>
              <a:t>、把一张平行四边形纸平均分</a:t>
            </a:r>
            <a:r>
              <a:rPr lang="en-US" altLang="zh-CN" dirty="0" smtClean="0"/>
              <a:t>2</a:t>
            </a:r>
            <a:r>
              <a:rPr lang="zh-CN" altLang="en-US" dirty="0" smtClean="0"/>
              <a:t>份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、组织交流：形成一个交点； </a:t>
            </a:r>
            <a:endParaRPr lang="en-US" altLang="zh-CN" dirty="0" smtClean="0"/>
          </a:p>
          <a:p>
            <a:r>
              <a:rPr lang="en-US" altLang="zh-CN" dirty="0" smtClean="0"/>
              <a:t>      </a:t>
            </a:r>
            <a:r>
              <a:rPr lang="zh-CN" altLang="en-US" dirty="0" smtClean="0"/>
              <a:t>两个完全一样的三角形</a:t>
            </a:r>
            <a:r>
              <a:rPr lang="en-US" altLang="zh-CN" dirty="0" smtClean="0"/>
              <a:t>……   </a:t>
            </a:r>
            <a:endParaRPr lang="en-US" altLang="zh-CN" dirty="0" smtClean="0"/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、揭示“中心”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5400600" y="2852936"/>
            <a:ext cx="37434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第二层：实验感知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r>
              <a:rPr lang="en-US" altLang="zh-CN" dirty="0" smtClean="0"/>
              <a:t>1</a:t>
            </a:r>
            <a:r>
              <a:rPr lang="zh-CN" altLang="en-US" dirty="0" smtClean="0"/>
              <a:t>、画一画、剪一剪、比一比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、结论：两个完全一样的图形</a:t>
            </a:r>
            <a:endParaRPr lang="en-US" altLang="zh-CN" dirty="0" smtClean="0"/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、回顾：怎么做到的？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5400600" y="4149080"/>
            <a:ext cx="37434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第三层：实验体悟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r>
              <a:rPr lang="en-US" altLang="zh-CN" dirty="0" smtClean="0"/>
              <a:t>1</a:t>
            </a:r>
            <a:r>
              <a:rPr lang="zh-CN" altLang="en-US" dirty="0" smtClean="0"/>
              <a:t>、讨论：有序：先找中心再画线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、动手操作、互动交流</a:t>
            </a:r>
            <a:endParaRPr lang="en-US" altLang="zh-CN" dirty="0" smtClean="0"/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、</a:t>
            </a:r>
            <a:r>
              <a:rPr lang="zh-CN" altLang="en-US" b="1" dirty="0" smtClean="0">
                <a:solidFill>
                  <a:srgbClr val="00B050"/>
                </a:solidFill>
              </a:rPr>
              <a:t>拓展</a:t>
            </a:r>
            <a:r>
              <a:rPr lang="zh-CN" altLang="en-US" dirty="0" smtClean="0"/>
              <a:t>：组合图形</a:t>
            </a:r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5400600" y="5642664"/>
            <a:ext cx="3743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第四层：回顾反思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r>
              <a:rPr lang="zh-CN" altLang="en-US" dirty="0" smtClean="0">
                <a:solidFill>
                  <a:srgbClr val="00B050"/>
                </a:solidFill>
              </a:rPr>
              <a:t>追问：任意多边形吗？</a:t>
            </a:r>
            <a:endParaRPr lang="zh-CN" altLang="en-US" dirty="0">
              <a:solidFill>
                <a:srgbClr val="00B050"/>
              </a:solidFill>
            </a:endParaRPr>
          </a:p>
        </p:txBody>
      </p:sp>
      <p:grpSp>
        <p:nvGrpSpPr>
          <p:cNvPr id="2" name="组合 29"/>
          <p:cNvGrpSpPr/>
          <p:nvPr/>
        </p:nvGrpSpPr>
        <p:grpSpPr>
          <a:xfrm>
            <a:off x="1403648" y="5116542"/>
            <a:ext cx="3816424" cy="1192778"/>
            <a:chOff x="1331640" y="5116542"/>
            <a:chExt cx="3816424" cy="1192778"/>
          </a:xfrm>
        </p:grpSpPr>
        <p:sp>
          <p:nvSpPr>
            <p:cNvPr id="24" name="Rectangle 29"/>
            <p:cNvSpPr>
              <a:spLocks noChangeArrowheads="1"/>
            </p:cNvSpPr>
            <p:nvPr/>
          </p:nvSpPr>
          <p:spPr bwMode="auto">
            <a:xfrm>
              <a:off x="1331640" y="5116542"/>
              <a:ext cx="3816424" cy="36933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rgbClr val="000000"/>
                  </a:solidFill>
                </a:rPr>
                <a:t>是什么：接受学习</a:t>
              </a:r>
              <a:r>
                <a:rPr lang="en-US" altLang="zh-CN" b="1" dirty="0" smtClean="0">
                  <a:solidFill>
                    <a:srgbClr val="000000"/>
                  </a:solidFill>
                </a:rPr>
                <a:t>——</a:t>
              </a:r>
              <a:r>
                <a:rPr lang="zh-CN" altLang="en-US" b="1" dirty="0" smtClean="0">
                  <a:solidFill>
                    <a:srgbClr val="000000"/>
                  </a:solidFill>
                </a:rPr>
                <a:t>理论性学习</a:t>
              </a:r>
              <a:endParaRPr lang="zh-CN" alt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26" name="Rectangle 29"/>
            <p:cNvSpPr>
              <a:spLocks noChangeArrowheads="1"/>
            </p:cNvSpPr>
            <p:nvPr/>
          </p:nvSpPr>
          <p:spPr bwMode="auto">
            <a:xfrm>
              <a:off x="1331640" y="5939988"/>
              <a:ext cx="3816424" cy="36933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rgbClr val="000000"/>
                  </a:solidFill>
                </a:rPr>
                <a:t>为什么：数学实验</a:t>
              </a:r>
              <a:r>
                <a:rPr lang="en-US" altLang="zh-CN" b="1" dirty="0" smtClean="0">
                  <a:solidFill>
                    <a:srgbClr val="000000"/>
                  </a:solidFill>
                </a:rPr>
                <a:t>——</a:t>
              </a:r>
              <a:r>
                <a:rPr lang="zh-CN" altLang="en-US" b="1" dirty="0" smtClean="0">
                  <a:solidFill>
                    <a:srgbClr val="000000"/>
                  </a:solidFill>
                </a:rPr>
                <a:t>实践性认知</a:t>
              </a:r>
              <a:endParaRPr lang="zh-CN" alt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29" name="下箭头 28"/>
            <p:cNvSpPr/>
            <p:nvPr/>
          </p:nvSpPr>
          <p:spPr>
            <a:xfrm>
              <a:off x="1763688" y="5517232"/>
              <a:ext cx="144016" cy="3600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矩形 20"/>
          <p:cNvSpPr/>
          <p:nvPr/>
        </p:nvSpPr>
        <p:spPr>
          <a:xfrm>
            <a:off x="1187624" y="4005064"/>
            <a:ext cx="4176464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FF0000"/>
                </a:solidFill>
              </a:rPr>
              <a:t>蕴含了梯形三角形公式推导大前提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/>
      <p:bldP spid="17" grpId="0"/>
      <p:bldP spid="19" grpId="0"/>
      <p:bldP spid="20" grpId="0"/>
      <p:bldP spid="2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一、教材解析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79912" y="764704"/>
            <a:ext cx="2304256" cy="36933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b="1" dirty="0" smtClean="0">
                <a:solidFill>
                  <a:srgbClr val="FFFF00"/>
                </a:solidFill>
                <a:ea typeface="宋体" panose="02010600030101010101" pitchFamily="2" charset="-122"/>
              </a:rPr>
              <a:t>展开逻辑</a:t>
            </a:r>
            <a:endParaRPr lang="zh-CN" altLang="en-US" b="1" dirty="0">
              <a:solidFill>
                <a:srgbClr val="FFFF00"/>
              </a:solidFill>
              <a:ea typeface="宋体" panose="02010600030101010101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24136" y="1196752"/>
            <a:ext cx="7308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综合与实践</a:t>
            </a:r>
            <a:r>
              <a:rPr lang="en-US" altLang="zh-CN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hlinkClick r:id="rId2" action="ppaction://hlinkfile"/>
              </a:rPr>
              <a:t>完整经历数学研究过程，提升综合应用能力</a:t>
            </a:r>
            <a:endParaRPr lang="zh-CN" altLang="en-US" sz="20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608" y="46365"/>
            <a:ext cx="5040560" cy="523220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第二单元：多边形的面积</a:t>
            </a:r>
            <a:endParaRPr lang="zh-CN" altLang="en-US" sz="2800" dirty="0"/>
          </a:p>
        </p:txBody>
      </p:sp>
      <p:pic>
        <p:nvPicPr>
          <p:cNvPr id="21" name="图片 2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916832"/>
            <a:ext cx="2664296" cy="3816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图片 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2492896"/>
            <a:ext cx="2736304" cy="3888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圆角矩形 22"/>
          <p:cNvSpPr/>
          <p:nvPr/>
        </p:nvSpPr>
        <p:spPr>
          <a:xfrm>
            <a:off x="1331640" y="2348880"/>
            <a:ext cx="864096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圆角矩形 24"/>
          <p:cNvSpPr/>
          <p:nvPr/>
        </p:nvSpPr>
        <p:spPr>
          <a:xfrm>
            <a:off x="1331640" y="3717032"/>
            <a:ext cx="864096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圆角矩形 26"/>
          <p:cNvSpPr/>
          <p:nvPr/>
        </p:nvSpPr>
        <p:spPr>
          <a:xfrm>
            <a:off x="2771800" y="2564904"/>
            <a:ext cx="864096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圆角矩形 27"/>
          <p:cNvSpPr/>
          <p:nvPr/>
        </p:nvSpPr>
        <p:spPr>
          <a:xfrm>
            <a:off x="2771800" y="5085184"/>
            <a:ext cx="864096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1916832"/>
            <a:ext cx="2592288" cy="36975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2775961"/>
            <a:ext cx="2411760" cy="36053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圆角矩形 18"/>
          <p:cNvSpPr/>
          <p:nvPr/>
        </p:nvSpPr>
        <p:spPr>
          <a:xfrm>
            <a:off x="5652120" y="2132856"/>
            <a:ext cx="864096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5652120" y="3212976"/>
            <a:ext cx="864096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圆角矩形 23"/>
          <p:cNvSpPr/>
          <p:nvPr/>
        </p:nvSpPr>
        <p:spPr>
          <a:xfrm>
            <a:off x="6588224" y="3933056"/>
            <a:ext cx="864096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圆角矩形 25"/>
          <p:cNvSpPr/>
          <p:nvPr/>
        </p:nvSpPr>
        <p:spPr>
          <a:xfrm>
            <a:off x="6588224" y="5013176"/>
            <a:ext cx="864096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1043608" y="1772816"/>
            <a:ext cx="8100392" cy="461665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b="1" dirty="0" smtClean="0">
                <a:ea typeface="宋体" panose="02010600030101010101" pitchFamily="2" charset="-122"/>
              </a:rPr>
              <a:t>经历</a:t>
            </a:r>
            <a:r>
              <a:rPr lang="zh-CN" altLang="en-US" sz="2400" b="1" dirty="0" smtClean="0">
                <a:solidFill>
                  <a:srgbClr val="FF0000"/>
                </a:solidFill>
                <a:ea typeface="宋体" panose="02010600030101010101" pitchFamily="2" charset="-122"/>
              </a:rPr>
              <a:t>有目的、有设计、有步骤、有合作、有反思</a:t>
            </a:r>
            <a:r>
              <a:rPr lang="zh-CN" altLang="en-US" sz="2000" b="1" dirty="0" smtClean="0">
                <a:ea typeface="宋体" panose="02010600030101010101" pitchFamily="2" charset="-122"/>
              </a:rPr>
              <a:t>的实践活动</a:t>
            </a:r>
            <a:endParaRPr lang="zh-CN" altLang="en-US" sz="2000" b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 animBg="1"/>
      <p:bldP spid="25" grpId="0" animBg="1"/>
      <p:bldP spid="27" grpId="0" animBg="1"/>
      <p:bldP spid="28" grpId="0" animBg="1"/>
      <p:bldP spid="19" grpId="0" animBg="1"/>
      <p:bldP spid="20" grpId="0" animBg="1"/>
      <p:bldP spid="24" grpId="0" animBg="1"/>
      <p:bldP spid="26" grpId="0" animBg="1"/>
      <p:bldP spid="2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一、教材解析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79912" y="764704"/>
            <a:ext cx="4968552" cy="36933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b="1" dirty="0" smtClean="0">
                <a:solidFill>
                  <a:srgbClr val="FFFF00"/>
                </a:solidFill>
                <a:ea typeface="宋体" panose="02010600030101010101" pitchFamily="2" charset="-122"/>
              </a:rPr>
              <a:t>习题组织</a:t>
            </a:r>
            <a:r>
              <a:rPr lang="en-US" altLang="zh-CN" b="1" dirty="0" smtClean="0">
                <a:solidFill>
                  <a:srgbClr val="FFFF00"/>
                </a:solidFill>
                <a:ea typeface="宋体" panose="02010600030101010101" pitchFamily="2" charset="-122"/>
              </a:rPr>
              <a:t>——</a:t>
            </a:r>
            <a:r>
              <a:rPr lang="zh-CN" altLang="en-US" b="1" dirty="0" smtClean="0">
                <a:solidFill>
                  <a:srgbClr val="FFFF00"/>
                </a:solidFill>
                <a:ea typeface="宋体" panose="02010600030101010101" pitchFamily="2" charset="-122"/>
              </a:rPr>
              <a:t>练习二第</a:t>
            </a:r>
            <a:r>
              <a:rPr lang="en-US" altLang="zh-CN" b="1" dirty="0" smtClean="0">
                <a:solidFill>
                  <a:srgbClr val="FFFF00"/>
                </a:solidFill>
                <a:ea typeface="宋体" panose="02010600030101010101" pitchFamily="2" charset="-122"/>
              </a:rPr>
              <a:t>3</a:t>
            </a:r>
            <a:r>
              <a:rPr lang="zh-CN" altLang="en-US" b="1" dirty="0" smtClean="0">
                <a:solidFill>
                  <a:srgbClr val="FFFF00"/>
                </a:solidFill>
                <a:ea typeface="宋体" panose="02010600030101010101" pitchFamily="2" charset="-122"/>
              </a:rPr>
              <a:t>课时为例（</a:t>
            </a:r>
            <a:r>
              <a:rPr lang="en-US" altLang="zh-CN" b="1" dirty="0" smtClean="0">
                <a:solidFill>
                  <a:srgbClr val="FFFF00"/>
                </a:solidFill>
                <a:ea typeface="宋体" panose="02010600030101010101" pitchFamily="2" charset="-122"/>
              </a:rPr>
              <a:t>P12-13</a:t>
            </a:r>
            <a:r>
              <a:rPr lang="zh-CN" altLang="en-US" b="1" dirty="0" smtClean="0">
                <a:solidFill>
                  <a:srgbClr val="FFFF00"/>
                </a:solidFill>
                <a:ea typeface="宋体" panose="02010600030101010101" pitchFamily="2" charset="-122"/>
              </a:rPr>
              <a:t>）</a:t>
            </a:r>
            <a:endParaRPr lang="zh-CN" altLang="en-US" b="1" dirty="0">
              <a:solidFill>
                <a:srgbClr val="FFFF00"/>
              </a:solidFill>
              <a:ea typeface="宋体" panose="02010600030101010101" pitchFamily="2" charset="-122"/>
            </a:endParaRPr>
          </a:p>
        </p:txBody>
      </p:sp>
      <p:pic>
        <p:nvPicPr>
          <p:cNvPr id="23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46365"/>
            <a:ext cx="5040560" cy="523220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第二单元：多边形的面积</a:t>
            </a:r>
            <a:endParaRPr lang="zh-CN" altLang="en-US" sz="2800" dirty="0"/>
          </a:p>
        </p:txBody>
      </p:sp>
      <p:grpSp>
        <p:nvGrpSpPr>
          <p:cNvPr id="2" name="组合 16"/>
          <p:cNvGrpSpPr/>
          <p:nvPr/>
        </p:nvGrpSpPr>
        <p:grpSpPr>
          <a:xfrm>
            <a:off x="1115616" y="1579836"/>
            <a:ext cx="3384376" cy="4513460"/>
            <a:chOff x="1547664" y="1363812"/>
            <a:chExt cx="3312368" cy="4971692"/>
          </a:xfrm>
        </p:grpSpPr>
        <p:pic>
          <p:nvPicPr>
            <p:cNvPr id="11265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47664" y="1363812"/>
              <a:ext cx="3240360" cy="2721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b="50490"/>
            <a:stretch>
              <a:fillRect/>
            </a:stretch>
          </p:blipFill>
          <p:spPr bwMode="auto">
            <a:xfrm>
              <a:off x="1547664" y="4077071"/>
              <a:ext cx="3312368" cy="2258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圆角矩形标注 12"/>
          <p:cNvSpPr/>
          <p:nvPr/>
        </p:nvSpPr>
        <p:spPr>
          <a:xfrm>
            <a:off x="5004048" y="1484784"/>
            <a:ext cx="3960440" cy="1368152"/>
          </a:xfrm>
          <a:prstGeom prst="wedgeRoundRectCallout">
            <a:avLst>
              <a:gd name="adj1" fmla="val -85703"/>
              <a:gd name="adj2" fmla="val -26252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 smtClean="0">
                <a:solidFill>
                  <a:srgbClr val="FF0000"/>
                </a:solidFill>
              </a:rPr>
              <a:t>先</a:t>
            </a:r>
            <a:r>
              <a:rPr lang="zh-CN" altLang="en-US" sz="2000" b="1" dirty="0" smtClean="0">
                <a:solidFill>
                  <a:srgbClr val="002060"/>
                </a:solidFill>
              </a:rPr>
              <a:t>观察思考有何发现与猜想</a:t>
            </a:r>
            <a:endParaRPr lang="en-US" altLang="zh-CN" sz="2000" b="1" dirty="0" smtClean="0">
              <a:solidFill>
                <a:srgbClr val="002060"/>
              </a:solidFill>
            </a:endParaRPr>
          </a:p>
          <a:p>
            <a:r>
              <a:rPr lang="zh-CN" altLang="en-US" sz="2000" b="1" dirty="0" smtClean="0">
                <a:solidFill>
                  <a:srgbClr val="FF0000"/>
                </a:solidFill>
              </a:rPr>
              <a:t>再</a:t>
            </a:r>
            <a:r>
              <a:rPr lang="zh-CN" altLang="en-US" sz="2000" b="1" dirty="0" smtClean="0">
                <a:solidFill>
                  <a:srgbClr val="002060"/>
                </a:solidFill>
              </a:rPr>
              <a:t>独立计算集体交流形成共识</a:t>
            </a:r>
            <a:endParaRPr lang="en-US" altLang="zh-CN" sz="2000" b="1" dirty="0" smtClean="0">
              <a:solidFill>
                <a:srgbClr val="002060"/>
              </a:solidFill>
            </a:endParaRPr>
          </a:p>
          <a:p>
            <a:r>
              <a:rPr lang="zh-CN" altLang="en-US" sz="2000" b="1" dirty="0" smtClean="0">
                <a:solidFill>
                  <a:srgbClr val="00B050"/>
                </a:solidFill>
              </a:rPr>
              <a:t>建议增加</a:t>
            </a:r>
            <a:r>
              <a:rPr lang="en-US" altLang="zh-CN" sz="2000" b="1" dirty="0" smtClean="0">
                <a:solidFill>
                  <a:srgbClr val="00B050"/>
                </a:solidFill>
              </a:rPr>
              <a:t>1</a:t>
            </a:r>
            <a:r>
              <a:rPr lang="zh-CN" altLang="en-US" sz="2000" b="1" dirty="0" smtClean="0">
                <a:solidFill>
                  <a:srgbClr val="00B050"/>
                </a:solidFill>
              </a:rPr>
              <a:t>：学生再例举</a:t>
            </a:r>
            <a:endParaRPr lang="en-US" altLang="zh-CN" sz="2000" b="1" dirty="0" smtClean="0">
              <a:solidFill>
                <a:srgbClr val="00B050"/>
              </a:solidFill>
            </a:endParaRPr>
          </a:p>
          <a:p>
            <a:r>
              <a:rPr lang="zh-CN" altLang="en-US" sz="2800" b="1" dirty="0" smtClean="0">
                <a:solidFill>
                  <a:srgbClr val="7030A0"/>
                </a:solidFill>
              </a:rPr>
              <a:t>可再赋予算式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图像意义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5364088" y="3140968"/>
            <a:ext cx="3240360" cy="1152128"/>
          </a:xfrm>
          <a:prstGeom prst="wedgeRoundRectCallout">
            <a:avLst>
              <a:gd name="adj1" fmla="val -87898"/>
              <a:gd name="adj2" fmla="val -85898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 smtClean="0">
                <a:solidFill>
                  <a:srgbClr val="FF0000"/>
                </a:solidFill>
              </a:rPr>
              <a:t>放手尝试，分享思路</a:t>
            </a:r>
            <a:endParaRPr lang="en-US" altLang="zh-CN" sz="2000" b="1" dirty="0" smtClean="0">
              <a:solidFill>
                <a:srgbClr val="FF0000"/>
              </a:solidFill>
            </a:endParaRPr>
          </a:p>
          <a:p>
            <a:r>
              <a:rPr lang="zh-CN" altLang="en-US" sz="2000" b="1" dirty="0" smtClean="0">
                <a:solidFill>
                  <a:srgbClr val="FF0000"/>
                </a:solidFill>
              </a:rPr>
              <a:t>有序思维，</a:t>
            </a:r>
            <a:r>
              <a:rPr lang="zh-CN" altLang="en-US" sz="2800" b="1" dirty="0" smtClean="0">
                <a:solidFill>
                  <a:srgbClr val="7030A0"/>
                </a:solidFill>
              </a:rPr>
              <a:t>注重自检</a:t>
            </a:r>
            <a:endParaRPr lang="en-US" altLang="zh-CN" sz="2800" b="1" dirty="0" smtClean="0">
              <a:solidFill>
                <a:srgbClr val="7030A0"/>
              </a:solidFill>
            </a:endParaRPr>
          </a:p>
          <a:p>
            <a:r>
              <a:rPr lang="zh-CN" altLang="en-US" sz="2000" b="1" dirty="0" smtClean="0">
                <a:solidFill>
                  <a:srgbClr val="00B050"/>
                </a:solidFill>
              </a:rPr>
              <a:t>建议增加：反思内化</a:t>
            </a:r>
            <a:endParaRPr lang="zh-CN" altLang="en-US" sz="2000" b="1" dirty="0">
              <a:solidFill>
                <a:srgbClr val="00B050"/>
              </a:solidFill>
            </a:endParaRPr>
          </a:p>
        </p:txBody>
      </p:sp>
      <p:grpSp>
        <p:nvGrpSpPr>
          <p:cNvPr id="3" name="组合 17"/>
          <p:cNvGrpSpPr/>
          <p:nvPr/>
        </p:nvGrpSpPr>
        <p:grpSpPr>
          <a:xfrm>
            <a:off x="4644008" y="3789040"/>
            <a:ext cx="3744416" cy="2016224"/>
            <a:chOff x="4932040" y="3284984"/>
            <a:chExt cx="3744416" cy="2016224"/>
          </a:xfrm>
        </p:grpSpPr>
        <p:sp>
          <p:nvSpPr>
            <p:cNvPr id="15" name="圆角矩形标注 14"/>
            <p:cNvSpPr/>
            <p:nvPr/>
          </p:nvSpPr>
          <p:spPr>
            <a:xfrm>
              <a:off x="5364088" y="4005064"/>
              <a:ext cx="3312368" cy="792088"/>
            </a:xfrm>
            <a:prstGeom prst="wedgeRoundRectCallout">
              <a:avLst>
                <a:gd name="adj1" fmla="val -49732"/>
                <a:gd name="adj2" fmla="val -2142"/>
                <a:gd name="adj3" fmla="val 16667"/>
              </a:avLst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000" b="1" dirty="0" smtClean="0">
                  <a:solidFill>
                    <a:srgbClr val="00B050"/>
                  </a:solidFill>
                </a:rPr>
                <a:t>1</a:t>
              </a:r>
              <a:r>
                <a:rPr lang="zh-CN" altLang="en-US" sz="2000" b="1" dirty="0" smtClean="0">
                  <a:solidFill>
                    <a:srgbClr val="00B050"/>
                  </a:solidFill>
                </a:rPr>
                <a:t>、形成共识</a:t>
              </a:r>
              <a:r>
                <a:rPr lang="en-US" altLang="zh-CN" sz="2000" b="1" dirty="0" smtClean="0">
                  <a:solidFill>
                    <a:srgbClr val="00B050"/>
                  </a:solidFill>
                </a:rPr>
                <a:t>——</a:t>
              </a:r>
              <a:r>
                <a:rPr lang="zh-CN" altLang="en-US" sz="2000" b="1" dirty="0" smtClean="0">
                  <a:solidFill>
                    <a:srgbClr val="FF0000"/>
                  </a:solidFill>
                </a:rPr>
                <a:t>有序思维</a:t>
              </a:r>
              <a:endParaRPr lang="en-US" altLang="zh-CN" sz="2000" b="1" dirty="0" smtClean="0">
                <a:solidFill>
                  <a:srgbClr val="FF0000"/>
                </a:solidFill>
              </a:endParaRPr>
            </a:p>
            <a:p>
              <a:r>
                <a:rPr lang="en-US" altLang="zh-CN" sz="2000" b="1" dirty="0" smtClean="0">
                  <a:solidFill>
                    <a:srgbClr val="00B050"/>
                  </a:solidFill>
                </a:rPr>
                <a:t>2</a:t>
              </a:r>
              <a:r>
                <a:rPr lang="zh-CN" altLang="en-US" sz="2000" b="1" dirty="0" smtClean="0">
                  <a:solidFill>
                    <a:srgbClr val="00B050"/>
                  </a:solidFill>
                </a:rPr>
                <a:t>、培养意识</a:t>
              </a:r>
              <a:r>
                <a:rPr lang="en-US" altLang="zh-CN" sz="2000" b="1" dirty="0" smtClean="0">
                  <a:solidFill>
                    <a:srgbClr val="00B050"/>
                  </a:solidFill>
                </a:rPr>
                <a:t>——</a:t>
              </a:r>
              <a:r>
                <a:rPr lang="zh-CN" altLang="en-US" sz="2000" b="1" dirty="0" smtClean="0">
                  <a:solidFill>
                    <a:srgbClr val="FF0000"/>
                  </a:solidFill>
                </a:rPr>
                <a:t>灵活运算</a:t>
              </a:r>
              <a:endParaRPr lang="en-US" altLang="zh-CN" sz="2000" b="1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6" name="右大括号 15"/>
            <p:cNvSpPr/>
            <p:nvPr/>
          </p:nvSpPr>
          <p:spPr>
            <a:xfrm>
              <a:off x="4932040" y="3284984"/>
              <a:ext cx="432048" cy="2016224"/>
            </a:xfrm>
            <a:prstGeom prst="rightBrace">
              <a:avLst>
                <a:gd name="adj1" fmla="val 37525"/>
                <a:gd name="adj2" fmla="val 50166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二、典型困难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pic>
        <p:nvPicPr>
          <p:cNvPr id="23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1331640" y="1340768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1</a:t>
            </a:r>
            <a:r>
              <a:rPr lang="zh-CN" altLang="zh-CN" sz="2400" dirty="0" smtClean="0">
                <a:solidFill>
                  <a:srgbClr val="FF0000"/>
                </a:solidFill>
              </a:rPr>
              <a:t>、</a:t>
            </a:r>
            <a:r>
              <a:rPr lang="zh-CN" altLang="en-US" sz="2400" dirty="0" smtClean="0">
                <a:solidFill>
                  <a:srgbClr val="FF0000"/>
                </a:solidFill>
              </a:rPr>
              <a:t>公式的理解：</a:t>
            </a:r>
            <a:r>
              <a:rPr lang="zh-CN" altLang="en-US" sz="2000" dirty="0" smtClean="0"/>
              <a:t>三角形、梯形面积容易遗漏</a:t>
            </a:r>
            <a:r>
              <a:rPr lang="en-US" altLang="zh-CN" sz="2000" dirty="0" smtClean="0"/>
              <a:t>÷2</a:t>
            </a:r>
            <a:endParaRPr lang="en-US" altLang="zh-CN" sz="2000" dirty="0" smtClean="0"/>
          </a:p>
        </p:txBody>
      </p:sp>
      <p:sp>
        <p:nvSpPr>
          <p:cNvPr id="11" name="矩形 10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194442"/>
            <a:ext cx="3096344" cy="177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r="3038"/>
          <a:stretch>
            <a:fillRect/>
          </a:stretch>
        </p:blipFill>
        <p:spPr bwMode="auto">
          <a:xfrm>
            <a:off x="4355976" y="2276872"/>
            <a:ext cx="432048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043608" y="46365"/>
            <a:ext cx="5040560" cy="523220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第二单元：多边形的面积</a:t>
            </a:r>
            <a:endParaRPr lang="zh-CN" altLang="en-US" sz="2800" dirty="0"/>
          </a:p>
        </p:txBody>
      </p:sp>
      <p:sp>
        <p:nvSpPr>
          <p:cNvPr id="12" name="矩形 11"/>
          <p:cNvSpPr/>
          <p:nvPr/>
        </p:nvSpPr>
        <p:spPr>
          <a:xfrm>
            <a:off x="1223120" y="4725144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dirty="0" smtClean="0"/>
              <a:t>对策：</a:t>
            </a:r>
            <a:r>
              <a:rPr lang="zh-CN" altLang="en-US" sz="2400" dirty="0" smtClean="0"/>
              <a:t>推导过程中关注</a:t>
            </a:r>
            <a:r>
              <a:rPr lang="zh-CN" altLang="en-US" sz="2400" u="sng" dirty="0" smtClean="0">
                <a:solidFill>
                  <a:srgbClr val="FF0000"/>
                </a:solidFill>
              </a:rPr>
              <a:t>底乘高</a:t>
            </a:r>
            <a:r>
              <a:rPr lang="zh-CN" altLang="en-US" sz="2400" dirty="0" smtClean="0"/>
              <a:t>的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算式意义</a:t>
            </a:r>
            <a:r>
              <a:rPr lang="zh-CN" altLang="en-US" sz="2400" dirty="0" smtClean="0"/>
              <a:t>，</a:t>
            </a:r>
            <a:endParaRPr lang="en-US" altLang="zh-CN" sz="2400" dirty="0" smtClean="0"/>
          </a:p>
          <a:p>
            <a:r>
              <a:rPr lang="en-US" altLang="zh-CN" sz="2400" dirty="0" smtClean="0"/>
              <a:t>           </a:t>
            </a:r>
            <a:r>
              <a:rPr lang="zh-CN" altLang="en-US" sz="2400" dirty="0" smtClean="0"/>
              <a:t>强化图像表征</a:t>
            </a:r>
            <a:endParaRPr lang="zh-CN" altLang="zh-C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二、典型困难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pic>
        <p:nvPicPr>
          <p:cNvPr id="23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1331640" y="1340768"/>
            <a:ext cx="781236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2</a:t>
            </a:r>
            <a:r>
              <a:rPr lang="zh-CN" altLang="zh-CN" sz="2400" dirty="0" smtClean="0">
                <a:solidFill>
                  <a:srgbClr val="FF0000"/>
                </a:solidFill>
              </a:rPr>
              <a:t>、</a:t>
            </a:r>
            <a:r>
              <a:rPr lang="zh-CN" altLang="en-US" sz="2400" dirty="0" smtClean="0">
                <a:solidFill>
                  <a:srgbClr val="FF0000"/>
                </a:solidFill>
              </a:rPr>
              <a:t>较大面积的感知：</a:t>
            </a:r>
            <a:r>
              <a:rPr lang="zh-CN" altLang="en-US" sz="2400" dirty="0" smtClean="0"/>
              <a:t>公顷与平方千米的表象建立</a:t>
            </a:r>
            <a:endParaRPr lang="en-US" altLang="zh-CN" sz="2400" dirty="0" smtClean="0"/>
          </a:p>
          <a:p>
            <a:endParaRPr lang="zh-CN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11" name="矩形 10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3608" y="46365"/>
            <a:ext cx="5040560" cy="523220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第二单元：多边形的面积</a:t>
            </a:r>
            <a:endParaRPr lang="zh-CN" altLang="en-US" sz="28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16832"/>
            <a:ext cx="2952328" cy="4400104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916832"/>
            <a:ext cx="3061215" cy="4392488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" name="组合 14"/>
          <p:cNvGrpSpPr/>
          <p:nvPr/>
        </p:nvGrpSpPr>
        <p:grpSpPr>
          <a:xfrm>
            <a:off x="3707904" y="2564904"/>
            <a:ext cx="2808312" cy="3764161"/>
            <a:chOff x="3707904" y="2564904"/>
            <a:chExt cx="2808312" cy="3764161"/>
          </a:xfrm>
        </p:grpSpPr>
        <p:sp>
          <p:nvSpPr>
            <p:cNvPr id="16" name="Rectangle 29"/>
            <p:cNvSpPr>
              <a:spLocks noChangeArrowheads="1"/>
            </p:cNvSpPr>
            <p:nvPr/>
          </p:nvSpPr>
          <p:spPr bwMode="auto">
            <a:xfrm>
              <a:off x="3707904" y="3501008"/>
              <a:ext cx="2808312" cy="396875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rgbClr val="000000"/>
                  </a:solidFill>
                </a:rPr>
                <a:t>定义概念：</a:t>
              </a:r>
              <a:r>
                <a:rPr lang="zh-CN" altLang="en-US" sz="2000" b="1" dirty="0" smtClean="0">
                  <a:solidFill>
                    <a:srgbClr val="FF0000"/>
                  </a:solidFill>
                </a:rPr>
                <a:t>模型</a:t>
              </a:r>
              <a:r>
                <a:rPr lang="zh-CN" altLang="en-US" sz="2000" b="1" dirty="0" smtClean="0">
                  <a:solidFill>
                    <a:srgbClr val="000000"/>
                  </a:solidFill>
                </a:rPr>
                <a:t>标准</a:t>
              </a:r>
              <a:endParaRPr lang="zh-CN" altLang="en-US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7" name="Rectangle 29"/>
            <p:cNvSpPr>
              <a:spLocks noChangeArrowheads="1"/>
            </p:cNvSpPr>
            <p:nvPr/>
          </p:nvSpPr>
          <p:spPr bwMode="auto">
            <a:xfrm>
              <a:off x="3707904" y="2564904"/>
              <a:ext cx="2808312" cy="396875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rgbClr val="000000"/>
                  </a:solidFill>
                </a:rPr>
                <a:t>生活案例：感受其大</a:t>
              </a:r>
              <a:endParaRPr lang="zh-CN" altLang="en-US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3707904" y="4221088"/>
              <a:ext cx="2808312" cy="396875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rgbClr val="000000"/>
                  </a:solidFill>
                </a:rPr>
                <a:t>操作想象：</a:t>
              </a:r>
              <a:r>
                <a:rPr lang="zh-CN" altLang="en-US" sz="2000" b="1" dirty="0" smtClean="0">
                  <a:solidFill>
                    <a:srgbClr val="FF0000"/>
                  </a:solidFill>
                </a:rPr>
                <a:t>具化思维</a:t>
              </a:r>
              <a:endParaRPr lang="zh-CN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4355976" y="4697849"/>
              <a:ext cx="1656184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 smtClean="0">
                  <a:solidFill>
                    <a:srgbClr val="FF0000"/>
                  </a:solidFill>
                </a:rPr>
                <a:t>算一算</a:t>
              </a:r>
              <a:r>
                <a:rPr lang="zh-CN" altLang="en-US" sz="2000" dirty="0" smtClean="0"/>
                <a:t>、</a:t>
              </a:r>
              <a:endParaRPr lang="en-US" altLang="zh-CN" sz="2000" dirty="0" smtClean="0"/>
            </a:p>
            <a:p>
              <a:r>
                <a:rPr lang="zh-CN" altLang="en-US" sz="2000" dirty="0" smtClean="0"/>
                <a:t>围一围、</a:t>
              </a:r>
              <a:endParaRPr lang="en-US" altLang="zh-CN" sz="2000" dirty="0" smtClean="0"/>
            </a:p>
            <a:p>
              <a:r>
                <a:rPr lang="zh-CN" altLang="en-US" sz="2000" dirty="0" smtClean="0"/>
                <a:t>比一比</a:t>
              </a:r>
              <a:r>
                <a:rPr lang="en-US" altLang="zh-CN" sz="2000" dirty="0" smtClean="0"/>
                <a:t>……</a:t>
              </a:r>
              <a:endParaRPr lang="en-US" altLang="zh-CN" sz="2000" dirty="0" smtClean="0"/>
            </a:p>
            <a:p>
              <a:r>
                <a:rPr lang="zh-CN" altLang="en-US" sz="2000" dirty="0" smtClean="0">
                  <a:solidFill>
                    <a:srgbClr val="FF0000"/>
                  </a:solidFill>
                </a:rPr>
                <a:t>建立参照系</a:t>
              </a:r>
              <a:endParaRPr lang="en-US" altLang="zh-CN" sz="2000" dirty="0" smtClean="0">
                <a:solidFill>
                  <a:srgbClr val="FF0000"/>
                </a:solidFill>
              </a:endParaRPr>
            </a:p>
            <a:p>
              <a:r>
                <a:rPr lang="zh-CN" altLang="en-US" sz="2000" dirty="0" smtClean="0">
                  <a:solidFill>
                    <a:srgbClr val="FF0000"/>
                  </a:solidFill>
                </a:rPr>
                <a:t>数学推理</a:t>
              </a:r>
              <a:endParaRPr lang="zh-CN" altLang="en-US" sz="2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4784" y="2564904"/>
            <a:ext cx="7333680" cy="26642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三、典型习题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pic>
        <p:nvPicPr>
          <p:cNvPr id="23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5796136" y="1628800"/>
            <a:ext cx="33478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有序思维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r>
              <a:rPr lang="en-US" altLang="zh-CN" sz="2000" b="1" dirty="0" smtClean="0"/>
              <a:t>——</a:t>
            </a:r>
            <a:r>
              <a:rPr lang="zh-CN" altLang="en-US" sz="2000" b="1" dirty="0" smtClean="0"/>
              <a:t>画图操作常态化要求：</a:t>
            </a:r>
            <a:endParaRPr lang="en-US" altLang="zh-CN" sz="2000" b="1" dirty="0" smtClean="0"/>
          </a:p>
          <a:p>
            <a:r>
              <a:rPr lang="zh-CN" altLang="en-US" sz="2400" b="1" dirty="0" smtClean="0">
                <a:solidFill>
                  <a:srgbClr val="FF0000"/>
                </a:solidFill>
              </a:rPr>
              <a:t>    一画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r>
              <a:rPr lang="zh-CN" altLang="en-US" sz="2400" b="1" dirty="0" smtClean="0">
                <a:solidFill>
                  <a:srgbClr val="FF0000"/>
                </a:solidFill>
              </a:rPr>
              <a:t>    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r>
              <a:rPr lang="en-US" altLang="zh-CN" sz="2400" b="1" dirty="0" smtClean="0">
                <a:solidFill>
                  <a:srgbClr val="FF0000"/>
                </a:solidFill>
              </a:rPr>
              <a:t>    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二标（数据）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r>
              <a:rPr lang="zh-CN" altLang="en-US" sz="2400" b="1" dirty="0" smtClean="0">
                <a:solidFill>
                  <a:srgbClr val="FF0000"/>
                </a:solidFill>
              </a:rPr>
              <a:t>    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r>
              <a:rPr lang="en-US" altLang="zh-CN" sz="2400" b="1" dirty="0" smtClean="0">
                <a:solidFill>
                  <a:srgbClr val="FF0000"/>
                </a:solidFill>
              </a:rPr>
              <a:t>    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三算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r>
              <a:rPr lang="zh-CN" altLang="en-US" sz="2400" b="1" dirty="0" smtClean="0">
                <a:solidFill>
                  <a:srgbClr val="FF0000"/>
                </a:solidFill>
              </a:rPr>
              <a:t>   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r>
              <a:rPr lang="en-US" altLang="zh-CN" sz="2400" b="1" dirty="0" smtClean="0">
                <a:solidFill>
                  <a:srgbClr val="FF0000"/>
                </a:solidFill>
              </a:rPr>
              <a:t>   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 四比（</a:t>
            </a:r>
            <a:r>
              <a:rPr lang="zh-CN" altLang="en-US" sz="3200" b="1" dirty="0" smtClean="0">
                <a:solidFill>
                  <a:srgbClr val="1FA808"/>
                </a:solidFill>
              </a:rPr>
              <a:t>自检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）</a:t>
            </a:r>
            <a:endParaRPr lang="en-US" altLang="zh-CN" sz="2400" b="1" dirty="0" smtClean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608" y="46365"/>
            <a:ext cx="5040560" cy="523220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第二单元：多边形的面积</a:t>
            </a:r>
            <a:endParaRPr lang="zh-CN" altLang="en-US" sz="2800" dirty="0"/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933056"/>
            <a:ext cx="4618113" cy="18722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12776"/>
            <a:ext cx="4544676" cy="2016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矩形 11"/>
          <p:cNvSpPr/>
          <p:nvPr/>
        </p:nvSpPr>
        <p:spPr>
          <a:xfrm>
            <a:off x="971600" y="3429000"/>
            <a:ext cx="741682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平行四边形面积之后练习二第</a:t>
            </a:r>
            <a:r>
              <a:rPr lang="en-US" altLang="zh-CN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zh-CN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题</a:t>
            </a:r>
            <a:r>
              <a:rPr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P11</a:t>
            </a:r>
            <a:r>
              <a:rPr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en-US" altLang="zh-CN" sz="1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1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1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1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1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1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1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1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1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1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     </a:t>
            </a:r>
            <a:r>
              <a:rPr lang="zh-CN" altLang="zh-CN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整理与练习第</a:t>
            </a:r>
            <a:r>
              <a:rPr lang="en-US" altLang="zh-CN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zh-CN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题</a:t>
            </a:r>
            <a:r>
              <a:rPr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P26</a:t>
            </a:r>
            <a:r>
              <a:rPr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zh-CN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三、典型习题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pic>
        <p:nvPicPr>
          <p:cNvPr id="23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1331640" y="3918535"/>
            <a:ext cx="74888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/>
              <a:t>1</a:t>
            </a:r>
            <a:r>
              <a:rPr lang="zh-CN" altLang="en-US" sz="2000" b="1" dirty="0" smtClean="0"/>
              <a:t>、独立探索，小组讨论，交流想法</a:t>
            </a:r>
            <a:endParaRPr lang="en-US" altLang="zh-CN" sz="2000" b="1" dirty="0" smtClean="0"/>
          </a:p>
          <a:p>
            <a:r>
              <a:rPr lang="en-US" altLang="zh-CN" sz="2000" b="1" dirty="0" smtClean="0"/>
              <a:t>2</a:t>
            </a:r>
            <a:r>
              <a:rPr lang="zh-CN" altLang="en-US" sz="2000" b="1" dirty="0" smtClean="0"/>
              <a:t>、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计算比较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——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数据分析，提升数学思维水平</a:t>
            </a:r>
            <a:endParaRPr lang="en-US" altLang="zh-CN" sz="2000" b="1" dirty="0" smtClean="0">
              <a:solidFill>
                <a:srgbClr val="FF0000"/>
              </a:solidFill>
            </a:endParaRPr>
          </a:p>
          <a:p>
            <a:r>
              <a:rPr lang="zh-CN" altLang="en-US" sz="2000" b="1" dirty="0" smtClean="0"/>
              <a:t>（</a:t>
            </a:r>
            <a:r>
              <a:rPr lang="en-US" altLang="zh-CN" sz="2000" b="1" dirty="0" smtClean="0"/>
              <a:t>1</a:t>
            </a:r>
            <a:r>
              <a:rPr lang="zh-CN" altLang="en-US" sz="2000" b="1" dirty="0" smtClean="0"/>
              <a:t>）算出面积比一比</a:t>
            </a:r>
            <a:r>
              <a:rPr lang="en-US" altLang="zh-CN" sz="2000" b="1" dirty="0" smtClean="0"/>
              <a:t>——</a:t>
            </a:r>
            <a:r>
              <a:rPr lang="zh-CN" altLang="en-US" sz="2000" b="1" dirty="0" smtClean="0"/>
              <a:t>意义不大</a:t>
            </a:r>
            <a:endParaRPr lang="en-US" altLang="zh-CN" sz="2000" b="1" dirty="0" smtClean="0"/>
          </a:p>
          <a:p>
            <a:r>
              <a:rPr lang="zh-CN" altLang="en-US" sz="2000" b="1" dirty="0" smtClean="0"/>
              <a:t>（</a:t>
            </a:r>
            <a:r>
              <a:rPr lang="en-US" altLang="zh-CN" sz="2000" b="1" dirty="0" smtClean="0"/>
              <a:t>2</a:t>
            </a:r>
            <a:r>
              <a:rPr lang="zh-CN" altLang="en-US" sz="2000" b="1" dirty="0" smtClean="0"/>
              <a:t>）列出算式观察，不计算比较</a:t>
            </a:r>
            <a:r>
              <a:rPr lang="en-US" altLang="zh-CN" sz="2000" b="1" dirty="0" smtClean="0"/>
              <a:t>——</a:t>
            </a:r>
            <a:r>
              <a:rPr lang="zh-CN" altLang="en-US" sz="2000" b="1" dirty="0" smtClean="0"/>
              <a:t>等底等高</a:t>
            </a:r>
            <a:endParaRPr lang="en-US" altLang="zh-CN" sz="2000" b="1" dirty="0" smtClean="0"/>
          </a:p>
          <a:p>
            <a:r>
              <a:rPr lang="en-US" altLang="zh-CN" sz="2000" b="1" dirty="0" smtClean="0"/>
              <a:t>                                                             </a:t>
            </a:r>
            <a:r>
              <a:rPr lang="zh-CN" altLang="en-US" sz="2000" b="1" dirty="0" smtClean="0"/>
              <a:t>不等底等高（整体思维）</a:t>
            </a:r>
            <a:endParaRPr lang="en-US" altLang="zh-CN" sz="2000" b="1" dirty="0" smtClean="0"/>
          </a:p>
          <a:p>
            <a:r>
              <a:rPr lang="en-US" altLang="zh-CN" sz="2000" b="1" dirty="0" smtClean="0"/>
              <a:t>              </a:t>
            </a:r>
            <a:r>
              <a:rPr lang="zh-CN" altLang="en-US" sz="2000" b="1" dirty="0" smtClean="0">
                <a:solidFill>
                  <a:srgbClr val="7030A0"/>
                </a:solidFill>
              </a:rPr>
              <a:t>如 </a:t>
            </a:r>
            <a:r>
              <a:rPr lang="en-US" altLang="zh-CN" sz="2000" b="1" dirty="0" smtClean="0">
                <a:solidFill>
                  <a:srgbClr val="7030A0"/>
                </a:solidFill>
              </a:rPr>
              <a:t>   3×4÷2←→4×3÷2         </a:t>
            </a:r>
            <a:r>
              <a:rPr lang="zh-CN" altLang="en-US" sz="2000" b="1" dirty="0" smtClean="0">
                <a:solidFill>
                  <a:srgbClr val="7030A0"/>
                </a:solidFill>
              </a:rPr>
              <a:t>（上底</a:t>
            </a:r>
            <a:r>
              <a:rPr lang="en-US" altLang="zh-CN" sz="2000" b="1" dirty="0" smtClean="0">
                <a:solidFill>
                  <a:srgbClr val="7030A0"/>
                </a:solidFill>
              </a:rPr>
              <a:t>+</a:t>
            </a:r>
            <a:r>
              <a:rPr lang="zh-CN" altLang="en-US" sz="2000" b="1" dirty="0" smtClean="0">
                <a:solidFill>
                  <a:srgbClr val="7030A0"/>
                </a:solidFill>
              </a:rPr>
              <a:t>下底）</a:t>
            </a:r>
            <a:endParaRPr lang="en-US" altLang="zh-CN" sz="2000" b="1" dirty="0" smtClean="0">
              <a:solidFill>
                <a:srgbClr val="7030A0"/>
              </a:solidFill>
            </a:endParaRPr>
          </a:p>
          <a:p>
            <a:r>
              <a:rPr lang="en-US" altLang="zh-CN" sz="2000" b="1" dirty="0" smtClean="0">
                <a:solidFill>
                  <a:srgbClr val="7030A0"/>
                </a:solidFill>
              </a:rPr>
              <a:t>                           3×4←→4×3</a:t>
            </a:r>
            <a:r>
              <a:rPr lang="en-US" altLang="zh-CN" sz="2000" b="1" dirty="0" smtClean="0"/>
              <a:t>                                                          </a:t>
            </a:r>
            <a:endParaRPr lang="zh-CN" altLang="en-US" sz="2000" b="1" dirty="0"/>
          </a:p>
        </p:txBody>
      </p:sp>
      <p:sp>
        <p:nvSpPr>
          <p:cNvPr id="13" name="矩形 12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608" y="46365"/>
            <a:ext cx="5040560" cy="523220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第二单元：多边形的面积</a:t>
            </a:r>
            <a:endParaRPr lang="zh-CN" altLang="en-US" sz="2800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3600400" cy="14526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12776"/>
            <a:ext cx="3810000" cy="106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矩形 11"/>
          <p:cNvSpPr/>
          <p:nvPr/>
        </p:nvSpPr>
        <p:spPr>
          <a:xfrm>
            <a:off x="1259632" y="2996952"/>
            <a:ext cx="73448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三角形面积之后练习二第</a:t>
            </a:r>
            <a:r>
              <a:rPr lang="en-US" altLang="zh-CN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zh-CN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题</a:t>
            </a:r>
            <a:r>
              <a:rPr lang="en-US" altLang="zh-CN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P12</a:t>
            </a:r>
            <a:r>
              <a:rPr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 </a:t>
            </a:r>
            <a:r>
              <a:rPr lang="zh-CN" altLang="zh-CN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梯形面积之后练习三第</a:t>
            </a:r>
            <a:r>
              <a:rPr lang="en-US" altLang="zh-CN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zh-CN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题</a:t>
            </a:r>
            <a:r>
              <a:rPr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P18</a:t>
            </a:r>
            <a:r>
              <a:rPr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Rectangle 29"/>
          <p:cNvSpPr>
            <a:spLocks noChangeArrowheads="1"/>
          </p:cNvSpPr>
          <p:nvPr/>
        </p:nvSpPr>
        <p:spPr bwMode="auto">
          <a:xfrm>
            <a:off x="2123728" y="3324597"/>
            <a:ext cx="1656184" cy="46166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000000"/>
                </a:solidFill>
              </a:rPr>
              <a:t>教结构</a:t>
            </a:r>
            <a:endParaRPr lang="zh-CN" altLang="en-US" sz="2400" b="1" dirty="0">
              <a:solidFill>
                <a:srgbClr val="000000"/>
              </a:solidFill>
            </a:endParaRPr>
          </a:p>
        </p:txBody>
      </p:sp>
      <p:sp>
        <p:nvSpPr>
          <p:cNvPr id="15" name="Rectangle 29"/>
          <p:cNvSpPr>
            <a:spLocks noChangeArrowheads="1"/>
          </p:cNvSpPr>
          <p:nvPr/>
        </p:nvSpPr>
        <p:spPr bwMode="auto">
          <a:xfrm>
            <a:off x="5580112" y="3356992"/>
            <a:ext cx="2664296" cy="46166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000000"/>
                </a:solidFill>
              </a:rPr>
              <a:t>学生回想用结构</a:t>
            </a:r>
            <a:endParaRPr lang="zh-CN" altLang="en-US" sz="2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2564904"/>
            <a:ext cx="6264696" cy="646331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 smtClean="0"/>
              <a:t>第一单元：负数的初步认识</a:t>
            </a:r>
            <a:endParaRPr lang="zh-CN" altLang="en-US" sz="3600" dirty="0"/>
          </a:p>
        </p:txBody>
      </p:sp>
      <p:pic>
        <p:nvPicPr>
          <p:cNvPr id="3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30729" y="3356992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 smtClean="0"/>
              <a:t>有效把握负数认知“三要素”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三、典型习题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pic>
        <p:nvPicPr>
          <p:cNvPr id="23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1331640" y="4005064"/>
            <a:ext cx="74888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求联思维</a:t>
            </a:r>
            <a:r>
              <a:rPr lang="zh-CN" altLang="en-US" sz="2000" b="1" dirty="0" smtClean="0"/>
              <a:t>：</a:t>
            </a:r>
            <a:endParaRPr lang="en-US" altLang="zh-CN" sz="2000" b="1" dirty="0" smtClean="0"/>
          </a:p>
          <a:p>
            <a:r>
              <a:rPr lang="en-US" altLang="zh-CN" sz="2000" b="1" dirty="0" smtClean="0"/>
              <a:t>1</a:t>
            </a:r>
            <a:r>
              <a:rPr lang="zh-CN" altLang="en-US" sz="2000" b="1" dirty="0" smtClean="0"/>
              <a:t>、</a:t>
            </a:r>
            <a:r>
              <a:rPr lang="zh-CN" altLang="en-US" sz="2400" b="1" dirty="0" smtClean="0">
                <a:solidFill>
                  <a:srgbClr val="1FA808"/>
                </a:solidFill>
              </a:rPr>
              <a:t>观察</a:t>
            </a:r>
            <a:r>
              <a:rPr lang="zh-CN" altLang="en-US" sz="2000" b="1" dirty="0" smtClean="0"/>
              <a:t>：有什么联系？（高相等、比面积）</a:t>
            </a:r>
            <a:endParaRPr lang="en-US" altLang="zh-CN" sz="2000" b="1" dirty="0" smtClean="0"/>
          </a:p>
          <a:p>
            <a:r>
              <a:rPr lang="en-US" altLang="zh-CN" sz="2000" b="1" dirty="0" smtClean="0"/>
              <a:t>2</a:t>
            </a:r>
            <a:r>
              <a:rPr lang="zh-CN" altLang="en-US" sz="2000" b="1" dirty="0" smtClean="0"/>
              <a:t>、</a:t>
            </a:r>
            <a:r>
              <a:rPr lang="zh-CN" altLang="en-US" sz="2400" b="1" dirty="0" smtClean="0">
                <a:solidFill>
                  <a:srgbClr val="1FA808"/>
                </a:solidFill>
              </a:rPr>
              <a:t>列式</a:t>
            </a:r>
            <a:r>
              <a:rPr lang="zh-CN" altLang="en-US" sz="2000" b="1" dirty="0" smtClean="0"/>
              <a:t>：有什么发现</a:t>
            </a:r>
            <a:r>
              <a:rPr lang="en-US" altLang="zh-CN" sz="2000" b="1" dirty="0" smtClean="0"/>
              <a:t>——</a:t>
            </a:r>
            <a:r>
              <a:rPr lang="zh-CN" altLang="en-US" sz="2000" b="1" dirty="0" smtClean="0"/>
              <a:t>等底等高、（上底</a:t>
            </a:r>
            <a:r>
              <a:rPr lang="en-US" altLang="zh-CN" sz="2000" b="1" dirty="0" smtClean="0"/>
              <a:t>+</a:t>
            </a:r>
            <a:r>
              <a:rPr lang="zh-CN" altLang="en-US" sz="2000" b="1" dirty="0" smtClean="0"/>
              <a:t>下底）看作整体</a:t>
            </a:r>
            <a:endParaRPr lang="en-US" altLang="zh-CN" sz="2000" b="1" dirty="0" smtClean="0"/>
          </a:p>
          <a:p>
            <a:r>
              <a:rPr lang="en-US" altLang="zh-CN" sz="2000" b="1" dirty="0" smtClean="0"/>
              <a:t>3</a:t>
            </a:r>
            <a:r>
              <a:rPr lang="zh-CN" altLang="en-US" sz="2000" b="1" dirty="0" smtClean="0"/>
              <a:t>、</a:t>
            </a:r>
            <a:r>
              <a:rPr lang="zh-CN" altLang="en-US" sz="2400" b="1" dirty="0" smtClean="0">
                <a:solidFill>
                  <a:srgbClr val="1FA808"/>
                </a:solidFill>
              </a:rPr>
              <a:t>化归</a:t>
            </a:r>
            <a:r>
              <a:rPr lang="zh-CN" altLang="en-US" sz="2000" b="1" dirty="0" smtClean="0"/>
              <a:t>：四图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统一“看成”梯形格式</a:t>
            </a:r>
            <a:endParaRPr lang="en-US" altLang="zh-CN" sz="2000" b="1" dirty="0" smtClean="0">
              <a:solidFill>
                <a:srgbClr val="FF0000"/>
              </a:solidFill>
            </a:endParaRPr>
          </a:p>
          <a:p>
            <a:endParaRPr lang="en-US" altLang="zh-CN" sz="2000" b="1" dirty="0" smtClean="0"/>
          </a:p>
          <a:p>
            <a:r>
              <a:rPr lang="en-US" altLang="zh-CN" sz="2000" b="1" dirty="0" smtClean="0"/>
              <a:t>4</a:t>
            </a:r>
            <a:r>
              <a:rPr lang="zh-CN" altLang="en-US" sz="2000" b="1" dirty="0" smtClean="0"/>
              <a:t>、</a:t>
            </a:r>
            <a:r>
              <a:rPr lang="zh-CN" altLang="en-US" sz="2400" b="1" dirty="0" smtClean="0">
                <a:solidFill>
                  <a:srgbClr val="1FA808"/>
                </a:solidFill>
              </a:rPr>
              <a:t>计算</a:t>
            </a:r>
            <a:r>
              <a:rPr lang="zh-CN" altLang="en-US" sz="2000" b="1" dirty="0" smtClean="0"/>
              <a:t>出面积，</a:t>
            </a:r>
            <a:r>
              <a:rPr lang="zh-CN" altLang="en-US" sz="2400" b="1" dirty="0" smtClean="0">
                <a:solidFill>
                  <a:srgbClr val="1FA808"/>
                </a:solidFill>
              </a:rPr>
              <a:t>印证</a:t>
            </a:r>
            <a:r>
              <a:rPr lang="zh-CN" altLang="en-US" sz="2000" b="1" dirty="0" smtClean="0"/>
              <a:t>结论</a:t>
            </a:r>
            <a:endParaRPr lang="zh-CN" altLang="en-US" sz="2000" b="1" dirty="0"/>
          </a:p>
        </p:txBody>
      </p:sp>
      <p:sp>
        <p:nvSpPr>
          <p:cNvPr id="13" name="矩形 12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608" y="46365"/>
            <a:ext cx="5040560" cy="523220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第二单元：多边形的面积</a:t>
            </a:r>
            <a:endParaRPr lang="zh-CN" altLang="en-US" sz="2800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268760"/>
            <a:ext cx="4658518" cy="2448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矩形 11"/>
          <p:cNvSpPr/>
          <p:nvPr/>
        </p:nvSpPr>
        <p:spPr>
          <a:xfrm>
            <a:off x="3923928" y="3789040"/>
            <a:ext cx="24625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整理与练习第</a:t>
            </a:r>
            <a:r>
              <a:rPr lang="en-US" altLang="zh-CN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zh-CN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题</a:t>
            </a:r>
            <a:r>
              <a:rPr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P25</a:t>
            </a:r>
            <a:r>
              <a:rPr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四、典型案例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pic>
        <p:nvPicPr>
          <p:cNvPr id="23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3815408" y="764704"/>
            <a:ext cx="5328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/>
              <a:t>华应龙</a:t>
            </a:r>
            <a:r>
              <a:rPr lang="en-US" altLang="zh-CN" sz="2000" b="1" dirty="0" smtClean="0"/>
              <a:t>.</a:t>
            </a:r>
            <a:r>
              <a:rPr lang="zh-CN" altLang="en-US" sz="2000" b="1" dirty="0" smtClean="0"/>
              <a:t>平行四边形的面积</a:t>
            </a:r>
            <a:r>
              <a:rPr lang="en-US" altLang="zh-CN" sz="2000" b="1" dirty="0" smtClean="0"/>
              <a:t>.2019.2.24</a:t>
            </a:r>
            <a:endParaRPr lang="zh-CN" altLang="zh-CN" sz="2000" b="1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46365"/>
            <a:ext cx="5040560" cy="523220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第二单元：多边形的面积</a:t>
            </a:r>
            <a:endParaRPr lang="zh-CN" alt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40768"/>
            <a:ext cx="785420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四、典型案例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pic>
        <p:nvPicPr>
          <p:cNvPr id="23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46365"/>
            <a:ext cx="5040560" cy="523220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第二单元：多边形的面积</a:t>
            </a:r>
            <a:endParaRPr lang="zh-CN" altLang="en-US" sz="2800" dirty="0"/>
          </a:p>
        </p:txBody>
      </p:sp>
      <p:sp>
        <p:nvSpPr>
          <p:cNvPr id="10" name="矩形 9"/>
          <p:cNvSpPr/>
          <p:nvPr/>
        </p:nvSpPr>
        <p:spPr>
          <a:xfrm>
            <a:off x="3815408" y="764704"/>
            <a:ext cx="5328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/>
              <a:t>华应龙</a:t>
            </a:r>
            <a:r>
              <a:rPr lang="en-US" altLang="zh-CN" sz="2000" b="1" dirty="0" smtClean="0"/>
              <a:t>.</a:t>
            </a:r>
            <a:r>
              <a:rPr lang="zh-CN" altLang="en-US" sz="2000" b="1" dirty="0" smtClean="0"/>
              <a:t>平行四边形的面积</a:t>
            </a:r>
            <a:r>
              <a:rPr lang="en-US" altLang="zh-CN" sz="2000" b="1" dirty="0" smtClean="0"/>
              <a:t>.2019.2.24</a:t>
            </a:r>
            <a:endParaRPr lang="zh-CN" altLang="zh-CN" sz="2000" b="1" dirty="0">
              <a:solidFill>
                <a:srgbClr val="FF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3" y="1412776"/>
            <a:ext cx="7737767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2564904"/>
            <a:ext cx="6264696" cy="646331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 smtClean="0"/>
              <a:t>第三</a:t>
            </a:r>
            <a:r>
              <a:rPr lang="zh-CN" altLang="en-US" sz="3600" smtClean="0"/>
              <a:t>单元：小数的意义和性质</a:t>
            </a:r>
            <a:endParaRPr lang="zh-CN" altLang="en-US" sz="3600" dirty="0"/>
          </a:p>
        </p:txBody>
      </p:sp>
      <p:pic>
        <p:nvPicPr>
          <p:cNvPr id="3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97441" y="3275692"/>
            <a:ext cx="3147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 smtClean="0"/>
              <a:t>把握位值概念 </a:t>
            </a:r>
            <a:r>
              <a:rPr lang="en-US" altLang="zh-CN" dirty="0" smtClean="0"/>
              <a:t>  </a:t>
            </a:r>
            <a:r>
              <a:rPr lang="zh-CN" altLang="zh-CN" dirty="0" smtClean="0"/>
              <a:t>理解十进小数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一、教材解析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1340768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、数的本质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31640" y="1977802"/>
            <a:ext cx="741682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</a:rPr>
              <a:t>十进制的本质</a:t>
            </a:r>
            <a:r>
              <a:rPr lang="zh-CN" altLang="en-US" sz="2000" dirty="0" smtClean="0"/>
              <a:t>是“人造的数学语言记录表达数及其运算”，利用有限的数字符号和位值制表达数。</a:t>
            </a:r>
            <a:endParaRPr lang="en-US" altLang="zh-CN" sz="2000" dirty="0" smtClean="0"/>
          </a:p>
          <a:p>
            <a:endParaRPr lang="en-US" altLang="zh-CN" sz="2000" dirty="0" smtClean="0"/>
          </a:p>
          <a:p>
            <a:r>
              <a:rPr lang="zh-CN" altLang="en-US" sz="2000" dirty="0" smtClean="0"/>
              <a:t>当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度量</a:t>
            </a:r>
            <a:r>
              <a:rPr lang="zh-CN" altLang="en-US" sz="2000" dirty="0" smtClean="0"/>
              <a:t>物体时往往会得到的不是整数的数，就扩张了小数补充整数。小数是</a:t>
            </a:r>
            <a:r>
              <a:rPr lang="zh-CN" altLang="en-US" sz="2000" dirty="0" smtClean="0">
                <a:solidFill>
                  <a:srgbClr val="FF0000"/>
                </a:solidFill>
              </a:rPr>
              <a:t>十进制分数</a:t>
            </a:r>
            <a:r>
              <a:rPr lang="zh-CN" altLang="en-US" sz="2000" dirty="0" smtClean="0"/>
              <a:t>的一种特殊表现形式</a:t>
            </a:r>
            <a:r>
              <a:rPr lang="zh-CN" altLang="zh-CN" sz="2000" dirty="0" smtClean="0"/>
              <a:t>，但又独立于分数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endParaRPr lang="en-US" altLang="zh-CN" sz="2000" dirty="0" smtClean="0"/>
          </a:p>
          <a:p>
            <a:r>
              <a:rPr lang="zh-CN" altLang="en-US" sz="2000" dirty="0" smtClean="0"/>
              <a:t>某种意义上可以说，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以“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1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”为基本单位，向大、小两个方向延伸分别得到整数和小数</a:t>
            </a:r>
            <a:r>
              <a:rPr lang="zh-CN" altLang="en-US" sz="2000" dirty="0" smtClean="0"/>
              <a:t>。如单位“</a:t>
            </a:r>
            <a:r>
              <a:rPr lang="en-US" altLang="zh-CN" sz="2000" dirty="0" smtClean="0"/>
              <a:t>1</a:t>
            </a:r>
            <a:r>
              <a:rPr lang="zh-CN" altLang="en-US" sz="2000" dirty="0" smtClean="0"/>
              <a:t>”向小的方向延伸，把</a:t>
            </a:r>
            <a:r>
              <a:rPr lang="en-US" altLang="zh-CN" sz="2000" dirty="0" smtClean="0"/>
              <a:t>1</a:t>
            </a:r>
            <a:r>
              <a:rPr lang="zh-CN" altLang="en-US" sz="2000" dirty="0" smtClean="0"/>
              <a:t>平均分成</a:t>
            </a:r>
            <a:r>
              <a:rPr lang="en-US" altLang="zh-CN" sz="2000" dirty="0" smtClean="0"/>
              <a:t>10</a:t>
            </a:r>
            <a:r>
              <a:rPr lang="zh-CN" altLang="en-US" sz="2000" dirty="0" smtClean="0"/>
              <a:t>份，</a:t>
            </a:r>
            <a:r>
              <a:rPr lang="en-US" altLang="zh-CN" sz="2000" dirty="0" smtClean="0"/>
              <a:t>1</a:t>
            </a:r>
            <a:r>
              <a:rPr lang="zh-CN" altLang="en-US" sz="2000" dirty="0" smtClean="0"/>
              <a:t>份就是</a:t>
            </a:r>
            <a:r>
              <a:rPr lang="en-US" altLang="zh-CN" sz="2000" dirty="0" smtClean="0"/>
              <a:t>0.1</a:t>
            </a:r>
            <a:r>
              <a:rPr lang="zh-CN" altLang="en-US" sz="2000" dirty="0" smtClean="0"/>
              <a:t>（相当于十分之一），再把</a:t>
            </a:r>
            <a:r>
              <a:rPr lang="en-US" altLang="zh-CN" sz="2000" dirty="0" smtClean="0"/>
              <a:t>0.1</a:t>
            </a:r>
            <a:r>
              <a:rPr lang="zh-CN" altLang="en-US" sz="2000" dirty="0" smtClean="0"/>
              <a:t>平均分</a:t>
            </a:r>
            <a:r>
              <a:rPr lang="en-US" altLang="zh-CN" sz="2000" dirty="0" smtClean="0"/>
              <a:t>10</a:t>
            </a:r>
            <a:r>
              <a:rPr lang="zh-CN" altLang="en-US" sz="2000" dirty="0" smtClean="0"/>
              <a:t>份，</a:t>
            </a:r>
            <a:r>
              <a:rPr lang="en-US" altLang="zh-CN" sz="2000" dirty="0" smtClean="0"/>
              <a:t>1</a:t>
            </a:r>
            <a:r>
              <a:rPr lang="zh-CN" altLang="en-US" sz="2000" dirty="0" smtClean="0"/>
              <a:t>份就是</a:t>
            </a:r>
            <a:r>
              <a:rPr lang="en-US" altLang="zh-CN" sz="2000" dirty="0" smtClean="0"/>
              <a:t>0.01</a:t>
            </a:r>
            <a:r>
              <a:rPr lang="zh-CN" altLang="en-US" sz="2000" dirty="0" smtClean="0"/>
              <a:t>（相当于百分之一）</a:t>
            </a:r>
            <a:r>
              <a:rPr lang="en-US" altLang="zh-CN" sz="2000" dirty="0" smtClean="0"/>
              <a:t>……</a:t>
            </a:r>
            <a:endParaRPr lang="en-US" altLang="zh-CN" sz="2000" dirty="0" smtClean="0"/>
          </a:p>
          <a:p>
            <a:endParaRPr lang="en-US" altLang="zh-CN" sz="2000" dirty="0" smtClean="0"/>
          </a:p>
        </p:txBody>
      </p:sp>
      <p:sp>
        <p:nvSpPr>
          <p:cNvPr id="12" name="矩形 11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608" y="46365"/>
            <a:ext cx="5040560" cy="523220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第三单元：小数的意义和性质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46365"/>
            <a:ext cx="5040560" cy="523220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第三单元：小数的意义和性质</a:t>
            </a:r>
            <a:endParaRPr lang="zh-CN" altLang="en-US" sz="2800" dirty="0"/>
          </a:p>
        </p:txBody>
      </p:sp>
      <p:pic>
        <p:nvPicPr>
          <p:cNvPr id="5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一、教材解析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340768"/>
            <a:ext cx="662183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一、教材解析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1340768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、横向对比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608" y="46365"/>
            <a:ext cx="5040560" cy="523220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第三单元：小数的意义和性质</a:t>
            </a:r>
            <a:endParaRPr lang="zh-CN" altLang="en-US" sz="2800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44824"/>
            <a:ext cx="712879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一、教材解析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1340768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、纵向考量：教材史</a:t>
            </a:r>
            <a:r>
              <a:rPr lang="en-US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小数的意义</a:t>
            </a:r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3608" y="46365"/>
            <a:ext cx="5040560" cy="523220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第三单元：小数的意义和性质</a:t>
            </a:r>
            <a:endParaRPr lang="zh-CN" altLang="en-US" sz="28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16832"/>
            <a:ext cx="719583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矩形 16"/>
          <p:cNvSpPr/>
          <p:nvPr/>
        </p:nvSpPr>
        <p:spPr>
          <a:xfrm>
            <a:off x="1475656" y="3789040"/>
            <a:ext cx="734481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b="1" dirty="0" smtClean="0">
                <a:solidFill>
                  <a:srgbClr val="0070C0"/>
                </a:solidFill>
              </a:rPr>
              <a:t>思考：教材为什么要变？不变的又是什么？</a:t>
            </a:r>
            <a:endParaRPr lang="en-US" altLang="zh-CN" sz="2400" b="1" dirty="0" smtClean="0">
              <a:solidFill>
                <a:srgbClr val="0070C0"/>
              </a:solidFill>
            </a:endParaRPr>
          </a:p>
          <a:p>
            <a:endParaRPr lang="en-US" altLang="zh-CN" sz="1400" b="1" dirty="0" smtClean="0">
              <a:solidFill>
                <a:srgbClr val="0070C0"/>
              </a:solidFill>
            </a:endParaRPr>
          </a:p>
          <a:p>
            <a:r>
              <a:rPr lang="en-US" altLang="zh-CN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、逻辑路径来看：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货币单位：整数</a:t>
            </a:r>
            <a:r>
              <a:rPr lang="en-US" altLang="zh-CN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小数</a:t>
            </a:r>
            <a:r>
              <a:rPr lang="en-US" altLang="zh-CN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分数</a:t>
            </a:r>
            <a:endParaRPr lang="en-US" altLang="zh-CN" sz="2000" b="1" dirty="0" smtClean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       长度单位：整数</a:t>
            </a:r>
            <a:r>
              <a:rPr lang="en-US" altLang="zh-CN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分数</a:t>
            </a:r>
            <a:r>
              <a:rPr lang="en-US" altLang="zh-CN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小数</a:t>
            </a:r>
            <a:endParaRPr lang="en-US" altLang="zh-CN" sz="2000" b="1" dirty="0" smtClean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20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、均分 与 直观：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整数是</a:t>
            </a:r>
            <a:r>
              <a:rPr lang="en-US" altLang="zh-CN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的累加、小数则是</a:t>
            </a:r>
            <a:r>
              <a:rPr lang="en-US" altLang="zh-CN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的均分</a:t>
            </a:r>
            <a:endParaRPr lang="en-US" altLang="zh-CN" sz="2000" b="1" dirty="0" smtClean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一、教材解析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79912" y="764704"/>
            <a:ext cx="2304256" cy="36933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b="1" dirty="0" smtClean="0">
                <a:solidFill>
                  <a:srgbClr val="FFFF00"/>
                </a:solidFill>
                <a:ea typeface="宋体" panose="02010600030101010101" pitchFamily="2" charset="-122"/>
              </a:rPr>
              <a:t>展开逻辑</a:t>
            </a:r>
            <a:endParaRPr lang="zh-CN" altLang="en-US" b="1" dirty="0">
              <a:solidFill>
                <a:srgbClr val="FFFF00"/>
              </a:solidFill>
              <a:ea typeface="宋体" panose="02010600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139952" y="1916832"/>
            <a:ext cx="46805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第一层</a:t>
            </a:r>
            <a:r>
              <a:rPr lang="en-US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2400" b="1" dirty="0" smtClean="0">
                <a:solidFill>
                  <a:srgbClr val="1FA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基于经验</a:t>
            </a:r>
            <a:r>
              <a:rPr lang="zh-CN" altLang="en-US" sz="2000" b="1" dirty="0" smtClean="0">
                <a:solidFill>
                  <a:srgbClr val="1FA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节奏要明快</a:t>
            </a:r>
            <a:endParaRPr lang="en-US" altLang="zh-CN" sz="20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分米：温故旧知，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规范数学表达</a:t>
            </a:r>
            <a:endParaRPr lang="en-US" altLang="zh-CN" sz="20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分米呢？（可以增加其他分米数）</a:t>
            </a:r>
            <a:endParaRPr lang="en-US" altLang="zh-CN" sz="20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、板书并比较共同点，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突出均分</a:t>
            </a:r>
            <a:endParaRPr lang="zh-CN" altLang="zh-CN" sz="20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24136" y="1340768"/>
            <a:ext cx="759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例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序列化组织素材，有层次建立小数概念</a:t>
            </a:r>
            <a:endParaRPr lang="zh-CN" altLang="en-US" sz="20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608" y="46365"/>
            <a:ext cx="5040560" cy="523220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第三单元：小数的意义和性质</a:t>
            </a:r>
            <a:endParaRPr lang="zh-CN" altLang="en-US" sz="2800" dirty="0"/>
          </a:p>
        </p:txBody>
      </p:sp>
      <p:pic>
        <p:nvPicPr>
          <p:cNvPr id="12" name="图片 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88840"/>
            <a:ext cx="280831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矩形 12"/>
          <p:cNvSpPr/>
          <p:nvPr/>
        </p:nvSpPr>
        <p:spPr>
          <a:xfrm>
            <a:off x="4139952" y="3617729"/>
            <a:ext cx="50040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第二层</a:t>
            </a:r>
            <a:r>
              <a:rPr lang="en-US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借助米尺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，充分</a:t>
            </a:r>
            <a:r>
              <a:rPr lang="zh-CN" altLang="en-US" sz="2000" b="1" dirty="0" smtClean="0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慢观细思</a:t>
            </a:r>
            <a:endParaRPr lang="en-US" altLang="zh-CN" sz="2000" b="1" dirty="0" smtClean="0">
              <a:solidFill>
                <a:srgbClr val="00B05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厘米改写成分数和小数的独立尝试</a:t>
            </a:r>
            <a:endParaRPr lang="en-US" altLang="zh-CN" sz="20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、交流分享（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小卡通语具有承接性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endParaRPr lang="en-US" altLang="zh-CN" sz="20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、板书结论（与分米结构相同）</a:t>
            </a:r>
            <a:endParaRPr lang="en-US" altLang="zh-CN" sz="20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、结构内化：</a:t>
            </a:r>
            <a:r>
              <a:rPr lang="en-US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厘米、</a:t>
            </a:r>
            <a:r>
              <a:rPr lang="en-US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12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厘米呢？</a:t>
            </a:r>
            <a:endParaRPr lang="en-US" altLang="zh-CN" sz="20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、投影交流：你是怎么想的？（规范表达）</a:t>
            </a:r>
            <a:endParaRPr lang="en-US" altLang="zh-CN" sz="20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、板书并比较共同点，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突出均分</a:t>
            </a:r>
            <a:endParaRPr lang="en-US" altLang="zh-CN" sz="20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7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、填读内化，熟练思维，规范表达</a:t>
            </a:r>
            <a:endParaRPr lang="zh-CN" altLang="zh-CN" sz="20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5229200"/>
            <a:ext cx="2736304" cy="104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  <p:bldP spid="16" grpId="0"/>
      <p:bldP spid="1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一、教材解析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79912" y="764704"/>
            <a:ext cx="2304256" cy="36933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b="1" dirty="0" smtClean="0">
                <a:solidFill>
                  <a:srgbClr val="FFFF00"/>
                </a:solidFill>
                <a:ea typeface="宋体" panose="02010600030101010101" pitchFamily="2" charset="-122"/>
              </a:rPr>
              <a:t>展开逻辑</a:t>
            </a:r>
            <a:endParaRPr lang="zh-CN" altLang="en-US" b="1" dirty="0">
              <a:solidFill>
                <a:srgbClr val="FFFF00"/>
              </a:solidFill>
              <a:ea typeface="宋体" panose="02010600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11960" y="2060848"/>
            <a:ext cx="47525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第三层：三位小数，</a:t>
            </a:r>
            <a:r>
              <a:rPr lang="zh-CN" altLang="en-US" sz="2000" b="1" dirty="0" smtClean="0">
                <a:solidFill>
                  <a:srgbClr val="1FA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加快节奏</a:t>
            </a:r>
            <a:endParaRPr lang="en-US" altLang="zh-CN" sz="2000" b="1" dirty="0" smtClean="0">
              <a:solidFill>
                <a:srgbClr val="1FA808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、整体下放，小组交流，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规范表达</a:t>
            </a:r>
            <a:endParaRPr lang="en-US" altLang="zh-CN" sz="20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、投影分享，及时纠错内化</a:t>
            </a:r>
            <a:endParaRPr lang="en-US" altLang="zh-CN" sz="20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、板书并比较共同点，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突出均分</a:t>
            </a:r>
            <a:endParaRPr lang="en-US" altLang="zh-CN" sz="20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20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20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、内化巩固</a:t>
            </a:r>
            <a:endParaRPr lang="en-US" altLang="zh-CN" sz="20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、投影交流：怎么想的？（规范表达）</a:t>
            </a:r>
            <a:endParaRPr lang="en-US" altLang="zh-CN" sz="20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、板书并比较共同点，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突出均分</a:t>
            </a:r>
            <a:endParaRPr lang="en-US" altLang="zh-CN" sz="20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20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20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7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、比较三类小数，揭示概念</a:t>
            </a:r>
            <a:endParaRPr lang="en-US" altLang="zh-CN" sz="20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24136" y="1340768"/>
            <a:ext cx="759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例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序列化组织素材，有层次建立小数概念</a:t>
            </a:r>
            <a:endParaRPr lang="zh-CN" altLang="en-US" sz="20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608" y="46365"/>
            <a:ext cx="5040560" cy="523220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第三单元：小数的意义和性质</a:t>
            </a:r>
            <a:endParaRPr lang="zh-CN" altLang="en-US" sz="2800" dirty="0"/>
          </a:p>
        </p:txBody>
      </p:sp>
      <p:pic>
        <p:nvPicPr>
          <p:cNvPr id="14" name="图片 13"/>
          <p:cNvPicPr/>
          <p:nvPr/>
        </p:nvPicPr>
        <p:blipFill>
          <a:blip r:embed="rId2" cstate="print"/>
          <a:srcRect t="23351"/>
          <a:stretch>
            <a:fillRect/>
          </a:stretch>
        </p:blipFill>
        <p:spPr bwMode="auto">
          <a:xfrm>
            <a:off x="1115616" y="1988840"/>
            <a:ext cx="302433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46365"/>
            <a:ext cx="5040560" cy="523220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第一单元：负数的初步认识</a:t>
            </a:r>
            <a:endParaRPr lang="zh-CN" altLang="en-US" sz="2800" dirty="0"/>
          </a:p>
        </p:txBody>
      </p:sp>
      <p:pic>
        <p:nvPicPr>
          <p:cNvPr id="5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一、教材解析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79912" y="764704"/>
            <a:ext cx="2304256" cy="36933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b="1" dirty="0" smtClean="0">
                <a:solidFill>
                  <a:srgbClr val="FFFF00"/>
                </a:solidFill>
                <a:ea typeface="宋体" panose="02010600030101010101" pitchFamily="2" charset="-122"/>
              </a:rPr>
              <a:t>研究路径</a:t>
            </a:r>
            <a:endParaRPr lang="zh-CN" altLang="en-US" b="1" dirty="0">
              <a:solidFill>
                <a:srgbClr val="FFFF00"/>
              </a:solidFill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259632" y="1844824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dirty="0" smtClean="0">
                <a:solidFill>
                  <a:srgbClr val="FF0000"/>
                </a:solidFill>
              </a:rPr>
              <a:t>概念教学</a:t>
            </a:r>
            <a:r>
              <a:rPr lang="zh-CN" altLang="zh-CN" sz="2400" dirty="0" smtClean="0"/>
              <a:t>——数概念</a:t>
            </a:r>
            <a:r>
              <a:rPr lang="zh-CN" altLang="en-US" sz="2400" dirty="0" smtClean="0"/>
              <a:t>、形概念等</a:t>
            </a:r>
            <a:endParaRPr lang="en-US" altLang="zh-CN" sz="2400" dirty="0" smtClean="0"/>
          </a:p>
          <a:p>
            <a:r>
              <a:rPr lang="en-US" altLang="zh-CN" sz="2000" dirty="0" smtClean="0"/>
              <a:t>                          </a:t>
            </a:r>
            <a:r>
              <a:rPr lang="zh-CN" altLang="zh-CN" sz="2000" dirty="0" smtClean="0">
                <a:solidFill>
                  <a:srgbClr val="FF0000"/>
                </a:solidFill>
              </a:rPr>
              <a:t>具体——</a:t>
            </a:r>
            <a:r>
              <a:rPr lang="zh-CN" altLang="zh-CN" sz="2000" dirty="0" smtClean="0"/>
              <a:t>（半抽象）</a:t>
            </a:r>
            <a:r>
              <a:rPr lang="zh-CN" altLang="zh-CN" sz="2000" dirty="0" smtClean="0">
                <a:solidFill>
                  <a:srgbClr val="FF0000"/>
                </a:solidFill>
              </a:rPr>
              <a:t>——抽象——</a:t>
            </a:r>
            <a:r>
              <a:rPr lang="zh-CN" altLang="zh-CN" sz="2400" b="1" dirty="0" smtClean="0">
                <a:solidFill>
                  <a:srgbClr val="FF0000"/>
                </a:solidFill>
              </a:rPr>
              <a:t>具体</a:t>
            </a:r>
            <a:endParaRPr lang="zh-CN" altLang="zh-CN" sz="2400" b="1" dirty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59632" y="2924944"/>
            <a:ext cx="75608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dirty="0" smtClean="0">
                <a:solidFill>
                  <a:srgbClr val="FF0000"/>
                </a:solidFill>
              </a:rPr>
              <a:t>负数</a:t>
            </a:r>
            <a:r>
              <a:rPr lang="zh-CN" altLang="en-US" sz="2400" dirty="0" smtClean="0">
                <a:solidFill>
                  <a:srgbClr val="FF0000"/>
                </a:solidFill>
              </a:rPr>
              <a:t>概念</a:t>
            </a:r>
            <a:r>
              <a:rPr lang="zh-CN" altLang="zh-CN" sz="2400" dirty="0" smtClean="0">
                <a:solidFill>
                  <a:srgbClr val="FF0000"/>
                </a:solidFill>
              </a:rPr>
              <a:t>：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r>
              <a:rPr lang="zh-CN" altLang="zh-CN" dirty="0" smtClean="0"/>
              <a:t>典型的具体情境——抽象的概念表达（描述性）——回归具体</a:t>
            </a:r>
            <a:r>
              <a:rPr lang="zh-CN" altLang="en-US" dirty="0" smtClean="0"/>
              <a:t>思维</a:t>
            </a:r>
            <a:r>
              <a:rPr lang="zh-CN" altLang="zh-CN" dirty="0" smtClean="0"/>
              <a:t>的实例</a:t>
            </a:r>
            <a:endParaRPr lang="zh-CN" altLang="zh-CN" dirty="0"/>
          </a:p>
        </p:txBody>
      </p:sp>
      <p:sp>
        <p:nvSpPr>
          <p:cNvPr id="12" name="矩形 11"/>
          <p:cNvSpPr/>
          <p:nvPr/>
        </p:nvSpPr>
        <p:spPr>
          <a:xfrm>
            <a:off x="1331640" y="4221088"/>
            <a:ext cx="75608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/>
              <a:t>负数形成有两条路径：</a:t>
            </a:r>
            <a:endParaRPr lang="en-US" altLang="zh-CN" sz="2800" dirty="0" smtClean="0"/>
          </a:p>
          <a:p>
            <a:r>
              <a:rPr lang="zh-CN" altLang="en-US" sz="2800" dirty="0" smtClean="0"/>
              <a:t>一是生活中来</a:t>
            </a:r>
            <a:r>
              <a:rPr lang="en-US" altLang="zh-CN" sz="2800" dirty="0" smtClean="0"/>
              <a:t>——</a:t>
            </a:r>
            <a:r>
              <a:rPr lang="zh-CN" altLang="en-US" sz="2800" dirty="0" smtClean="0"/>
              <a:t>横向</a:t>
            </a:r>
            <a:r>
              <a:rPr lang="zh-CN" altLang="en-US" sz="2800" b="1" dirty="0" smtClean="0">
                <a:solidFill>
                  <a:srgbClr val="1FA808"/>
                </a:solidFill>
              </a:rPr>
              <a:t>数学化</a:t>
            </a:r>
            <a:r>
              <a:rPr lang="en-US" altLang="zh-CN" sz="2800" dirty="0" smtClean="0"/>
              <a:t>——</a:t>
            </a:r>
            <a:r>
              <a:rPr lang="zh-CN" altLang="en-US" sz="2800" dirty="0" smtClean="0"/>
              <a:t>意义表达</a:t>
            </a:r>
            <a:endParaRPr lang="en-US" altLang="zh-CN" sz="2800" dirty="0" smtClean="0"/>
          </a:p>
          <a:p>
            <a:r>
              <a:rPr lang="zh-CN" altLang="en-US" sz="2800" dirty="0" smtClean="0"/>
              <a:t>二是数学中来</a:t>
            </a:r>
            <a:r>
              <a:rPr lang="en-US" altLang="zh-CN" sz="2800" dirty="0" smtClean="0"/>
              <a:t>——</a:t>
            </a:r>
            <a:r>
              <a:rPr lang="zh-CN" altLang="en-US" sz="2800" dirty="0" smtClean="0"/>
              <a:t>纵向数学化</a:t>
            </a:r>
            <a:r>
              <a:rPr lang="en-US" altLang="zh-CN" sz="2800" dirty="0" smtClean="0"/>
              <a:t>——</a:t>
            </a:r>
            <a:r>
              <a:rPr lang="zh-CN" altLang="en-US" sz="2800" dirty="0" smtClean="0"/>
              <a:t>数系扩张</a:t>
            </a:r>
            <a:endParaRPr lang="zh-CN" altLang="zh-CN" sz="2800" dirty="0"/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0" grpId="0"/>
      <p:bldP spid="1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一、教材解析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79912" y="764704"/>
            <a:ext cx="2304256" cy="36933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b="1" dirty="0" smtClean="0">
                <a:solidFill>
                  <a:srgbClr val="FFFF00"/>
                </a:solidFill>
                <a:ea typeface="宋体" panose="02010600030101010101" pitchFamily="2" charset="-122"/>
              </a:rPr>
              <a:t>展开逻辑</a:t>
            </a:r>
            <a:endParaRPr lang="zh-CN" altLang="en-US" b="1" dirty="0">
              <a:solidFill>
                <a:srgbClr val="FFFF00"/>
              </a:solidFill>
              <a:ea typeface="宋体" panose="02010600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427984" y="2132856"/>
            <a:ext cx="46805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第四层：货币单位，丰富素材</a:t>
            </a:r>
            <a:endParaRPr lang="en-US" altLang="zh-CN" sz="20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、独立完成</a:t>
            </a:r>
            <a:endParaRPr lang="en-US" altLang="zh-CN" sz="20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、交流完善，讨论相同点：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突出均分</a:t>
            </a:r>
            <a:endParaRPr lang="en-US" altLang="zh-CN" sz="20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20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第五层：抽象成整数“</a:t>
            </a:r>
            <a:r>
              <a:rPr lang="en-US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endParaRPr lang="en-US" altLang="zh-CN" sz="20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、独立观察，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突出均分</a:t>
            </a:r>
            <a:endParaRPr lang="en-US" altLang="zh-CN" sz="20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、完成填空，集体分享</a:t>
            </a:r>
            <a:endParaRPr lang="en-US" altLang="zh-CN" sz="20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24136" y="1340768"/>
            <a:ext cx="7668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例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序列化组织素材，有层次建立小数概念</a:t>
            </a:r>
            <a:endParaRPr lang="zh-CN" altLang="en-US" sz="20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608" y="46365"/>
            <a:ext cx="5040560" cy="523220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第三单元：小数的意义和性质</a:t>
            </a:r>
            <a:endParaRPr lang="zh-CN" alt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88840"/>
            <a:ext cx="297083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5013176"/>
            <a:ext cx="3456384" cy="719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矩形 12"/>
          <p:cNvSpPr/>
          <p:nvPr/>
        </p:nvSpPr>
        <p:spPr>
          <a:xfrm>
            <a:off x="4788024" y="4869160"/>
            <a:ext cx="4139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第六层：抽象成数轴</a:t>
            </a:r>
            <a:endParaRPr lang="en-US" altLang="zh-CN" sz="20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、交流指导某个小数怎么表示？</a:t>
            </a:r>
            <a:endParaRPr lang="en-US" altLang="zh-CN" sz="20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、独立</a:t>
            </a:r>
            <a:r>
              <a:rPr lang="zh-CN" altLang="en-US" sz="2000" b="1" dirty="0" smtClean="0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有序地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完成其他小数</a:t>
            </a:r>
            <a:endParaRPr lang="en-US" altLang="zh-CN" sz="20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、交流完善，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突出均分</a:t>
            </a:r>
            <a:endParaRPr lang="en-US" altLang="zh-CN" sz="20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一、教材解析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79912" y="764704"/>
            <a:ext cx="2304256" cy="36933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b="1" dirty="0" smtClean="0">
                <a:solidFill>
                  <a:srgbClr val="FFFF00"/>
                </a:solidFill>
                <a:ea typeface="宋体" panose="02010600030101010101" pitchFamily="2" charset="-122"/>
              </a:rPr>
              <a:t>展开逻辑</a:t>
            </a:r>
            <a:endParaRPr lang="zh-CN" altLang="en-US" b="1" dirty="0">
              <a:solidFill>
                <a:srgbClr val="FFFF00"/>
              </a:solidFill>
              <a:ea typeface="宋体" panose="02010600030101010101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24136" y="1340768"/>
            <a:ext cx="7524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例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4-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例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多视角探索并理解小数的性质</a:t>
            </a:r>
            <a:endParaRPr lang="zh-CN" altLang="en-US" sz="20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076056" y="5157192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1FA808"/>
                </a:solidFill>
              </a:rPr>
              <a:t>1</a:t>
            </a:r>
            <a:r>
              <a:rPr lang="zh-CN" altLang="en-US" sz="2400" dirty="0" smtClean="0">
                <a:solidFill>
                  <a:srgbClr val="1FA808"/>
                </a:solidFill>
              </a:rPr>
              <a:t>、素材背景的视角</a:t>
            </a:r>
            <a:endParaRPr lang="en-US" altLang="zh-CN" sz="2400" dirty="0" smtClean="0">
              <a:solidFill>
                <a:srgbClr val="1FA808"/>
              </a:solidFill>
            </a:endParaRPr>
          </a:p>
          <a:p>
            <a:r>
              <a:rPr lang="en-US" altLang="zh-CN" sz="2400" dirty="0" smtClean="0">
                <a:solidFill>
                  <a:srgbClr val="1FA808"/>
                </a:solidFill>
              </a:rPr>
              <a:t>2</a:t>
            </a:r>
            <a:r>
              <a:rPr lang="zh-CN" altLang="en-US" sz="2400" dirty="0" smtClean="0">
                <a:solidFill>
                  <a:srgbClr val="1FA808"/>
                </a:solidFill>
              </a:rPr>
              <a:t>、判断相等的视角</a:t>
            </a:r>
            <a:endParaRPr lang="en-US" altLang="zh-CN" sz="2400" dirty="0" smtClean="0">
              <a:solidFill>
                <a:srgbClr val="1FA808"/>
              </a:solidFill>
            </a:endParaRPr>
          </a:p>
          <a:p>
            <a:r>
              <a:rPr lang="en-US" altLang="zh-CN" sz="2400" dirty="0" smtClean="0">
                <a:solidFill>
                  <a:srgbClr val="1FA808"/>
                </a:solidFill>
              </a:rPr>
              <a:t>3</a:t>
            </a:r>
            <a:r>
              <a:rPr lang="zh-CN" altLang="en-US" sz="2400" dirty="0" smtClean="0">
                <a:solidFill>
                  <a:srgbClr val="1FA808"/>
                </a:solidFill>
              </a:rPr>
              <a:t>、观察方向的视角</a:t>
            </a:r>
            <a:r>
              <a:rPr lang="en-US" altLang="zh-CN" sz="2400" dirty="0" smtClean="0">
                <a:solidFill>
                  <a:srgbClr val="1FA808"/>
                </a:solidFill>
              </a:rPr>
              <a:t>……</a:t>
            </a:r>
            <a:endParaRPr lang="zh-CN" altLang="en-US" sz="2400" dirty="0">
              <a:solidFill>
                <a:srgbClr val="1FA808"/>
              </a:solidFill>
            </a:endParaRPr>
          </a:p>
        </p:txBody>
      </p:sp>
      <p:pic>
        <p:nvPicPr>
          <p:cNvPr id="22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矩形 22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43608" y="46365"/>
            <a:ext cx="5040560" cy="523220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第三单元：小数的意义和性质</a:t>
            </a:r>
            <a:endParaRPr lang="zh-CN" alt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b="1"/>
          <a:stretch>
            <a:fillRect/>
          </a:stretch>
        </p:blipFill>
        <p:spPr bwMode="auto">
          <a:xfrm>
            <a:off x="1259632" y="1844824"/>
            <a:ext cx="338437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916832"/>
            <a:ext cx="302433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619672" y="1372400"/>
            <a:ext cx="6323917" cy="24166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二、典型困难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pic>
        <p:nvPicPr>
          <p:cNvPr id="23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2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46365"/>
            <a:ext cx="5040560" cy="523220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第三单元：小数的意义和性质</a:t>
            </a:r>
            <a:endParaRPr lang="zh-CN" altLang="en-US" sz="2800" dirty="0"/>
          </a:p>
        </p:txBody>
      </p:sp>
      <p:sp>
        <p:nvSpPr>
          <p:cNvPr id="10" name="矩形 9"/>
          <p:cNvSpPr/>
          <p:nvPr/>
        </p:nvSpPr>
        <p:spPr>
          <a:xfrm>
            <a:off x="1331640" y="3861048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dirty="0" smtClean="0"/>
              <a:t>原因：</a:t>
            </a:r>
            <a:r>
              <a:rPr lang="zh-CN" altLang="en-US" sz="2400" dirty="0" smtClean="0"/>
              <a:t>对精确数与近似数的认知与理解</a:t>
            </a:r>
            <a:endParaRPr lang="en-US" altLang="zh-CN" sz="2400" dirty="0" smtClean="0"/>
          </a:p>
          <a:p>
            <a:r>
              <a:rPr lang="zh-CN" altLang="zh-CN" sz="2400" dirty="0" smtClean="0"/>
              <a:t>对策：</a:t>
            </a:r>
            <a:r>
              <a:rPr lang="zh-CN" altLang="en-US" sz="2400" dirty="0" smtClean="0"/>
              <a:t>借助数轴，对比理解“范围”及</a:t>
            </a:r>
            <a:r>
              <a:rPr lang="zh-CN" altLang="en-US" sz="2400" dirty="0" smtClean="0">
                <a:solidFill>
                  <a:srgbClr val="FF0000"/>
                </a:solidFill>
              </a:rPr>
              <a:t>近似数的</a:t>
            </a:r>
            <a:r>
              <a:rPr lang="zh-CN" altLang="en-US" sz="2400" dirty="0" smtClean="0"/>
              <a:t>精确度</a:t>
            </a:r>
            <a:endParaRPr lang="en-US" altLang="zh-CN" sz="2400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797152"/>
            <a:ext cx="6250261" cy="129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三、典型习题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pic>
        <p:nvPicPr>
          <p:cNvPr id="23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矩形 12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608" y="46365"/>
            <a:ext cx="5040560" cy="523220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第三单元：小数的意义和性质</a:t>
            </a:r>
            <a:endParaRPr lang="zh-CN" altLang="en-US" sz="2800" dirty="0"/>
          </a:p>
        </p:txBody>
      </p:sp>
      <p:sp>
        <p:nvSpPr>
          <p:cNvPr id="12" name="矩形 11"/>
          <p:cNvSpPr/>
          <p:nvPr/>
        </p:nvSpPr>
        <p:spPr>
          <a:xfrm>
            <a:off x="1403648" y="1340768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用数轴体会小数的连续性与稠密性</a:t>
            </a:r>
            <a:endParaRPr lang="zh-CN" altLang="en-US" sz="2000" b="1" dirty="0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16832"/>
            <a:ext cx="798809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矩形 14"/>
          <p:cNvSpPr/>
          <p:nvPr/>
        </p:nvSpPr>
        <p:spPr>
          <a:xfrm>
            <a:off x="2880320" y="429309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400" dirty="0" smtClean="0"/>
              <a:t>0——0. □——0. 0 □</a:t>
            </a:r>
            <a:endParaRPr lang="zh-CN" altLang="zh-CN" sz="2400" dirty="0" smtClean="0"/>
          </a:p>
          <a:p>
            <a:r>
              <a:rPr lang="zh-CN" altLang="zh-CN" sz="2400" dirty="0" smtClean="0"/>
              <a:t>关注</a:t>
            </a:r>
            <a:r>
              <a:rPr lang="zh-CN" altLang="zh-CN" sz="2400" b="1" dirty="0" smtClean="0">
                <a:solidFill>
                  <a:srgbClr val="FF0000"/>
                </a:solidFill>
              </a:rPr>
              <a:t>均分</a:t>
            </a:r>
            <a:r>
              <a:rPr lang="zh-CN" altLang="zh-CN" sz="2400" dirty="0" smtClean="0"/>
              <a:t>，按数位顺序依次思考</a:t>
            </a:r>
            <a:endParaRPr lang="zh-CN" altLang="zh-CN" sz="2400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5229200"/>
            <a:ext cx="7254806" cy="9361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四、典型案例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pic>
        <p:nvPicPr>
          <p:cNvPr id="23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46365"/>
            <a:ext cx="5040560" cy="523220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第三单元：小数的意义和性质</a:t>
            </a:r>
            <a:endParaRPr lang="zh-CN" altLang="en-US" sz="2800" dirty="0"/>
          </a:p>
        </p:txBody>
      </p:sp>
      <p:sp>
        <p:nvSpPr>
          <p:cNvPr id="6" name="矩形 5"/>
          <p:cNvSpPr/>
          <p:nvPr/>
        </p:nvSpPr>
        <p:spPr>
          <a:xfrm>
            <a:off x="4283968" y="764704"/>
            <a:ext cx="3836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 smtClean="0"/>
              <a:t>吴正宪</a:t>
            </a:r>
            <a:r>
              <a:rPr lang="en-US" altLang="zh-CN" dirty="0" smtClean="0"/>
              <a:t>.</a:t>
            </a:r>
            <a:r>
              <a:rPr lang="zh-CN" altLang="zh-CN" dirty="0" smtClean="0"/>
              <a:t>武进星河实验小学</a:t>
            </a:r>
            <a:r>
              <a:rPr lang="en-US" altLang="zh-CN" dirty="0" smtClean="0"/>
              <a:t>.2017-2-24.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72816"/>
            <a:ext cx="7666179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 cstate="print"/>
          <a:srcRect t="7261" r="6077"/>
          <a:stretch>
            <a:fillRect/>
          </a:stretch>
        </p:blipFill>
        <p:spPr bwMode="auto">
          <a:xfrm>
            <a:off x="5580112" y="2204864"/>
            <a:ext cx="252028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2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1259632" y="548680"/>
            <a:ext cx="734481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endParaRPr lang="en-US" altLang="zh-CN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altLang="zh-CN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</a:t>
            </a:r>
            <a:r>
              <a:rPr lang="zh-CN" alt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数学</a:t>
            </a:r>
            <a:r>
              <a:rPr lang="zh-CN" alt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（五年级上册）</a:t>
            </a:r>
            <a:r>
              <a:rPr lang="en-US" altLang="zh-CN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endParaRPr lang="en-US" altLang="zh-CN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zh-CN" alt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endParaRPr lang="zh-CN" alt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63688" y="5899919"/>
            <a:ext cx="56166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00206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常州市新北区</a:t>
            </a:r>
            <a:r>
              <a:rPr lang="zh-CN" altLang="en-US" sz="2400" b="1" dirty="0" smtClean="0">
                <a:solidFill>
                  <a:srgbClr val="00206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新桥实验</a:t>
            </a:r>
            <a:r>
              <a:rPr lang="zh-CN" altLang="en-US" sz="2400" b="1" dirty="0" smtClean="0">
                <a:solidFill>
                  <a:srgbClr val="00206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小学   姚建法</a:t>
            </a:r>
            <a:endParaRPr lang="en-US" altLang="zh-CN" sz="2400" b="1" dirty="0" smtClean="0">
              <a:solidFill>
                <a:srgbClr val="00206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/>
            <a:r>
              <a:rPr lang="en-US" altLang="zh-CN" sz="2000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QQ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1599972267  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南窗去水    </a:t>
            </a:r>
            <a:r>
              <a:rPr lang="en-US" altLang="zh-CN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20190830</a:t>
            </a:r>
            <a:endParaRPr lang="zh-CN" altLang="en-US" sz="2000" b="1" dirty="0" smtClean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8" name="Picture 5"/>
          <p:cNvPicPr preferRelativeResize="0"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48000"/>
          </a:blip>
          <a:srcRect/>
          <a:stretch>
            <a:fillRect/>
          </a:stretch>
        </p:blipFill>
        <p:spPr bwMode="auto">
          <a:xfrm>
            <a:off x="7020272" y="6021288"/>
            <a:ext cx="72008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1"/>
          <p:cNvGrpSpPr/>
          <p:nvPr/>
        </p:nvGrpSpPr>
        <p:grpSpPr>
          <a:xfrm>
            <a:off x="1979712" y="2132856"/>
            <a:ext cx="2441823" cy="3486001"/>
            <a:chOff x="3779912" y="2132856"/>
            <a:chExt cx="2441823" cy="3486001"/>
          </a:xfrm>
        </p:grpSpPr>
        <p:grpSp>
          <p:nvGrpSpPr>
            <p:cNvPr id="4" name="组合 9"/>
            <p:cNvGrpSpPr/>
            <p:nvPr/>
          </p:nvGrpSpPr>
          <p:grpSpPr>
            <a:xfrm>
              <a:off x="3851920" y="2132856"/>
              <a:ext cx="2369815" cy="3060184"/>
              <a:chOff x="6732240" y="2385040"/>
              <a:chExt cx="2369815" cy="3060184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732240" y="2385040"/>
                <a:ext cx="2369815" cy="2628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矩形 8"/>
              <p:cNvSpPr/>
              <p:nvPr/>
            </p:nvSpPr>
            <p:spPr>
              <a:xfrm>
                <a:off x="6732240" y="4983559"/>
                <a:ext cx="223330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0000"/>
                    </a:solidFill>
                  </a:rPr>
                  <a:t>8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</a:rPr>
                  <a:t>点至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</a:rPr>
                  <a:t>10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</a:rPr>
                  <a:t>点有效</a:t>
                </a:r>
                <a:endParaRPr lang="zh-CN" altLang="en-US" sz="2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3779912" y="5157192"/>
              <a:ext cx="233910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FF0000"/>
                  </a:solidFill>
                </a:rPr>
                <a:t>请实名扫码认证</a:t>
              </a:r>
              <a:endParaRPr lang="zh-CN" altLang="en-US" sz="24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1916832"/>
            <a:ext cx="6264696" cy="646331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 smtClean="0"/>
              <a:t>第四单元：小数的加法和减法</a:t>
            </a:r>
            <a:endParaRPr lang="zh-CN" altLang="en-US" sz="3600" dirty="0"/>
          </a:p>
        </p:txBody>
      </p:sp>
      <p:pic>
        <p:nvPicPr>
          <p:cNvPr id="3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2782669"/>
            <a:ext cx="6264696" cy="646331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 smtClean="0"/>
              <a:t>第五单元：小数的乘法和除法</a:t>
            </a:r>
            <a:endParaRPr lang="zh-CN" altLang="en-US" sz="3600" dirty="0"/>
          </a:p>
        </p:txBody>
      </p:sp>
      <p:sp>
        <p:nvSpPr>
          <p:cNvPr id="7" name="矩形 6"/>
          <p:cNvSpPr/>
          <p:nvPr/>
        </p:nvSpPr>
        <p:spPr>
          <a:xfrm>
            <a:off x="3013080" y="3563724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 smtClean="0"/>
              <a:t>把握</a:t>
            </a:r>
            <a:r>
              <a:rPr lang="zh-CN" altLang="en-US" dirty="0" smtClean="0"/>
              <a:t>算理算法，</a:t>
            </a:r>
            <a:r>
              <a:rPr lang="zh-CN" altLang="zh-CN" dirty="0" smtClean="0"/>
              <a:t>发展小数运算能力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一、教材解析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3648" y="1628800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</a:rPr>
              <a:t>中观</a:t>
            </a:r>
            <a:r>
              <a:rPr lang="en-US" altLang="zh-CN" sz="2000" dirty="0" smtClean="0">
                <a:solidFill>
                  <a:srgbClr val="FF0000"/>
                </a:solidFill>
              </a:rPr>
              <a:t>——</a:t>
            </a:r>
            <a:r>
              <a:rPr lang="zh-CN" altLang="en-US" sz="2000" dirty="0" smtClean="0">
                <a:solidFill>
                  <a:srgbClr val="FF0000"/>
                </a:solidFill>
              </a:rPr>
              <a:t>知识体系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3608" y="46365"/>
            <a:ext cx="5472608" cy="461665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/>
              <a:t>第四、五单元：小数的加减法和乘除法</a:t>
            </a:r>
            <a:endParaRPr lang="zh-CN" altLang="en-US" sz="2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204864"/>
            <a:ext cx="7395033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一、教材解析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3648" y="1628800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</a:rPr>
              <a:t>微观</a:t>
            </a:r>
            <a:r>
              <a:rPr lang="en-US" altLang="zh-CN" sz="2000" dirty="0" smtClean="0">
                <a:solidFill>
                  <a:srgbClr val="FF0000"/>
                </a:solidFill>
              </a:rPr>
              <a:t>——</a:t>
            </a:r>
            <a:r>
              <a:rPr lang="zh-CN" altLang="en-US" sz="2000" dirty="0" smtClean="0">
                <a:solidFill>
                  <a:srgbClr val="FF0000"/>
                </a:solidFill>
              </a:rPr>
              <a:t>单元编排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3608" y="46365"/>
            <a:ext cx="5472608" cy="461665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/>
              <a:t>第四、五单元：小数的加减法和乘除法</a:t>
            </a:r>
            <a:endParaRPr lang="zh-CN" altLang="en-US" sz="24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132856"/>
            <a:ext cx="705678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一、教材解析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9632" y="1700808"/>
            <a:ext cx="76328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dirty="0" smtClean="0">
                <a:solidFill>
                  <a:srgbClr val="FF0000"/>
                </a:solidFill>
              </a:rPr>
              <a:t>数运算：</a:t>
            </a:r>
            <a:endParaRPr lang="en-US" altLang="zh-CN" sz="2800" dirty="0" smtClean="0">
              <a:solidFill>
                <a:srgbClr val="FF0000"/>
              </a:solidFill>
            </a:endParaRPr>
          </a:p>
          <a:p>
            <a:r>
              <a:rPr lang="zh-CN" altLang="zh-CN" sz="2400" dirty="0" smtClean="0"/>
              <a:t>具体生活情境——探索</a:t>
            </a:r>
            <a:r>
              <a:rPr lang="zh-CN" altLang="zh-CN" sz="2400" dirty="0" smtClean="0">
                <a:solidFill>
                  <a:srgbClr val="FF0000"/>
                </a:solidFill>
              </a:rPr>
              <a:t>算理与算法</a:t>
            </a:r>
            <a:r>
              <a:rPr lang="zh-CN" altLang="zh-CN" sz="2400" dirty="0" smtClean="0"/>
              <a:t>——内化与巩固</a:t>
            </a:r>
            <a:endParaRPr lang="en-US" altLang="zh-CN" sz="2400" dirty="0" smtClean="0"/>
          </a:p>
          <a:p>
            <a:endParaRPr lang="zh-CN" altLang="zh-CN" sz="2400" dirty="0" smtClean="0"/>
          </a:p>
          <a:p>
            <a:r>
              <a:rPr lang="zh-CN" altLang="zh-CN" sz="2400" dirty="0" smtClean="0"/>
              <a:t>运算技能——</a:t>
            </a:r>
            <a:r>
              <a:rPr lang="zh-CN" altLang="zh-CN" sz="2400" dirty="0" smtClean="0">
                <a:solidFill>
                  <a:srgbClr val="FF0000"/>
                </a:solidFill>
              </a:rPr>
              <a:t>运算能力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endParaRPr lang="zh-CN" altLang="zh-CN" sz="2000" dirty="0" smtClean="0"/>
          </a:p>
          <a:p>
            <a:r>
              <a:rPr lang="zh-CN" altLang="zh-CN" sz="2000" dirty="0" smtClean="0"/>
              <a:t>从课时目标来看，形成运算技能是重要内容</a:t>
            </a:r>
            <a:endParaRPr lang="en-US" altLang="zh-CN" sz="2000" dirty="0" smtClean="0"/>
          </a:p>
          <a:p>
            <a:r>
              <a:rPr lang="zh-CN" altLang="zh-CN" sz="2000" dirty="0" smtClean="0"/>
              <a:t>从整体视角来看，提升运算能力才是关键</a:t>
            </a:r>
            <a:r>
              <a:rPr lang="en-US" altLang="zh-CN" sz="2000" dirty="0" smtClean="0"/>
              <a:t> </a:t>
            </a:r>
            <a:endParaRPr lang="zh-CN" altLang="zh-CN" sz="2000" b="1" dirty="0" smtClean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608" y="46365"/>
            <a:ext cx="5472608" cy="461665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/>
              <a:t>第四、五单元：小数的加减法和乘除法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46365"/>
            <a:ext cx="5040560" cy="523220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第一单元：负数的初步认识</a:t>
            </a:r>
            <a:endParaRPr lang="zh-CN" altLang="en-US" sz="2800" dirty="0"/>
          </a:p>
        </p:txBody>
      </p:sp>
      <p:pic>
        <p:nvPicPr>
          <p:cNvPr id="5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一、教材解析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79912" y="764704"/>
            <a:ext cx="2304256" cy="36933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b="1" dirty="0" smtClean="0">
                <a:solidFill>
                  <a:srgbClr val="FFFF00"/>
                </a:solidFill>
                <a:ea typeface="宋体" panose="02010600030101010101" pitchFamily="2" charset="-122"/>
              </a:rPr>
              <a:t>体系架构</a:t>
            </a:r>
            <a:endParaRPr lang="zh-CN" altLang="en-US" b="1" dirty="0">
              <a:solidFill>
                <a:srgbClr val="FFFF00"/>
              </a:solidFill>
              <a:ea typeface="宋体" panose="02010600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9633" y="2060848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</a:rPr>
              <a:t>微观</a:t>
            </a:r>
            <a:r>
              <a:rPr lang="en-US" altLang="zh-CN" sz="2000" dirty="0" smtClean="0">
                <a:solidFill>
                  <a:srgbClr val="FF0000"/>
                </a:solidFill>
              </a:rPr>
              <a:t>——</a:t>
            </a:r>
            <a:r>
              <a:rPr lang="zh-CN" altLang="en-US" sz="2000" dirty="0" smtClean="0">
                <a:solidFill>
                  <a:srgbClr val="FF0000"/>
                </a:solidFill>
              </a:rPr>
              <a:t>单元编排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24129" y="2060848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</a:rPr>
              <a:t>中观</a:t>
            </a:r>
            <a:r>
              <a:rPr lang="en-US" altLang="zh-CN" sz="2000" dirty="0" smtClean="0">
                <a:solidFill>
                  <a:srgbClr val="FF0000"/>
                </a:solidFill>
              </a:rPr>
              <a:t>——</a:t>
            </a:r>
            <a:r>
              <a:rPr lang="zh-CN" altLang="en-US" sz="2000" dirty="0" smtClean="0">
                <a:solidFill>
                  <a:srgbClr val="FF0000"/>
                </a:solidFill>
              </a:rPr>
              <a:t>知识体系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724129" y="2621811"/>
            <a:ext cx="31318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自然数——</a:t>
            </a:r>
            <a:endParaRPr lang="en-US" altLang="zh-CN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zh-CN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分数（小数）初步认识</a:t>
            </a:r>
            <a:endParaRPr lang="en-US" altLang="zh-CN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zh-CN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zh-CN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负数</a:t>
            </a:r>
            <a:r>
              <a:rPr lang="zh-CN" altLang="zh-CN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——（整数）</a:t>
            </a:r>
            <a:endParaRPr lang="en-US" altLang="zh-CN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zh-CN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——分数（小数）的意义</a:t>
            </a:r>
            <a:endParaRPr lang="en-US" altLang="zh-CN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zh-CN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——有理数</a:t>
            </a:r>
            <a:endParaRPr lang="en-US" altLang="zh-CN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zh-CN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——实数</a:t>
            </a:r>
            <a:endParaRPr lang="en-US" altLang="zh-CN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zh-CN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36912"/>
            <a:ext cx="3979389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3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4" grpId="0"/>
      <p:bldP spid="1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259632" y="2348879"/>
            <a:ext cx="3456384" cy="382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22892"/>
          <a:stretch>
            <a:fillRect/>
          </a:stretch>
        </p:blipFill>
        <p:spPr bwMode="auto">
          <a:xfrm>
            <a:off x="4856508" y="2348880"/>
            <a:ext cx="403597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3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一、教材解析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1340768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纵向考量：教材史</a:t>
            </a:r>
            <a:r>
              <a:rPr lang="en-US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小数的加法和减法</a:t>
            </a:r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15616" y="1844824"/>
            <a:ext cx="4032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实验教材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en-US" altLang="zh-CN" sz="1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932040" y="1844824"/>
            <a:ext cx="3960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现行教材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en-US" altLang="zh-CN" sz="1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圆角矩形标注 18"/>
          <p:cNvSpPr/>
          <p:nvPr/>
        </p:nvSpPr>
        <p:spPr>
          <a:xfrm>
            <a:off x="1475656" y="3068960"/>
            <a:ext cx="5256584" cy="720080"/>
          </a:xfrm>
          <a:prstGeom prst="wedgeRoundRectCallout">
            <a:avLst>
              <a:gd name="adj1" fmla="val 56088"/>
              <a:gd name="adj2" fmla="val 146299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上面的“再”，学习方式的丰富与转变</a:t>
            </a:r>
            <a:endParaRPr lang="en-US" altLang="zh-CN" sz="2000" b="1" dirty="0" smtClean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下在的“再”，思维的“序”</a:t>
            </a:r>
            <a:r>
              <a:rPr lang="en-US" altLang="zh-CN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学会思考</a:t>
            </a:r>
            <a:endParaRPr lang="zh-CN" altLang="en-US" sz="2000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948264" y="4293096"/>
            <a:ext cx="1728192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043608" y="46365"/>
            <a:ext cx="5472608" cy="461665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/>
              <a:t>第四、五单元：小数的加减法和乘除法</a:t>
            </a:r>
            <a:endParaRPr lang="zh-CN" altLang="en-US" sz="2400" dirty="0"/>
          </a:p>
        </p:txBody>
      </p:sp>
      <p:sp>
        <p:nvSpPr>
          <p:cNvPr id="15" name="圆角矩形标注 14"/>
          <p:cNvSpPr/>
          <p:nvPr/>
        </p:nvSpPr>
        <p:spPr>
          <a:xfrm>
            <a:off x="1619672" y="5805264"/>
            <a:ext cx="6768752" cy="504056"/>
          </a:xfrm>
          <a:prstGeom prst="wedgeRoundRectCallout">
            <a:avLst>
              <a:gd name="adj1" fmla="val 29120"/>
              <a:gd name="adj2" fmla="val -115181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从旧识到新知，更符合学生的思维逻辑，体现学习生长力</a:t>
            </a:r>
            <a:endParaRPr lang="zh-CN" altLang="en-US" sz="2000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3" grpId="0" animBg="1"/>
      <p:bldP spid="15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一、教材解析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1340768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例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小数的加法和减法</a:t>
            </a:r>
            <a:endParaRPr lang="zh-CN" altLang="en-US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43608" y="46365"/>
            <a:ext cx="5472608" cy="461665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/>
              <a:t>第四、五单元：小数的加减法和乘除法</a:t>
            </a:r>
            <a:endParaRPr lang="zh-CN" altLang="en-US" sz="24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44825"/>
            <a:ext cx="2711989" cy="36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5542367"/>
            <a:ext cx="2736304" cy="838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圆角矩形标注 18"/>
          <p:cNvSpPr/>
          <p:nvPr/>
        </p:nvSpPr>
        <p:spPr>
          <a:xfrm>
            <a:off x="4211960" y="1916832"/>
            <a:ext cx="4824536" cy="1008112"/>
          </a:xfrm>
          <a:prstGeom prst="wedgeRoundRectCallout">
            <a:avLst>
              <a:gd name="adj1" fmla="val -55890"/>
              <a:gd name="adj2" fmla="val -27131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第一层：具体生活情境</a:t>
            </a:r>
            <a:endParaRPr lang="en-US" altLang="zh-CN" sz="2000" b="1" dirty="0" smtClean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、观察购物图，提一步计算数学问题</a:t>
            </a:r>
            <a:endParaRPr lang="en-US" altLang="zh-CN" sz="2000" b="1" dirty="0" smtClean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、先来看</a:t>
            </a:r>
            <a:r>
              <a:rPr lang="en-US" altLang="zh-CN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……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的问题，学生口头列式</a:t>
            </a:r>
            <a:endParaRPr lang="zh-CN" altLang="en-US" sz="2000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圆角矩形标注 16"/>
          <p:cNvSpPr/>
          <p:nvPr/>
        </p:nvSpPr>
        <p:spPr>
          <a:xfrm>
            <a:off x="4211960" y="3068960"/>
            <a:ext cx="4824536" cy="1584176"/>
          </a:xfrm>
          <a:prstGeom prst="wedgeRoundRectCallout">
            <a:avLst>
              <a:gd name="adj1" fmla="val -56314"/>
              <a:gd name="adj2" fmla="val -34255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第二层：探索算理和算法</a:t>
            </a:r>
            <a:endParaRPr lang="en-US" altLang="zh-CN" sz="2000" b="1" dirty="0" smtClean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、独立尝试竖式计算，并与同学交流</a:t>
            </a:r>
            <a:endParaRPr lang="en-US" altLang="zh-CN" sz="2000" b="1" dirty="0" smtClean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、并列投影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错正资源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，学生分享互评</a:t>
            </a:r>
            <a:endParaRPr lang="en-US" altLang="zh-CN" sz="2000" b="1" dirty="0" smtClean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、追问：小数点对齐的目的是什么？</a:t>
            </a:r>
            <a:endParaRPr lang="en-US" altLang="zh-CN" sz="2000" b="1" dirty="0" smtClean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、内化：数的组成说过程，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完善竖式</a:t>
            </a:r>
            <a:endParaRPr lang="zh-CN" altLang="en-US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圆角矩形标注 17"/>
          <p:cNvSpPr/>
          <p:nvPr/>
        </p:nvSpPr>
        <p:spPr>
          <a:xfrm>
            <a:off x="4211960" y="4797152"/>
            <a:ext cx="4824536" cy="1584176"/>
          </a:xfrm>
          <a:prstGeom prst="wedgeRoundRectCallout">
            <a:avLst>
              <a:gd name="adj1" fmla="val -54910"/>
              <a:gd name="adj2" fmla="val -40577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第三层：内化与巩固，形成技能</a:t>
            </a:r>
            <a:endParaRPr lang="en-US" altLang="zh-CN" sz="2000" b="1" dirty="0" smtClean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、再来看第二个问题</a:t>
            </a:r>
            <a:r>
              <a:rPr lang="en-US" altLang="zh-CN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……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，交流思路</a:t>
            </a:r>
            <a:endParaRPr lang="en-US" altLang="zh-CN" sz="2000" b="1" dirty="0" smtClean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、试一试，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聚焦结果化简</a:t>
            </a:r>
            <a:endParaRPr lang="en-US" altLang="zh-CN" sz="20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、观察比较四个竖式，尝试小结法则</a:t>
            </a:r>
            <a:endParaRPr lang="en-US" altLang="zh-CN" sz="2000" b="1" dirty="0" smtClean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、完成练一练和练习八第</a:t>
            </a:r>
            <a:r>
              <a:rPr lang="en-US" altLang="zh-CN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1-3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题</a:t>
            </a:r>
            <a:endParaRPr lang="zh-CN" altLang="en-US" sz="2000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7" grpId="0" animBg="1"/>
      <p:bldP spid="18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259631" y="2276872"/>
            <a:ext cx="2895903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1330" y="2204864"/>
            <a:ext cx="311107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3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一、教材解析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1340768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纵向考量：教材史</a:t>
            </a: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小数的乘法和除法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15616" y="1844824"/>
            <a:ext cx="4032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实验教材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en-US" altLang="zh-CN" sz="1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004048" y="1844824"/>
            <a:ext cx="3960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现行教材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en-US" altLang="zh-CN" sz="1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圆角矩形标注 17"/>
          <p:cNvSpPr/>
          <p:nvPr/>
        </p:nvSpPr>
        <p:spPr>
          <a:xfrm>
            <a:off x="3779912" y="4509120"/>
            <a:ext cx="1584176" cy="432048"/>
          </a:xfrm>
          <a:prstGeom prst="wedgeRoundRectCallout">
            <a:avLst>
              <a:gd name="adj1" fmla="val 145616"/>
              <a:gd name="adj2" fmla="val -4700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算法</a:t>
            </a:r>
            <a:r>
              <a:rPr lang="en-US" altLang="zh-CN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+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算理</a:t>
            </a:r>
            <a:endParaRPr lang="zh-CN" altLang="en-US" sz="2000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6876256" y="4221088"/>
            <a:ext cx="1224136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6876256" y="5517232"/>
            <a:ext cx="1440160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圆角矩形标注 25"/>
          <p:cNvSpPr/>
          <p:nvPr/>
        </p:nvSpPr>
        <p:spPr>
          <a:xfrm>
            <a:off x="3563888" y="5445224"/>
            <a:ext cx="1368152" cy="432048"/>
          </a:xfrm>
          <a:prstGeom prst="wedgeRoundRectCallout">
            <a:avLst>
              <a:gd name="adj1" fmla="val 103853"/>
              <a:gd name="adj2" fmla="val -3993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学会思维</a:t>
            </a:r>
            <a:endParaRPr lang="zh-CN" altLang="en-US" sz="2000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43608" y="46365"/>
            <a:ext cx="5472608" cy="461665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/>
              <a:t>第四、五单元：小数的加减法和乘除法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5" grpId="0" animBg="1"/>
      <p:bldP spid="26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259632" y="2348880"/>
            <a:ext cx="2911015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276872"/>
            <a:ext cx="3168352" cy="402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3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一、教材解析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15616" y="1844824"/>
            <a:ext cx="4032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实验教材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en-US" altLang="zh-CN" sz="1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932040" y="1844824"/>
            <a:ext cx="3960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现行教材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en-US" altLang="zh-CN" sz="1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圆角矩形标注 17"/>
          <p:cNvSpPr/>
          <p:nvPr/>
        </p:nvSpPr>
        <p:spPr>
          <a:xfrm>
            <a:off x="1979712" y="3356992"/>
            <a:ext cx="3672408" cy="432048"/>
          </a:xfrm>
          <a:prstGeom prst="wedgeRoundRectCallout">
            <a:avLst>
              <a:gd name="adj1" fmla="val 43228"/>
              <a:gd name="adj2" fmla="val 11954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扩大房间数据，丰富估算路径</a:t>
            </a:r>
            <a:endParaRPr lang="zh-CN" altLang="en-US" sz="2000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5148064" y="3933056"/>
            <a:ext cx="3240360" cy="10801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331640" y="1340768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纵向考量：教材史</a:t>
            </a: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小数的乘法和除法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43608" y="46365"/>
            <a:ext cx="5472608" cy="461665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/>
              <a:t>第四、五单元：小数的加减法和乘除法</a:t>
            </a:r>
            <a:endParaRPr lang="zh-CN" altLang="en-US" sz="2400" dirty="0"/>
          </a:p>
        </p:txBody>
      </p:sp>
      <p:sp>
        <p:nvSpPr>
          <p:cNvPr id="16" name="圆角矩形标注 15"/>
          <p:cNvSpPr/>
          <p:nvPr/>
        </p:nvSpPr>
        <p:spPr>
          <a:xfrm>
            <a:off x="1979712" y="5805264"/>
            <a:ext cx="3672408" cy="432048"/>
          </a:xfrm>
          <a:prstGeom prst="wedgeRoundRectCallout">
            <a:avLst>
              <a:gd name="adj1" fmla="val 38025"/>
              <a:gd name="adj2" fmla="val -16159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方法指导更加具体，重视思维</a:t>
            </a:r>
            <a:endParaRPr lang="zh-CN" altLang="en-US" sz="2000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5004048" y="4941168"/>
            <a:ext cx="3528392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6" grpId="0" animBg="1"/>
      <p:bldP spid="20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259633" y="2276872"/>
            <a:ext cx="3096343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221088"/>
            <a:ext cx="311467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348880"/>
            <a:ext cx="2906583" cy="36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4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一、教材解析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15616" y="1844824"/>
            <a:ext cx="4032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实验教材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en-US" sz="1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第四单元</a:t>
            </a:r>
            <a:r>
              <a:rPr lang="en-US" altLang="zh-CN" sz="1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+</a:t>
            </a:r>
            <a:r>
              <a:rPr lang="zh-CN" altLang="en-US" sz="1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第九单元</a:t>
            </a:r>
            <a:endParaRPr lang="en-US" altLang="zh-CN" sz="16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932040" y="1757050"/>
            <a:ext cx="3960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现行教材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en-US" sz="2000" b="1" dirty="0" smtClean="0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更富有</a:t>
            </a:r>
            <a:r>
              <a:rPr lang="zh-CN" altLang="en-US" sz="2800" b="1" dirty="0" smtClean="0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数学逻辑</a:t>
            </a:r>
            <a:endParaRPr lang="en-US" altLang="zh-CN" sz="2800" b="1" dirty="0" smtClean="0">
              <a:solidFill>
                <a:srgbClr val="00B05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圆角矩形标注 17"/>
          <p:cNvSpPr/>
          <p:nvPr/>
        </p:nvSpPr>
        <p:spPr>
          <a:xfrm>
            <a:off x="1259632" y="4797152"/>
            <a:ext cx="3744416" cy="648072"/>
          </a:xfrm>
          <a:prstGeom prst="wedgeRoundRectCallout">
            <a:avLst>
              <a:gd name="adj1" fmla="val 44514"/>
              <a:gd name="adj2" fmla="val 82383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扩展小数混合运算的范畴</a:t>
            </a:r>
            <a:endParaRPr lang="en-US" altLang="zh-CN" sz="2000" b="1" dirty="0" smtClean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提供自主选择运算方法的平台</a:t>
            </a:r>
            <a:endParaRPr lang="zh-CN" altLang="en-US" sz="2000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31640" y="1340768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纵向考量：教材史</a:t>
            </a: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小数的乘法和除法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43608" y="46365"/>
            <a:ext cx="5472608" cy="461665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/>
              <a:t>第四、五单元：小数的加减法和乘除法</a:t>
            </a:r>
            <a:endParaRPr lang="zh-CN" altLang="en-US" sz="2400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5773600"/>
            <a:ext cx="3004741" cy="679736"/>
          </a:xfrm>
          <a:prstGeom prst="rect">
            <a:avLst/>
          </a:prstGeom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椭圆 18"/>
          <p:cNvSpPr/>
          <p:nvPr/>
        </p:nvSpPr>
        <p:spPr>
          <a:xfrm>
            <a:off x="4788024" y="5373216"/>
            <a:ext cx="3024336" cy="7920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5220072" y="3717032"/>
            <a:ext cx="2016224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圆角矩形标注 22"/>
          <p:cNvSpPr/>
          <p:nvPr/>
        </p:nvSpPr>
        <p:spPr>
          <a:xfrm>
            <a:off x="1259632" y="4797152"/>
            <a:ext cx="3744416" cy="648072"/>
          </a:xfrm>
          <a:prstGeom prst="wedgeRoundRectCallout">
            <a:avLst>
              <a:gd name="adj1" fmla="val 57160"/>
              <a:gd name="adj2" fmla="val -182505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扩展小数混合运算的范畴</a:t>
            </a:r>
            <a:endParaRPr lang="en-US" altLang="zh-CN" sz="2000" b="1" dirty="0" smtClean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提供自主选择运算方法的平台</a:t>
            </a:r>
            <a:endParaRPr lang="zh-CN" altLang="en-US" sz="2000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2" name="组合 37"/>
          <p:cNvGrpSpPr/>
          <p:nvPr/>
        </p:nvGrpSpPr>
        <p:grpSpPr>
          <a:xfrm>
            <a:off x="7668344" y="2730406"/>
            <a:ext cx="1080120" cy="3341404"/>
            <a:chOff x="7668344" y="2730406"/>
            <a:chExt cx="1080120" cy="3341404"/>
          </a:xfrm>
        </p:grpSpPr>
        <p:sp>
          <p:nvSpPr>
            <p:cNvPr id="37" name="下箭头 36"/>
            <p:cNvSpPr/>
            <p:nvPr/>
          </p:nvSpPr>
          <p:spPr>
            <a:xfrm>
              <a:off x="8100392" y="5445224"/>
              <a:ext cx="120013" cy="2880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下箭头 35"/>
            <p:cNvSpPr/>
            <p:nvPr/>
          </p:nvSpPr>
          <p:spPr>
            <a:xfrm>
              <a:off x="8100392" y="4869160"/>
              <a:ext cx="120013" cy="2880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下箭头 28"/>
            <p:cNvSpPr/>
            <p:nvPr/>
          </p:nvSpPr>
          <p:spPr>
            <a:xfrm>
              <a:off x="8100392" y="4365104"/>
              <a:ext cx="120013" cy="2880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7668344" y="4149080"/>
              <a:ext cx="1080120" cy="338554"/>
            </a:xfrm>
            <a:prstGeom prst="rect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600" b="1" dirty="0" smtClean="0">
                  <a:solidFill>
                    <a:srgbClr val="FF0000"/>
                  </a:solidFill>
                  <a:ea typeface="宋体" panose="02010600030101010101" pitchFamily="2" charset="-122"/>
                </a:rPr>
                <a:t>计算观察</a:t>
              </a:r>
              <a:endParaRPr lang="zh-CN" altLang="en-US" sz="1600" b="1" dirty="0">
                <a:solidFill>
                  <a:srgbClr val="FF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7668344" y="4653136"/>
              <a:ext cx="1080120" cy="338554"/>
            </a:xfrm>
            <a:prstGeom prst="rect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600" b="1" dirty="0" smtClean="0">
                  <a:solidFill>
                    <a:srgbClr val="FF0000"/>
                  </a:solidFill>
                  <a:ea typeface="宋体" panose="02010600030101010101" pitchFamily="2" charset="-122"/>
                </a:rPr>
                <a:t>举例验证</a:t>
              </a:r>
              <a:endParaRPr lang="zh-CN" altLang="en-US" sz="1600" b="1" dirty="0">
                <a:solidFill>
                  <a:srgbClr val="FF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下箭头 27"/>
            <p:cNvSpPr/>
            <p:nvPr/>
          </p:nvSpPr>
          <p:spPr>
            <a:xfrm>
              <a:off x="8100392" y="3861048"/>
              <a:ext cx="120013" cy="2880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7668344" y="5157192"/>
              <a:ext cx="1080120" cy="338554"/>
            </a:xfrm>
            <a:prstGeom prst="rect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600" b="1" dirty="0" smtClean="0">
                  <a:solidFill>
                    <a:srgbClr val="FF0000"/>
                  </a:solidFill>
                  <a:ea typeface="宋体" panose="02010600030101010101" pitchFamily="2" charset="-122"/>
                </a:rPr>
                <a:t>结论表达</a:t>
              </a:r>
              <a:endParaRPr lang="zh-CN" altLang="en-US" sz="1600" b="1" dirty="0">
                <a:solidFill>
                  <a:srgbClr val="FF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7668344" y="5733256"/>
              <a:ext cx="1080120" cy="338554"/>
            </a:xfrm>
            <a:prstGeom prst="rect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600" b="1" dirty="0" smtClean="0">
                  <a:solidFill>
                    <a:srgbClr val="FF0000"/>
                  </a:solidFill>
                  <a:ea typeface="宋体" panose="02010600030101010101" pitchFamily="2" charset="-122"/>
                </a:rPr>
                <a:t>内化应用</a:t>
              </a:r>
              <a:endParaRPr lang="zh-CN" altLang="en-US" sz="1600" b="1" dirty="0">
                <a:solidFill>
                  <a:srgbClr val="FF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" name="下箭头 32"/>
            <p:cNvSpPr/>
            <p:nvPr/>
          </p:nvSpPr>
          <p:spPr>
            <a:xfrm>
              <a:off x="8100392" y="2997016"/>
              <a:ext cx="120013" cy="576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7668344" y="2730406"/>
              <a:ext cx="1080120" cy="338554"/>
            </a:xfrm>
            <a:prstGeom prst="rect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600" b="1" dirty="0" smtClean="0">
                  <a:solidFill>
                    <a:srgbClr val="FF0000"/>
                  </a:solidFill>
                  <a:ea typeface="宋体" panose="02010600030101010101" pitchFamily="2" charset="-122"/>
                </a:rPr>
                <a:t>具体情境</a:t>
              </a:r>
              <a:endParaRPr lang="zh-CN" altLang="en-US" sz="1600" b="1" dirty="0">
                <a:solidFill>
                  <a:srgbClr val="FF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7668344" y="3573016"/>
              <a:ext cx="1080120" cy="338554"/>
            </a:xfrm>
            <a:prstGeom prst="rect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600" b="1" dirty="0" smtClean="0">
                  <a:solidFill>
                    <a:srgbClr val="FF0000"/>
                  </a:solidFill>
                  <a:ea typeface="宋体" panose="02010600030101010101" pitchFamily="2" charset="-122"/>
                </a:rPr>
                <a:t>类推法则</a:t>
              </a:r>
              <a:endParaRPr lang="zh-CN" altLang="en-US" sz="1600" b="1" dirty="0">
                <a:solidFill>
                  <a:srgbClr val="FF0000"/>
                </a:solidFill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3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二、典型困难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pic>
        <p:nvPicPr>
          <p:cNvPr id="23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87624" y="5013176"/>
            <a:ext cx="777686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算理理解</a:t>
            </a:r>
            <a:r>
              <a:rPr lang="zh-CN" altLang="en-US" dirty="0" smtClean="0"/>
              <a:t>（计算的原理和依据）、</a:t>
            </a:r>
            <a:r>
              <a:rPr lang="zh-CN" altLang="en-US" sz="2400" dirty="0" smtClean="0">
                <a:solidFill>
                  <a:srgbClr val="FF0000"/>
                </a:solidFill>
              </a:rPr>
              <a:t>算法掌握</a:t>
            </a:r>
            <a:r>
              <a:rPr lang="zh-CN" altLang="en-US" dirty="0" smtClean="0"/>
              <a:t>（计算的</a:t>
            </a:r>
            <a:r>
              <a:rPr lang="zh-CN" altLang="en-US" sz="2800" dirty="0" smtClean="0">
                <a:solidFill>
                  <a:srgbClr val="FF0000"/>
                </a:solidFill>
              </a:rPr>
              <a:t>序</a:t>
            </a:r>
            <a:r>
              <a:rPr lang="zh-CN" altLang="en-US" dirty="0" smtClean="0"/>
              <a:t>和法）</a:t>
            </a:r>
            <a:endParaRPr lang="en-US" altLang="zh-CN" dirty="0" smtClean="0"/>
          </a:p>
          <a:p>
            <a:r>
              <a:rPr lang="en-US" altLang="zh-CN" sz="2400" dirty="0" smtClean="0"/>
              <a:t>1</a:t>
            </a:r>
            <a:r>
              <a:rPr lang="zh-CN" altLang="en-US" sz="2400" dirty="0" smtClean="0"/>
              <a:t>、充分联系小数的含义，多角度地理解算理，体会</a:t>
            </a:r>
            <a:r>
              <a:rPr lang="zh-CN" altLang="en-US" sz="2400" dirty="0" smtClean="0">
                <a:solidFill>
                  <a:srgbClr val="FF0000"/>
                </a:solidFill>
              </a:rPr>
              <a:t>对应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r>
              <a:rPr lang="en-US" altLang="zh-CN" sz="2400" dirty="0" smtClean="0"/>
              <a:t>2</a:t>
            </a:r>
            <a:r>
              <a:rPr lang="zh-CN" altLang="en-US" sz="2400" dirty="0" smtClean="0"/>
              <a:t>、深刻把握商不变规律，恰当展开探索过程，体悟</a:t>
            </a:r>
            <a:r>
              <a:rPr lang="zh-CN" altLang="en-US" sz="2400" dirty="0" smtClean="0">
                <a:solidFill>
                  <a:srgbClr val="FF0000"/>
                </a:solidFill>
              </a:rPr>
              <a:t>转化</a:t>
            </a:r>
            <a:endParaRPr lang="en-US" altLang="zh-CN" sz="2400" dirty="0" smtClean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46365"/>
            <a:ext cx="5472608" cy="461665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/>
              <a:t>第四、五单元：小数的加减法和乘除法</a:t>
            </a:r>
            <a:endParaRPr lang="zh-CN" altLang="en-US" sz="2400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 b="1764"/>
          <a:stretch>
            <a:fillRect/>
          </a:stretch>
        </p:blipFill>
        <p:spPr bwMode="auto">
          <a:xfrm>
            <a:off x="1259632" y="1412776"/>
            <a:ext cx="366712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 t="7764" b="356"/>
          <a:stretch>
            <a:fillRect/>
          </a:stretch>
        </p:blipFill>
        <p:spPr bwMode="auto">
          <a:xfrm>
            <a:off x="5702792" y="1340768"/>
            <a:ext cx="318968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二、典型困难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pic>
        <p:nvPicPr>
          <p:cNvPr id="23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63688" y="4221088"/>
            <a:ext cx="676875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dirty="0" smtClean="0"/>
              <a:t>原因：</a:t>
            </a:r>
            <a:r>
              <a:rPr lang="zh-CN" altLang="en-US" sz="2400" dirty="0" smtClean="0"/>
              <a:t>审题不到位，急于动笔，运算程序缺位</a:t>
            </a:r>
            <a:endParaRPr lang="en-US" altLang="zh-CN" sz="2400" dirty="0" smtClean="0"/>
          </a:p>
          <a:p>
            <a:r>
              <a:rPr lang="zh-CN" altLang="zh-CN" sz="2400" dirty="0" smtClean="0"/>
              <a:t>对策：</a:t>
            </a:r>
            <a:r>
              <a:rPr lang="zh-CN" altLang="en-US" sz="2400" dirty="0" smtClean="0">
                <a:solidFill>
                  <a:srgbClr val="FF0000"/>
                </a:solidFill>
              </a:rPr>
              <a:t>一审</a:t>
            </a:r>
            <a:r>
              <a:rPr lang="zh-CN" altLang="en-US" sz="2400" dirty="0" smtClean="0"/>
              <a:t>数据和符号：特点与内在联系</a:t>
            </a:r>
            <a:endParaRPr lang="en-US" altLang="zh-CN" sz="2400" dirty="0" smtClean="0"/>
          </a:p>
          <a:p>
            <a:r>
              <a:rPr lang="en-US" altLang="zh-CN" sz="2400" dirty="0" smtClean="0"/>
              <a:t>           </a:t>
            </a:r>
            <a:r>
              <a:rPr lang="zh-CN" altLang="en-US" sz="2400" dirty="0" smtClean="0">
                <a:solidFill>
                  <a:srgbClr val="FF0000"/>
                </a:solidFill>
              </a:rPr>
              <a:t>二审</a:t>
            </a:r>
            <a:r>
              <a:rPr lang="zh-CN" altLang="en-US" sz="2400" dirty="0" smtClean="0"/>
              <a:t>运算顺序：先算</a:t>
            </a:r>
            <a:r>
              <a:rPr lang="en-US" altLang="zh-CN" sz="2400" dirty="0" smtClean="0"/>
              <a:t>……</a:t>
            </a:r>
            <a:r>
              <a:rPr lang="zh-CN" altLang="en-US" sz="2400" dirty="0" smtClean="0"/>
              <a:t>再算</a:t>
            </a:r>
            <a:r>
              <a:rPr lang="en-US" altLang="zh-CN" sz="2400" dirty="0" smtClean="0"/>
              <a:t>……</a:t>
            </a:r>
            <a:endParaRPr lang="en-US" altLang="zh-CN" sz="2400" dirty="0" smtClean="0"/>
          </a:p>
          <a:p>
            <a:r>
              <a:rPr lang="en-US" altLang="zh-CN" sz="2400" dirty="0" smtClean="0"/>
              <a:t>           </a:t>
            </a:r>
            <a:r>
              <a:rPr lang="zh-CN" altLang="en-US" sz="2400" dirty="0" smtClean="0">
                <a:solidFill>
                  <a:srgbClr val="FF0000"/>
                </a:solidFill>
              </a:rPr>
              <a:t>三审</a:t>
            </a:r>
            <a:r>
              <a:rPr lang="zh-CN" altLang="en-US" sz="2400" dirty="0" smtClean="0"/>
              <a:t>运算方法：联系运算性质和规律</a:t>
            </a:r>
            <a:endParaRPr lang="en-US" altLang="zh-CN" sz="2400" dirty="0" smtClean="0"/>
          </a:p>
          <a:p>
            <a:r>
              <a:rPr lang="en-US" altLang="zh-CN" sz="2400" dirty="0" smtClean="0"/>
              <a:t>           </a:t>
            </a:r>
            <a:r>
              <a:rPr lang="zh-CN" altLang="en-US" sz="2400" dirty="0" smtClean="0"/>
              <a:t>然后再动笔计算并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自我监控</a:t>
            </a:r>
            <a:endParaRPr lang="en-US" altLang="zh-CN" sz="2800" b="1" dirty="0" smtClean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46365"/>
            <a:ext cx="5472608" cy="461665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/>
              <a:t>第四、五单元：小数的加减法和乘除法</a:t>
            </a:r>
            <a:endParaRPr lang="zh-CN" altLang="en-US" sz="2400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340768"/>
            <a:ext cx="5729546" cy="12961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212976"/>
            <a:ext cx="5724222" cy="1008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0521" y="1988840"/>
            <a:ext cx="2085975" cy="1476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矩形 13"/>
          <p:cNvSpPr/>
          <p:nvPr/>
        </p:nvSpPr>
        <p:spPr>
          <a:xfrm>
            <a:off x="5004048" y="908720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0000"/>
                </a:solidFill>
              </a:rPr>
              <a:t>P78</a:t>
            </a:r>
            <a:endParaRPr lang="zh-CN" altLang="en-US" b="1" dirty="0">
              <a:solidFill>
                <a:srgbClr val="00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004048" y="2843644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0000"/>
                </a:solidFill>
              </a:rPr>
              <a:t>P80</a:t>
            </a:r>
            <a:endParaRPr lang="zh-CN" altLang="en-US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三、典型习题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pic>
        <p:nvPicPr>
          <p:cNvPr id="23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矩形 12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46365"/>
            <a:ext cx="5472608" cy="461665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/>
              <a:t>第四、五单元：小数的加减法和乘除法</a:t>
            </a:r>
            <a:endParaRPr lang="zh-CN" altLang="en-US" sz="2400" dirty="0"/>
          </a:p>
        </p:txBody>
      </p:sp>
      <p:sp>
        <p:nvSpPr>
          <p:cNvPr id="11" name="矩形 10"/>
          <p:cNvSpPr/>
          <p:nvPr/>
        </p:nvSpPr>
        <p:spPr>
          <a:xfrm>
            <a:off x="1475656" y="1547500"/>
            <a:ext cx="2561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000000"/>
                </a:solidFill>
              </a:rPr>
              <a:t>练习十一第</a:t>
            </a:r>
            <a:r>
              <a:rPr lang="en-US" altLang="zh-CN" b="1" dirty="0" smtClean="0">
                <a:solidFill>
                  <a:srgbClr val="000000"/>
                </a:solidFill>
              </a:rPr>
              <a:t>2</a:t>
            </a:r>
            <a:r>
              <a:rPr lang="zh-CN" altLang="en-US" b="1" dirty="0" smtClean="0">
                <a:solidFill>
                  <a:srgbClr val="000000"/>
                </a:solidFill>
              </a:rPr>
              <a:t>题（</a:t>
            </a:r>
            <a:r>
              <a:rPr lang="en-US" altLang="zh-CN" b="1" dirty="0" smtClean="0">
                <a:solidFill>
                  <a:srgbClr val="000000"/>
                </a:solidFill>
              </a:rPr>
              <a:t>P74</a:t>
            </a:r>
            <a:r>
              <a:rPr lang="zh-CN" altLang="en-US" b="1" dirty="0" smtClean="0">
                <a:solidFill>
                  <a:srgbClr val="000000"/>
                </a:solidFill>
              </a:rPr>
              <a:t>）</a:t>
            </a:r>
            <a:endParaRPr lang="zh-CN" altLang="en-US" b="1" dirty="0">
              <a:solidFill>
                <a:srgbClr val="0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88840"/>
            <a:ext cx="7956377" cy="629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椭圆 13"/>
          <p:cNvSpPr/>
          <p:nvPr/>
        </p:nvSpPr>
        <p:spPr>
          <a:xfrm>
            <a:off x="3131840" y="2060848"/>
            <a:ext cx="2016224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547664" y="2780928"/>
            <a:ext cx="5754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000000"/>
                </a:solidFill>
              </a:rPr>
              <a:t>表面上看，视觉陷阱</a:t>
            </a:r>
            <a:endParaRPr lang="en-US" altLang="zh-CN" b="1" dirty="0" smtClean="0">
              <a:solidFill>
                <a:srgbClr val="000000"/>
              </a:solidFill>
            </a:endParaRPr>
          </a:p>
          <a:p>
            <a:r>
              <a:rPr lang="zh-CN" altLang="en-US" b="1" dirty="0" smtClean="0">
                <a:solidFill>
                  <a:srgbClr val="000000"/>
                </a:solidFill>
              </a:rPr>
              <a:t>实质是运算顺序的自动化程度不强，程序性</a:t>
            </a:r>
            <a:r>
              <a:rPr lang="zh-CN" altLang="en-US" b="1" dirty="0" smtClean="0">
                <a:solidFill>
                  <a:srgbClr val="000000"/>
                </a:solidFill>
              </a:rPr>
              <a:t>不牢</a:t>
            </a:r>
            <a:endParaRPr lang="zh-CN" altLang="en-US" b="1" dirty="0">
              <a:solidFill>
                <a:srgbClr val="00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547664" y="3861048"/>
            <a:ext cx="6768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/>
              <a:t>对策一：例题时强化好运算的“序”</a:t>
            </a:r>
            <a:endParaRPr lang="en-US" altLang="zh-CN" b="1" dirty="0" smtClean="0"/>
          </a:p>
          <a:p>
            <a:r>
              <a:rPr lang="zh-CN" altLang="en-US" b="1" dirty="0" smtClean="0"/>
              <a:t>对策二：专项训练：</a:t>
            </a:r>
            <a:r>
              <a:rPr lang="zh-CN" altLang="zh-CN" b="1" dirty="0" smtClean="0"/>
              <a:t>“</a:t>
            </a:r>
            <a:r>
              <a:rPr lang="en-US" altLang="zh-CN" b="1" dirty="0" smtClean="0"/>
              <a:t>5.25</a:t>
            </a:r>
            <a:r>
              <a:rPr lang="zh-CN" altLang="zh-CN" b="1" dirty="0" smtClean="0"/>
              <a:t>÷</a:t>
            </a:r>
            <a:r>
              <a:rPr lang="en-US" altLang="zh-CN" b="1" dirty="0" smtClean="0"/>
              <a:t>5</a:t>
            </a:r>
            <a:r>
              <a:rPr lang="zh-CN" altLang="zh-CN" b="1" dirty="0" smtClean="0"/>
              <a:t>”“</a:t>
            </a:r>
            <a:r>
              <a:rPr lang="en-US" altLang="zh-CN" b="1" dirty="0" smtClean="0"/>
              <a:t>2014</a:t>
            </a:r>
            <a:r>
              <a:rPr lang="zh-CN" altLang="zh-CN" b="1" dirty="0" smtClean="0"/>
              <a:t>÷</a:t>
            </a:r>
            <a:r>
              <a:rPr lang="en-US" altLang="zh-CN" b="1" dirty="0" smtClean="0"/>
              <a:t>2</a:t>
            </a:r>
            <a:r>
              <a:rPr lang="zh-CN" altLang="zh-CN" b="1" dirty="0" smtClean="0"/>
              <a:t>”“</a:t>
            </a:r>
            <a:r>
              <a:rPr lang="en-US" altLang="zh-CN" b="1" dirty="0" smtClean="0"/>
              <a:t>32.64</a:t>
            </a:r>
            <a:r>
              <a:rPr lang="zh-CN" altLang="zh-CN" b="1" dirty="0" smtClean="0"/>
              <a:t>÷</a:t>
            </a:r>
            <a:r>
              <a:rPr lang="en-US" altLang="zh-CN" b="1" dirty="0" smtClean="0"/>
              <a:t>16</a:t>
            </a:r>
            <a:r>
              <a:rPr lang="zh-CN" altLang="zh-CN" b="1" dirty="0" smtClean="0"/>
              <a:t>” </a:t>
            </a:r>
            <a:endParaRPr lang="en-US" altLang="zh-CN" b="1" dirty="0" smtClean="0"/>
          </a:p>
          <a:p>
            <a:r>
              <a:rPr lang="en-US" altLang="zh-CN" b="1" dirty="0" smtClean="0"/>
              <a:t>               </a:t>
            </a:r>
            <a:r>
              <a:rPr lang="zh-CN" altLang="zh-CN" b="1" dirty="0" smtClean="0"/>
              <a:t>“</a:t>
            </a:r>
            <a:r>
              <a:rPr lang="en-US" altLang="zh-CN" b="1" dirty="0" smtClean="0"/>
              <a:t>8</a:t>
            </a:r>
            <a:r>
              <a:rPr lang="zh-CN" altLang="zh-CN" b="1" dirty="0" smtClean="0"/>
              <a:t>□</a:t>
            </a:r>
            <a:r>
              <a:rPr lang="en-US" altLang="zh-CN" b="1" dirty="0" smtClean="0"/>
              <a:t>.6</a:t>
            </a:r>
            <a:r>
              <a:rPr lang="zh-CN" altLang="zh-CN" b="1" dirty="0" smtClean="0"/>
              <a:t>÷</a:t>
            </a:r>
            <a:r>
              <a:rPr lang="en-US" altLang="zh-CN" b="1" dirty="0" smtClean="0"/>
              <a:t>4</a:t>
            </a:r>
            <a:r>
              <a:rPr lang="zh-CN" altLang="zh-CN" b="1" dirty="0" smtClean="0"/>
              <a:t>商中间有</a:t>
            </a:r>
            <a:r>
              <a:rPr lang="en-US" altLang="zh-CN" b="1" dirty="0" smtClean="0"/>
              <a:t>0</a:t>
            </a:r>
            <a:r>
              <a:rPr lang="zh-CN" altLang="zh-CN" b="1" dirty="0" smtClean="0"/>
              <a:t>，□可以填几”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403648" y="2060848"/>
            <a:ext cx="750683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三、典型习题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pic>
        <p:nvPicPr>
          <p:cNvPr id="23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2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矩形 12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46365"/>
            <a:ext cx="5472608" cy="461665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/>
              <a:t>第四、五单元：小数的加减法和乘除法</a:t>
            </a:r>
            <a:endParaRPr lang="zh-CN" altLang="en-US" sz="2400" dirty="0"/>
          </a:p>
        </p:txBody>
      </p:sp>
      <p:sp>
        <p:nvSpPr>
          <p:cNvPr id="11" name="矩形 10"/>
          <p:cNvSpPr/>
          <p:nvPr/>
        </p:nvSpPr>
        <p:spPr>
          <a:xfrm>
            <a:off x="1412338" y="1547500"/>
            <a:ext cx="2688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000000"/>
                </a:solidFill>
              </a:rPr>
              <a:t>练习十二第</a:t>
            </a:r>
            <a:r>
              <a:rPr lang="en-US" altLang="zh-CN" b="1" dirty="0" smtClean="0">
                <a:solidFill>
                  <a:srgbClr val="000000"/>
                </a:solidFill>
              </a:rPr>
              <a:t>16</a:t>
            </a:r>
            <a:r>
              <a:rPr lang="zh-CN" altLang="en-US" b="1" dirty="0" smtClean="0">
                <a:solidFill>
                  <a:srgbClr val="000000"/>
                </a:solidFill>
              </a:rPr>
              <a:t>题（</a:t>
            </a:r>
            <a:r>
              <a:rPr lang="en-US" altLang="zh-CN" b="1" dirty="0" smtClean="0">
                <a:solidFill>
                  <a:srgbClr val="000000"/>
                </a:solidFill>
              </a:rPr>
              <a:t>P68</a:t>
            </a:r>
            <a:r>
              <a:rPr lang="zh-CN" altLang="en-US" b="1" dirty="0" smtClean="0">
                <a:solidFill>
                  <a:srgbClr val="000000"/>
                </a:solidFill>
              </a:rPr>
              <a:t>）</a:t>
            </a:r>
            <a:endParaRPr lang="zh-CN" altLang="en-US" b="1" dirty="0">
              <a:solidFill>
                <a:srgbClr val="000000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355976" y="2348880"/>
            <a:ext cx="2016224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403648" y="3284984"/>
            <a:ext cx="748883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/>
              <a:t>1</a:t>
            </a:r>
            <a:r>
              <a:rPr lang="zh-CN" altLang="en-US" sz="2400" b="1" dirty="0" smtClean="0"/>
              <a:t>、交流学生的思路，注重表达的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条理性、规范性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r>
              <a:rPr lang="en-US" altLang="zh-CN" sz="2400" b="1" dirty="0" smtClean="0"/>
              <a:t>      </a:t>
            </a:r>
            <a:r>
              <a:rPr lang="zh-CN" altLang="en-US" sz="2400" b="1" dirty="0" smtClean="0"/>
              <a:t>一是</a:t>
            </a:r>
            <a:r>
              <a:rPr lang="zh-CN" altLang="en-US" sz="2000" b="1" dirty="0" smtClean="0"/>
              <a:t>学生思维是看到具体的数</a:t>
            </a:r>
            <a:r>
              <a:rPr lang="zh-CN" altLang="en-US" sz="2000" b="1" dirty="0" smtClean="0">
                <a:solidFill>
                  <a:srgbClr val="1FA808"/>
                </a:solidFill>
              </a:rPr>
              <a:t>容易先计算再写出估计结果</a:t>
            </a:r>
            <a:r>
              <a:rPr lang="zh-CN" altLang="en-US" sz="2000" b="1" dirty="0" smtClean="0"/>
              <a:t>，所以可以设计不完整的乘数</a:t>
            </a:r>
            <a:endParaRPr lang="en-US" altLang="zh-CN" sz="2000" b="1" dirty="0" smtClean="0"/>
          </a:p>
          <a:p>
            <a:r>
              <a:rPr lang="en-US" altLang="zh-CN" sz="2000" b="1" dirty="0" smtClean="0"/>
              <a:t>        </a:t>
            </a:r>
            <a:r>
              <a:rPr lang="zh-CN" altLang="en-US" sz="2400" b="1" dirty="0" smtClean="0"/>
              <a:t>二是</a:t>
            </a:r>
            <a:r>
              <a:rPr lang="zh-CN" altLang="en-US" sz="2000" b="1" dirty="0" smtClean="0"/>
              <a:t>关注学生如何进行</a:t>
            </a:r>
            <a:r>
              <a:rPr lang="zh-CN" altLang="en-US" sz="2000" b="1" dirty="0" smtClean="0">
                <a:solidFill>
                  <a:srgbClr val="1FA808"/>
                </a:solidFill>
              </a:rPr>
              <a:t>算式规范表达</a:t>
            </a:r>
            <a:r>
              <a:rPr lang="zh-CN" altLang="en-US" sz="2000" b="1" dirty="0" smtClean="0"/>
              <a:t>、以及表达的多样性</a:t>
            </a:r>
            <a:endParaRPr lang="en-US" altLang="zh-CN" sz="2000" b="1" dirty="0" smtClean="0"/>
          </a:p>
          <a:p>
            <a:endParaRPr lang="en-US" altLang="zh-CN" sz="2400" b="1" dirty="0" smtClean="0"/>
          </a:p>
          <a:p>
            <a:r>
              <a:rPr lang="en-US" altLang="zh-CN" sz="2400" b="1" dirty="0" smtClean="0"/>
              <a:t>2</a:t>
            </a:r>
            <a:r>
              <a:rPr lang="zh-CN" altLang="en-US" sz="2400" b="1" dirty="0" smtClean="0"/>
              <a:t>、进一步思考：如何发挥更大的拓展价值？</a:t>
            </a:r>
            <a:endParaRPr lang="en-US" altLang="zh-CN" sz="2400" b="1" dirty="0" smtClean="0"/>
          </a:p>
          <a:p>
            <a:r>
              <a:rPr lang="en-US" altLang="zh-CN" sz="2400" b="1" dirty="0" smtClean="0"/>
              <a:t>      </a:t>
            </a:r>
            <a:r>
              <a:rPr lang="zh-CN" altLang="en-US" sz="2400" b="1" dirty="0" smtClean="0"/>
              <a:t>尝试进行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变式训练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三、典型习题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pic>
        <p:nvPicPr>
          <p:cNvPr id="23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矩形 12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403648" y="3861048"/>
            <a:ext cx="774035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1</a:t>
            </a:r>
            <a:r>
              <a:rPr lang="zh-CN" altLang="en-US" sz="2400" dirty="0" smtClean="0"/>
              <a:t>、有序观察算式特征（上下或左右）</a:t>
            </a:r>
            <a:endParaRPr lang="en-US" altLang="zh-CN" sz="2400" dirty="0" smtClean="0"/>
          </a:p>
          <a:p>
            <a:r>
              <a:rPr lang="en-US" altLang="zh-CN" sz="2400" dirty="0" smtClean="0"/>
              <a:t>2</a:t>
            </a:r>
            <a:r>
              <a:rPr lang="zh-CN" altLang="en-US" sz="2400" dirty="0" smtClean="0"/>
              <a:t>、</a:t>
            </a:r>
            <a:r>
              <a:rPr lang="zh-CN" altLang="en-US" sz="2400" dirty="0" smtClean="0">
                <a:solidFill>
                  <a:srgbClr val="FF0000"/>
                </a:solidFill>
              </a:rPr>
              <a:t>独立</a:t>
            </a:r>
            <a:r>
              <a:rPr lang="zh-CN" altLang="en-US" sz="2400" dirty="0" smtClean="0"/>
              <a:t>计算</a:t>
            </a:r>
            <a:r>
              <a:rPr lang="zh-CN" altLang="en-US" sz="2800" dirty="0" smtClean="0">
                <a:solidFill>
                  <a:srgbClr val="FF0000"/>
                </a:solidFill>
              </a:rPr>
              <a:t>全部题</a:t>
            </a:r>
            <a:r>
              <a:rPr lang="zh-CN" altLang="en-US" sz="2400" dirty="0" smtClean="0"/>
              <a:t>、集体校改</a:t>
            </a:r>
            <a:r>
              <a:rPr lang="zh-CN" altLang="en-US" sz="1600" dirty="0" smtClean="0"/>
              <a:t>（</a:t>
            </a:r>
            <a:r>
              <a:rPr lang="zh-CN" altLang="en-US" sz="1600" dirty="0" smtClean="0">
                <a:solidFill>
                  <a:srgbClr val="FF0000"/>
                </a:solidFill>
              </a:rPr>
              <a:t>错误结果会影响规律发现</a:t>
            </a:r>
            <a:r>
              <a:rPr lang="zh-CN" altLang="en-US" sz="1600" dirty="0" smtClean="0"/>
              <a:t>）</a:t>
            </a:r>
            <a:endParaRPr lang="zh-CN" altLang="en-US" sz="1600" dirty="0" smtClean="0"/>
          </a:p>
          <a:p>
            <a:r>
              <a:rPr lang="en-US" altLang="zh-CN" sz="2400" dirty="0" smtClean="0"/>
              <a:t>3</a:t>
            </a:r>
            <a:r>
              <a:rPr lang="zh-CN" altLang="en-US" sz="2400" dirty="0" smtClean="0"/>
              <a:t>、</a:t>
            </a:r>
            <a:r>
              <a:rPr lang="zh-CN" altLang="en-US" sz="2400" dirty="0" smtClean="0">
                <a:solidFill>
                  <a:srgbClr val="FF0000"/>
                </a:solidFill>
              </a:rPr>
              <a:t>独立比较积</a:t>
            </a:r>
            <a:r>
              <a:rPr lang="zh-CN" altLang="en-US" sz="2400" dirty="0" smtClean="0"/>
              <a:t>和乘数的大小，</a:t>
            </a:r>
            <a:r>
              <a:rPr lang="zh-CN" altLang="en-US" sz="2400" dirty="0" smtClean="0">
                <a:solidFill>
                  <a:srgbClr val="FF0000"/>
                </a:solidFill>
              </a:rPr>
              <a:t>小组</a:t>
            </a:r>
            <a:r>
              <a:rPr lang="zh-CN" altLang="en-US" sz="2400" dirty="0" smtClean="0"/>
              <a:t>交流、</a:t>
            </a:r>
            <a:r>
              <a:rPr lang="zh-CN" altLang="en-US" sz="2400" dirty="0" smtClean="0">
                <a:solidFill>
                  <a:srgbClr val="FF0000"/>
                </a:solidFill>
              </a:rPr>
              <a:t>集体</a:t>
            </a:r>
            <a:r>
              <a:rPr lang="zh-CN" altLang="en-US" sz="2400" dirty="0" smtClean="0"/>
              <a:t>分享</a:t>
            </a:r>
            <a:endParaRPr lang="en-US" altLang="zh-CN" sz="2400" dirty="0" smtClean="0"/>
          </a:p>
          <a:p>
            <a:r>
              <a:rPr lang="en-US" altLang="zh-CN" sz="2400" dirty="0" smtClean="0"/>
              <a:t>4</a:t>
            </a:r>
            <a:r>
              <a:rPr lang="zh-CN" altLang="en-US" sz="2400" dirty="0" smtClean="0"/>
              <a:t>、回顾反思：经历了怎样的过程发现了什么规律？</a:t>
            </a:r>
            <a:endParaRPr lang="en-US" altLang="zh-CN" sz="2400" dirty="0" smtClean="0"/>
          </a:p>
          <a:p>
            <a:r>
              <a:rPr lang="en-US" altLang="zh-CN" sz="2400" dirty="0" smtClean="0"/>
              <a:t>5</a:t>
            </a:r>
            <a:r>
              <a:rPr lang="zh-CN" altLang="en-US" sz="2400" dirty="0" smtClean="0"/>
              <a:t>、应用规律独立完成比大小题，交流想法，说说体会</a:t>
            </a:r>
            <a:endParaRPr lang="en-US" altLang="zh-CN" sz="2400" dirty="0" smtClean="0"/>
          </a:p>
          <a:p>
            <a:r>
              <a:rPr lang="zh-CN" altLang="en-US" sz="2400" dirty="0" smtClean="0"/>
              <a:t>（</a:t>
            </a:r>
            <a:r>
              <a:rPr lang="en-US" altLang="zh-CN" sz="2400" dirty="0" smtClean="0"/>
              <a:t>6</a:t>
            </a:r>
            <a:r>
              <a:rPr lang="zh-CN" altLang="en-US" sz="2400" dirty="0" smtClean="0"/>
              <a:t>、同桌互相出题、做题）</a:t>
            </a:r>
            <a:endParaRPr lang="zh-CN" altLang="zh-CN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043608" y="46365"/>
            <a:ext cx="5472608" cy="461665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/>
              <a:t>第四、五单元：小数的加减法和乘除法</a:t>
            </a:r>
            <a:endParaRPr lang="zh-CN" altLang="en-US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7818" y="1412776"/>
            <a:ext cx="3926669" cy="2304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矩形 10"/>
          <p:cNvSpPr/>
          <p:nvPr/>
        </p:nvSpPr>
        <p:spPr>
          <a:xfrm>
            <a:off x="1331640" y="2924944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0000"/>
                </a:solidFill>
              </a:rPr>
              <a:t>P68</a:t>
            </a:r>
            <a:endParaRPr lang="zh-CN" altLang="en-US" b="1" dirty="0">
              <a:solidFill>
                <a:srgbClr val="00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415425" y="3284984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0000"/>
                </a:solidFill>
              </a:rPr>
              <a:t>P80</a:t>
            </a:r>
            <a:endParaRPr lang="zh-CN" altLang="en-US" b="1" dirty="0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412776"/>
            <a:ext cx="3839336" cy="15121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46365"/>
            <a:ext cx="5040560" cy="523220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第一单元：负数的初步认识</a:t>
            </a:r>
            <a:endParaRPr lang="zh-CN" altLang="en-US" sz="2800" dirty="0"/>
          </a:p>
        </p:txBody>
      </p:sp>
      <p:pic>
        <p:nvPicPr>
          <p:cNvPr id="5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一、教材解析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79912" y="764704"/>
            <a:ext cx="2304256" cy="36933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b="1" dirty="0" smtClean="0">
                <a:solidFill>
                  <a:srgbClr val="FFFF00"/>
                </a:solidFill>
                <a:ea typeface="宋体" panose="02010600030101010101" pitchFamily="2" charset="-122"/>
              </a:rPr>
              <a:t>内涵实质</a:t>
            </a:r>
            <a:endParaRPr lang="zh-CN" altLang="en-US" b="1" dirty="0">
              <a:solidFill>
                <a:srgbClr val="FFFF00"/>
              </a:solidFill>
              <a:ea typeface="宋体" panose="02010600030101010101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656" y="126876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b="1" dirty="0" smtClean="0">
                <a:solidFill>
                  <a:srgbClr val="1FA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课标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要求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75656" y="1916832"/>
            <a:ext cx="741682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dirty="0" smtClean="0"/>
              <a:t>课程目标</a:t>
            </a:r>
            <a:r>
              <a:rPr lang="zh-CN" altLang="en-US" sz="2000" dirty="0" smtClean="0"/>
              <a:t>：</a:t>
            </a:r>
            <a:r>
              <a:rPr lang="zh-CN" altLang="zh-CN" sz="2000" dirty="0" smtClean="0"/>
              <a:t>学段目标</a:t>
            </a:r>
            <a:r>
              <a:rPr lang="zh-CN" altLang="en-US" sz="2000" dirty="0" smtClean="0"/>
              <a:t>：</a:t>
            </a:r>
            <a:r>
              <a:rPr lang="zh-CN" altLang="zh-CN" sz="2000" dirty="0" smtClean="0"/>
              <a:t>第二学段</a:t>
            </a:r>
            <a:r>
              <a:rPr lang="zh-CN" altLang="en-US" sz="2000" dirty="0" smtClean="0"/>
              <a:t>：</a:t>
            </a:r>
            <a:r>
              <a:rPr lang="zh-CN" altLang="zh-CN" sz="2000" dirty="0" smtClean="0"/>
              <a:t>知识技能</a:t>
            </a:r>
            <a:r>
              <a:rPr lang="zh-CN" altLang="en-US" sz="2000" dirty="0" smtClean="0"/>
              <a:t>：</a:t>
            </a:r>
            <a:endParaRPr lang="en-US" altLang="zh-CN" sz="2000" dirty="0" smtClean="0"/>
          </a:p>
          <a:p>
            <a:r>
              <a:rPr lang="zh-CN" altLang="en-US" sz="2000" dirty="0" smtClean="0">
                <a:solidFill>
                  <a:srgbClr val="FF0000"/>
                </a:solidFill>
              </a:rPr>
              <a:t>“</a:t>
            </a:r>
            <a:r>
              <a:rPr lang="zh-CN" altLang="en-US" sz="2800" dirty="0" smtClean="0">
                <a:solidFill>
                  <a:srgbClr val="FF0000"/>
                </a:solidFill>
              </a:rPr>
              <a:t>体验</a:t>
            </a:r>
            <a:r>
              <a:rPr lang="zh-CN" altLang="en-US" sz="2000" dirty="0" smtClean="0">
                <a:solidFill>
                  <a:srgbClr val="FF0000"/>
                </a:solidFill>
              </a:rPr>
              <a:t>从具体情境中抽象出数的过程”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r>
              <a:rPr lang="zh-CN" altLang="zh-CN" sz="2000" dirty="0" smtClean="0">
                <a:solidFill>
                  <a:srgbClr val="FF0000"/>
                </a:solidFill>
              </a:rPr>
              <a:t>“</a:t>
            </a:r>
            <a:r>
              <a:rPr lang="zh-CN" altLang="zh-CN" sz="2800" dirty="0" smtClean="0">
                <a:solidFill>
                  <a:srgbClr val="FF0000"/>
                </a:solidFill>
              </a:rPr>
              <a:t>了解</a:t>
            </a:r>
            <a:r>
              <a:rPr lang="zh-CN" altLang="zh-CN" sz="2000" dirty="0" smtClean="0">
                <a:solidFill>
                  <a:srgbClr val="FF0000"/>
                </a:solidFill>
              </a:rPr>
              <a:t>负数的意义”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75656" y="3277433"/>
            <a:ext cx="662473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dirty="0" smtClean="0"/>
              <a:t>课程内容</a:t>
            </a:r>
            <a:r>
              <a:rPr lang="zh-CN" altLang="en-US" sz="2000" dirty="0" smtClean="0"/>
              <a:t>：</a:t>
            </a:r>
            <a:r>
              <a:rPr lang="zh-CN" altLang="zh-CN" sz="2000" dirty="0" smtClean="0"/>
              <a:t>第二学段</a:t>
            </a:r>
            <a:r>
              <a:rPr lang="zh-CN" altLang="en-US" sz="2000" dirty="0" smtClean="0"/>
              <a:t>：</a:t>
            </a:r>
            <a:r>
              <a:rPr lang="zh-CN" altLang="zh-CN" sz="2000" dirty="0" smtClean="0"/>
              <a:t>数与代数</a:t>
            </a:r>
            <a:r>
              <a:rPr lang="zh-CN" altLang="en-US" sz="2000" dirty="0" smtClean="0"/>
              <a:t>：</a:t>
            </a:r>
            <a:endParaRPr lang="en-US" altLang="zh-CN" sz="2000" dirty="0" smtClean="0"/>
          </a:p>
          <a:p>
            <a:r>
              <a:rPr lang="zh-CN" altLang="zh-CN" sz="2000" dirty="0" smtClean="0">
                <a:solidFill>
                  <a:srgbClr val="FF0000"/>
                </a:solidFill>
              </a:rPr>
              <a:t>“在熟悉的生活情境中，了解负数的意义，</a:t>
            </a:r>
            <a:r>
              <a:rPr lang="zh-CN" altLang="zh-CN" sz="2800" dirty="0" smtClean="0">
                <a:solidFill>
                  <a:srgbClr val="FF0000"/>
                </a:solidFill>
              </a:rPr>
              <a:t>会用</a:t>
            </a:r>
            <a:r>
              <a:rPr lang="zh-CN" altLang="zh-CN" sz="2000" dirty="0" smtClean="0">
                <a:solidFill>
                  <a:srgbClr val="FF0000"/>
                </a:solidFill>
              </a:rPr>
              <a:t>负数表示日常生活中的一些量。”</a:t>
            </a:r>
            <a:endParaRPr lang="zh-CN" altLang="zh-CN" sz="2000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三、典型习题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pic>
        <p:nvPicPr>
          <p:cNvPr id="23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矩形 12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46365"/>
            <a:ext cx="5472608" cy="461665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/>
              <a:t>第四、五单元：小数的加减法和乘除法</a:t>
            </a:r>
            <a:endParaRPr lang="zh-CN" alt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28800"/>
            <a:ext cx="7400459" cy="1224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645024"/>
            <a:ext cx="6167587" cy="26372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矩形 11"/>
          <p:cNvSpPr/>
          <p:nvPr/>
        </p:nvSpPr>
        <p:spPr>
          <a:xfrm>
            <a:off x="2339752" y="2924944"/>
            <a:ext cx="55446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</a:rPr>
              <a:t>三年级上册</a:t>
            </a:r>
            <a:r>
              <a:rPr lang="en-US" altLang="zh-CN" sz="2000" dirty="0" smtClean="0">
                <a:solidFill>
                  <a:srgbClr val="FF0000"/>
                </a:solidFill>
              </a:rPr>
              <a:t>《</a:t>
            </a:r>
            <a:r>
              <a:rPr lang="zh-CN" altLang="en-US" sz="2000" dirty="0" smtClean="0">
                <a:solidFill>
                  <a:srgbClr val="FF0000"/>
                </a:solidFill>
              </a:rPr>
              <a:t>解决问题的策略</a:t>
            </a:r>
            <a:r>
              <a:rPr lang="en-US" altLang="zh-CN" sz="2000" dirty="0" smtClean="0">
                <a:solidFill>
                  <a:srgbClr val="FF0000"/>
                </a:solidFill>
              </a:rPr>
              <a:t>》</a:t>
            </a:r>
            <a:r>
              <a:rPr lang="zh-CN" altLang="en-US" sz="2000" dirty="0" smtClean="0">
                <a:solidFill>
                  <a:srgbClr val="FF0000"/>
                </a:solidFill>
              </a:rPr>
              <a:t>的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升级版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788024" y="1196752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0000"/>
                </a:solidFill>
              </a:rPr>
              <a:t>P54</a:t>
            </a:r>
            <a:endParaRPr lang="zh-CN" altLang="en-US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四、典型案例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pic>
        <p:nvPicPr>
          <p:cNvPr id="23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83968" y="764704"/>
            <a:ext cx="3772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张齐华</a:t>
            </a:r>
            <a:r>
              <a:rPr lang="en-US" altLang="zh-CN" dirty="0" smtClean="0"/>
              <a:t>.</a:t>
            </a:r>
            <a:r>
              <a:rPr lang="zh-CN" altLang="en-US" dirty="0" smtClean="0"/>
              <a:t>小数乘小数</a:t>
            </a:r>
            <a:r>
              <a:rPr lang="en-US" altLang="zh-CN" dirty="0" smtClean="0"/>
              <a:t>.</a:t>
            </a:r>
            <a:r>
              <a:rPr lang="zh-CN" altLang="en-US" dirty="0" smtClean="0"/>
              <a:t>南京</a:t>
            </a:r>
            <a:r>
              <a:rPr lang="en-US" altLang="zh-CN" dirty="0" smtClean="0"/>
              <a:t>.2016-11-18.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43608" y="46365"/>
            <a:ext cx="5472608" cy="461665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/>
              <a:t>第四、五单元：小数的加减法和乘除法</a:t>
            </a:r>
            <a:endParaRPr lang="zh-CN" altLang="en-US" sz="24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b="68859"/>
          <a:stretch>
            <a:fillRect/>
          </a:stretch>
        </p:blipFill>
        <p:spPr bwMode="auto">
          <a:xfrm>
            <a:off x="1403648" y="1340768"/>
            <a:ext cx="7488832" cy="15121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t="31141"/>
          <a:stretch>
            <a:fillRect/>
          </a:stretch>
        </p:blipFill>
        <p:spPr bwMode="auto">
          <a:xfrm>
            <a:off x="1403648" y="2893636"/>
            <a:ext cx="7488832" cy="33436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2564904"/>
            <a:ext cx="6912768" cy="584775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/>
              <a:t>第六单元：统计表和条形统计图（二）</a:t>
            </a:r>
            <a:endParaRPr lang="zh-CN" altLang="en-US" sz="3200" dirty="0"/>
          </a:p>
        </p:txBody>
      </p:sp>
      <p:pic>
        <p:nvPicPr>
          <p:cNvPr id="3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3187680" y="3212976"/>
            <a:ext cx="3544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 smtClean="0"/>
              <a:t>经历统计四步曲</a:t>
            </a:r>
            <a:r>
              <a:rPr lang="en-US" altLang="zh-CN" dirty="0" smtClean="0"/>
              <a:t>  </a:t>
            </a:r>
            <a:r>
              <a:rPr lang="zh-CN" altLang="zh-CN" dirty="0" smtClean="0"/>
              <a:t>分析数据三层次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46365"/>
            <a:ext cx="5400600" cy="461665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/>
              <a:t>第六单元：统计表和条形统计图（二）</a:t>
            </a:r>
            <a:endParaRPr lang="zh-CN" altLang="en-US" sz="2400" dirty="0"/>
          </a:p>
        </p:txBody>
      </p:sp>
      <p:pic>
        <p:nvPicPr>
          <p:cNvPr id="5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一、教材解析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20" y="692696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 smtClean="0">
                <a:solidFill>
                  <a:srgbClr val="FF0000"/>
                </a:solidFill>
              </a:rPr>
              <a:t>“统计与概率”编排体系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3" y="1628800"/>
            <a:ext cx="7730723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46365"/>
            <a:ext cx="5400600" cy="461665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/>
              <a:t>第六单元：统计表和条形统计图（二）</a:t>
            </a:r>
            <a:endParaRPr lang="zh-CN" altLang="en-US" sz="2400" dirty="0"/>
          </a:p>
        </p:txBody>
      </p:sp>
      <p:pic>
        <p:nvPicPr>
          <p:cNvPr id="5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一、教材解析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3928" y="692696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 smtClean="0">
                <a:solidFill>
                  <a:srgbClr val="FF0000"/>
                </a:solidFill>
              </a:rPr>
              <a:t>单元编排与内涵实质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72816"/>
            <a:ext cx="771576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一、教材解析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3608" y="46365"/>
            <a:ext cx="5400600" cy="461665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/>
              <a:t>第六单元：统计表和条形统计图（二）</a:t>
            </a:r>
            <a:endParaRPr lang="zh-CN" altLang="en-US" sz="2400" dirty="0"/>
          </a:p>
        </p:txBody>
      </p:sp>
      <p:sp>
        <p:nvSpPr>
          <p:cNvPr id="15" name="矩形 14"/>
          <p:cNvSpPr/>
          <p:nvPr/>
        </p:nvSpPr>
        <p:spPr>
          <a:xfrm>
            <a:off x="1187624" y="1484784"/>
            <a:ext cx="784887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dirty="0" smtClean="0"/>
              <a:t>在义务教育</a:t>
            </a:r>
            <a:r>
              <a:rPr lang="zh-CN" altLang="en-US" sz="2400" dirty="0" smtClean="0"/>
              <a:t>阶段</a:t>
            </a:r>
            <a:r>
              <a:rPr lang="zh-CN" altLang="zh-CN" sz="2400" dirty="0" smtClean="0"/>
              <a:t>和高中阶段的数学都是在研究三个关系：</a:t>
            </a:r>
            <a:r>
              <a:rPr lang="zh-CN" altLang="zh-CN" sz="2400" dirty="0" smtClean="0">
                <a:solidFill>
                  <a:srgbClr val="FF0000"/>
                </a:solidFill>
              </a:rPr>
              <a:t>数量关系、图形关系、</a:t>
            </a:r>
            <a:r>
              <a:rPr lang="zh-CN" altLang="zh-CN" sz="2400" b="1" dirty="0" smtClean="0">
                <a:solidFill>
                  <a:srgbClr val="FF0000"/>
                </a:solidFill>
              </a:rPr>
              <a:t>统计关系</a:t>
            </a:r>
            <a:r>
              <a:rPr lang="zh-CN" altLang="en-US" sz="2400" b="1" dirty="0" smtClean="0"/>
              <a:t>（</a:t>
            </a:r>
            <a:r>
              <a:rPr lang="zh-CN" altLang="zh-CN" sz="2400" dirty="0" smtClean="0"/>
              <a:t>史宁中</a:t>
            </a:r>
            <a:r>
              <a:rPr lang="zh-CN" altLang="en-US" sz="2400" dirty="0" smtClean="0"/>
              <a:t>）</a:t>
            </a:r>
            <a:endParaRPr lang="en-US" altLang="zh-CN" sz="2400" dirty="0" smtClean="0"/>
          </a:p>
          <a:p>
            <a:endParaRPr lang="zh-CN" altLang="zh-CN" sz="2800" dirty="0" smtClean="0"/>
          </a:p>
          <a:p>
            <a:r>
              <a:rPr lang="zh-CN" altLang="zh-CN" sz="2800" dirty="0" smtClean="0"/>
              <a:t>小学统计教学：</a:t>
            </a:r>
            <a:endParaRPr lang="en-US" altLang="zh-CN" sz="2800" dirty="0" smtClean="0"/>
          </a:p>
          <a:p>
            <a:r>
              <a:rPr lang="zh-CN" altLang="zh-CN" sz="2400" dirty="0" smtClean="0"/>
              <a:t>收集——整理——</a:t>
            </a:r>
            <a:r>
              <a:rPr lang="zh-CN" altLang="en-US" sz="2400" dirty="0" smtClean="0"/>
              <a:t>描述（汇总）</a:t>
            </a:r>
            <a:r>
              <a:rPr lang="zh-CN" altLang="zh-CN" sz="2400" dirty="0" smtClean="0"/>
              <a:t>——</a:t>
            </a:r>
            <a:r>
              <a:rPr lang="zh-CN" altLang="zh-CN" sz="2400" b="1" dirty="0" smtClean="0">
                <a:solidFill>
                  <a:srgbClr val="FF0000"/>
                </a:solidFill>
              </a:rPr>
              <a:t>分析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数据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endParaRPr lang="zh-CN" altLang="zh-CN" sz="2800" dirty="0" smtClean="0"/>
          </a:p>
          <a:p>
            <a:r>
              <a:rPr lang="zh-CN" altLang="zh-CN" sz="2800" dirty="0" smtClean="0"/>
              <a:t>数据“读取”的三个水平层次：</a:t>
            </a:r>
            <a:endParaRPr lang="en-US" altLang="zh-CN" sz="2800" dirty="0" smtClean="0"/>
          </a:p>
          <a:p>
            <a:r>
              <a:rPr lang="zh-CN" altLang="zh-CN" sz="2400" dirty="0" smtClean="0">
                <a:solidFill>
                  <a:srgbClr val="FF0000"/>
                </a:solidFill>
              </a:rPr>
              <a:t>数据本身的读取</a:t>
            </a:r>
            <a:r>
              <a:rPr lang="zh-CN" altLang="en-US" sz="2400" dirty="0" smtClean="0">
                <a:solidFill>
                  <a:srgbClr val="FF0000"/>
                </a:solidFill>
              </a:rPr>
              <a:t>、</a:t>
            </a:r>
            <a:r>
              <a:rPr lang="zh-CN" altLang="zh-CN" sz="2400" dirty="0" smtClean="0">
                <a:solidFill>
                  <a:srgbClr val="FF0000"/>
                </a:solidFill>
              </a:rPr>
              <a:t>数据之间的读取</a:t>
            </a:r>
            <a:r>
              <a:rPr lang="zh-CN" altLang="en-US" sz="2400" dirty="0" smtClean="0">
                <a:solidFill>
                  <a:srgbClr val="FF0000"/>
                </a:solidFill>
              </a:rPr>
              <a:t>、</a:t>
            </a:r>
            <a:r>
              <a:rPr lang="zh-CN" altLang="zh-CN" sz="2400" b="1" dirty="0" smtClean="0">
                <a:solidFill>
                  <a:srgbClr val="FF0000"/>
                </a:solidFill>
              </a:rPr>
              <a:t>超越数据本身</a:t>
            </a:r>
            <a:r>
              <a:rPr lang="zh-CN" altLang="zh-CN" sz="2400" dirty="0" smtClean="0">
                <a:solidFill>
                  <a:srgbClr val="FF0000"/>
                </a:solidFill>
              </a:rPr>
              <a:t>的读取</a:t>
            </a:r>
            <a:endParaRPr lang="zh-CN" altLang="zh-CN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3928" y="692696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研究路径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一、教材解析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3928" y="692696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展开逻辑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3608" y="46365"/>
            <a:ext cx="5400600" cy="461665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/>
              <a:t>第六单元：统计表和条形统计图（二）</a:t>
            </a:r>
            <a:endParaRPr lang="zh-CN" alt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268759"/>
            <a:ext cx="3528392" cy="359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869160"/>
            <a:ext cx="332676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圆角矩形标注 10"/>
          <p:cNvSpPr/>
          <p:nvPr/>
        </p:nvSpPr>
        <p:spPr>
          <a:xfrm>
            <a:off x="4860032" y="1268760"/>
            <a:ext cx="4176464" cy="1872208"/>
          </a:xfrm>
          <a:prstGeom prst="wedgeRoundRectCallout">
            <a:avLst>
              <a:gd name="adj1" fmla="val 23942"/>
              <a:gd name="adj2" fmla="val -33758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 smtClean="0">
                <a:solidFill>
                  <a:schemeClr val="tx1"/>
                </a:solidFill>
              </a:rPr>
              <a:t>第一层：引发进一步统计需求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r>
              <a:rPr lang="en-US" altLang="zh-CN" sz="2000" dirty="0" smtClean="0">
                <a:solidFill>
                  <a:schemeClr val="tx1"/>
                </a:solidFill>
              </a:rPr>
              <a:t>1</a:t>
            </a:r>
            <a:r>
              <a:rPr lang="zh-CN" altLang="en-US" sz="2000" dirty="0" smtClean="0">
                <a:solidFill>
                  <a:schemeClr val="tx1"/>
                </a:solidFill>
              </a:rPr>
              <a:t>、观察，得到哪些统计信息？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r>
              <a:rPr lang="en-US" altLang="zh-CN" sz="2000" dirty="0" smtClean="0">
                <a:solidFill>
                  <a:schemeClr val="tx1"/>
                </a:solidFill>
              </a:rPr>
              <a:t>——</a:t>
            </a:r>
            <a:r>
              <a:rPr lang="zh-CN" altLang="en-US" sz="2000" dirty="0" smtClean="0">
                <a:solidFill>
                  <a:schemeClr val="tx1"/>
                </a:solidFill>
              </a:rPr>
              <a:t>数据本身的读取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r>
              <a:rPr lang="en-US" altLang="zh-CN" sz="2000" dirty="0" smtClean="0">
                <a:solidFill>
                  <a:schemeClr val="tx1"/>
                </a:solidFill>
              </a:rPr>
              <a:t>2</a:t>
            </a:r>
            <a:r>
              <a:rPr lang="zh-CN" altLang="en-US" sz="2000" dirty="0" smtClean="0">
                <a:solidFill>
                  <a:schemeClr val="tx1"/>
                </a:solidFill>
              </a:rPr>
              <a:t>、交流：可以提哪些问题</a:t>
            </a:r>
            <a:r>
              <a:rPr lang="en-US" altLang="zh-CN" sz="2000" dirty="0" smtClean="0">
                <a:solidFill>
                  <a:schemeClr val="tx1"/>
                </a:solidFill>
              </a:rPr>
              <a:t>——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r>
              <a:rPr lang="en-US" altLang="zh-CN" sz="2000" dirty="0" smtClean="0">
                <a:solidFill>
                  <a:schemeClr val="tx1"/>
                </a:solidFill>
              </a:rPr>
              <a:t>3</a:t>
            </a:r>
            <a:r>
              <a:rPr lang="zh-CN" altLang="en-US" sz="2000" dirty="0" smtClean="0">
                <a:solidFill>
                  <a:schemeClr val="tx1"/>
                </a:solidFill>
              </a:rPr>
              <a:t>、师引：为什么有的问题回答慢？怎样能很快地知道？</a:t>
            </a:r>
            <a:endParaRPr lang="en-US" altLang="zh-CN" sz="2000" dirty="0" smtClean="0">
              <a:solidFill>
                <a:schemeClr val="tx1"/>
              </a:solidFill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4860032" y="3284984"/>
            <a:ext cx="4176464" cy="2520280"/>
          </a:xfrm>
          <a:prstGeom prst="wedgeRoundRectCallout">
            <a:avLst>
              <a:gd name="adj1" fmla="val 23942"/>
              <a:gd name="adj2" fmla="val -33758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 smtClean="0">
                <a:solidFill>
                  <a:schemeClr val="tx1"/>
                </a:solidFill>
              </a:rPr>
              <a:t>第二层：体验复式统计表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r>
              <a:rPr lang="en-US" altLang="zh-CN" sz="2000" dirty="0" smtClean="0">
                <a:solidFill>
                  <a:schemeClr val="tx1"/>
                </a:solidFill>
              </a:rPr>
              <a:t>1</a:t>
            </a:r>
            <a:r>
              <a:rPr lang="zh-CN" altLang="en-US" sz="2000" dirty="0" smtClean="0">
                <a:solidFill>
                  <a:schemeClr val="tx1"/>
                </a:solidFill>
              </a:rPr>
              <a:t>、观察四表有何“异</a:t>
            </a:r>
            <a:r>
              <a:rPr lang="en-US" altLang="zh-CN" sz="2000" dirty="0" smtClean="0">
                <a:solidFill>
                  <a:schemeClr val="tx1"/>
                </a:solidFill>
              </a:rPr>
              <a:t>——</a:t>
            </a:r>
            <a:r>
              <a:rPr lang="zh-CN" altLang="en-US" sz="2000" dirty="0" smtClean="0">
                <a:solidFill>
                  <a:schemeClr val="tx1"/>
                </a:solidFill>
              </a:rPr>
              <a:t>同”？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r>
              <a:rPr lang="en-US" altLang="zh-CN" sz="2000" dirty="0" smtClean="0">
                <a:solidFill>
                  <a:schemeClr val="tx1"/>
                </a:solidFill>
              </a:rPr>
              <a:t>2</a:t>
            </a:r>
            <a:r>
              <a:rPr lang="zh-CN" altLang="en-US" sz="2000" dirty="0" smtClean="0">
                <a:solidFill>
                  <a:schemeClr val="tx1"/>
                </a:solidFill>
              </a:rPr>
              <a:t>、合作收集、整理、汇总复式表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r>
              <a:rPr lang="en-US" altLang="zh-CN" sz="2000" dirty="0" smtClean="0">
                <a:solidFill>
                  <a:schemeClr val="tx1"/>
                </a:solidFill>
              </a:rPr>
              <a:t>3</a:t>
            </a:r>
            <a:r>
              <a:rPr lang="zh-CN" altLang="en-US" sz="2000" dirty="0" smtClean="0">
                <a:solidFill>
                  <a:schemeClr val="tx1"/>
                </a:solidFill>
              </a:rPr>
              <a:t>、上台交流，互相点评：怎么想的？好在哪里？如何更好？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r>
              <a:rPr lang="zh-CN" altLang="en-US" sz="2000" dirty="0" smtClean="0">
                <a:solidFill>
                  <a:schemeClr val="tx1"/>
                </a:solidFill>
              </a:rPr>
              <a:t>聚焦表名、表头、某一数据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r>
              <a:rPr lang="en-US" altLang="zh-CN" sz="2000" dirty="0" smtClean="0">
                <a:solidFill>
                  <a:schemeClr val="tx1"/>
                </a:solidFill>
              </a:rPr>
              <a:t>4</a:t>
            </a:r>
            <a:r>
              <a:rPr lang="zh-CN" altLang="en-US" sz="2000" dirty="0" smtClean="0">
                <a:solidFill>
                  <a:schemeClr val="tx1"/>
                </a:solidFill>
              </a:rPr>
              <a:t>、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数据分析</a:t>
            </a:r>
            <a:r>
              <a:rPr lang="zh-CN" altLang="en-US" sz="2000" dirty="0" smtClean="0">
                <a:solidFill>
                  <a:schemeClr val="tx1"/>
                </a:solidFill>
              </a:rPr>
              <a:t>：随机单独数据</a:t>
            </a:r>
            <a:r>
              <a:rPr lang="en-US" altLang="zh-CN" sz="2000" dirty="0" smtClean="0">
                <a:solidFill>
                  <a:schemeClr val="tx1"/>
                </a:solidFill>
              </a:rPr>
              <a:t>——</a:t>
            </a:r>
            <a:r>
              <a:rPr lang="zh-CN" altLang="en-US" sz="2000" dirty="0" smtClean="0">
                <a:solidFill>
                  <a:schemeClr val="tx1"/>
                </a:solidFill>
              </a:rPr>
              <a:t>重点关系数据</a:t>
            </a:r>
            <a:r>
              <a:rPr lang="en-US" altLang="zh-CN" sz="2000" dirty="0" smtClean="0">
                <a:solidFill>
                  <a:schemeClr val="tx1"/>
                </a:solidFill>
              </a:rPr>
              <a:t>——</a:t>
            </a:r>
            <a:r>
              <a:rPr lang="zh-CN" altLang="en-US" sz="2000" dirty="0" smtClean="0">
                <a:solidFill>
                  <a:schemeClr val="tx1"/>
                </a:solidFill>
              </a:rPr>
              <a:t>想法与建议</a:t>
            </a:r>
            <a:endParaRPr lang="en-US" altLang="zh-CN" sz="2000" dirty="0" smtClean="0">
              <a:solidFill>
                <a:schemeClr val="tx1"/>
              </a:solidFill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4788024" y="5949280"/>
            <a:ext cx="4355976" cy="432048"/>
          </a:xfrm>
          <a:prstGeom prst="wedgeRoundRectCallout">
            <a:avLst>
              <a:gd name="adj1" fmla="val 23942"/>
              <a:gd name="adj2" fmla="val -33758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 smtClean="0">
                <a:solidFill>
                  <a:schemeClr val="tx1"/>
                </a:solidFill>
              </a:rPr>
              <a:t>第三层：回顾过程、反思结构与优点</a:t>
            </a:r>
            <a:endParaRPr lang="en-US" altLang="zh-CN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3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一、教材解析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3608" y="46365"/>
            <a:ext cx="5400600" cy="461665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/>
              <a:t>第六单元：统计表和条形统计图（二）</a:t>
            </a:r>
            <a:endParaRPr lang="zh-CN" alt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68760"/>
            <a:ext cx="367457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5229200"/>
            <a:ext cx="3600400" cy="120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923928" y="692696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展开逻辑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4860032" y="2420888"/>
            <a:ext cx="4104456" cy="1296144"/>
          </a:xfrm>
          <a:prstGeom prst="wedgeRoundRectCallout">
            <a:avLst>
              <a:gd name="adj1" fmla="val 23942"/>
              <a:gd name="adj2" fmla="val -33758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 smtClean="0">
                <a:solidFill>
                  <a:schemeClr val="tx1"/>
                </a:solidFill>
              </a:rPr>
              <a:t>第一层：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r>
              <a:rPr lang="en-US" altLang="zh-CN" sz="2000" dirty="0" smtClean="0">
                <a:solidFill>
                  <a:schemeClr val="tx1"/>
                </a:solidFill>
              </a:rPr>
              <a:t>1</a:t>
            </a:r>
            <a:r>
              <a:rPr lang="zh-CN" altLang="en-US" sz="2000" dirty="0" smtClean="0">
                <a:solidFill>
                  <a:schemeClr val="tx1"/>
                </a:solidFill>
              </a:rPr>
              <a:t>、审题，揭示图例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r>
              <a:rPr lang="en-US" altLang="zh-CN" sz="2000" dirty="0" smtClean="0">
                <a:solidFill>
                  <a:schemeClr val="tx1"/>
                </a:solidFill>
              </a:rPr>
              <a:t>2</a:t>
            </a:r>
            <a:r>
              <a:rPr lang="zh-CN" altLang="en-US" sz="2000" dirty="0" smtClean="0">
                <a:solidFill>
                  <a:schemeClr val="tx1"/>
                </a:solidFill>
              </a:rPr>
              <a:t>、读取信息（</a:t>
            </a:r>
            <a:r>
              <a:rPr lang="zh-CN" altLang="en-US" sz="2000" dirty="0" smtClean="0">
                <a:solidFill>
                  <a:srgbClr val="FF0000"/>
                </a:solidFill>
              </a:rPr>
              <a:t>关注数据读取水平</a:t>
            </a:r>
            <a:r>
              <a:rPr lang="zh-CN" altLang="en-US" sz="2000" dirty="0" smtClean="0">
                <a:solidFill>
                  <a:schemeClr val="tx1"/>
                </a:solidFill>
              </a:rPr>
              <a:t>）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r>
              <a:rPr lang="en-US" altLang="zh-CN" sz="2000" dirty="0" smtClean="0">
                <a:solidFill>
                  <a:schemeClr val="tx1"/>
                </a:solidFill>
              </a:rPr>
              <a:t>3</a:t>
            </a:r>
            <a:r>
              <a:rPr lang="zh-CN" altLang="en-US" sz="2000" dirty="0" smtClean="0">
                <a:solidFill>
                  <a:schemeClr val="tx1"/>
                </a:solidFill>
              </a:rPr>
              <a:t>、填表，实投交流，校改内化</a:t>
            </a:r>
            <a:endParaRPr lang="en-US" altLang="zh-CN" sz="2000" dirty="0" smtClean="0">
              <a:solidFill>
                <a:schemeClr val="tx1"/>
              </a:solidFill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4932040" y="4797152"/>
            <a:ext cx="4032448" cy="1584176"/>
          </a:xfrm>
          <a:prstGeom prst="wedgeRoundRectCallout">
            <a:avLst>
              <a:gd name="adj1" fmla="val 23942"/>
              <a:gd name="adj2" fmla="val -33758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 smtClean="0">
                <a:solidFill>
                  <a:schemeClr val="tx1"/>
                </a:solidFill>
              </a:rPr>
              <a:t>第二层：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r>
              <a:rPr lang="en-US" altLang="zh-CN" sz="2000" dirty="0" smtClean="0">
                <a:solidFill>
                  <a:schemeClr val="tx1"/>
                </a:solidFill>
              </a:rPr>
              <a:t>1</a:t>
            </a:r>
            <a:r>
              <a:rPr lang="zh-CN" altLang="en-US" sz="2000" dirty="0" smtClean="0">
                <a:solidFill>
                  <a:schemeClr val="tx1"/>
                </a:solidFill>
              </a:rPr>
              <a:t>、小组讨论，集体分享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r>
              <a:rPr lang="zh-CN" altLang="en-US" sz="2000" dirty="0" smtClean="0">
                <a:solidFill>
                  <a:schemeClr val="tx1"/>
                </a:solidFill>
              </a:rPr>
              <a:t>（</a:t>
            </a:r>
            <a:r>
              <a:rPr lang="zh-CN" altLang="en-US" sz="2000" dirty="0" smtClean="0">
                <a:solidFill>
                  <a:srgbClr val="FF0000"/>
                </a:solidFill>
              </a:rPr>
              <a:t>关注数据读取的三种水平</a:t>
            </a:r>
            <a:r>
              <a:rPr lang="zh-CN" altLang="en-US" sz="2000" dirty="0" smtClean="0">
                <a:solidFill>
                  <a:schemeClr val="tx1"/>
                </a:solidFill>
              </a:rPr>
              <a:t>）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r>
              <a:rPr lang="en-US" altLang="zh-CN" sz="2000" dirty="0" smtClean="0">
                <a:solidFill>
                  <a:schemeClr val="tx1"/>
                </a:solidFill>
              </a:rPr>
              <a:t>2</a:t>
            </a:r>
            <a:r>
              <a:rPr lang="zh-CN" altLang="en-US" sz="2000" dirty="0" smtClean="0">
                <a:solidFill>
                  <a:schemeClr val="tx1"/>
                </a:solidFill>
              </a:rPr>
              <a:t>、交流反思：如何选、怎么想？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r>
              <a:rPr lang="en-US" altLang="zh-CN" sz="2000" dirty="0" smtClean="0">
                <a:solidFill>
                  <a:schemeClr val="tx1"/>
                </a:solidFill>
              </a:rPr>
              <a:t>3</a:t>
            </a:r>
            <a:r>
              <a:rPr lang="zh-CN" altLang="en-US" sz="2000" dirty="0" smtClean="0">
                <a:solidFill>
                  <a:schemeClr val="tx1"/>
                </a:solidFill>
              </a:rPr>
              <a:t>、追问：对于统计有何认知？</a:t>
            </a:r>
            <a:endParaRPr lang="en-US" altLang="zh-CN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二、典型习题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pic>
        <p:nvPicPr>
          <p:cNvPr id="23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1187624" y="1268760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1</a:t>
            </a:r>
            <a:r>
              <a:rPr lang="zh-CN" altLang="zh-CN" sz="2400" dirty="0" smtClean="0"/>
              <a:t>、</a:t>
            </a:r>
            <a:r>
              <a:rPr lang="zh-CN" altLang="en-US" sz="2400" dirty="0" smtClean="0"/>
              <a:t>练习十五第</a:t>
            </a:r>
            <a:r>
              <a:rPr lang="en-US" altLang="zh-CN" sz="2400" dirty="0" smtClean="0"/>
              <a:t>6</a:t>
            </a:r>
            <a:r>
              <a:rPr lang="zh-CN" altLang="en-US" sz="2400" dirty="0" smtClean="0"/>
              <a:t>题（</a:t>
            </a:r>
            <a:r>
              <a:rPr lang="en-US" altLang="zh-CN" sz="2400" dirty="0" smtClean="0"/>
              <a:t>P88</a:t>
            </a:r>
            <a:r>
              <a:rPr lang="zh-CN" altLang="en-US" sz="2400" dirty="0" smtClean="0"/>
              <a:t>）</a:t>
            </a:r>
            <a:endParaRPr lang="zh-CN" altLang="zh-CN" sz="2400" dirty="0"/>
          </a:p>
        </p:txBody>
      </p:sp>
      <p:sp>
        <p:nvSpPr>
          <p:cNvPr id="13" name="矩形 12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3608" y="46365"/>
            <a:ext cx="5400600" cy="461665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/>
              <a:t>第六单元：统计表和条形统计图（二）</a:t>
            </a:r>
            <a:endParaRPr lang="zh-CN" alt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916832"/>
            <a:ext cx="5040560" cy="33935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矩形 8"/>
          <p:cNvSpPr/>
          <p:nvPr/>
        </p:nvSpPr>
        <p:spPr>
          <a:xfrm>
            <a:off x="1547664" y="5517232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扩大样本，便于看出整体分布，数据分析更趋合理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r>
              <a:rPr lang="zh-CN" altLang="en-US" sz="2400" dirty="0" smtClean="0">
                <a:solidFill>
                  <a:srgbClr val="FF0000"/>
                </a:solidFill>
              </a:rPr>
              <a:t>可以与综合实践活动课整合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二、典型习题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pic>
        <p:nvPicPr>
          <p:cNvPr id="23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1187624" y="1268760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1</a:t>
            </a:r>
            <a:r>
              <a:rPr lang="zh-CN" altLang="zh-CN" sz="2400" dirty="0" smtClean="0"/>
              <a:t>、</a:t>
            </a:r>
            <a:r>
              <a:rPr lang="zh-CN" altLang="en-US" sz="2400" dirty="0" smtClean="0"/>
              <a:t>练习十六第</a:t>
            </a:r>
            <a:r>
              <a:rPr lang="en-US" altLang="zh-CN" sz="2400" dirty="0" smtClean="0"/>
              <a:t>5</a:t>
            </a:r>
            <a:r>
              <a:rPr lang="zh-CN" altLang="en-US" sz="2400" dirty="0" smtClean="0"/>
              <a:t>题（</a:t>
            </a:r>
            <a:r>
              <a:rPr lang="en-US" altLang="zh-CN" sz="2400" dirty="0" smtClean="0"/>
              <a:t>P92</a:t>
            </a:r>
            <a:r>
              <a:rPr lang="zh-CN" altLang="en-US" sz="2400" dirty="0" smtClean="0"/>
              <a:t>）</a:t>
            </a:r>
            <a:endParaRPr lang="zh-CN" altLang="zh-CN" sz="2400" dirty="0"/>
          </a:p>
        </p:txBody>
      </p:sp>
      <p:sp>
        <p:nvSpPr>
          <p:cNvPr id="13" name="矩形 12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3608" y="46365"/>
            <a:ext cx="5400600" cy="461665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/>
              <a:t>第六单元：统计表和条形统计图（二）</a:t>
            </a:r>
            <a:endParaRPr lang="zh-CN" altLang="en-US" sz="2400" dirty="0"/>
          </a:p>
        </p:txBody>
      </p:sp>
      <p:pic>
        <p:nvPicPr>
          <p:cNvPr id="14" name="图片 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844824"/>
            <a:ext cx="5328592" cy="3384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矩形 8"/>
          <p:cNvSpPr/>
          <p:nvPr/>
        </p:nvSpPr>
        <p:spPr>
          <a:xfrm>
            <a:off x="1043608" y="5517232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整理环节不同分类标准引发不同描述结果；右图略有拓展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46365"/>
            <a:ext cx="5040560" cy="523220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第一单元：负数的初步认识</a:t>
            </a:r>
            <a:endParaRPr lang="zh-CN" altLang="en-US" sz="2800" dirty="0"/>
          </a:p>
        </p:txBody>
      </p:sp>
      <p:pic>
        <p:nvPicPr>
          <p:cNvPr id="5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一、教材解析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79912" y="764704"/>
            <a:ext cx="2304256" cy="36933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b="1" dirty="0" smtClean="0">
                <a:solidFill>
                  <a:srgbClr val="FFFF00"/>
                </a:solidFill>
                <a:ea typeface="宋体" panose="02010600030101010101" pitchFamily="2" charset="-122"/>
              </a:rPr>
              <a:t>内涵实质</a:t>
            </a:r>
            <a:endParaRPr lang="zh-CN" altLang="en-US" b="1" dirty="0">
              <a:solidFill>
                <a:srgbClr val="FFFF00"/>
              </a:solidFill>
              <a:ea typeface="宋体" panose="02010600030101010101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1340768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、横向对比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5" y="1844824"/>
            <a:ext cx="7267345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矩形 18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7092280" y="2132856"/>
            <a:ext cx="1656184" cy="864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三、典型困难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pic>
        <p:nvPicPr>
          <p:cNvPr id="23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矩形 12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3608" y="46365"/>
            <a:ext cx="5400600" cy="461665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/>
              <a:t>第六单元：统计表和条形统计图（二）</a:t>
            </a:r>
            <a:endParaRPr lang="zh-CN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1403648" y="5229200"/>
            <a:ext cx="77403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关键在于要习惯“</a:t>
            </a:r>
            <a:r>
              <a:rPr lang="zh-CN" altLang="en-US" sz="3200" dirty="0" smtClean="0">
                <a:solidFill>
                  <a:srgbClr val="FF0000"/>
                </a:solidFill>
              </a:rPr>
              <a:t>用数据说话</a:t>
            </a:r>
            <a:r>
              <a:rPr lang="zh-CN" altLang="en-US" sz="2400" dirty="0" smtClean="0">
                <a:solidFill>
                  <a:srgbClr val="FF0000"/>
                </a:solidFill>
              </a:rPr>
              <a:t>”；</a:t>
            </a:r>
            <a:r>
              <a:rPr lang="zh-CN" altLang="en-US" sz="2800" b="1" dirty="0" smtClean="0">
                <a:solidFill>
                  <a:srgbClr val="1FA808"/>
                </a:solidFill>
              </a:rPr>
              <a:t>预测下一场</a:t>
            </a:r>
            <a:endParaRPr lang="zh-CN" altLang="en-US" sz="2800" b="1" dirty="0">
              <a:solidFill>
                <a:srgbClr val="1FA808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412776"/>
            <a:ext cx="5172075" cy="3667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4499992" y="1052736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0000"/>
                </a:solidFill>
              </a:rPr>
              <a:t>P91</a:t>
            </a:r>
            <a:endParaRPr lang="zh-CN" altLang="en-US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2564904"/>
            <a:ext cx="6120680" cy="584775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/>
              <a:t>第七单元：解决问题的策略</a:t>
            </a:r>
            <a:endParaRPr lang="zh-CN" altLang="en-US" sz="3200" dirty="0"/>
          </a:p>
        </p:txBody>
      </p:sp>
      <p:pic>
        <p:nvPicPr>
          <p:cNvPr id="3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83768" y="3203684"/>
            <a:ext cx="6318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 smtClean="0"/>
              <a:t>大处着眼（整体思考）小处着手（具体方法与步骤）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46365"/>
            <a:ext cx="4392488" cy="461665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/>
              <a:t>第七单元：解决问题的策略</a:t>
            </a:r>
            <a:endParaRPr lang="zh-CN" altLang="en-US" sz="2400" dirty="0"/>
          </a:p>
        </p:txBody>
      </p:sp>
      <p:pic>
        <p:nvPicPr>
          <p:cNvPr id="5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一、教材解析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3928" y="692696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 smtClean="0">
                <a:solidFill>
                  <a:srgbClr val="FF0000"/>
                </a:solidFill>
              </a:rPr>
              <a:t>单元编排与内涵实质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88840"/>
            <a:ext cx="7644849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一、教材解析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3928" y="692696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展开逻辑</a:t>
            </a: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例</a:t>
            </a:r>
            <a:r>
              <a:rPr lang="en-US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例</a:t>
            </a:r>
            <a:r>
              <a:rPr lang="en-US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的并联解读</a:t>
            </a:r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608" y="46365"/>
            <a:ext cx="4392488" cy="461665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/>
              <a:t>第七单元：解决问题的策略</a:t>
            </a:r>
            <a:endParaRPr lang="zh-CN" alt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57698"/>
            <a:ext cx="3744416" cy="20313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813" y="1757697"/>
            <a:ext cx="4065683" cy="20295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矩形 10"/>
          <p:cNvSpPr/>
          <p:nvPr/>
        </p:nvSpPr>
        <p:spPr>
          <a:xfrm>
            <a:off x="3347864" y="4509120"/>
            <a:ext cx="35189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dirty="0" smtClean="0"/>
              <a:t>一</a:t>
            </a:r>
            <a:r>
              <a:rPr lang="zh-CN" altLang="zh-CN" sz="3600" b="1" dirty="0" smtClean="0">
                <a:solidFill>
                  <a:srgbClr val="FF0000"/>
                </a:solidFill>
              </a:rPr>
              <a:t>审</a:t>
            </a:r>
            <a:r>
              <a:rPr lang="zh-CN" altLang="zh-CN" sz="2800" b="1" dirty="0" smtClean="0"/>
              <a:t>：</a:t>
            </a:r>
            <a:r>
              <a:rPr lang="zh-CN" altLang="en-US" sz="2800" b="1" dirty="0" smtClean="0">
                <a:solidFill>
                  <a:srgbClr val="1FA808"/>
                </a:solidFill>
              </a:rPr>
              <a:t>整体</a:t>
            </a:r>
            <a:r>
              <a:rPr lang="zh-CN" altLang="zh-CN" sz="2800" b="1" dirty="0" smtClean="0">
                <a:solidFill>
                  <a:srgbClr val="1FA808"/>
                </a:solidFill>
              </a:rPr>
              <a:t>理解</a:t>
            </a:r>
            <a:r>
              <a:rPr lang="zh-CN" altLang="zh-CN" sz="2800" b="1" dirty="0" smtClean="0"/>
              <a:t>题意</a:t>
            </a:r>
            <a:endParaRPr lang="zh-CN" altLang="zh-CN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一、教材解析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608" y="46365"/>
            <a:ext cx="4392488" cy="461665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/>
              <a:t>第七单元：解决问题的策略</a:t>
            </a:r>
            <a:endParaRPr lang="zh-CN" alt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0155" y="1772817"/>
            <a:ext cx="3834333" cy="1728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772816"/>
            <a:ext cx="3888432" cy="31262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矩形 10"/>
          <p:cNvSpPr/>
          <p:nvPr/>
        </p:nvSpPr>
        <p:spPr>
          <a:xfrm>
            <a:off x="1691680" y="5013176"/>
            <a:ext cx="7236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b="1" dirty="0" smtClean="0"/>
              <a:t>二</a:t>
            </a:r>
            <a:r>
              <a:rPr lang="zh-CN" altLang="zh-CN" sz="3600" b="1" dirty="0" smtClean="0">
                <a:solidFill>
                  <a:srgbClr val="FF0000"/>
                </a:solidFill>
              </a:rPr>
              <a:t>想</a:t>
            </a:r>
            <a:r>
              <a:rPr lang="zh-CN" altLang="zh-CN" sz="2800" b="1" dirty="0" smtClean="0"/>
              <a:t>：打算怎样解决？</a:t>
            </a:r>
            <a:endParaRPr lang="zh-CN" altLang="zh-CN" sz="2800" b="1" dirty="0" smtClean="0"/>
          </a:p>
          <a:p>
            <a:r>
              <a:rPr lang="zh-CN" altLang="zh-CN" sz="2800" b="1" dirty="0" smtClean="0"/>
              <a:t>三</a:t>
            </a:r>
            <a:r>
              <a:rPr lang="zh-CN" altLang="zh-CN" sz="3600" b="1" dirty="0" smtClean="0">
                <a:solidFill>
                  <a:srgbClr val="FF0000"/>
                </a:solidFill>
              </a:rPr>
              <a:t>解</a:t>
            </a:r>
            <a:r>
              <a:rPr lang="zh-CN" altLang="zh-CN" sz="2800" b="1" dirty="0" smtClean="0"/>
              <a:t>：独立</a:t>
            </a:r>
            <a:r>
              <a:rPr lang="zh-CN" altLang="en-US" sz="2800" b="1" dirty="0" smtClean="0"/>
              <a:t>尝试</a:t>
            </a:r>
            <a:r>
              <a:rPr lang="zh-CN" altLang="zh-CN" sz="2800" b="1" dirty="0" smtClean="0"/>
              <a:t>，交流分享</a:t>
            </a:r>
            <a:r>
              <a:rPr lang="zh-CN" altLang="en-US" sz="2800" b="1" dirty="0" smtClean="0">
                <a:solidFill>
                  <a:srgbClr val="7030A0"/>
                </a:solidFill>
              </a:rPr>
              <a:t>具体方法与步骤</a:t>
            </a:r>
            <a:endParaRPr lang="zh-CN" altLang="zh-CN" sz="2800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23928" y="692696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展开逻辑</a:t>
            </a: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例</a:t>
            </a:r>
            <a:r>
              <a:rPr lang="en-US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例</a:t>
            </a:r>
            <a:r>
              <a:rPr lang="en-US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的并联解读</a:t>
            </a:r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一、教材解析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608" y="46365"/>
            <a:ext cx="4392488" cy="461665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/>
              <a:t>第七单元：解决问题的策略</a:t>
            </a:r>
            <a:endParaRPr lang="zh-CN" alt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8"/>
            <a:ext cx="3888432" cy="32299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700808"/>
            <a:ext cx="3816424" cy="1584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矩形 10"/>
          <p:cNvSpPr/>
          <p:nvPr/>
        </p:nvSpPr>
        <p:spPr>
          <a:xfrm>
            <a:off x="2123728" y="5229200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b="1" dirty="0" smtClean="0"/>
              <a:t>四</a:t>
            </a:r>
            <a:r>
              <a:rPr lang="zh-CN" altLang="zh-CN" sz="3600" b="1" dirty="0" smtClean="0">
                <a:solidFill>
                  <a:srgbClr val="FF0000"/>
                </a:solidFill>
              </a:rPr>
              <a:t>悟</a:t>
            </a:r>
            <a:r>
              <a:rPr lang="zh-CN" altLang="zh-CN" sz="2800" b="1" dirty="0" smtClean="0"/>
              <a:t>：有错订正，回顾过程反思</a:t>
            </a:r>
            <a:r>
              <a:rPr lang="zh-CN" altLang="en-US" sz="2800" b="1" dirty="0" smtClean="0"/>
              <a:t>内化</a:t>
            </a:r>
            <a:endParaRPr lang="zh-CN" altLang="zh-CN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923928" y="692696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展开逻辑</a:t>
            </a: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例</a:t>
            </a:r>
            <a:r>
              <a:rPr lang="en-US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例</a:t>
            </a:r>
            <a:r>
              <a:rPr lang="en-US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的并联解读</a:t>
            </a:r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二、典型习题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pic>
        <p:nvPicPr>
          <p:cNvPr id="23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1259632" y="1268760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1</a:t>
            </a:r>
            <a:r>
              <a:rPr lang="zh-CN" altLang="zh-CN" sz="2400" dirty="0" smtClean="0"/>
              <a:t>、</a:t>
            </a:r>
            <a:r>
              <a:rPr lang="zh-CN" altLang="en-US" sz="2400" dirty="0" smtClean="0"/>
              <a:t>练习十七第</a:t>
            </a:r>
            <a:r>
              <a:rPr lang="en-US" altLang="zh-CN" sz="2400" dirty="0" smtClean="0"/>
              <a:t>11</a:t>
            </a:r>
            <a:r>
              <a:rPr lang="zh-CN" altLang="en-US" sz="2400" dirty="0" smtClean="0"/>
              <a:t>题（</a:t>
            </a:r>
            <a:r>
              <a:rPr lang="en-US" altLang="zh-CN" sz="2400" dirty="0" smtClean="0"/>
              <a:t>P98</a:t>
            </a:r>
            <a:r>
              <a:rPr lang="zh-CN" altLang="en-US" sz="2400" dirty="0" smtClean="0"/>
              <a:t>）                   （例题）                    </a:t>
            </a:r>
            <a:endParaRPr lang="zh-CN" altLang="zh-CN" sz="2400" dirty="0"/>
          </a:p>
        </p:txBody>
      </p:sp>
      <p:sp>
        <p:nvSpPr>
          <p:cNvPr id="13" name="矩形 12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46365"/>
            <a:ext cx="4392488" cy="461665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/>
              <a:t>第七单元：解决问题的策略</a:t>
            </a:r>
            <a:endParaRPr lang="zh-CN" altLang="en-US" sz="2400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403648" y="4293096"/>
            <a:ext cx="7632848" cy="15696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一审</a:t>
            </a:r>
            <a:r>
              <a:rPr lang="zh-CN" altLang="en-US" sz="2400" b="1" dirty="0" smtClean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zh-CN" altLang="en-US" sz="2400" b="1" dirty="0" smtClean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理解题意，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与例题比较同异？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二想：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你打算怎么解决？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三解</a:t>
            </a:r>
            <a:r>
              <a:rPr lang="zh-CN" altLang="en-US" sz="2400" b="1" dirty="0" smtClean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独立尝试，小组交流、集体分享具体方法与步骤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四悟</a:t>
            </a:r>
            <a:r>
              <a:rPr lang="zh-CN" altLang="en-US" sz="2400" b="1" dirty="0" smtClean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反思内化：有错订正，回顾过程，比较例题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844824"/>
            <a:ext cx="3384376" cy="1944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图片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844824"/>
            <a:ext cx="3888432" cy="2304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0688"/>
            <a:ext cx="2736304" cy="51911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二、典型习题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pic>
        <p:nvPicPr>
          <p:cNvPr id="23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1187624" y="1268760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2</a:t>
            </a:r>
            <a:r>
              <a:rPr lang="zh-CN" altLang="zh-CN" sz="2400" dirty="0" smtClean="0"/>
              <a:t>、</a:t>
            </a:r>
            <a:r>
              <a:rPr lang="zh-CN" altLang="en-US" sz="2400" dirty="0" smtClean="0"/>
              <a:t>练习十七第</a:t>
            </a:r>
            <a:r>
              <a:rPr lang="en-US" altLang="zh-CN" sz="2400" dirty="0" smtClean="0"/>
              <a:t>13</a:t>
            </a:r>
            <a:r>
              <a:rPr lang="zh-CN" altLang="en-US" sz="2400" dirty="0" smtClean="0"/>
              <a:t>题（</a:t>
            </a:r>
            <a:r>
              <a:rPr lang="en-US" altLang="zh-CN" sz="2400" dirty="0" smtClean="0"/>
              <a:t>P98</a:t>
            </a:r>
            <a:r>
              <a:rPr lang="zh-CN" altLang="en-US" sz="2400" dirty="0" smtClean="0"/>
              <a:t>）</a:t>
            </a:r>
            <a:endParaRPr lang="zh-CN" altLang="zh-CN" sz="2400" dirty="0"/>
          </a:p>
        </p:txBody>
      </p:sp>
      <p:sp>
        <p:nvSpPr>
          <p:cNvPr id="13" name="矩形 12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46365"/>
            <a:ext cx="4392488" cy="461665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/>
              <a:t>第七单元：解决问题的策略</a:t>
            </a:r>
            <a:endParaRPr lang="zh-CN" altLang="en-US" sz="2400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403648" y="3829690"/>
            <a:ext cx="7560840" cy="15696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一审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理解题意</a:t>
            </a:r>
            <a:endParaRPr lang="en-US" altLang="zh-CN" sz="2400" b="1" dirty="0" smtClean="0"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二想：</a:t>
            </a:r>
            <a:r>
              <a:rPr lang="zh-CN" altLang="en-US" sz="2400" b="1" dirty="0" smtClean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打算怎么解决？</a:t>
            </a:r>
            <a:endParaRPr kumimoji="0" lang="zh-CN" sz="24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三解：</a:t>
            </a:r>
            <a:r>
              <a:rPr lang="zh-CN" altLang="en-US" sz="2400" b="1" dirty="0" smtClean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交流分享</a:t>
            </a:r>
            <a:r>
              <a:rPr lang="zh-CN" altLang="en-US" sz="2400" b="1" dirty="0" smtClean="0">
                <a:solidFill>
                  <a:srgbClr val="1FA808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具体的方法与步骤</a:t>
            </a:r>
            <a:r>
              <a:rPr lang="zh-CN" altLang="en-US" sz="2400" b="1" dirty="0" smtClean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（标</a:t>
            </a:r>
            <a:r>
              <a:rPr lang="zh-CN" altLang="zh-CN" sz="2400" b="1" dirty="0" smtClean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交点</a:t>
            </a:r>
            <a:r>
              <a:rPr lang="zh-CN" altLang="en-US" sz="2400" b="1" dirty="0" smtClean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、画</a:t>
            </a:r>
            <a:r>
              <a:rPr lang="zh-CN" altLang="zh-CN" sz="2400" b="1" dirty="0" smtClean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导图</a:t>
            </a:r>
            <a:r>
              <a:rPr lang="zh-CN" altLang="en-US" sz="2400" b="1" dirty="0" smtClean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kumimoji="0" 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四悟：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有错订正，回顾过程反思体验</a:t>
            </a:r>
            <a:endParaRPr kumimoji="0" 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132856"/>
            <a:ext cx="7599363" cy="1200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矩形 12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331640" y="404664"/>
            <a:ext cx="3441949" cy="3240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3140968"/>
            <a:ext cx="1656184" cy="2803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620688"/>
            <a:ext cx="3542015" cy="2016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3933056"/>
            <a:ext cx="5451870" cy="2016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2564904"/>
            <a:ext cx="6264696" cy="646331"/>
          </a:xfrm>
          <a:prstGeom prst="rect">
            <a:avLst/>
          </a:prstGeom>
          <a:solidFill>
            <a:srgbClr val="1FA80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 smtClean="0"/>
              <a:t>第八单元：用字母表示数</a:t>
            </a:r>
            <a:endParaRPr lang="zh-CN" altLang="en-US" sz="3600" dirty="0"/>
          </a:p>
        </p:txBody>
      </p:sp>
      <p:pic>
        <p:nvPicPr>
          <p:cNvPr id="3" name="Picture 31" descr="C:\Users\Administrator\Desktop\未标题-1 拷贝.png"/>
          <p:cNvPicPr>
            <a:picLocks noChangeAspect="1" noChangeArrowheads="1"/>
          </p:cNvPicPr>
          <p:nvPr/>
        </p:nvPicPr>
        <p:blipFill>
          <a:blip r:embed="rId1" cstate="print"/>
          <a:srcRect l="4124" t="4468" r="-2551"/>
          <a:stretch>
            <a:fillRect/>
          </a:stretch>
        </p:blipFill>
        <p:spPr bwMode="auto">
          <a:xfrm>
            <a:off x="6876256" y="0"/>
            <a:ext cx="2267744" cy="4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899592" y="6453336"/>
            <a:ext cx="82444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江苏教育出版社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义务教育教科书数学（五年级上册）</a:t>
            </a:r>
            <a:r>
              <a:rPr lang="en-US" altLang="zh-CN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教材分析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r>
              <a:rPr lang="en-US" altLang="zh-CN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altLang="zh-CN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</a:t>
            </a:r>
            <a:endParaRPr lang="zh-CN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33321" y="3275692"/>
            <a:ext cx="3082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 smtClean="0"/>
              <a:t>跨越算术思维</a:t>
            </a:r>
            <a:r>
              <a:rPr lang="en-US" altLang="zh-CN" dirty="0" smtClean="0"/>
              <a:t>  </a:t>
            </a:r>
            <a:r>
              <a:rPr lang="zh-CN" altLang="zh-CN" dirty="0" smtClean="0"/>
              <a:t>体验代数思想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TIMING" val="|11.8"/>
</p:tagLst>
</file>

<file path=ppt/tags/tag10.xml><?xml version="1.0" encoding="utf-8"?>
<p:tagLst xmlns:p="http://schemas.openxmlformats.org/presentationml/2006/main">
  <p:tag name="TIMING" val="|4.2|19.3|7.3|15.4"/>
</p:tagLst>
</file>

<file path=ppt/tags/tag11.xml><?xml version="1.0" encoding="utf-8"?>
<p:tagLst xmlns:p="http://schemas.openxmlformats.org/presentationml/2006/main">
  <p:tag name="TIMING" val="|8.5"/>
</p:tagLst>
</file>

<file path=ppt/tags/tag12.xml><?xml version="1.0" encoding="utf-8"?>
<p:tagLst xmlns:p="http://schemas.openxmlformats.org/presentationml/2006/main">
  <p:tag name="TIMING" val="|1.6"/>
</p:tagLst>
</file>

<file path=ppt/tags/tag2.xml><?xml version="1.0" encoding="utf-8"?>
<p:tagLst xmlns:p="http://schemas.openxmlformats.org/presentationml/2006/main">
  <p:tag name="TIMING" val="|2.8|4.3"/>
</p:tagLst>
</file>

<file path=ppt/tags/tag3.xml><?xml version="1.0" encoding="utf-8"?>
<p:tagLst xmlns:p="http://schemas.openxmlformats.org/presentationml/2006/main">
  <p:tag name="TIMING" val="|2.7"/>
</p:tagLst>
</file>

<file path=ppt/tags/tag4.xml><?xml version="1.0" encoding="utf-8"?>
<p:tagLst xmlns:p="http://schemas.openxmlformats.org/presentationml/2006/main">
  <p:tag name="TIMING" val="|3"/>
</p:tagLst>
</file>

<file path=ppt/tags/tag5.xml><?xml version="1.0" encoding="utf-8"?>
<p:tagLst xmlns:p="http://schemas.openxmlformats.org/presentationml/2006/main">
  <p:tag name="TIMING" val="|6.3|7.8"/>
</p:tagLst>
</file>

<file path=ppt/tags/tag6.xml><?xml version="1.0" encoding="utf-8"?>
<p:tagLst xmlns:p="http://schemas.openxmlformats.org/presentationml/2006/main">
  <p:tag name="TIMING" val="|1.6|11.1"/>
</p:tagLst>
</file>

<file path=ppt/tags/tag7.xml><?xml version="1.0" encoding="utf-8"?>
<p:tagLst xmlns:p="http://schemas.openxmlformats.org/presentationml/2006/main">
  <p:tag name="TIMING" val="|1.8|11.8|9.4|2.4"/>
</p:tagLst>
</file>

<file path=ppt/tags/tag8.xml><?xml version="1.0" encoding="utf-8"?>
<p:tagLst xmlns:p="http://schemas.openxmlformats.org/presentationml/2006/main">
  <p:tag name="TIMING" val="|2.4|7.3|37.9"/>
</p:tagLst>
</file>

<file path=ppt/tags/tag9.xml><?xml version="1.0" encoding="utf-8"?>
<p:tagLst xmlns:p="http://schemas.openxmlformats.org/presentationml/2006/main">
  <p:tag name="TIMING" val="|1.2|66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16656</Words>
  <Application>WPS 演示</Application>
  <PresentationFormat>全屏显示(4:3)</PresentationFormat>
  <Paragraphs>1764</Paragraphs>
  <Slides>113</Slides>
  <Notes>46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113</vt:i4>
      </vt:variant>
    </vt:vector>
  </HeadingPairs>
  <TitlesOfParts>
    <vt:vector size="129" baseType="lpstr">
      <vt:lpstr>Arial</vt:lpstr>
      <vt:lpstr>宋体</vt:lpstr>
      <vt:lpstr>Wingdings</vt:lpstr>
      <vt:lpstr>Wingdings 2</vt:lpstr>
      <vt:lpstr>Verdana</vt:lpstr>
      <vt:lpstr>华文新魏</vt:lpstr>
      <vt:lpstr>黑体</vt:lpstr>
      <vt:lpstr>Wingdings</vt:lpstr>
      <vt:lpstr>Gill Sans MT</vt:lpstr>
      <vt:lpstr>华文中宋</vt:lpstr>
      <vt:lpstr>微软雅黑</vt:lpstr>
      <vt:lpstr>Arial Unicode MS</vt:lpstr>
      <vt:lpstr>Calibri</vt:lpstr>
      <vt:lpstr>Times New Roman</vt:lpstr>
      <vt:lpstr>楷体</vt:lpstr>
      <vt:lpstr>夏至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301</cp:revision>
  <dcterms:created xsi:type="dcterms:W3CDTF">2018-07-03T02:00:00Z</dcterms:created>
  <dcterms:modified xsi:type="dcterms:W3CDTF">2019-09-27T02:53:12Z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2052-11.3.0.8632</vt:lpwstr>
  </property>
</Properties>
</file>