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wav" ContentType="audio/x-wav"/>
  <Default Extension="jpeg" ContentType="image/jpeg"/>
  <Default Extension="png" ContentType="image/png"/>
  <Default Extension="wmf" ContentType="image/x-wmf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34"/>
  </p:notesMasterIdLst>
  <p:sldIdLst>
    <p:sldId id="352" r:id="rId5"/>
    <p:sldId id="265" r:id="rId6"/>
    <p:sldId id="324" r:id="rId7"/>
    <p:sldId id="325" r:id="rId8"/>
    <p:sldId id="275" r:id="rId9"/>
    <p:sldId id="326" r:id="rId10"/>
    <p:sldId id="327" r:id="rId11"/>
    <p:sldId id="329" r:id="rId12"/>
    <p:sldId id="272" r:id="rId13"/>
    <p:sldId id="269" r:id="rId14"/>
    <p:sldId id="274" r:id="rId15"/>
    <p:sldId id="270" r:id="rId16"/>
    <p:sldId id="328" r:id="rId17"/>
    <p:sldId id="331" r:id="rId18"/>
    <p:sldId id="332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333" r:id="rId27"/>
    <p:sldId id="334" r:id="rId28"/>
    <p:sldId id="335" r:id="rId29"/>
    <p:sldId id="338" r:id="rId30"/>
    <p:sldId id="279" r:id="rId31"/>
    <p:sldId id="280" r:id="rId32"/>
    <p:sldId id="353" r:id="rId33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迷你简胖头鱼" pitchFamily="65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迷你简胖头鱼" pitchFamily="65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迷你简胖头鱼" pitchFamily="65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迷你简胖头鱼" pitchFamily="65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迷你简胖头鱼" pitchFamily="65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迷你简胖头鱼" pitchFamily="65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迷你简胖头鱼" pitchFamily="65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迷你简胖头鱼" pitchFamily="65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迷你简胖头鱼" pitchFamily="65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微软用户" initials="微" lastIdx="1" clrIdx="0"/>
  <p:cmAuthor id="2" name="xkb1.com" initials="x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5C5C5"/>
    <a:srgbClr val="E0E0E0"/>
    <a:srgbClr val="9BD8ED"/>
    <a:srgbClr val="B2E0F1"/>
    <a:srgbClr val="66CCFF"/>
    <a:srgbClr val="CCFF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1742"/>
  </p:normalViewPr>
  <p:slideViewPr>
    <p:cSldViewPr showGuides="1">
      <p:cViewPr>
        <p:scale>
          <a:sx n="69" d="100"/>
          <a:sy n="69" d="100"/>
        </p:scale>
        <p:origin x="-1404" y="-288"/>
      </p:cViewPr>
      <p:guideLst>
        <p:guide orient="horz" pos="2120"/>
        <p:guide pos="29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8" Type="http://schemas.openxmlformats.org/officeDocument/2006/relationships/commentAuthors" Target="commentAuthors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notesMaster" Target="notesMasters/notesMaster1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5058" name="页眉占位符 4505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zh-CN" altLang="en-US" sz="1200" strike="noStrike" noProof="1" dirty="0"/>
          </a:p>
        </p:txBody>
      </p:sp>
      <p:sp>
        <p:nvSpPr>
          <p:cNvPr id="45059" name="日期占位符 4505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fontAlgn="base"/>
            <a:endParaRPr lang="zh-CN" altLang="en-US" sz="1200" strike="noStrike" noProof="1" dirty="0"/>
          </a:p>
        </p:txBody>
      </p:sp>
      <p:sp>
        <p:nvSpPr>
          <p:cNvPr id="3076" name="幻灯片图像占位符 45059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文本占位符 45060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5062" name="页脚占位符 45061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fontAlgn="base"/>
            <a:endParaRPr lang="zh-CN" altLang="en-US" sz="1200" strike="noStrike" noProof="1" dirty="0"/>
          </a:p>
        </p:txBody>
      </p:sp>
      <p:sp>
        <p:nvSpPr>
          <p:cNvPr id="45063" name="灯片编号占位符 45062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迷你简胖头鱼" pitchFamily="65" charset="-122"/>
                <a:cs typeface="+mn-ea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7400" indent="0">
              <a:buNone/>
              <a:defRPr sz="79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2286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2860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10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10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l" defTabSz="685800" eaLnBrk="0" fontAlgn="base" latinLnBrk="0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lvl="0" indent="-171450" algn="l" defTabSz="685800" eaLnBrk="0" fontAlgn="base" latinLnBrk="0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4350" lvl="1" indent="-171450" algn="l" defTabSz="685800" eaLnBrk="0" fontAlgn="base" latinLnBrk="0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0" fontAlgn="base" latinLnBrk="0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0" fontAlgn="base" latinLnBrk="0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0" fontAlgn="base" latinLnBrk="0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0" fontAlgn="base" latinLnBrk="0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0" fontAlgn="base" latinLnBrk="0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0" fontAlgn="base" latinLnBrk="0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0" fontAlgn="base" latinLnBrk="0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8700" lvl="3" indent="0" algn="l" defTabSz="6858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4500" lvl="5" indent="0" algn="l" defTabSz="6858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 defTabSz="6858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300" lvl="7" indent="0" algn="l" defTabSz="6858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200" lvl="8" indent="0" algn="l" defTabSz="6858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rtl="0" fontAlgn="base">
        <a:spcBef>
          <a:spcPct val="15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fontAlgn="base">
        <a:spcBef>
          <a:spcPct val="15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fontAlgn="base">
        <a:spcBef>
          <a:spcPct val="15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fontAlgn="base">
        <a:spcBef>
          <a:spcPct val="15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.wav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4.wav"/><Relationship Id="rId2" Type="http://schemas.openxmlformats.org/officeDocument/2006/relationships/image" Target="../media/image8.png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5.wav"/><Relationship Id="rId2" Type="http://schemas.openxmlformats.org/officeDocument/2006/relationships/image" Target="../media/image9.wmf"/><Relationship Id="rId1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11.png"/><Relationship Id="rId3" Type="http://schemas.openxmlformats.org/officeDocument/2006/relationships/tags" Target="../tags/tag5.xml"/><Relationship Id="rId2" Type="http://schemas.openxmlformats.org/officeDocument/2006/relationships/image" Target="../media/image10.png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7.jpeg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microsoft.com/office/2007/relationships/media" Target="file:///I:\&#19979;&#36733;&#30340;FLASH\MOV05329.MPG" TargetMode="External"/><Relationship Id="rId1" Type="http://schemas.openxmlformats.org/officeDocument/2006/relationships/video" Target="file:///I:\&#19979;&#36733;&#30340;FLASH\MOV05329.M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单圆角矩形 1"/>
          <p:cNvSpPr/>
          <p:nvPr/>
        </p:nvSpPr>
        <p:spPr>
          <a:xfrm>
            <a:off x="1143000" y="2228850"/>
            <a:ext cx="1863329" cy="540544"/>
          </a:xfrm>
          <a:prstGeom prst="round1Rect">
            <a:avLst>
              <a:gd name="adj" fmla="val 48412"/>
            </a:avLst>
          </a:prstGeom>
          <a:solidFill>
            <a:srgbClr val="8DD2EB"/>
          </a:solidFill>
          <a:ln>
            <a:solidFill>
              <a:srgbClr val="8DD2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/>
          </a:p>
        </p:txBody>
      </p:sp>
      <p:sp>
        <p:nvSpPr>
          <p:cNvPr id="4099" name="Line 10"/>
          <p:cNvSpPr/>
          <p:nvPr/>
        </p:nvSpPr>
        <p:spPr>
          <a:xfrm flipV="1">
            <a:off x="2831306" y="2738438"/>
            <a:ext cx="4260056" cy="7144"/>
          </a:xfrm>
          <a:prstGeom prst="line">
            <a:avLst/>
          </a:prstGeom>
          <a:ln w="57150" cap="flat" cmpd="thinThick">
            <a:solidFill>
              <a:srgbClr val="8DD2EB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eaLnBrk="0" hangingPunct="0"/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1233607" y="2250281"/>
            <a:ext cx="3148965" cy="4959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 algn="ctr" fontAlgn="base"/>
            <a:r>
              <a:rPr lang="en-US" altLang="zh-CN" sz="2625" b="1" strike="noStrike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 </a:t>
            </a:r>
            <a:r>
              <a:rPr lang="zh-CN" altLang="en-US" sz="2625" b="1" strike="noStrike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第六单元   </a:t>
            </a:r>
            <a:r>
              <a:rPr lang="zh-CN" altLang="en-US" sz="2625" b="1" strike="noStrike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rPr>
              <a:t>         圆</a:t>
            </a:r>
            <a:endParaRPr lang="zh-CN" altLang="en-US" sz="2625" b="1" strike="noStrike" noProof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4101" name="Oval 5"/>
          <p:cNvSpPr/>
          <p:nvPr/>
        </p:nvSpPr>
        <p:spPr>
          <a:xfrm>
            <a:off x="3351610" y="3346847"/>
            <a:ext cx="514350" cy="514350"/>
          </a:xfrm>
          <a:prstGeom prst="ellipse">
            <a:avLst/>
          </a:prstGeom>
          <a:solidFill>
            <a:srgbClr val="8DD2EB"/>
          </a:solidFill>
          <a:ln w="9525">
            <a:noFill/>
          </a:ln>
        </p:spPr>
        <p:txBody>
          <a:bodyPr wrap="none" anchor="ctr"/>
          <a:p>
            <a:pPr algn="ctr" eaLnBrk="0" hangingPunct="0"/>
            <a:endParaRPr lang="zh-CN" altLang="en-US" sz="135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1238250" y="3364706"/>
            <a:ext cx="6568679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 eaLnBrk="0" hangingPunct="0"/>
            <a:r>
              <a:rPr lang="en-US" altLang="zh-CN" sz="2700" dirty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700" dirty="0">
                <a:latin typeface="微软雅黑" panose="020B0503020204020204" charset="-122"/>
                <a:ea typeface="微软雅黑" panose="020B0503020204020204" charset="-122"/>
              </a:rPr>
              <a:t>第  </a:t>
            </a:r>
            <a:r>
              <a:rPr lang="en-US" altLang="zh-CN" sz="27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en-US" altLang="zh-CN" sz="2700" dirty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700" dirty="0">
                <a:latin typeface="微软雅黑" panose="020B0503020204020204" charset="-122"/>
                <a:ea typeface="微软雅黑" panose="020B0503020204020204" charset="-122"/>
              </a:rPr>
              <a:t>课时   圆的认识</a:t>
            </a:r>
            <a:endParaRPr lang="en-US" altLang="zh-CN" sz="27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椭圆 178177"/>
          <p:cNvSpPr/>
          <p:nvPr/>
        </p:nvSpPr>
        <p:spPr>
          <a:xfrm>
            <a:off x="2667000" y="1524000"/>
            <a:ext cx="3810000" cy="3810000"/>
          </a:xfrm>
          <a:prstGeom prst="ellipse">
            <a:avLst/>
          </a:prstGeom>
          <a:noFill/>
          <a:ln w="57150" cap="flat" cmpd="sng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迷你简胖头鱼" pitchFamily="65" charset="-122"/>
            </a:endParaRPr>
          </a:p>
        </p:txBody>
      </p:sp>
      <p:sp>
        <p:nvSpPr>
          <p:cNvPr id="16386" name="文本框 178178"/>
          <p:cNvSpPr txBox="1"/>
          <p:nvPr/>
        </p:nvSpPr>
        <p:spPr>
          <a:xfrm>
            <a:off x="4572000" y="3429000"/>
            <a:ext cx="5334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i="1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endParaRPr lang="en-US" altLang="zh-CN" sz="3200" b="1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387" name="文本框 178179"/>
          <p:cNvSpPr txBox="1"/>
          <p:nvPr/>
        </p:nvSpPr>
        <p:spPr>
          <a:xfrm>
            <a:off x="3962400" y="3124200"/>
            <a:ext cx="12192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•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8181" name="直接连接符 178180"/>
          <p:cNvSpPr/>
          <p:nvPr/>
        </p:nvSpPr>
        <p:spPr>
          <a:xfrm>
            <a:off x="2667000" y="3429000"/>
            <a:ext cx="38100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182" name="直接连接符 178181"/>
          <p:cNvSpPr/>
          <p:nvPr/>
        </p:nvSpPr>
        <p:spPr>
          <a:xfrm>
            <a:off x="4572000" y="1524000"/>
            <a:ext cx="0" cy="38100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183" name="直接连接符 178182"/>
          <p:cNvSpPr/>
          <p:nvPr/>
        </p:nvSpPr>
        <p:spPr>
          <a:xfrm>
            <a:off x="3124200" y="2209800"/>
            <a:ext cx="2895600" cy="24384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184" name="直接连接符 178183"/>
          <p:cNvSpPr/>
          <p:nvPr/>
        </p:nvSpPr>
        <p:spPr>
          <a:xfrm flipV="1">
            <a:off x="3124200" y="2133600"/>
            <a:ext cx="2895600" cy="25146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185" name="直接连接符 178184"/>
          <p:cNvSpPr/>
          <p:nvPr/>
        </p:nvSpPr>
        <p:spPr>
          <a:xfrm>
            <a:off x="3352800" y="1981200"/>
            <a:ext cx="2438400" cy="28956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186" name="直接连接符 178185"/>
          <p:cNvSpPr/>
          <p:nvPr/>
        </p:nvSpPr>
        <p:spPr>
          <a:xfrm>
            <a:off x="3505200" y="1828800"/>
            <a:ext cx="2133600" cy="32004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187" name="直接连接符 178186"/>
          <p:cNvSpPr/>
          <p:nvPr/>
        </p:nvSpPr>
        <p:spPr>
          <a:xfrm>
            <a:off x="3810000" y="1676400"/>
            <a:ext cx="1524000" cy="3505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188" name="直接连接符 178187"/>
          <p:cNvSpPr/>
          <p:nvPr/>
        </p:nvSpPr>
        <p:spPr>
          <a:xfrm>
            <a:off x="4191000" y="1524000"/>
            <a:ext cx="762000" cy="38100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189" name="直接连接符 178188"/>
          <p:cNvSpPr/>
          <p:nvPr/>
        </p:nvSpPr>
        <p:spPr>
          <a:xfrm>
            <a:off x="2667000" y="3429000"/>
            <a:ext cx="38100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190" name="直接连接符 178189"/>
          <p:cNvSpPr/>
          <p:nvPr/>
        </p:nvSpPr>
        <p:spPr>
          <a:xfrm rot="664556">
            <a:off x="2667000" y="3429000"/>
            <a:ext cx="3810000" cy="1588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191" name="直接连接符 178190"/>
          <p:cNvSpPr/>
          <p:nvPr/>
        </p:nvSpPr>
        <p:spPr>
          <a:xfrm rot="1401037">
            <a:off x="2667000" y="3429000"/>
            <a:ext cx="3810000" cy="1588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192" name="直接连接符 178191"/>
          <p:cNvSpPr/>
          <p:nvPr/>
        </p:nvSpPr>
        <p:spPr>
          <a:xfrm rot="2374471">
            <a:off x="2667000" y="3429000"/>
            <a:ext cx="3810000" cy="1588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193" name="直接连接符 178192"/>
          <p:cNvSpPr/>
          <p:nvPr/>
        </p:nvSpPr>
        <p:spPr>
          <a:xfrm>
            <a:off x="2667000" y="3429000"/>
            <a:ext cx="3810000" cy="0"/>
          </a:xfrm>
          <a:prstGeom prst="line">
            <a:avLst/>
          </a:prstGeom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194" name="直接连接符 178193"/>
          <p:cNvSpPr/>
          <p:nvPr/>
        </p:nvSpPr>
        <p:spPr>
          <a:xfrm>
            <a:off x="3352800" y="1981200"/>
            <a:ext cx="2438400" cy="28956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195" name="直接连接符 178194"/>
          <p:cNvSpPr/>
          <p:nvPr/>
        </p:nvSpPr>
        <p:spPr>
          <a:xfrm>
            <a:off x="3505200" y="1828800"/>
            <a:ext cx="2133600" cy="32004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196" name="直接连接符 178195"/>
          <p:cNvSpPr/>
          <p:nvPr/>
        </p:nvSpPr>
        <p:spPr>
          <a:xfrm>
            <a:off x="3810000" y="1676400"/>
            <a:ext cx="1524000" cy="3505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197" name="直接连接符 178196"/>
          <p:cNvSpPr/>
          <p:nvPr/>
        </p:nvSpPr>
        <p:spPr>
          <a:xfrm>
            <a:off x="4191000" y="1524000"/>
            <a:ext cx="762000" cy="38100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198" name="直接连接符 178197"/>
          <p:cNvSpPr/>
          <p:nvPr/>
        </p:nvSpPr>
        <p:spPr>
          <a:xfrm>
            <a:off x="4572000" y="1524000"/>
            <a:ext cx="0" cy="38100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199" name="直接连接符 178198"/>
          <p:cNvSpPr/>
          <p:nvPr/>
        </p:nvSpPr>
        <p:spPr>
          <a:xfrm rot="2374471">
            <a:off x="2667000" y="3429000"/>
            <a:ext cx="3810000" cy="158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200" name="直接连接符 178199"/>
          <p:cNvSpPr/>
          <p:nvPr/>
        </p:nvSpPr>
        <p:spPr>
          <a:xfrm>
            <a:off x="3352800" y="1981200"/>
            <a:ext cx="2438400" cy="28956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201" name="直接连接符 178200"/>
          <p:cNvSpPr/>
          <p:nvPr/>
        </p:nvSpPr>
        <p:spPr>
          <a:xfrm>
            <a:off x="3505200" y="1828800"/>
            <a:ext cx="2133600" cy="32004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202" name="直接连接符 178201"/>
          <p:cNvSpPr/>
          <p:nvPr/>
        </p:nvSpPr>
        <p:spPr>
          <a:xfrm>
            <a:off x="3810000" y="1676400"/>
            <a:ext cx="1524000" cy="3505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203" name="直接连接符 178202"/>
          <p:cNvSpPr/>
          <p:nvPr/>
        </p:nvSpPr>
        <p:spPr>
          <a:xfrm>
            <a:off x="4191000" y="1524000"/>
            <a:ext cx="762000" cy="38100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204" name="直接连接符 178203"/>
          <p:cNvSpPr/>
          <p:nvPr/>
        </p:nvSpPr>
        <p:spPr>
          <a:xfrm>
            <a:off x="4572000" y="1524000"/>
            <a:ext cx="0" cy="38100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205" name="直接连接符 178204"/>
          <p:cNvSpPr/>
          <p:nvPr/>
        </p:nvSpPr>
        <p:spPr>
          <a:xfrm flipH="1">
            <a:off x="4114800" y="1600200"/>
            <a:ext cx="914400" cy="36576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206" name="直接连接符 178205"/>
          <p:cNvSpPr/>
          <p:nvPr/>
        </p:nvSpPr>
        <p:spPr>
          <a:xfrm rot="180384" flipH="1">
            <a:off x="3657600" y="1752600"/>
            <a:ext cx="1828800" cy="33528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207" name="直接连接符 178206"/>
          <p:cNvSpPr/>
          <p:nvPr/>
        </p:nvSpPr>
        <p:spPr>
          <a:xfrm flipV="1">
            <a:off x="3124200" y="2133600"/>
            <a:ext cx="2895600" cy="25146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8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8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8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83298" name="表格 183297"/>
          <p:cNvGraphicFramePr/>
          <p:nvPr>
            <p:custDataLst>
              <p:tags r:id="rId1"/>
            </p:custDataLst>
          </p:nvPr>
        </p:nvGraphicFramePr>
        <p:xfrm>
          <a:off x="457200" y="2887663"/>
          <a:ext cx="8453438" cy="1457325"/>
        </p:xfrm>
        <a:graphic>
          <a:graphicData uri="http://schemas.openxmlformats.org/drawingml/2006/table">
            <a:tbl>
              <a:tblPr/>
              <a:tblGrid>
                <a:gridCol w="1595438"/>
                <a:gridCol w="1303337"/>
                <a:gridCol w="1439863"/>
                <a:gridCol w="1371600"/>
                <a:gridCol w="1371600"/>
                <a:gridCol w="1371600"/>
              </a:tblGrid>
              <a:tr h="820738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 dirty="0"/>
                        <a:t>半径（</a:t>
                      </a:r>
                      <a:r>
                        <a:rPr lang="en-US" altLang="zh-CN" sz="2400" b="1"/>
                        <a:t>r</a:t>
                      </a:r>
                      <a:r>
                        <a:rPr lang="zh-CN" altLang="en-US" sz="2400" b="1"/>
                        <a:t>）</a:t>
                      </a:r>
                      <a:endParaRPr lang="zh-CN" altLang="en-US" sz="2400" b="1"/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/>
                        <a:t>2</a:t>
                      </a:r>
                      <a:r>
                        <a:rPr lang="zh-CN" altLang="en-US" sz="2400" b="1" dirty="0"/>
                        <a:t>分米</a:t>
                      </a:r>
                      <a:endParaRPr lang="zh-CN" altLang="en-US" sz="2400" b="1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/>
                        <a:t>5</a:t>
                      </a:r>
                      <a:r>
                        <a:rPr lang="zh-CN" altLang="en-US" sz="2400" b="1" dirty="0"/>
                        <a:t>厘米</a:t>
                      </a:r>
                      <a:endParaRPr lang="zh-CN" altLang="en-US" sz="2400" b="1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/>
                        <a:t>1.42</a:t>
                      </a:r>
                      <a:r>
                        <a:rPr lang="zh-CN" altLang="en-US" sz="2400" b="1" dirty="0"/>
                        <a:t>厘米</a:t>
                      </a:r>
                      <a:endParaRPr lang="zh-CN" altLang="en-US" sz="2400" b="1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 dirty="0"/>
                        <a:t>直径（</a:t>
                      </a:r>
                      <a:r>
                        <a:rPr lang="en-US" altLang="zh-CN" sz="2400" b="1"/>
                        <a:t>d</a:t>
                      </a:r>
                      <a:r>
                        <a:rPr lang="zh-CN" altLang="en-US" sz="2400" b="1"/>
                        <a:t>）</a:t>
                      </a:r>
                      <a:endParaRPr lang="zh-CN" altLang="en-US" sz="2400" b="1"/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/>
                        <a:t>6</a:t>
                      </a:r>
                      <a:r>
                        <a:rPr lang="zh-CN" altLang="en-US" sz="2400" b="1"/>
                        <a:t>米</a:t>
                      </a:r>
                      <a:endParaRPr lang="zh-CN" altLang="en-US" sz="2400" b="1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/>
                        <a:t>0.24</a:t>
                      </a:r>
                      <a:r>
                        <a:rPr lang="zh-CN" altLang="en-US" sz="2400" b="1" dirty="0"/>
                        <a:t>米</a:t>
                      </a:r>
                      <a:endParaRPr lang="zh-CN" altLang="en-US" sz="2400" b="1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28" name="矩形 183320"/>
          <p:cNvSpPr/>
          <p:nvPr/>
        </p:nvSpPr>
        <p:spPr>
          <a:xfrm>
            <a:off x="501650" y="690563"/>
            <a:ext cx="2362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4444"/>
              </a:avLst>
            </a:prstTxWarp>
            <a:normAutofit/>
          </a:bodyPr>
          <a:p>
            <a:pPr algn="ctr"/>
            <a:r>
              <a:rPr lang="zh-CN" altLang="en-US" sz="480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练  习</a:t>
            </a:r>
            <a:endParaRPr lang="zh-CN" altLang="en-US" sz="480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/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1529" name="文本框 183321"/>
          <p:cNvSpPr txBox="1"/>
          <p:nvPr/>
        </p:nvSpPr>
        <p:spPr>
          <a:xfrm>
            <a:off x="501650" y="1800225"/>
            <a:ext cx="15557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600">
                <a:latin typeface="Times New Roman" panose="02020603050405020304" pitchFamily="18" charset="0"/>
                <a:ea typeface="华文行楷" panose="02010800040101010101" pitchFamily="2" charset="-122"/>
              </a:rPr>
              <a:t>口</a:t>
            </a:r>
            <a:r>
              <a:rPr lang="zh-CN" altLang="en-US" sz="3600" dirty="0">
                <a:latin typeface="Times New Roman" panose="02020603050405020304" pitchFamily="18" charset="0"/>
                <a:ea typeface="华文行楷" panose="02010800040101010101" pitchFamily="2" charset="-122"/>
              </a:rPr>
              <a:t>答：</a:t>
            </a:r>
            <a:endParaRPr lang="zh-CN" altLang="en-US" sz="3600"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  <p:sp>
        <p:nvSpPr>
          <p:cNvPr id="183323" name="文本框 183322"/>
          <p:cNvSpPr txBox="1"/>
          <p:nvPr/>
        </p:nvSpPr>
        <p:spPr>
          <a:xfrm>
            <a:off x="2125663" y="3725863"/>
            <a:ext cx="1366837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分米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3324" name="文本框 183323"/>
          <p:cNvSpPr txBox="1"/>
          <p:nvPr/>
        </p:nvSpPr>
        <p:spPr>
          <a:xfrm>
            <a:off x="3505200" y="3040063"/>
            <a:ext cx="922338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米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3325" name="文本框 183324"/>
          <p:cNvSpPr txBox="1"/>
          <p:nvPr/>
        </p:nvSpPr>
        <p:spPr>
          <a:xfrm>
            <a:off x="4724400" y="3725863"/>
            <a:ext cx="1287463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厘米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3326" name="文本框 183325"/>
          <p:cNvSpPr txBox="1"/>
          <p:nvPr/>
        </p:nvSpPr>
        <p:spPr>
          <a:xfrm>
            <a:off x="6061075" y="3040063"/>
            <a:ext cx="1319213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0.12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米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3327" name="文本框 183326"/>
          <p:cNvSpPr txBox="1"/>
          <p:nvPr/>
        </p:nvSpPr>
        <p:spPr>
          <a:xfrm>
            <a:off x="7421563" y="3797300"/>
            <a:ext cx="133032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2.84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厘米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33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33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23" grpId="0"/>
      <p:bldP spid="183324" grpId="0"/>
      <p:bldP spid="183325" grpId="0"/>
      <p:bldP spid="183326" grpId="0"/>
      <p:bldP spid="1833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文本框 179201"/>
          <p:cNvSpPr txBox="1"/>
          <p:nvPr/>
        </p:nvSpPr>
        <p:spPr>
          <a:xfrm>
            <a:off x="939800" y="1278890"/>
            <a:ext cx="7561263" cy="1753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 latinLnBrk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sz="6000" b="1" dirty="0">
                <a:latin typeface="黑体" panose="02010609060101010101" pitchFamily="49" charset="-122"/>
                <a:ea typeface="黑体" panose="02010609060101010101" pitchFamily="49" charset="-122"/>
              </a:rPr>
              <a:t>圆</a:t>
            </a:r>
            <a:r>
              <a:rPr lang="en-US" altLang="zh-CN" sz="6000" b="1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6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一中</a:t>
            </a:r>
            <a:r>
              <a:rPr lang="zh-CN" altLang="en-US" sz="6000" b="1" dirty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同长</a:t>
            </a:r>
            <a:r>
              <a:rPr lang="zh-CN" altLang="en-US" sz="6000" b="1" dirty="0">
                <a:latin typeface="黑体" panose="02010609060101010101" pitchFamily="49" charset="-122"/>
                <a:ea typeface="黑体" panose="02010609060101010101" pitchFamily="49" charset="-122"/>
              </a:rPr>
              <a:t>也。</a:t>
            </a:r>
            <a:endParaRPr lang="en-US" altLang="zh-CN" sz="60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latinLnBrk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en-US" altLang="zh-CN" sz="6000" b="1">
                <a:latin typeface="黑体" panose="02010609060101010101" pitchFamily="49" charset="-122"/>
                <a:ea typeface="黑体" panose="02010609060101010101" pitchFamily="49" charset="-122"/>
              </a:rPr>
              <a:t>             --</a:t>
            </a:r>
            <a:r>
              <a:rPr lang="zh-CN" altLang="en-US" sz="6000" b="1" dirty="0">
                <a:latin typeface="黑体" panose="02010609060101010101" pitchFamily="49" charset="-122"/>
                <a:ea typeface="黑体" panose="02010609060101010101" pitchFamily="49" charset="-122"/>
              </a:rPr>
              <a:t>墨子</a:t>
            </a:r>
            <a:endParaRPr lang="zh-CN" altLang="en-US" sz="6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681"/>
          <a:stretch>
            <a:fillRect/>
          </a:stretch>
        </p:blipFill>
        <p:spPr>
          <a:xfrm>
            <a:off x="787400" y="2909570"/>
            <a:ext cx="2512060" cy="2962275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oin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76580" y="608965"/>
            <a:ext cx="533082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按照下面的要求画图，并在画出的圆中分别用</a:t>
            </a:r>
            <a:r>
              <a:rPr lang="en-US" altLang="zh-CN" sz="2800" i="1"/>
              <a:t>O</a:t>
            </a:r>
            <a:r>
              <a:rPr lang="zh-CN" altLang="en-US" sz="2800" i="1"/>
              <a:t>、</a:t>
            </a:r>
            <a:r>
              <a:rPr lang="en-US" altLang="zh-CN" sz="2800" i="1"/>
              <a:t>r</a:t>
            </a:r>
            <a:r>
              <a:rPr lang="zh-CN" altLang="en-US" sz="2800" i="1"/>
              <a:t>、</a:t>
            </a:r>
            <a:r>
              <a:rPr lang="en-US" altLang="zh-CN" sz="2800" i="1"/>
              <a:t>d</a:t>
            </a:r>
            <a:r>
              <a:rPr lang="zh-CN" altLang="en-US" sz="2800"/>
              <a:t>标出圆心、半径和直径</a:t>
            </a:r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576580" y="2133600"/>
            <a:ext cx="36144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（</a:t>
            </a:r>
            <a:r>
              <a:rPr lang="en-US" altLang="zh-CN" sz="3200"/>
              <a:t>1</a:t>
            </a:r>
            <a:r>
              <a:rPr lang="zh-CN" altLang="en-US" sz="3200"/>
              <a:t>）半径</a:t>
            </a:r>
            <a:r>
              <a:rPr lang="en-US" altLang="zh-CN" sz="3200"/>
              <a:t>3</a:t>
            </a:r>
            <a:r>
              <a:rPr lang="zh-CN" altLang="en-US" sz="3200"/>
              <a:t>厘米</a:t>
            </a:r>
            <a:endParaRPr lang="zh-CN" altLang="en-US" sz="3200"/>
          </a:p>
        </p:txBody>
      </p:sp>
      <p:sp>
        <p:nvSpPr>
          <p:cNvPr id="6" name="文本框 5"/>
          <p:cNvSpPr txBox="1"/>
          <p:nvPr/>
        </p:nvSpPr>
        <p:spPr>
          <a:xfrm>
            <a:off x="4349750" y="2133600"/>
            <a:ext cx="36144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（</a:t>
            </a:r>
            <a:r>
              <a:rPr lang="en-US" altLang="zh-CN" sz="3200"/>
              <a:t>2</a:t>
            </a:r>
            <a:r>
              <a:rPr lang="zh-CN" altLang="en-US" sz="3200"/>
              <a:t>）直径</a:t>
            </a:r>
            <a:r>
              <a:rPr lang="en-US" altLang="zh-CN" sz="3200"/>
              <a:t>3</a:t>
            </a:r>
            <a:r>
              <a:rPr lang="zh-CN" altLang="en-US" sz="3200"/>
              <a:t>厘米</a:t>
            </a:r>
            <a:endParaRPr lang="zh-CN" altLang="en-US" sz="3200"/>
          </a:p>
        </p:txBody>
      </p:sp>
      <p:graphicFrame>
        <p:nvGraphicFramePr>
          <p:cNvPr id="185348" name="对象 185347"/>
          <p:cNvGraphicFramePr/>
          <p:nvPr/>
        </p:nvGraphicFramePr>
        <p:xfrm>
          <a:off x="5575300" y="0"/>
          <a:ext cx="3261995" cy="2142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4296410" imgH="3380740" progId="Flash.Movie">
                  <p:embed/>
                </p:oleObj>
              </mc:Choice>
              <mc:Fallback>
                <p:oleObj name="" r:id="rId1" imgW="4296410" imgH="3380740" progId="Flash.Movi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75300" y="0"/>
                        <a:ext cx="3261995" cy="21424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椭圆 1"/>
          <p:cNvSpPr/>
          <p:nvPr/>
        </p:nvSpPr>
        <p:spPr>
          <a:xfrm>
            <a:off x="1905000" y="3733800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62" name="Text Box 2"/>
          <p:cNvSpPr txBox="1"/>
          <p:nvPr/>
        </p:nvSpPr>
        <p:spPr>
          <a:xfrm>
            <a:off x="1000125" y="2571750"/>
            <a:ext cx="7215188" cy="1066800"/>
          </a:xfrm>
          <a:prstGeom prst="rect">
            <a:avLst/>
          </a:prstGeom>
          <a:solidFill>
            <a:srgbClr val="CCFFCC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sz="3200" dirty="0">
                <a:latin typeface="Arial" panose="020B0604020202020204" pitchFamily="34" charset="0"/>
              </a:rPr>
              <a:t>        </a:t>
            </a:r>
            <a:r>
              <a:rPr lang="zh-CN" altLang="en-US" sz="3200" dirty="0">
                <a:latin typeface="Arial" panose="020B0604020202020204" pitchFamily="34" charset="0"/>
              </a:rPr>
              <a:t>你能用数学的角度解释一下为什么车轮要做成圆的？车轴应装在哪里？</a:t>
            </a:r>
            <a:endParaRPr lang="en-US" altLang="zh-CN" sz="3200" dirty="0">
              <a:latin typeface="Arial" panose="020B0604020202020204" pitchFamily="34" charset="0"/>
            </a:endParaRPr>
          </a:p>
        </p:txBody>
      </p:sp>
      <p:sp>
        <p:nvSpPr>
          <p:cNvPr id="27651" name="Text Box 3"/>
          <p:cNvSpPr txBox="1"/>
          <p:nvPr/>
        </p:nvSpPr>
        <p:spPr>
          <a:xfrm>
            <a:off x="611188" y="4076700"/>
            <a:ext cx="43211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zh-CN" dirty="0">
              <a:latin typeface="Arial" panose="020B0604020202020204" pitchFamily="34" charset="0"/>
            </a:endParaRPr>
          </a:p>
        </p:txBody>
      </p:sp>
      <p:pic>
        <p:nvPicPr>
          <p:cNvPr id="27652" name="图片 4" descr="QQ图片20170410143550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00125" y="285750"/>
            <a:ext cx="6848475" cy="2095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71600" y="3926205"/>
            <a:ext cx="2362200" cy="23241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3362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9"/>
          <p:cNvGrpSpPr/>
          <p:nvPr/>
        </p:nvGrpSpPr>
        <p:grpSpPr>
          <a:xfrm>
            <a:off x="1531938" y="2995613"/>
            <a:ext cx="1909762" cy="1912937"/>
            <a:chOff x="0" y="0"/>
            <a:chExt cx="1905" cy="1904"/>
          </a:xfrm>
        </p:grpSpPr>
        <p:grpSp>
          <p:nvGrpSpPr>
            <p:cNvPr id="138323" name="Group 10"/>
            <p:cNvGrpSpPr/>
            <p:nvPr/>
          </p:nvGrpSpPr>
          <p:grpSpPr>
            <a:xfrm>
              <a:off x="0" y="0"/>
              <a:ext cx="952" cy="952"/>
              <a:chOff x="0" y="0"/>
              <a:chExt cx="1179" cy="1179"/>
            </a:xfrm>
          </p:grpSpPr>
          <p:grpSp>
            <p:nvGrpSpPr>
              <p:cNvPr id="138325" name="Group 11"/>
              <p:cNvGrpSpPr/>
              <p:nvPr/>
            </p:nvGrpSpPr>
            <p:grpSpPr>
              <a:xfrm>
                <a:off x="0" y="0"/>
                <a:ext cx="1179" cy="1179"/>
                <a:chOff x="0" y="0"/>
                <a:chExt cx="1179" cy="1179"/>
              </a:xfrm>
            </p:grpSpPr>
            <p:sp>
              <p:nvSpPr>
                <p:cNvPr id="138327" name="Rectangle 12" descr="栎木"/>
                <p:cNvSpPr/>
                <p:nvPr/>
              </p:nvSpPr>
              <p:spPr>
                <a:xfrm>
                  <a:off x="0" y="0"/>
                  <a:ext cx="1179" cy="117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lIns="67500" tIns="35100" rIns="67500" bIns="35100" anchor="ctr"/>
                <a:p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8328" name="Oval 13"/>
                <p:cNvSpPr/>
                <p:nvPr/>
              </p:nvSpPr>
              <p:spPr>
                <a:xfrm>
                  <a:off x="522" y="578"/>
                  <a:ext cx="46" cy="46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lIns="67500" tIns="35100" rIns="67500" bIns="35100" anchor="ctr"/>
                <a:p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8326" name="Rectangle 14"/>
              <p:cNvSpPr/>
              <p:nvPr/>
            </p:nvSpPr>
            <p:spPr>
              <a:xfrm>
                <a:off x="477" y="544"/>
                <a:ext cx="323" cy="59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67500" tIns="35100" rIns="67500" bIns="35100">
                <a:spAutoFit/>
              </a:bodyPr>
              <a:p>
                <a:pPr>
                  <a:spcBef>
                    <a:spcPct val="30000"/>
                  </a:spcBef>
                </a:pPr>
                <a:endParaRPr lang="en-US" altLang="zh-CN" sz="2700" dirty="0">
                  <a:latin typeface="方正隶书简体"/>
                  <a:ea typeface="方正隶书简体"/>
                </a:endParaRPr>
              </a:p>
            </p:txBody>
          </p:sp>
        </p:grpSp>
        <p:sp>
          <p:nvSpPr>
            <p:cNvPr id="138324" name="Rectangle 15"/>
            <p:cNvSpPr/>
            <p:nvPr/>
          </p:nvSpPr>
          <p:spPr>
            <a:xfrm>
              <a:off x="953" y="952"/>
              <a:ext cx="952" cy="9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67500" tIns="35100" rIns="67500" bIns="35100" anchor="ctr"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9"/>
          <p:cNvGrpSpPr/>
          <p:nvPr/>
        </p:nvGrpSpPr>
        <p:grpSpPr>
          <a:xfrm rot="2700000">
            <a:off x="1530350" y="3006725"/>
            <a:ext cx="1911350" cy="1911350"/>
            <a:chOff x="0" y="0"/>
            <a:chExt cx="1905" cy="1904"/>
          </a:xfrm>
        </p:grpSpPr>
        <p:grpSp>
          <p:nvGrpSpPr>
            <p:cNvPr id="138317" name="Group 10"/>
            <p:cNvGrpSpPr/>
            <p:nvPr/>
          </p:nvGrpSpPr>
          <p:grpSpPr>
            <a:xfrm>
              <a:off x="0" y="0"/>
              <a:ext cx="952" cy="952"/>
              <a:chOff x="0" y="0"/>
              <a:chExt cx="1179" cy="1179"/>
            </a:xfrm>
          </p:grpSpPr>
          <p:grpSp>
            <p:nvGrpSpPr>
              <p:cNvPr id="138319" name="Group 11"/>
              <p:cNvGrpSpPr/>
              <p:nvPr/>
            </p:nvGrpSpPr>
            <p:grpSpPr>
              <a:xfrm>
                <a:off x="0" y="0"/>
                <a:ext cx="1179" cy="1179"/>
                <a:chOff x="0" y="0"/>
                <a:chExt cx="1179" cy="1179"/>
              </a:xfrm>
            </p:grpSpPr>
            <p:sp>
              <p:nvSpPr>
                <p:cNvPr id="138321" name="Rectangle 12" descr="栎木"/>
                <p:cNvSpPr/>
                <p:nvPr/>
              </p:nvSpPr>
              <p:spPr>
                <a:xfrm>
                  <a:off x="0" y="0"/>
                  <a:ext cx="1179" cy="117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lIns="67500" tIns="35100" rIns="67500" bIns="35100" anchor="ctr"/>
                <a:p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8322" name="Oval 13"/>
                <p:cNvSpPr/>
                <p:nvPr/>
              </p:nvSpPr>
              <p:spPr>
                <a:xfrm>
                  <a:off x="522" y="578"/>
                  <a:ext cx="46" cy="46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lIns="67500" tIns="35100" rIns="67500" bIns="35100" anchor="ctr"/>
                <a:p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8320" name="Rectangle 14"/>
              <p:cNvSpPr/>
              <p:nvPr/>
            </p:nvSpPr>
            <p:spPr>
              <a:xfrm>
                <a:off x="477" y="544"/>
                <a:ext cx="323" cy="59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67500" tIns="35100" rIns="67500" bIns="35100">
                <a:spAutoFit/>
              </a:bodyPr>
              <a:p>
                <a:pPr>
                  <a:spcBef>
                    <a:spcPct val="30000"/>
                  </a:spcBef>
                </a:pPr>
                <a:endParaRPr lang="en-US" altLang="zh-CN" sz="2700" dirty="0">
                  <a:latin typeface="方正隶书简体"/>
                  <a:ea typeface="方正隶书简体"/>
                </a:endParaRPr>
              </a:p>
            </p:txBody>
          </p:sp>
        </p:grpSp>
        <p:sp>
          <p:nvSpPr>
            <p:cNvPr id="138318" name="Rectangle 15"/>
            <p:cNvSpPr/>
            <p:nvPr/>
          </p:nvSpPr>
          <p:spPr>
            <a:xfrm>
              <a:off x="953" y="952"/>
              <a:ext cx="952" cy="9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67500" tIns="35100" rIns="67500" bIns="35100" anchor="ctr"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8" name="任意多边形 17"/>
          <p:cNvSpPr/>
          <p:nvPr/>
        </p:nvSpPr>
        <p:spPr>
          <a:xfrm>
            <a:off x="1976438" y="3290888"/>
            <a:ext cx="954088" cy="136525"/>
          </a:xfrm>
          <a:custGeom>
            <a:avLst/>
            <a:gdLst>
              <a:gd name="connsiteX0" fmla="*/ 0 w 1246909"/>
              <a:gd name="connsiteY0" fmla="*/ 304800 h 304800"/>
              <a:gd name="connsiteX1" fmla="*/ 609600 w 1246909"/>
              <a:gd name="connsiteY1" fmla="*/ 0 h 304800"/>
              <a:gd name="connsiteX2" fmla="*/ 1246909 w 1246909"/>
              <a:gd name="connsiteY2" fmla="*/ 304800 h 304800"/>
              <a:gd name="connsiteX3" fmla="*/ 1246909 w 1246909"/>
              <a:gd name="connsiteY3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6909" h="304800">
                <a:moveTo>
                  <a:pt x="0" y="304800"/>
                </a:moveTo>
                <a:cubicBezTo>
                  <a:pt x="200891" y="152400"/>
                  <a:pt x="401782" y="0"/>
                  <a:pt x="609600" y="0"/>
                </a:cubicBezTo>
                <a:cubicBezTo>
                  <a:pt x="817418" y="0"/>
                  <a:pt x="1246909" y="304800"/>
                  <a:pt x="1246909" y="304800"/>
                </a:cubicBezTo>
                <a:lnTo>
                  <a:pt x="1246909" y="304800"/>
                </a:ln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9"/>
          <p:cNvGrpSpPr/>
          <p:nvPr/>
        </p:nvGrpSpPr>
        <p:grpSpPr>
          <a:xfrm>
            <a:off x="2497138" y="2995613"/>
            <a:ext cx="1911350" cy="1912937"/>
            <a:chOff x="0" y="0"/>
            <a:chExt cx="1905" cy="1904"/>
          </a:xfrm>
        </p:grpSpPr>
        <p:grpSp>
          <p:nvGrpSpPr>
            <p:cNvPr id="138311" name="Group 10"/>
            <p:cNvGrpSpPr/>
            <p:nvPr/>
          </p:nvGrpSpPr>
          <p:grpSpPr>
            <a:xfrm>
              <a:off x="0" y="0"/>
              <a:ext cx="952" cy="952"/>
              <a:chOff x="0" y="0"/>
              <a:chExt cx="1179" cy="1179"/>
            </a:xfrm>
          </p:grpSpPr>
          <p:grpSp>
            <p:nvGrpSpPr>
              <p:cNvPr id="138313" name="Group 11"/>
              <p:cNvGrpSpPr/>
              <p:nvPr/>
            </p:nvGrpSpPr>
            <p:grpSpPr>
              <a:xfrm>
                <a:off x="0" y="0"/>
                <a:ext cx="1179" cy="1179"/>
                <a:chOff x="0" y="0"/>
                <a:chExt cx="1179" cy="1179"/>
              </a:xfrm>
            </p:grpSpPr>
            <p:sp>
              <p:nvSpPr>
                <p:cNvPr id="138315" name="Rectangle 12" descr="栎木"/>
                <p:cNvSpPr/>
                <p:nvPr/>
              </p:nvSpPr>
              <p:spPr>
                <a:xfrm>
                  <a:off x="0" y="0"/>
                  <a:ext cx="1179" cy="117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lIns="67500" tIns="35100" rIns="67500" bIns="35100" anchor="ctr"/>
                <a:p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8316" name="Oval 13"/>
                <p:cNvSpPr/>
                <p:nvPr/>
              </p:nvSpPr>
              <p:spPr>
                <a:xfrm>
                  <a:off x="522" y="578"/>
                  <a:ext cx="46" cy="46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lIns="67500" tIns="35100" rIns="67500" bIns="35100" anchor="ctr"/>
                <a:p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8314" name="Rectangle 14"/>
              <p:cNvSpPr/>
              <p:nvPr/>
            </p:nvSpPr>
            <p:spPr>
              <a:xfrm>
                <a:off x="477" y="544"/>
                <a:ext cx="323" cy="59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67500" tIns="35100" rIns="67500" bIns="35100">
                <a:spAutoFit/>
              </a:bodyPr>
              <a:p>
                <a:pPr>
                  <a:spcBef>
                    <a:spcPct val="30000"/>
                  </a:spcBef>
                </a:pPr>
                <a:endParaRPr lang="en-US" altLang="zh-CN" sz="2700" dirty="0">
                  <a:latin typeface="方正隶书简体"/>
                  <a:ea typeface="方正隶书简体"/>
                </a:endParaRPr>
              </a:p>
            </p:txBody>
          </p:sp>
        </p:grpSp>
        <p:sp>
          <p:nvSpPr>
            <p:cNvPr id="138312" name="Rectangle 15"/>
            <p:cNvSpPr/>
            <p:nvPr/>
          </p:nvSpPr>
          <p:spPr>
            <a:xfrm>
              <a:off x="953" y="952"/>
              <a:ext cx="952" cy="9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67500" tIns="35100" rIns="67500" bIns="35100" anchor="ctr"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" name="Group 9"/>
          <p:cNvGrpSpPr/>
          <p:nvPr/>
        </p:nvGrpSpPr>
        <p:grpSpPr>
          <a:xfrm rot="2700000">
            <a:off x="2493963" y="3003550"/>
            <a:ext cx="1911350" cy="1912938"/>
            <a:chOff x="0" y="0"/>
            <a:chExt cx="1905" cy="1904"/>
          </a:xfrm>
        </p:grpSpPr>
        <p:grpSp>
          <p:nvGrpSpPr>
            <p:cNvPr id="138305" name="Group 10"/>
            <p:cNvGrpSpPr/>
            <p:nvPr/>
          </p:nvGrpSpPr>
          <p:grpSpPr>
            <a:xfrm>
              <a:off x="0" y="0"/>
              <a:ext cx="952" cy="952"/>
              <a:chOff x="0" y="0"/>
              <a:chExt cx="1179" cy="1179"/>
            </a:xfrm>
          </p:grpSpPr>
          <p:grpSp>
            <p:nvGrpSpPr>
              <p:cNvPr id="138307" name="Group 11"/>
              <p:cNvGrpSpPr/>
              <p:nvPr/>
            </p:nvGrpSpPr>
            <p:grpSpPr>
              <a:xfrm>
                <a:off x="0" y="0"/>
                <a:ext cx="1179" cy="1179"/>
                <a:chOff x="0" y="0"/>
                <a:chExt cx="1179" cy="1179"/>
              </a:xfrm>
            </p:grpSpPr>
            <p:sp>
              <p:nvSpPr>
                <p:cNvPr id="138309" name="Rectangle 12" descr="栎木"/>
                <p:cNvSpPr/>
                <p:nvPr/>
              </p:nvSpPr>
              <p:spPr>
                <a:xfrm>
                  <a:off x="0" y="0"/>
                  <a:ext cx="1179" cy="117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lIns="67500" tIns="35100" rIns="67500" bIns="35100" anchor="ctr"/>
                <a:p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8310" name="Oval 13"/>
                <p:cNvSpPr/>
                <p:nvPr/>
              </p:nvSpPr>
              <p:spPr>
                <a:xfrm>
                  <a:off x="522" y="578"/>
                  <a:ext cx="46" cy="46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lIns="67500" tIns="35100" rIns="67500" bIns="35100" anchor="ctr"/>
                <a:p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8308" name="Rectangle 14"/>
              <p:cNvSpPr/>
              <p:nvPr/>
            </p:nvSpPr>
            <p:spPr>
              <a:xfrm>
                <a:off x="477" y="544"/>
                <a:ext cx="323" cy="59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67500" tIns="35100" rIns="67500" bIns="35100">
                <a:spAutoFit/>
              </a:bodyPr>
              <a:p>
                <a:pPr>
                  <a:spcBef>
                    <a:spcPct val="30000"/>
                  </a:spcBef>
                </a:pPr>
                <a:endParaRPr lang="en-US" altLang="zh-CN" sz="2700" dirty="0">
                  <a:latin typeface="方正隶书简体"/>
                  <a:ea typeface="方正隶书简体"/>
                </a:endParaRPr>
              </a:p>
            </p:txBody>
          </p:sp>
        </p:grpSp>
        <p:sp>
          <p:nvSpPr>
            <p:cNvPr id="138306" name="Rectangle 15"/>
            <p:cNvSpPr/>
            <p:nvPr/>
          </p:nvSpPr>
          <p:spPr>
            <a:xfrm>
              <a:off x="953" y="952"/>
              <a:ext cx="952" cy="9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67500" tIns="35100" rIns="67500" bIns="35100" anchor="ctr"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33" name="任意多边形 32"/>
          <p:cNvSpPr/>
          <p:nvPr/>
        </p:nvSpPr>
        <p:spPr>
          <a:xfrm>
            <a:off x="2963863" y="3281363"/>
            <a:ext cx="922338" cy="171450"/>
          </a:xfrm>
          <a:custGeom>
            <a:avLst/>
            <a:gdLst>
              <a:gd name="connsiteX0" fmla="*/ 0 w 1246909"/>
              <a:gd name="connsiteY0" fmla="*/ 304800 h 304800"/>
              <a:gd name="connsiteX1" fmla="*/ 609600 w 1246909"/>
              <a:gd name="connsiteY1" fmla="*/ 0 h 304800"/>
              <a:gd name="connsiteX2" fmla="*/ 1246909 w 1246909"/>
              <a:gd name="connsiteY2" fmla="*/ 304800 h 304800"/>
              <a:gd name="connsiteX3" fmla="*/ 1246909 w 1246909"/>
              <a:gd name="connsiteY3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6909" h="304800">
                <a:moveTo>
                  <a:pt x="0" y="304800"/>
                </a:moveTo>
                <a:cubicBezTo>
                  <a:pt x="200891" y="152400"/>
                  <a:pt x="401782" y="0"/>
                  <a:pt x="609600" y="0"/>
                </a:cubicBezTo>
                <a:cubicBezTo>
                  <a:pt x="817418" y="0"/>
                  <a:pt x="1246909" y="304800"/>
                  <a:pt x="1246909" y="304800"/>
                </a:cubicBezTo>
                <a:lnTo>
                  <a:pt x="1246909" y="304800"/>
                </a:ln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9"/>
          <p:cNvGrpSpPr/>
          <p:nvPr/>
        </p:nvGrpSpPr>
        <p:grpSpPr>
          <a:xfrm>
            <a:off x="3473450" y="2995613"/>
            <a:ext cx="1911350" cy="1912937"/>
            <a:chOff x="0" y="0"/>
            <a:chExt cx="1905" cy="1904"/>
          </a:xfrm>
        </p:grpSpPr>
        <p:grpSp>
          <p:nvGrpSpPr>
            <p:cNvPr id="138299" name="Group 10"/>
            <p:cNvGrpSpPr/>
            <p:nvPr/>
          </p:nvGrpSpPr>
          <p:grpSpPr>
            <a:xfrm>
              <a:off x="0" y="0"/>
              <a:ext cx="952" cy="952"/>
              <a:chOff x="0" y="0"/>
              <a:chExt cx="1179" cy="1179"/>
            </a:xfrm>
          </p:grpSpPr>
          <p:grpSp>
            <p:nvGrpSpPr>
              <p:cNvPr id="138301" name="Group 11"/>
              <p:cNvGrpSpPr/>
              <p:nvPr/>
            </p:nvGrpSpPr>
            <p:grpSpPr>
              <a:xfrm>
                <a:off x="0" y="0"/>
                <a:ext cx="1179" cy="1179"/>
                <a:chOff x="0" y="0"/>
                <a:chExt cx="1179" cy="1179"/>
              </a:xfrm>
            </p:grpSpPr>
            <p:sp>
              <p:nvSpPr>
                <p:cNvPr id="138303" name="Rectangle 12" descr="栎木"/>
                <p:cNvSpPr/>
                <p:nvPr/>
              </p:nvSpPr>
              <p:spPr>
                <a:xfrm>
                  <a:off x="0" y="0"/>
                  <a:ext cx="1179" cy="117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lIns="67500" tIns="35100" rIns="67500" bIns="35100" anchor="ctr"/>
                <a:p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8304" name="Oval 13"/>
                <p:cNvSpPr/>
                <p:nvPr/>
              </p:nvSpPr>
              <p:spPr>
                <a:xfrm>
                  <a:off x="522" y="578"/>
                  <a:ext cx="46" cy="46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lIns="67500" tIns="35100" rIns="67500" bIns="35100" anchor="ctr"/>
                <a:p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8302" name="Rectangle 14"/>
              <p:cNvSpPr/>
              <p:nvPr/>
            </p:nvSpPr>
            <p:spPr>
              <a:xfrm>
                <a:off x="477" y="544"/>
                <a:ext cx="323" cy="59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67500" tIns="35100" rIns="67500" bIns="35100">
                <a:spAutoFit/>
              </a:bodyPr>
              <a:p>
                <a:pPr>
                  <a:spcBef>
                    <a:spcPct val="30000"/>
                  </a:spcBef>
                </a:pPr>
                <a:endParaRPr lang="en-US" altLang="zh-CN" sz="2700" dirty="0">
                  <a:latin typeface="方正隶书简体"/>
                  <a:ea typeface="方正隶书简体"/>
                </a:endParaRPr>
              </a:p>
            </p:txBody>
          </p:sp>
        </p:grpSp>
        <p:sp>
          <p:nvSpPr>
            <p:cNvPr id="138300" name="Rectangle 15"/>
            <p:cNvSpPr/>
            <p:nvPr/>
          </p:nvSpPr>
          <p:spPr>
            <a:xfrm>
              <a:off x="953" y="952"/>
              <a:ext cx="952" cy="9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67500" tIns="35100" rIns="67500" bIns="35100" anchor="ctr"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7" name="Group 9"/>
          <p:cNvGrpSpPr/>
          <p:nvPr/>
        </p:nvGrpSpPr>
        <p:grpSpPr>
          <a:xfrm rot="2700000">
            <a:off x="3471863" y="3014663"/>
            <a:ext cx="1911350" cy="1911350"/>
            <a:chOff x="0" y="0"/>
            <a:chExt cx="1905" cy="1904"/>
          </a:xfrm>
        </p:grpSpPr>
        <p:grpSp>
          <p:nvGrpSpPr>
            <p:cNvPr id="138293" name="Group 10"/>
            <p:cNvGrpSpPr/>
            <p:nvPr/>
          </p:nvGrpSpPr>
          <p:grpSpPr>
            <a:xfrm>
              <a:off x="0" y="0"/>
              <a:ext cx="952" cy="952"/>
              <a:chOff x="0" y="0"/>
              <a:chExt cx="1179" cy="1179"/>
            </a:xfrm>
          </p:grpSpPr>
          <p:grpSp>
            <p:nvGrpSpPr>
              <p:cNvPr id="138295" name="Group 11"/>
              <p:cNvGrpSpPr/>
              <p:nvPr/>
            </p:nvGrpSpPr>
            <p:grpSpPr>
              <a:xfrm>
                <a:off x="0" y="0"/>
                <a:ext cx="1179" cy="1179"/>
                <a:chOff x="0" y="0"/>
                <a:chExt cx="1179" cy="1179"/>
              </a:xfrm>
            </p:grpSpPr>
            <p:sp>
              <p:nvSpPr>
                <p:cNvPr id="138297" name="Rectangle 12" descr="栎木"/>
                <p:cNvSpPr/>
                <p:nvPr/>
              </p:nvSpPr>
              <p:spPr>
                <a:xfrm>
                  <a:off x="0" y="0"/>
                  <a:ext cx="1179" cy="117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lIns="67500" tIns="35100" rIns="67500" bIns="35100" anchor="ctr"/>
                <a:p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8298" name="Oval 13"/>
                <p:cNvSpPr/>
                <p:nvPr/>
              </p:nvSpPr>
              <p:spPr>
                <a:xfrm>
                  <a:off x="522" y="578"/>
                  <a:ext cx="46" cy="46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lIns="67500" tIns="35100" rIns="67500" bIns="35100" anchor="ctr"/>
                <a:p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8296" name="Rectangle 14"/>
              <p:cNvSpPr/>
              <p:nvPr/>
            </p:nvSpPr>
            <p:spPr>
              <a:xfrm>
                <a:off x="477" y="544"/>
                <a:ext cx="323" cy="59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67500" tIns="35100" rIns="67500" bIns="35100">
                <a:spAutoFit/>
              </a:bodyPr>
              <a:p>
                <a:pPr>
                  <a:spcBef>
                    <a:spcPct val="30000"/>
                  </a:spcBef>
                </a:pPr>
                <a:endParaRPr lang="en-US" altLang="zh-CN" sz="2700" dirty="0">
                  <a:latin typeface="方正隶书简体"/>
                  <a:ea typeface="方正隶书简体"/>
                </a:endParaRPr>
              </a:p>
            </p:txBody>
          </p:sp>
        </p:grpSp>
        <p:sp>
          <p:nvSpPr>
            <p:cNvPr id="138294" name="Rectangle 15"/>
            <p:cNvSpPr/>
            <p:nvPr/>
          </p:nvSpPr>
          <p:spPr>
            <a:xfrm>
              <a:off x="953" y="952"/>
              <a:ext cx="952" cy="9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67500" tIns="35100" rIns="67500" bIns="35100" anchor="ctr"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48" name="任意多边形 47"/>
          <p:cNvSpPr/>
          <p:nvPr/>
        </p:nvSpPr>
        <p:spPr>
          <a:xfrm>
            <a:off x="3929063" y="3281363"/>
            <a:ext cx="941388" cy="184150"/>
          </a:xfrm>
          <a:custGeom>
            <a:avLst/>
            <a:gdLst>
              <a:gd name="connsiteX0" fmla="*/ 0 w 1246909"/>
              <a:gd name="connsiteY0" fmla="*/ 304800 h 304800"/>
              <a:gd name="connsiteX1" fmla="*/ 609600 w 1246909"/>
              <a:gd name="connsiteY1" fmla="*/ 0 h 304800"/>
              <a:gd name="connsiteX2" fmla="*/ 1246909 w 1246909"/>
              <a:gd name="connsiteY2" fmla="*/ 304800 h 304800"/>
              <a:gd name="connsiteX3" fmla="*/ 1246909 w 1246909"/>
              <a:gd name="connsiteY3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6909" h="304800">
                <a:moveTo>
                  <a:pt x="0" y="304800"/>
                </a:moveTo>
                <a:cubicBezTo>
                  <a:pt x="200891" y="152400"/>
                  <a:pt x="401782" y="0"/>
                  <a:pt x="609600" y="0"/>
                </a:cubicBezTo>
                <a:cubicBezTo>
                  <a:pt x="817418" y="0"/>
                  <a:pt x="1246909" y="304800"/>
                  <a:pt x="1246909" y="304800"/>
                </a:cubicBezTo>
                <a:lnTo>
                  <a:pt x="1246909" y="304800"/>
                </a:ln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1" name="组合 48"/>
          <p:cNvGrpSpPr/>
          <p:nvPr/>
        </p:nvGrpSpPr>
        <p:grpSpPr>
          <a:xfrm>
            <a:off x="1431925" y="4368800"/>
            <a:ext cx="1081088" cy="1079500"/>
            <a:chOff x="1774826" y="3213101"/>
            <a:chExt cx="1438609" cy="1440000"/>
          </a:xfrm>
        </p:grpSpPr>
        <p:cxnSp>
          <p:nvCxnSpPr>
            <p:cNvPr id="50" name="直接连接符 49"/>
            <p:cNvCxnSpPr>
              <a:stCxn id="138291" idx="0"/>
              <a:endCxn id="138291" idx="4"/>
            </p:cNvCxnSpPr>
            <p:nvPr/>
          </p:nvCxnSpPr>
          <p:spPr>
            <a:xfrm>
              <a:off x="2495187" y="3213101"/>
              <a:ext cx="0" cy="720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38290" name="组合 50"/>
            <p:cNvGrpSpPr/>
            <p:nvPr/>
          </p:nvGrpSpPr>
          <p:grpSpPr>
            <a:xfrm>
              <a:off x="1774826" y="3213101"/>
              <a:ext cx="1438609" cy="1440000"/>
              <a:chOff x="1774826" y="3213101"/>
              <a:chExt cx="1438609" cy="1440000"/>
            </a:xfrm>
          </p:grpSpPr>
          <p:sp>
            <p:nvSpPr>
              <p:cNvPr id="138291" name="Oval 7" descr="栎木"/>
              <p:cNvSpPr/>
              <p:nvPr/>
            </p:nvSpPr>
            <p:spPr>
              <a:xfrm>
                <a:off x="1774826" y="3213101"/>
                <a:ext cx="1438609" cy="1440000"/>
              </a:xfrm>
              <a:prstGeom prst="ellipse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lIns="67500" tIns="35100" rIns="67500" bIns="35100" anchor="ctr"/>
              <a:p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8292" name="Oval 8"/>
              <p:cNvSpPr/>
              <p:nvPr/>
            </p:nvSpPr>
            <p:spPr>
              <a:xfrm>
                <a:off x="2468076" y="3907838"/>
                <a:ext cx="52107" cy="52157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</a:ln>
            </p:spPr>
            <p:txBody>
              <a:bodyPr wrap="none" lIns="67500" tIns="35100" rIns="67500" bIns="35100" anchor="ctr"/>
              <a:p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55" name="直接连接符 54"/>
          <p:cNvCxnSpPr>
            <a:stCxn id="138291" idx="0"/>
            <a:endCxn id="138291" idx="4"/>
          </p:cNvCxnSpPr>
          <p:nvPr/>
        </p:nvCxnSpPr>
        <p:spPr>
          <a:xfrm>
            <a:off x="1982788" y="4908550"/>
            <a:ext cx="3390900" cy="0"/>
          </a:xfrm>
          <a:prstGeom prst="line">
            <a:avLst/>
          </a:prstGeom>
          <a:ln w="2222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253" name="矩形 12"/>
          <p:cNvSpPr/>
          <p:nvPr/>
        </p:nvSpPr>
        <p:spPr>
          <a:xfrm>
            <a:off x="1223963" y="2246313"/>
            <a:ext cx="6122987" cy="160337"/>
          </a:xfrm>
          <a:prstGeom prst="rect">
            <a:avLst/>
          </a:prstGeom>
          <a:solidFill>
            <a:srgbClr val="E6DCA2"/>
          </a:solidFill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sz="1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38254" name="矩形 12"/>
          <p:cNvSpPr/>
          <p:nvPr/>
        </p:nvSpPr>
        <p:spPr>
          <a:xfrm>
            <a:off x="1223963" y="3963988"/>
            <a:ext cx="6122987" cy="160337"/>
          </a:xfrm>
          <a:prstGeom prst="rect">
            <a:avLst/>
          </a:prstGeom>
          <a:solidFill>
            <a:srgbClr val="E6DCA2"/>
          </a:solidFill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sz="1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38255" name="矩形 12"/>
          <p:cNvSpPr/>
          <p:nvPr/>
        </p:nvSpPr>
        <p:spPr>
          <a:xfrm>
            <a:off x="1223963" y="5457825"/>
            <a:ext cx="6122987" cy="160338"/>
          </a:xfrm>
          <a:prstGeom prst="rect">
            <a:avLst/>
          </a:prstGeom>
          <a:solidFill>
            <a:srgbClr val="E6DCA2"/>
          </a:solidFill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sz="1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3" name="组合 60"/>
          <p:cNvGrpSpPr/>
          <p:nvPr/>
        </p:nvGrpSpPr>
        <p:grpSpPr>
          <a:xfrm>
            <a:off x="1509713" y="1362075"/>
            <a:ext cx="2103437" cy="1617663"/>
            <a:chOff x="1281155" y="389968"/>
            <a:chExt cx="2805498" cy="2157142"/>
          </a:xfrm>
        </p:grpSpPr>
        <p:grpSp>
          <p:nvGrpSpPr>
            <p:cNvPr id="138285" name="组合 61"/>
            <p:cNvGrpSpPr/>
            <p:nvPr/>
          </p:nvGrpSpPr>
          <p:grpSpPr>
            <a:xfrm>
              <a:off x="1281155" y="389968"/>
              <a:ext cx="1365657" cy="1177290"/>
              <a:chOff x="3957120" y="3671050"/>
              <a:chExt cx="1365657" cy="1177290"/>
            </a:xfrm>
          </p:grpSpPr>
          <p:sp>
            <p:nvSpPr>
              <p:cNvPr id="138287" name="Oval 8"/>
              <p:cNvSpPr/>
              <p:nvPr/>
            </p:nvSpPr>
            <p:spPr>
              <a:xfrm>
                <a:off x="4606158" y="4418818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</a:ln>
            </p:spPr>
            <p:txBody>
              <a:bodyPr wrap="none" lIns="67500" tIns="35100" rIns="67500" bIns="35100" anchor="ctr"/>
              <a:p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" name="等腰三角形 64"/>
              <p:cNvSpPr/>
              <p:nvPr/>
            </p:nvSpPr>
            <p:spPr>
              <a:xfrm>
                <a:off x="3957120" y="3671050"/>
                <a:ext cx="1365694" cy="1177007"/>
              </a:xfrm>
              <a:prstGeom prst="triangl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63" name="等腰三角形 62"/>
            <p:cNvSpPr/>
            <p:nvPr/>
          </p:nvSpPr>
          <p:spPr>
            <a:xfrm rot="3600000">
              <a:off x="2815321" y="1275779"/>
              <a:ext cx="1365414" cy="1177251"/>
            </a:xfrm>
            <a:prstGeom prst="triangl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66" name="任意多边形 65"/>
          <p:cNvSpPr/>
          <p:nvPr/>
        </p:nvSpPr>
        <p:spPr>
          <a:xfrm>
            <a:off x="2009775" y="1646238"/>
            <a:ext cx="1028700" cy="319088"/>
          </a:xfrm>
          <a:custGeom>
            <a:avLst/>
            <a:gdLst>
              <a:gd name="connsiteX0" fmla="*/ 0 w 1371600"/>
              <a:gd name="connsiteY0" fmla="*/ 389984 h 403431"/>
              <a:gd name="connsiteX1" fmla="*/ 672353 w 1371600"/>
              <a:gd name="connsiteY1" fmla="*/ 19 h 403431"/>
              <a:gd name="connsiteX2" fmla="*/ 1371600 w 1371600"/>
              <a:gd name="connsiteY2" fmla="*/ 403431 h 403431"/>
              <a:gd name="connsiteX3" fmla="*/ 1371600 w 1371600"/>
              <a:gd name="connsiteY3" fmla="*/ 403431 h 40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600" h="403431">
                <a:moveTo>
                  <a:pt x="0" y="389984"/>
                </a:moveTo>
                <a:cubicBezTo>
                  <a:pt x="221876" y="193881"/>
                  <a:pt x="443753" y="-2222"/>
                  <a:pt x="672353" y="19"/>
                </a:cubicBezTo>
                <a:cubicBezTo>
                  <a:pt x="900953" y="2260"/>
                  <a:pt x="1371600" y="403431"/>
                  <a:pt x="1371600" y="403431"/>
                </a:cubicBezTo>
                <a:lnTo>
                  <a:pt x="1371600" y="403431"/>
                </a:ln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5" name="组合 66"/>
          <p:cNvGrpSpPr/>
          <p:nvPr/>
        </p:nvGrpSpPr>
        <p:grpSpPr>
          <a:xfrm rot="3610877">
            <a:off x="1554163" y="1425575"/>
            <a:ext cx="2103437" cy="1617663"/>
            <a:chOff x="1281155" y="389968"/>
            <a:chExt cx="2805498" cy="2157142"/>
          </a:xfrm>
        </p:grpSpPr>
        <p:grpSp>
          <p:nvGrpSpPr>
            <p:cNvPr id="138281" name="组合 67"/>
            <p:cNvGrpSpPr/>
            <p:nvPr/>
          </p:nvGrpSpPr>
          <p:grpSpPr>
            <a:xfrm>
              <a:off x="1281155" y="389968"/>
              <a:ext cx="1365657" cy="1177290"/>
              <a:chOff x="3957120" y="3671050"/>
              <a:chExt cx="1365657" cy="1177290"/>
            </a:xfrm>
          </p:grpSpPr>
          <p:sp>
            <p:nvSpPr>
              <p:cNvPr id="138283" name="Oval 8"/>
              <p:cNvSpPr/>
              <p:nvPr/>
            </p:nvSpPr>
            <p:spPr>
              <a:xfrm>
                <a:off x="4606158" y="4418818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</a:ln>
            </p:spPr>
            <p:txBody>
              <a:bodyPr wrap="none" lIns="67500" tIns="35100" rIns="67500" bIns="35100" anchor="ctr"/>
              <a:p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" name="等腰三角形 70"/>
              <p:cNvSpPr/>
              <p:nvPr/>
            </p:nvSpPr>
            <p:spPr>
              <a:xfrm>
                <a:off x="3949003" y="3671523"/>
                <a:ext cx="1363578" cy="1179125"/>
              </a:xfrm>
              <a:prstGeom prst="triangl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69" name="等腰三角形 68"/>
            <p:cNvSpPr/>
            <p:nvPr/>
          </p:nvSpPr>
          <p:spPr>
            <a:xfrm rot="3600000">
              <a:off x="2811940" y="1274948"/>
              <a:ext cx="1365414" cy="1177251"/>
            </a:xfrm>
            <a:prstGeom prst="triangl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2" name="任意多边形 71"/>
          <p:cNvSpPr/>
          <p:nvPr/>
        </p:nvSpPr>
        <p:spPr>
          <a:xfrm>
            <a:off x="3021013" y="1649413"/>
            <a:ext cx="1028700" cy="320675"/>
          </a:xfrm>
          <a:custGeom>
            <a:avLst/>
            <a:gdLst>
              <a:gd name="connsiteX0" fmla="*/ 0 w 1371600"/>
              <a:gd name="connsiteY0" fmla="*/ 389984 h 403431"/>
              <a:gd name="connsiteX1" fmla="*/ 672353 w 1371600"/>
              <a:gd name="connsiteY1" fmla="*/ 19 h 403431"/>
              <a:gd name="connsiteX2" fmla="*/ 1371600 w 1371600"/>
              <a:gd name="connsiteY2" fmla="*/ 403431 h 403431"/>
              <a:gd name="connsiteX3" fmla="*/ 1371600 w 1371600"/>
              <a:gd name="connsiteY3" fmla="*/ 403431 h 40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600" h="403431">
                <a:moveTo>
                  <a:pt x="0" y="389984"/>
                </a:moveTo>
                <a:cubicBezTo>
                  <a:pt x="221876" y="193881"/>
                  <a:pt x="443753" y="-2222"/>
                  <a:pt x="672353" y="19"/>
                </a:cubicBezTo>
                <a:cubicBezTo>
                  <a:pt x="900953" y="2260"/>
                  <a:pt x="1371600" y="403431"/>
                  <a:pt x="1371600" y="403431"/>
                </a:cubicBezTo>
                <a:lnTo>
                  <a:pt x="1371600" y="403431"/>
                </a:ln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3" name="任意多边形 72"/>
          <p:cNvSpPr/>
          <p:nvPr/>
        </p:nvSpPr>
        <p:spPr>
          <a:xfrm>
            <a:off x="4054475" y="1663700"/>
            <a:ext cx="1028700" cy="319088"/>
          </a:xfrm>
          <a:custGeom>
            <a:avLst/>
            <a:gdLst>
              <a:gd name="connsiteX0" fmla="*/ 0 w 1371600"/>
              <a:gd name="connsiteY0" fmla="*/ 389984 h 403431"/>
              <a:gd name="connsiteX1" fmla="*/ 672353 w 1371600"/>
              <a:gd name="connsiteY1" fmla="*/ 19 h 403431"/>
              <a:gd name="connsiteX2" fmla="*/ 1371600 w 1371600"/>
              <a:gd name="connsiteY2" fmla="*/ 403431 h 403431"/>
              <a:gd name="connsiteX3" fmla="*/ 1371600 w 1371600"/>
              <a:gd name="connsiteY3" fmla="*/ 403431 h 40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600" h="403431">
                <a:moveTo>
                  <a:pt x="0" y="389984"/>
                </a:moveTo>
                <a:cubicBezTo>
                  <a:pt x="221876" y="193881"/>
                  <a:pt x="443753" y="-2222"/>
                  <a:pt x="672353" y="19"/>
                </a:cubicBezTo>
                <a:cubicBezTo>
                  <a:pt x="900953" y="2260"/>
                  <a:pt x="1371600" y="403431"/>
                  <a:pt x="1371600" y="403431"/>
                </a:cubicBezTo>
                <a:lnTo>
                  <a:pt x="1371600" y="403431"/>
                </a:ln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7" name="组合 73"/>
          <p:cNvGrpSpPr/>
          <p:nvPr/>
        </p:nvGrpSpPr>
        <p:grpSpPr>
          <a:xfrm>
            <a:off x="2519363" y="1368425"/>
            <a:ext cx="2103437" cy="1617663"/>
            <a:chOff x="1281155" y="389968"/>
            <a:chExt cx="2805498" cy="2157142"/>
          </a:xfrm>
        </p:grpSpPr>
        <p:grpSp>
          <p:nvGrpSpPr>
            <p:cNvPr id="138277" name="组合 74"/>
            <p:cNvGrpSpPr/>
            <p:nvPr/>
          </p:nvGrpSpPr>
          <p:grpSpPr>
            <a:xfrm>
              <a:off x="1281155" y="389968"/>
              <a:ext cx="1365657" cy="1177290"/>
              <a:chOff x="3957120" y="3671050"/>
              <a:chExt cx="1365657" cy="1177290"/>
            </a:xfrm>
          </p:grpSpPr>
          <p:sp>
            <p:nvSpPr>
              <p:cNvPr id="138279" name="Oval 8"/>
              <p:cNvSpPr/>
              <p:nvPr/>
            </p:nvSpPr>
            <p:spPr>
              <a:xfrm>
                <a:off x="4606158" y="4418818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</a:ln>
            </p:spPr>
            <p:txBody>
              <a:bodyPr wrap="none" lIns="67500" tIns="35100" rIns="67500" bIns="35100" anchor="ctr"/>
              <a:p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" name="等腰三角形 77"/>
              <p:cNvSpPr/>
              <p:nvPr/>
            </p:nvSpPr>
            <p:spPr>
              <a:xfrm>
                <a:off x="3957120" y="3671050"/>
                <a:ext cx="1365694" cy="1177007"/>
              </a:xfrm>
              <a:prstGeom prst="triangl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76" name="等腰三角形 75"/>
            <p:cNvSpPr/>
            <p:nvPr/>
          </p:nvSpPr>
          <p:spPr>
            <a:xfrm rot="3600000">
              <a:off x="2815321" y="1275779"/>
              <a:ext cx="1365414" cy="1177251"/>
            </a:xfrm>
            <a:prstGeom prst="triangl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9" name="组合 78"/>
          <p:cNvGrpSpPr/>
          <p:nvPr/>
        </p:nvGrpSpPr>
        <p:grpSpPr>
          <a:xfrm rot="3610877">
            <a:off x="2555875" y="1431925"/>
            <a:ext cx="2103438" cy="1617663"/>
            <a:chOff x="1281155" y="389968"/>
            <a:chExt cx="2805498" cy="2157142"/>
          </a:xfrm>
        </p:grpSpPr>
        <p:grpSp>
          <p:nvGrpSpPr>
            <p:cNvPr id="138273" name="组合 79"/>
            <p:cNvGrpSpPr/>
            <p:nvPr/>
          </p:nvGrpSpPr>
          <p:grpSpPr>
            <a:xfrm>
              <a:off x="1281155" y="389968"/>
              <a:ext cx="1365657" cy="1177290"/>
              <a:chOff x="3957120" y="3671050"/>
              <a:chExt cx="1365657" cy="1177290"/>
            </a:xfrm>
          </p:grpSpPr>
          <p:sp>
            <p:nvSpPr>
              <p:cNvPr id="138275" name="Oval 8"/>
              <p:cNvSpPr/>
              <p:nvPr/>
            </p:nvSpPr>
            <p:spPr>
              <a:xfrm>
                <a:off x="4606158" y="4418818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</a:ln>
            </p:spPr>
            <p:txBody>
              <a:bodyPr wrap="none" lIns="67500" tIns="35100" rIns="67500" bIns="35100" anchor="ctr"/>
              <a:p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" name="等腰三角形 82"/>
              <p:cNvSpPr/>
              <p:nvPr/>
            </p:nvSpPr>
            <p:spPr>
              <a:xfrm>
                <a:off x="3949002" y="3671521"/>
                <a:ext cx="1363578" cy="1179125"/>
              </a:xfrm>
              <a:prstGeom prst="triangl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81" name="等腰三角形 80"/>
            <p:cNvSpPr/>
            <p:nvPr/>
          </p:nvSpPr>
          <p:spPr>
            <a:xfrm rot="3600000">
              <a:off x="2811939" y="1274946"/>
              <a:ext cx="1365415" cy="1177251"/>
            </a:xfrm>
            <a:prstGeom prst="triangl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1" name="组合 88"/>
          <p:cNvGrpSpPr/>
          <p:nvPr/>
        </p:nvGrpSpPr>
        <p:grpSpPr>
          <a:xfrm>
            <a:off x="3532188" y="1363663"/>
            <a:ext cx="2105025" cy="1617662"/>
            <a:chOff x="1281155" y="389968"/>
            <a:chExt cx="2805498" cy="2157142"/>
          </a:xfrm>
        </p:grpSpPr>
        <p:grpSp>
          <p:nvGrpSpPr>
            <p:cNvPr id="138269" name="组合 89"/>
            <p:cNvGrpSpPr/>
            <p:nvPr/>
          </p:nvGrpSpPr>
          <p:grpSpPr>
            <a:xfrm>
              <a:off x="1281155" y="389968"/>
              <a:ext cx="1365657" cy="1177290"/>
              <a:chOff x="3957120" y="3671050"/>
              <a:chExt cx="1365657" cy="1177290"/>
            </a:xfrm>
          </p:grpSpPr>
          <p:sp>
            <p:nvSpPr>
              <p:cNvPr id="138271" name="Oval 8"/>
              <p:cNvSpPr/>
              <p:nvPr/>
            </p:nvSpPr>
            <p:spPr>
              <a:xfrm>
                <a:off x="4606158" y="4418818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</a:ln>
            </p:spPr>
            <p:txBody>
              <a:bodyPr wrap="none" lIns="67500" tIns="35100" rIns="67500" bIns="35100" anchor="ctr"/>
              <a:p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" name="等腰三角形 92"/>
              <p:cNvSpPr/>
              <p:nvPr/>
            </p:nvSpPr>
            <p:spPr>
              <a:xfrm>
                <a:off x="3957120" y="3671050"/>
                <a:ext cx="1364664" cy="1177009"/>
              </a:xfrm>
              <a:prstGeom prst="triangl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91" name="等腰三角形 90"/>
            <p:cNvSpPr/>
            <p:nvPr/>
          </p:nvSpPr>
          <p:spPr>
            <a:xfrm rot="3600000">
              <a:off x="2815764" y="1276223"/>
              <a:ext cx="1365413" cy="1176363"/>
            </a:xfrm>
            <a:prstGeom prst="triangl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4" name="组合 93"/>
          <p:cNvGrpSpPr/>
          <p:nvPr/>
        </p:nvGrpSpPr>
        <p:grpSpPr>
          <a:xfrm rot="3610877">
            <a:off x="3582988" y="1436688"/>
            <a:ext cx="2105025" cy="1616075"/>
            <a:chOff x="1281155" y="389968"/>
            <a:chExt cx="2805498" cy="2157142"/>
          </a:xfrm>
        </p:grpSpPr>
        <p:grpSp>
          <p:nvGrpSpPr>
            <p:cNvPr id="138265" name="组合 94"/>
            <p:cNvGrpSpPr/>
            <p:nvPr/>
          </p:nvGrpSpPr>
          <p:grpSpPr>
            <a:xfrm>
              <a:off x="1281155" y="389968"/>
              <a:ext cx="1365657" cy="1177290"/>
              <a:chOff x="3957120" y="3671050"/>
              <a:chExt cx="1365657" cy="1177290"/>
            </a:xfrm>
          </p:grpSpPr>
          <p:sp>
            <p:nvSpPr>
              <p:cNvPr id="138267" name="Oval 8"/>
              <p:cNvSpPr/>
              <p:nvPr/>
            </p:nvSpPr>
            <p:spPr>
              <a:xfrm>
                <a:off x="4606158" y="4418818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</a:ln>
            </p:spPr>
            <p:txBody>
              <a:bodyPr wrap="none" lIns="67500" tIns="35100" rIns="67500" bIns="35100" anchor="ctr"/>
              <a:p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" name="等腰三角形 97"/>
              <p:cNvSpPr/>
              <p:nvPr/>
            </p:nvSpPr>
            <p:spPr>
              <a:xfrm>
                <a:off x="3950705" y="3670986"/>
                <a:ext cx="1366781" cy="1182402"/>
              </a:xfrm>
              <a:prstGeom prst="triangl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96" name="等腰三角形 95"/>
            <p:cNvSpPr/>
            <p:nvPr/>
          </p:nvSpPr>
          <p:spPr>
            <a:xfrm rot="3600000">
              <a:off x="2813295" y="1273023"/>
              <a:ext cx="1364636" cy="1176363"/>
            </a:xfrm>
            <a:prstGeom prst="triangl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700000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700000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700000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0.37331 0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00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3600000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3600000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3600000">
                                      <p:cBhvr>
                                        <p:cTn id="10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矩形 191489"/>
          <p:cNvSpPr/>
          <p:nvPr/>
        </p:nvSpPr>
        <p:spPr>
          <a:xfrm>
            <a:off x="395288" y="565150"/>
            <a:ext cx="345598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美妙的圆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191491" name="图片 191490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1413" y="1628775"/>
            <a:ext cx="6048375" cy="4633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1492" name="矩形 191491"/>
          <p:cNvSpPr/>
          <p:nvPr/>
        </p:nvSpPr>
        <p:spPr>
          <a:xfrm>
            <a:off x="827088" y="1844675"/>
            <a:ext cx="863600" cy="340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fontAlgn="base" hangingPunct="0"/>
            <a:r>
              <a:rPr lang="zh-CN" altLang="en-US" sz="3600" b="1" strike="noStrike" noProof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</a:rPr>
              <a:t>大</a:t>
            </a:r>
            <a:endParaRPr lang="zh-CN" altLang="en-US" sz="3600" b="1" strike="noStrike" noProof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eaLnBrk="0" fontAlgn="base" hangingPunct="0"/>
            <a:r>
              <a:rPr lang="zh-CN" altLang="en-US" sz="3600" b="1" strike="noStrike" noProof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</a:rPr>
              <a:t>自</a:t>
            </a:r>
            <a:endParaRPr lang="zh-CN" altLang="en-US" sz="3600" b="1" strike="noStrike" noProof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eaLnBrk="0" fontAlgn="base" hangingPunct="0"/>
            <a:r>
              <a:rPr lang="zh-CN" altLang="en-US" sz="3600" b="1" strike="noStrike" noProof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</a:rPr>
              <a:t>然</a:t>
            </a:r>
            <a:endParaRPr lang="zh-CN" altLang="en-US" sz="3600" b="1" strike="noStrike" noProof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eaLnBrk="0" fontAlgn="base" hangingPunct="0"/>
            <a:r>
              <a:rPr lang="zh-CN" altLang="en-US" sz="3600" b="1" strike="noStrike" noProof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</a:rPr>
              <a:t>中</a:t>
            </a:r>
            <a:endParaRPr lang="zh-CN" altLang="en-US" sz="3600" b="1" strike="noStrike" noProof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eaLnBrk="0" fontAlgn="base" hangingPunct="0"/>
            <a:r>
              <a:rPr lang="zh-CN" altLang="en-US" sz="3600" b="1" strike="noStrike" noProof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</a:rPr>
              <a:t>的</a:t>
            </a:r>
            <a:endParaRPr lang="zh-CN" altLang="en-US" sz="3600" b="1" strike="noStrike" noProof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eaLnBrk="0" fontAlgn="base" hangingPunct="0"/>
            <a:r>
              <a:rPr lang="zh-CN" altLang="en-US" sz="3600" b="1" strike="noStrike" noProof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</a:rPr>
              <a:t>圆</a:t>
            </a:r>
            <a:endParaRPr lang="zh-CN" altLang="en-US" sz="3600" b="1" strike="noStrike" noProof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 spd="slow" advClick="0" advTm="4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3000"/>
                                        <p:tgtEl>
                                          <p:spTgt spid="19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矩形 192513"/>
          <p:cNvSpPr/>
          <p:nvPr/>
        </p:nvSpPr>
        <p:spPr>
          <a:xfrm>
            <a:off x="395288" y="565150"/>
            <a:ext cx="345598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美妙的圆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192515" name="图片 192514" descr="u=1793380243,4121721164&amp;gp=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1916113"/>
            <a:ext cx="2303463" cy="172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2516" name="图片 192515" descr="u=1869485565,2716512160&amp;gp=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338" y="1628775"/>
            <a:ext cx="2292350" cy="2011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2517" name="图片 192516" descr="u=1637305113,1852817151&amp;gp=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175" y="3933825"/>
            <a:ext cx="2519363" cy="1889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2518" name="图片 192517" descr="u=2587362452,4275110969&amp;gp=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625" y="4005263"/>
            <a:ext cx="2027238" cy="2073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Click="0" advTm="3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9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30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3000"/>
                                        <p:tgtEl>
                                          <p:spTgt spid="19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0"/>
                                        <p:tgtEl>
                                          <p:spTgt spid="19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矩形 193537"/>
          <p:cNvSpPr/>
          <p:nvPr/>
        </p:nvSpPr>
        <p:spPr>
          <a:xfrm>
            <a:off x="395288" y="641350"/>
            <a:ext cx="345598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美妙的圆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193539" name="图片 193538" descr="u=64482654,2289592041&amp;gp=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8538" y="1989138"/>
            <a:ext cx="1882775" cy="1079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3540" name="图片 193539" descr="u=3492303502,3895068693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25" y="1268413"/>
            <a:ext cx="2322513" cy="1741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3541" name="图片 193540" descr="u=2949415261,304742219&amp;gp=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325" y="3860800"/>
            <a:ext cx="2663825" cy="1858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3542" name="图片 193541" descr="u=379803680,3833603123&amp;gp=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175" y="3284538"/>
            <a:ext cx="3816350" cy="2849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3543" name="矩形 193542"/>
          <p:cNvSpPr/>
          <p:nvPr/>
        </p:nvSpPr>
        <p:spPr>
          <a:xfrm>
            <a:off x="539750" y="2060575"/>
            <a:ext cx="863600" cy="340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fontAlgn="base" hangingPunct="0"/>
            <a:r>
              <a:rPr lang="zh-CN" altLang="en-US" sz="3600" b="1" strike="noStrike" noProof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</a:rPr>
              <a:t>建</a:t>
            </a:r>
            <a:endParaRPr lang="zh-CN" altLang="en-US" sz="3600" b="1" strike="noStrike" noProof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eaLnBrk="0" fontAlgn="base" hangingPunct="0"/>
            <a:r>
              <a:rPr lang="zh-CN" altLang="en-US" sz="3600" b="1" strike="noStrike" noProof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</a:rPr>
              <a:t>筑</a:t>
            </a:r>
            <a:endParaRPr lang="zh-CN" altLang="en-US" sz="3600" b="1" strike="noStrike" noProof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eaLnBrk="0" fontAlgn="base" hangingPunct="0"/>
            <a:r>
              <a:rPr lang="zh-CN" altLang="en-US" sz="3600" b="1" strike="noStrike" noProof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</a:rPr>
              <a:t>设</a:t>
            </a:r>
            <a:endParaRPr lang="zh-CN" altLang="en-US" sz="3600" b="1" strike="noStrike" noProof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eaLnBrk="0" fontAlgn="base" hangingPunct="0"/>
            <a:r>
              <a:rPr lang="zh-CN" altLang="en-US" sz="3600" b="1" strike="noStrike" noProof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</a:rPr>
              <a:t>计</a:t>
            </a:r>
            <a:endParaRPr lang="zh-CN" altLang="en-US" sz="3600" b="1" strike="noStrike" noProof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eaLnBrk="0" fontAlgn="base" hangingPunct="0"/>
            <a:r>
              <a:rPr lang="zh-CN" altLang="en-US" sz="3600" b="1" strike="noStrike" noProof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</a:rPr>
              <a:t>中</a:t>
            </a:r>
            <a:endParaRPr lang="zh-CN" altLang="en-US" sz="3600" b="1" strike="noStrike" noProof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eaLnBrk="0" fontAlgn="base" hangingPunct="0"/>
            <a:r>
              <a:rPr lang="zh-CN" altLang="en-US" sz="3600" b="1" strike="noStrike" noProof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</a:rPr>
              <a:t>的</a:t>
            </a:r>
            <a:endParaRPr lang="zh-CN" altLang="en-US" sz="3600" b="1" strike="noStrike" noProof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eaLnBrk="0" fontAlgn="base" hangingPunct="0"/>
            <a:r>
              <a:rPr lang="zh-CN" altLang="en-US" sz="3600" b="1" strike="noStrike" noProof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</a:rPr>
              <a:t>圆</a:t>
            </a:r>
            <a:endParaRPr lang="zh-CN" altLang="en-US" sz="3600" b="1" strike="noStrike" noProof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 spd="slow" advClick="0" advTm="6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9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3000"/>
                                        <p:tgtEl>
                                          <p:spTgt spid="19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30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93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3000"/>
                                        <p:tgtEl>
                                          <p:spTgt spid="19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矩形 194561"/>
          <p:cNvSpPr/>
          <p:nvPr/>
        </p:nvSpPr>
        <p:spPr>
          <a:xfrm>
            <a:off x="395288" y="565150"/>
            <a:ext cx="345598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美妙的圆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194563" name="图片 194562" descr="u=128465158,3775011169&amp;gp=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1025" y="1844675"/>
            <a:ext cx="1333500" cy="176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64" name="图片 194563" descr="u=935038722,1494567605&amp;gp=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350" y="2205038"/>
            <a:ext cx="1333500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65" name="图片 194564" descr="u=998506945,764945311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913" y="4149725"/>
            <a:ext cx="1323975" cy="1314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66" name="图片 194565" descr="u=1414278905,3249503117&amp;gp=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188" y="1989138"/>
            <a:ext cx="774700" cy="177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67" name="图片 194566" descr="u=1704048943,949373228&amp;gp=-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8138" y="4149725"/>
            <a:ext cx="1333500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68" name="图片 194567" descr="u=2128357437,3733653652&amp;gp=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1050" y="1844675"/>
            <a:ext cx="1944688" cy="1455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69" name="图片 194568" descr="u=3322789075,770746518&amp;gp=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3663" y="4005263"/>
            <a:ext cx="1728787" cy="1643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70" name="矩形 194569"/>
          <p:cNvSpPr/>
          <p:nvPr/>
        </p:nvSpPr>
        <p:spPr>
          <a:xfrm>
            <a:off x="827088" y="1844675"/>
            <a:ext cx="863600" cy="340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fontAlgn="base" hangingPunct="0"/>
            <a:r>
              <a:rPr lang="zh-CN" altLang="en-US" sz="3600" b="1" strike="noStrike" noProof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</a:rPr>
              <a:t>工</a:t>
            </a:r>
            <a:endParaRPr lang="zh-CN" altLang="en-US" sz="3600" b="1" strike="noStrike" noProof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eaLnBrk="0" fontAlgn="base" hangingPunct="0"/>
            <a:r>
              <a:rPr lang="zh-CN" altLang="en-US" sz="3600" b="1" strike="noStrike" noProof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</a:rPr>
              <a:t>艺</a:t>
            </a:r>
            <a:endParaRPr lang="zh-CN" altLang="en-US" sz="3600" b="1" strike="noStrike" noProof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eaLnBrk="0" fontAlgn="base" hangingPunct="0"/>
            <a:r>
              <a:rPr lang="zh-CN" altLang="en-US" sz="3600" b="1" strike="noStrike" noProof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</a:rPr>
              <a:t>设</a:t>
            </a:r>
            <a:endParaRPr lang="zh-CN" altLang="en-US" sz="3600" b="1" strike="noStrike" noProof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eaLnBrk="0" fontAlgn="base" hangingPunct="0"/>
            <a:r>
              <a:rPr lang="zh-CN" altLang="en-US" sz="3600" b="1" strike="noStrike" noProof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</a:rPr>
              <a:t>计</a:t>
            </a:r>
            <a:endParaRPr lang="zh-CN" altLang="en-US" sz="3600" b="1" strike="noStrike" noProof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eaLnBrk="0" fontAlgn="base" hangingPunct="0"/>
            <a:r>
              <a:rPr lang="zh-CN" altLang="en-US" sz="3600" b="1" strike="noStrike" noProof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</a:rPr>
              <a:t>中</a:t>
            </a:r>
            <a:endParaRPr lang="zh-CN" altLang="en-US" sz="3600" b="1" strike="noStrike" noProof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eaLnBrk="0" fontAlgn="base" hangingPunct="0"/>
            <a:r>
              <a:rPr lang="zh-CN" altLang="en-US" sz="3600" b="1" strike="noStrike" noProof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</a:rPr>
              <a:t>的</a:t>
            </a:r>
            <a:endParaRPr lang="zh-CN" altLang="en-US" sz="3600" b="1" strike="noStrike" noProof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eaLnBrk="0" fontAlgn="base" hangingPunct="0"/>
            <a:r>
              <a:rPr lang="zh-CN" altLang="en-US" sz="3600" b="1" strike="noStrike" noProof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</a:rPr>
              <a:t>圆</a:t>
            </a:r>
            <a:endParaRPr lang="zh-CN" altLang="en-US" sz="3600" b="1" strike="noStrike" noProof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 spd="slow"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9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9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9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19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194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82" name="矩形 174081"/>
          <p:cNvSpPr/>
          <p:nvPr/>
        </p:nvSpPr>
        <p:spPr>
          <a:xfrm>
            <a:off x="469900" y="914083"/>
            <a:ext cx="1295400" cy="685800"/>
          </a:xfrm>
          <a:prstGeom prst="rect">
            <a:avLst/>
          </a:prstGeom>
          <a:solidFill>
            <a:srgbClr val="FF66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迷你简胖头鱼" pitchFamily="65" charset="-122"/>
            </a:endParaRPr>
          </a:p>
        </p:txBody>
      </p:sp>
      <p:sp>
        <p:nvSpPr>
          <p:cNvPr id="174083" name="矩形 174082"/>
          <p:cNvSpPr/>
          <p:nvPr/>
        </p:nvSpPr>
        <p:spPr>
          <a:xfrm>
            <a:off x="583883" y="1991360"/>
            <a:ext cx="1066800" cy="914400"/>
          </a:xfrm>
          <a:prstGeom prst="rect">
            <a:avLst/>
          </a:prstGeom>
          <a:solidFill>
            <a:srgbClr val="CCFF33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迷你简胖头鱼" pitchFamily="65" charset="-122"/>
            </a:endParaRPr>
          </a:p>
        </p:txBody>
      </p:sp>
      <p:sp>
        <p:nvSpPr>
          <p:cNvPr id="174084" name="平行四边形 174083"/>
          <p:cNvSpPr/>
          <p:nvPr/>
        </p:nvSpPr>
        <p:spPr>
          <a:xfrm>
            <a:off x="1983740" y="952183"/>
            <a:ext cx="1447800" cy="609600"/>
          </a:xfrm>
          <a:prstGeom prst="parallelogram">
            <a:avLst>
              <a:gd name="adj" fmla="val 59375"/>
            </a:avLst>
          </a:prstGeom>
          <a:solidFill>
            <a:srgbClr val="FF330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迷你简胖头鱼" pitchFamily="65" charset="-122"/>
            </a:endParaRPr>
          </a:p>
        </p:txBody>
      </p:sp>
      <p:sp>
        <p:nvSpPr>
          <p:cNvPr id="174085" name="等腰三角形 174084"/>
          <p:cNvSpPr/>
          <p:nvPr/>
        </p:nvSpPr>
        <p:spPr>
          <a:xfrm>
            <a:off x="2212023" y="1888808"/>
            <a:ext cx="990600" cy="914400"/>
          </a:xfrm>
          <a:prstGeom prst="triangle">
            <a:avLst>
              <a:gd name="adj" fmla="val 48333"/>
            </a:avLst>
          </a:prstGeom>
          <a:solidFill>
            <a:srgbClr val="99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迷你简胖头鱼" pitchFamily="65" charset="-122"/>
            </a:endParaRPr>
          </a:p>
        </p:txBody>
      </p:sp>
      <p:sp>
        <p:nvSpPr>
          <p:cNvPr id="174086" name="任意多边形 174085"/>
          <p:cNvSpPr/>
          <p:nvPr/>
        </p:nvSpPr>
        <p:spPr>
          <a:xfrm rot="10770763">
            <a:off x="3293745" y="1377633"/>
            <a:ext cx="1066800" cy="609600"/>
          </a:xfrm>
          <a:custGeom>
            <a:avLst/>
            <a:gdLst/>
            <a:ahLst/>
            <a:cxnLst>
              <a:cxn ang="0">
                <a:pos x="18900" y="10800"/>
              </a:cxn>
              <a:cxn ang="90">
                <a:pos x="10800" y="21600"/>
              </a:cxn>
              <a:cxn ang="180">
                <a:pos x="2700" y="10800"/>
              </a:cxn>
              <a:cxn ang="270">
                <a:pos x="10800" y="0"/>
              </a:cxn>
            </a:cxnLst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087" name="椭圆 174086"/>
          <p:cNvSpPr/>
          <p:nvPr/>
        </p:nvSpPr>
        <p:spPr>
          <a:xfrm>
            <a:off x="684213" y="4005263"/>
            <a:ext cx="1655762" cy="1655762"/>
          </a:xfrm>
          <a:prstGeom prst="ellipse">
            <a:avLst/>
          </a:prstGeom>
          <a:solidFill>
            <a:srgbClr val="FF66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迷你简胖头鱼" pitchFamily="65" charset="-122"/>
            </a:endParaRPr>
          </a:p>
        </p:txBody>
      </p:sp>
      <p:sp>
        <p:nvSpPr>
          <p:cNvPr id="174090" name="文本框 174089"/>
          <p:cNvSpPr txBox="1"/>
          <p:nvPr/>
        </p:nvSpPr>
        <p:spPr>
          <a:xfrm>
            <a:off x="250825" y="3390900"/>
            <a:ext cx="8893175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 latinLnBrk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sz="3500" b="1" dirty="0">
                <a:latin typeface="Arial" panose="020B0604020202020204" pitchFamily="34" charset="0"/>
                <a:ea typeface="楷体_GB2312" pitchFamily="49" charset="-122"/>
              </a:rPr>
              <a:t>圆和我们以前学过的平面图形有什么区别？</a:t>
            </a:r>
            <a:endParaRPr lang="zh-CN" altLang="en-US" sz="35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74091" name="矩形 174090"/>
          <p:cNvSpPr/>
          <p:nvPr/>
        </p:nvSpPr>
        <p:spPr>
          <a:xfrm>
            <a:off x="3431540" y="4510405"/>
            <a:ext cx="57467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342900" indent="-342900">
              <a:spcBef>
                <a:spcPct val="50000"/>
              </a:spcBef>
            </a:pPr>
            <a:r>
              <a:rPr lang="zh-CN" altLang="en-US" sz="3600" b="1" dirty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rPr>
              <a:t>圆是由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曲线</a:t>
            </a:r>
            <a:r>
              <a:rPr lang="zh-CN" altLang="en-US" sz="3600" b="1" dirty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rPr>
              <a:t>围成的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平面图形。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4677410" y="1991360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607050" y="1767205"/>
            <a:ext cx="32321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多边形是由</a:t>
            </a:r>
            <a:r>
              <a:rPr lang="zh-CN" altLang="en-US" sz="2400" b="1">
                <a:solidFill>
                  <a:srgbClr val="FF0000"/>
                </a:solidFill>
              </a:rPr>
              <a:t>线段</a:t>
            </a:r>
            <a:r>
              <a:rPr lang="zh-CN" altLang="en-US" sz="2400"/>
              <a:t>围成的</a:t>
            </a:r>
            <a:r>
              <a:rPr lang="zh-CN" altLang="en-US" sz="2400">
                <a:solidFill>
                  <a:srgbClr val="FF0000"/>
                </a:solidFill>
              </a:rPr>
              <a:t>平面图形</a:t>
            </a:r>
            <a:r>
              <a:rPr lang="zh-CN" altLang="en-US" sz="2400"/>
              <a:t>，有角和顶点</a:t>
            </a:r>
            <a:endParaRPr lang="zh-CN" altLang="en-US" sz="2400"/>
          </a:p>
        </p:txBody>
      </p:sp>
      <p:sp>
        <p:nvSpPr>
          <p:cNvPr id="4" name="右箭头 3"/>
          <p:cNvSpPr/>
          <p:nvPr/>
        </p:nvSpPr>
        <p:spPr>
          <a:xfrm>
            <a:off x="2529205" y="4643120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7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74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0" grpId="0"/>
      <p:bldP spid="174091" grpId="0"/>
      <p:bldP spid="2" grpId="0" animBg="1"/>
      <p:bldP spid="3" grpId="0"/>
      <p:bldP spid="4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矩形 195585"/>
          <p:cNvSpPr/>
          <p:nvPr/>
        </p:nvSpPr>
        <p:spPr>
          <a:xfrm>
            <a:off x="395288" y="565150"/>
            <a:ext cx="345598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美妙的圆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195587" name="图片 195586" descr="u=19583059,2010874484&amp;gp=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8875" y="1989138"/>
            <a:ext cx="1206500" cy="952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5588" name="图片 195587" descr="u=83683924,3917816102&amp;gp=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325" y="1773238"/>
            <a:ext cx="1778000" cy="1562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5589" name="图片 195588" descr="u=1223275117,1199626275&amp;gp=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613" y="1989138"/>
            <a:ext cx="1765300" cy="132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5590" name="图片 195589" descr="u=1474790735,1750675805&amp;gp=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7775" y="4005263"/>
            <a:ext cx="1333500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5591" name="图片 195590" descr="u=2041648905,2628507573&amp;gp=-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9763" y="3716338"/>
            <a:ext cx="1778000" cy="1638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5592" name="图片 195591" descr="u=3577443820,3975586032&amp;gp=-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1788" y="3789363"/>
            <a:ext cx="1778000" cy="1663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5593" name="矩形 195592"/>
          <p:cNvSpPr/>
          <p:nvPr/>
        </p:nvSpPr>
        <p:spPr>
          <a:xfrm>
            <a:off x="827088" y="1844675"/>
            <a:ext cx="863600" cy="340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fontAlgn="base" hangingPunct="0"/>
            <a:r>
              <a:rPr lang="zh-CN" altLang="en-US" sz="3600" b="1" strike="noStrike" noProof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</a:rPr>
              <a:t>标</a:t>
            </a:r>
            <a:endParaRPr lang="zh-CN" altLang="en-US" sz="3600" b="1" strike="noStrike" noProof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eaLnBrk="0" fontAlgn="base" hangingPunct="0"/>
            <a:r>
              <a:rPr lang="zh-CN" altLang="en-US" sz="3600" b="1" strike="noStrike" noProof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</a:rPr>
              <a:t>志</a:t>
            </a:r>
            <a:endParaRPr lang="zh-CN" altLang="en-US" sz="3600" b="1" strike="noStrike" noProof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eaLnBrk="0" fontAlgn="base" hangingPunct="0"/>
            <a:r>
              <a:rPr lang="zh-CN" altLang="en-US" sz="3600" b="1" strike="noStrike" noProof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</a:rPr>
              <a:t>设</a:t>
            </a:r>
            <a:endParaRPr lang="zh-CN" altLang="en-US" sz="3600" b="1" strike="noStrike" noProof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eaLnBrk="0" fontAlgn="base" hangingPunct="0"/>
            <a:r>
              <a:rPr lang="zh-CN" altLang="en-US" sz="3600" b="1" strike="noStrike" noProof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</a:rPr>
              <a:t>计</a:t>
            </a:r>
            <a:endParaRPr lang="zh-CN" altLang="en-US" sz="3600" b="1" strike="noStrike" noProof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eaLnBrk="0" fontAlgn="base" hangingPunct="0"/>
            <a:r>
              <a:rPr lang="zh-CN" altLang="en-US" sz="3600" b="1" strike="noStrike" noProof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</a:rPr>
              <a:t>中</a:t>
            </a:r>
            <a:endParaRPr lang="zh-CN" altLang="en-US" sz="3600" b="1" strike="noStrike" noProof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eaLnBrk="0" fontAlgn="base" hangingPunct="0"/>
            <a:r>
              <a:rPr lang="zh-CN" altLang="en-US" sz="3600" b="1" strike="noStrike" noProof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</a:rPr>
              <a:t>的</a:t>
            </a:r>
            <a:endParaRPr lang="zh-CN" altLang="en-US" sz="3600" b="1" strike="noStrike" noProof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eaLnBrk="0" fontAlgn="base" hangingPunct="0"/>
            <a:r>
              <a:rPr lang="zh-CN" altLang="en-US" sz="3600" b="1" strike="noStrike" noProof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</a:rPr>
              <a:t>圆</a:t>
            </a:r>
            <a:endParaRPr lang="zh-CN" altLang="en-US" sz="3600" b="1" strike="noStrike" noProof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9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9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19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9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9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19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矩形 196609"/>
          <p:cNvSpPr/>
          <p:nvPr/>
        </p:nvSpPr>
        <p:spPr>
          <a:xfrm>
            <a:off x="395288" y="565150"/>
            <a:ext cx="345598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美妙的圆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196611" name="图片 196610" descr="u=711887371,4176316587&amp;gp=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8888" y="3573463"/>
            <a:ext cx="1778000" cy="876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6612" name="图片 196611" descr="u=675137689,3761415992&amp;gp=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938" y="2565400"/>
            <a:ext cx="2513012" cy="3168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6613" name="图片 196612" descr="u=1117068719,2460850007&amp;gp=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663" y="3644900"/>
            <a:ext cx="1765300" cy="157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6614" name="矩形 196613"/>
          <p:cNvSpPr/>
          <p:nvPr/>
        </p:nvSpPr>
        <p:spPr>
          <a:xfrm>
            <a:off x="2411413" y="1628775"/>
            <a:ext cx="453707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工业生产中的圆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 spd="slow" advClick="0" advTm="4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9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96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3000"/>
                                        <p:tgtEl>
                                          <p:spTgt spid="19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3000"/>
                                        <p:tgtEl>
                                          <p:spTgt spid="19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矩形 197633"/>
          <p:cNvSpPr/>
          <p:nvPr/>
        </p:nvSpPr>
        <p:spPr>
          <a:xfrm>
            <a:off x="395288" y="565150"/>
            <a:ext cx="345598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美妙的圆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197635" name="图片 197634" descr="u=2223322234,169020191&amp;gp=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7400" y="1773238"/>
            <a:ext cx="1784350" cy="176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7636" name="图片 197635" descr="u=2789169462,590325280&amp;gp=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313" y="2492375"/>
            <a:ext cx="2376487" cy="1782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7637" name="图片 197636" descr="u=3313840522,2106017730&amp;gp=-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700" y="3860800"/>
            <a:ext cx="3024188" cy="2268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7638" name="矩形 197637"/>
          <p:cNvSpPr/>
          <p:nvPr/>
        </p:nvSpPr>
        <p:spPr>
          <a:xfrm>
            <a:off x="827088" y="1844675"/>
            <a:ext cx="863600" cy="340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fontAlgn="base" hangingPunct="0"/>
            <a:r>
              <a:rPr lang="zh-CN" altLang="en-US" sz="3600" b="1" strike="noStrike" noProof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</a:rPr>
              <a:t>科</a:t>
            </a:r>
            <a:endParaRPr lang="zh-CN" altLang="en-US" sz="3600" b="1" strike="noStrike" noProof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eaLnBrk="0" fontAlgn="base" hangingPunct="0"/>
            <a:r>
              <a:rPr lang="zh-CN" altLang="en-US" sz="3600" b="1" strike="noStrike" noProof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</a:rPr>
              <a:t>技</a:t>
            </a:r>
            <a:endParaRPr lang="zh-CN" altLang="en-US" sz="3600" b="1" strike="noStrike" noProof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eaLnBrk="0" fontAlgn="base" hangingPunct="0"/>
            <a:r>
              <a:rPr lang="zh-CN" altLang="en-US" sz="3600" b="1" strike="noStrike" noProof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</a:rPr>
              <a:t>中</a:t>
            </a:r>
            <a:endParaRPr lang="zh-CN" altLang="en-US" sz="3600" b="1" strike="noStrike" noProof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eaLnBrk="0" fontAlgn="base" hangingPunct="0"/>
            <a:r>
              <a:rPr lang="zh-CN" altLang="en-US" sz="3600" b="1" strike="noStrike" noProof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</a:rPr>
              <a:t>的</a:t>
            </a:r>
            <a:endParaRPr lang="zh-CN" altLang="en-US" sz="3600" b="1" strike="noStrike" noProof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eaLnBrk="0" fontAlgn="base" hangingPunct="0"/>
            <a:r>
              <a:rPr lang="zh-CN" altLang="en-US" sz="3600" b="1" strike="noStrike" noProof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</a:rPr>
              <a:t>圆</a:t>
            </a:r>
            <a:endParaRPr lang="zh-CN" altLang="en-US" sz="3600" b="1" strike="noStrike" noProof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9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19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19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1" name="图片 9"/>
          <p:cNvPicPr>
            <a:picLocks noChangeAspect="1"/>
          </p:cNvPicPr>
          <p:nvPr/>
        </p:nvPicPr>
        <p:blipFill>
          <a:blip r:embed="rId1"/>
          <a:srcRect r="608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图片 8"/>
          <p:cNvPicPr>
            <a:picLocks noChangeAspect="1"/>
          </p:cNvPicPr>
          <p:nvPr/>
        </p:nvPicPr>
        <p:blipFill>
          <a:blip r:embed="rId1"/>
          <a:srcRect l="9834" b="-337"/>
          <a:stretch>
            <a:fillRect/>
          </a:stretch>
        </p:blipFill>
        <p:spPr>
          <a:xfrm>
            <a:off x="1588" y="1588"/>
            <a:ext cx="9129712" cy="6927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图片 7"/>
          <p:cNvPicPr>
            <a:picLocks noChangeAspect="1"/>
          </p:cNvPicPr>
          <p:nvPr/>
        </p:nvPicPr>
        <p:blipFill>
          <a:blip r:embed="rId1"/>
          <a:srcRect l="3162" t="403" r="16127" b="2333"/>
          <a:stretch>
            <a:fillRect/>
          </a:stretch>
        </p:blipFill>
        <p:spPr>
          <a:xfrm>
            <a:off x="827088" y="0"/>
            <a:ext cx="7261225" cy="6742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2450" name="图片 4" descr="未标题-1副本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0350" y="2278063"/>
            <a:ext cx="6786563" cy="2374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2451" name="TextBox 3"/>
          <p:cNvSpPr txBox="1"/>
          <p:nvPr/>
        </p:nvSpPr>
        <p:spPr>
          <a:xfrm>
            <a:off x="2700338" y="2781300"/>
            <a:ext cx="4679950" cy="1431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buFontTx/>
            </a:pP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在一切平面图形中，圆是最美的。</a:t>
            </a:r>
            <a:endParaRPr lang="en-US" altLang="zh-CN" sz="3200" b="1" dirty="0">
              <a:latin typeface="楷体_GB2312" pitchFamily="49" charset="-122"/>
              <a:ea typeface="楷体_GB2312" pitchFamily="49" charset="-122"/>
            </a:endParaRPr>
          </a:p>
          <a:p>
            <a:pPr algn="r">
              <a:buFontTx/>
            </a:pPr>
            <a:r>
              <a:rPr lang="en-US" altLang="zh-CN" sz="2400" b="1" dirty="0">
                <a:latin typeface="华文楷体" panose="02010600040101010101" pitchFamily="2" charset="-122"/>
                <a:ea typeface="楷体_GB2312" pitchFamily="49" charset="-122"/>
              </a:rPr>
              <a:t>——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古希腊数学家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文本框 188417"/>
          <p:cNvSpPr txBox="1"/>
          <p:nvPr/>
        </p:nvSpPr>
        <p:spPr>
          <a:xfrm>
            <a:off x="396875" y="679450"/>
            <a:ext cx="2238375" cy="64135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选 择 题：</a:t>
            </a:r>
            <a:endParaRPr lang="zh-CN" altLang="en-US" sz="3600" b="1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6626" name="文本框 188418"/>
          <p:cNvSpPr txBox="1"/>
          <p:nvPr/>
        </p:nvSpPr>
        <p:spPr>
          <a:xfrm>
            <a:off x="1524000" y="1371600"/>
            <a:ext cx="6386513" cy="48387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）画圆时，圆规两脚间的距离是   （     ）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A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半径长度             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B 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直径长度 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）从圆心到（   ）任意一点的线段叫半径。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A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圆心     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B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圆外   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C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圆上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）通过圆心，并且两端都在圆上的（     ）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叫直径。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A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直径     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B 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线段    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C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射线 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8420" name="文本框 188419"/>
          <p:cNvSpPr txBox="1"/>
          <p:nvPr/>
        </p:nvSpPr>
        <p:spPr>
          <a:xfrm>
            <a:off x="6934200" y="1320800"/>
            <a:ext cx="44132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8421" name="文本框 188420"/>
          <p:cNvSpPr txBox="1"/>
          <p:nvPr/>
        </p:nvSpPr>
        <p:spPr>
          <a:xfrm>
            <a:off x="3810000" y="2757488"/>
            <a:ext cx="420688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8422" name="文本框 188421"/>
          <p:cNvSpPr txBox="1"/>
          <p:nvPr/>
        </p:nvSpPr>
        <p:spPr>
          <a:xfrm>
            <a:off x="6994525" y="4181475"/>
            <a:ext cx="420688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0" grpId="0"/>
      <p:bldP spid="188421" grpId="0"/>
      <p:bldP spid="1884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文本框 189441"/>
          <p:cNvSpPr txBox="1"/>
          <p:nvPr/>
        </p:nvSpPr>
        <p:spPr>
          <a:xfrm>
            <a:off x="457200" y="666750"/>
            <a:ext cx="1781175" cy="64135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判  断：</a:t>
            </a:r>
            <a:endParaRPr lang="zh-CN" altLang="en-US" sz="3600" b="1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7650" name="文本框 189442"/>
          <p:cNvSpPr txBox="1"/>
          <p:nvPr/>
        </p:nvSpPr>
        <p:spPr>
          <a:xfrm>
            <a:off x="914400" y="1657350"/>
            <a:ext cx="7405688" cy="43624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）在同一圆内只能画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100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条直径。   （    ）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）所有的圆的直径都相等。             （    ）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）等圆的半径都相等。                      （    ）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）两端都在圆上的线段叫做直径。  （    ）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）从圆心到圆上任意一点的距离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都相等。                                          （    ）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6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）画一个直径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厘米的圆，圆规两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脚间的距离应该是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厘米。             （    ）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7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）直径是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厘米的圆比直径是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厘米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的圆要大些。                                   （    ）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9444" name="文本框 189443"/>
          <p:cNvSpPr txBox="1"/>
          <p:nvPr/>
        </p:nvSpPr>
        <p:spPr>
          <a:xfrm>
            <a:off x="7254875" y="1573213"/>
            <a:ext cx="5905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×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9445" name="文本框 189444"/>
          <p:cNvSpPr txBox="1"/>
          <p:nvPr/>
        </p:nvSpPr>
        <p:spPr>
          <a:xfrm>
            <a:off x="7239000" y="2038350"/>
            <a:ext cx="5905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×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9446" name="文本框 189445"/>
          <p:cNvSpPr txBox="1"/>
          <p:nvPr/>
        </p:nvSpPr>
        <p:spPr>
          <a:xfrm>
            <a:off x="7331075" y="2906713"/>
            <a:ext cx="5905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×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9447" name="文本框 189446"/>
          <p:cNvSpPr txBox="1"/>
          <p:nvPr/>
        </p:nvSpPr>
        <p:spPr>
          <a:xfrm>
            <a:off x="7483475" y="5368925"/>
            <a:ext cx="6413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√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9448" name="文本框 189447"/>
          <p:cNvSpPr txBox="1"/>
          <p:nvPr/>
        </p:nvSpPr>
        <p:spPr>
          <a:xfrm>
            <a:off x="7407275" y="4583113"/>
            <a:ext cx="5905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×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9449" name="文本框 189448"/>
          <p:cNvSpPr txBox="1"/>
          <p:nvPr/>
        </p:nvSpPr>
        <p:spPr>
          <a:xfrm>
            <a:off x="7391400" y="3744913"/>
            <a:ext cx="5905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√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9450" name="文本框 189449"/>
          <p:cNvSpPr txBox="1"/>
          <p:nvPr/>
        </p:nvSpPr>
        <p:spPr>
          <a:xfrm>
            <a:off x="7331075" y="2419350"/>
            <a:ext cx="5905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√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9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9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894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4" grpId="0"/>
      <p:bldP spid="189445" grpId="0"/>
      <p:bldP spid="189446" grpId="0"/>
      <p:bldP spid="189447" grpId="0"/>
      <p:bldP spid="189448" grpId="0"/>
      <p:bldP spid="189449" grpId="0"/>
      <p:bldP spid="18945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6866" name="Picture 5" descr="未标题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2914650"/>
            <a:ext cx="3829050" cy="9477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269240" y="791845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zh-CN" sz="2800">
                <a:solidFill>
                  <a:srgbClr val="FF0000"/>
                </a:solidFill>
              </a:rPr>
              <a:t>活动一：</a:t>
            </a:r>
            <a:endParaRPr lang="zh-CN" altLang="zh-CN" sz="28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04850" y="1684020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活动要求：</a:t>
            </a:r>
            <a:endParaRPr lang="zh-CN" altLang="en-US" sz="2800"/>
          </a:p>
        </p:txBody>
      </p:sp>
      <p:sp>
        <p:nvSpPr>
          <p:cNvPr id="7" name="文本框 6"/>
          <p:cNvSpPr txBox="1"/>
          <p:nvPr/>
        </p:nvSpPr>
        <p:spPr>
          <a:xfrm>
            <a:off x="683895" y="2263775"/>
            <a:ext cx="53587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/>
              <a:t>1</a:t>
            </a:r>
            <a:r>
              <a:rPr lang="zh-CN" altLang="en-US" sz="2800"/>
              <a:t>、想一想：可以用什么来画圆？</a:t>
            </a:r>
            <a:endParaRPr lang="zh-CN" altLang="en-US" sz="2800"/>
          </a:p>
        </p:txBody>
      </p:sp>
      <p:sp>
        <p:nvSpPr>
          <p:cNvPr id="8" name="文本框 7"/>
          <p:cNvSpPr txBox="1"/>
          <p:nvPr/>
        </p:nvSpPr>
        <p:spPr>
          <a:xfrm>
            <a:off x="704850" y="3098800"/>
            <a:ext cx="78479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/>
              <a:t>2</a:t>
            </a:r>
            <a:r>
              <a:rPr lang="zh-CN" altLang="en-US" sz="2800"/>
              <a:t>、画一画：利用自己收集的材料试着画一个圆。</a:t>
            </a:r>
            <a:endParaRPr lang="zh-CN" altLang="en-US" sz="2800"/>
          </a:p>
        </p:txBody>
      </p:sp>
      <p:sp>
        <p:nvSpPr>
          <p:cNvPr id="9" name="文本框 8"/>
          <p:cNvSpPr txBox="1"/>
          <p:nvPr/>
        </p:nvSpPr>
        <p:spPr>
          <a:xfrm>
            <a:off x="683895" y="3996690"/>
            <a:ext cx="79622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3</a:t>
            </a:r>
            <a:r>
              <a:rPr lang="zh-CN" altLang="en-US" sz="2800"/>
              <a:t>、说一说：画好后和小组里的同学交流一下你是怎么画圆的。</a:t>
            </a:r>
            <a:endParaRPr lang="zh-CN" altLang="en-US"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画圆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01955" y="988695"/>
            <a:ext cx="8340725" cy="4193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文本框 184321"/>
          <p:cNvSpPr txBox="1"/>
          <p:nvPr/>
        </p:nvSpPr>
        <p:spPr>
          <a:xfrm>
            <a:off x="1258888" y="404813"/>
            <a:ext cx="6624637" cy="1403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不以规矩，不成方圆。  </a:t>
            </a:r>
            <a:endParaRPr lang="zh-CN" altLang="en-US" sz="4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                                          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——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孟子</a:t>
            </a:r>
            <a:endParaRPr lang="zh-CN" altLang="en-US" sz="280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184323" name="MOV05329.MPG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619250" y="1989138"/>
            <a:ext cx="5976938" cy="4067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4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843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23"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432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c6a77622af5ae67f3c9109171c3828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570" y="803910"/>
            <a:ext cx="8404860" cy="45961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97b49450997ebd7d110b31caccbf692"/>
          <p:cNvPicPr>
            <a:picLocks noChangeAspect="1"/>
          </p:cNvPicPr>
          <p:nvPr/>
        </p:nvPicPr>
        <p:blipFill>
          <a:blip r:embed="rId1"/>
          <a:srcRect l="9811" r="9426" b="4177"/>
          <a:stretch>
            <a:fillRect/>
          </a:stretch>
        </p:blipFill>
        <p:spPr>
          <a:xfrm>
            <a:off x="506095" y="497205"/>
            <a:ext cx="8131810" cy="4231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269240" y="791845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zh-CN" sz="2800">
                <a:solidFill>
                  <a:srgbClr val="FF0000"/>
                </a:solidFill>
              </a:rPr>
              <a:t>活动二：</a:t>
            </a:r>
            <a:endParaRPr lang="zh-CN" altLang="zh-CN" sz="28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04850" y="1684020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活动要求：</a:t>
            </a:r>
            <a:endParaRPr lang="zh-CN" altLang="en-US" sz="2800"/>
          </a:p>
        </p:txBody>
      </p:sp>
      <p:sp>
        <p:nvSpPr>
          <p:cNvPr id="2" name="文本框 1"/>
          <p:cNvSpPr txBox="1"/>
          <p:nvPr/>
        </p:nvSpPr>
        <p:spPr>
          <a:xfrm>
            <a:off x="471170" y="2642235"/>
            <a:ext cx="787336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/>
              <a:t>（</a:t>
            </a:r>
            <a:r>
              <a:rPr lang="en-US" altLang="zh-CN" sz="2800"/>
              <a:t>1</a:t>
            </a:r>
            <a:r>
              <a:rPr lang="zh-CN" altLang="zh-CN" sz="2800"/>
              <a:t>）折一折：拿出一个圆，折出它的直径和半径</a:t>
            </a:r>
            <a:endParaRPr lang="zh-CN" altLang="zh-CN" sz="2800"/>
          </a:p>
          <a:p>
            <a:endParaRPr lang="zh-CN" altLang="zh-CN" sz="2800"/>
          </a:p>
          <a:p>
            <a:r>
              <a:rPr lang="zh-CN" altLang="zh-CN" sz="2800"/>
              <a:t>（</a:t>
            </a:r>
            <a:r>
              <a:rPr lang="en-US" altLang="zh-CN" sz="2800"/>
              <a:t>2</a:t>
            </a:r>
            <a:r>
              <a:rPr lang="zh-CN" altLang="zh-CN" sz="2800"/>
              <a:t>）画一画：蓝色笔画出直径，红色笔标出半径</a:t>
            </a:r>
            <a:endParaRPr lang="zh-CN" altLang="zh-CN" sz="2800"/>
          </a:p>
          <a:p>
            <a:endParaRPr lang="zh-CN" altLang="zh-CN" sz="2800"/>
          </a:p>
          <a:p>
            <a:r>
              <a:rPr lang="zh-CN" altLang="zh-CN" sz="2800"/>
              <a:t>（</a:t>
            </a:r>
            <a:r>
              <a:rPr lang="en-US" altLang="zh-CN" sz="2800"/>
              <a:t>3</a:t>
            </a:r>
            <a:r>
              <a:rPr lang="zh-CN" altLang="zh-CN" sz="2800"/>
              <a:t>）量一量或比一比，并在组内说一说你的发现。</a:t>
            </a:r>
            <a:endParaRPr lang="zh-CN" altLang="zh-CN"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椭圆 181249"/>
          <p:cNvSpPr/>
          <p:nvPr/>
        </p:nvSpPr>
        <p:spPr>
          <a:xfrm>
            <a:off x="2667000" y="1524000"/>
            <a:ext cx="3810000" cy="3810000"/>
          </a:xfrm>
          <a:prstGeom prst="ellipse">
            <a:avLst/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迷你简胖头鱼" pitchFamily="65" charset="-122"/>
            </a:endParaRPr>
          </a:p>
        </p:txBody>
      </p:sp>
      <p:sp>
        <p:nvSpPr>
          <p:cNvPr id="19458" name="文本框 181250"/>
          <p:cNvSpPr txBox="1"/>
          <p:nvPr/>
        </p:nvSpPr>
        <p:spPr>
          <a:xfrm>
            <a:off x="4572000" y="3429000"/>
            <a:ext cx="5334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i="1">
                <a:solidFill>
                  <a:srgbClr val="FF5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endParaRPr lang="en-US" altLang="zh-CN" sz="3200" b="1" i="1">
              <a:solidFill>
                <a:srgbClr val="FF505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459" name="文本框 181251"/>
          <p:cNvSpPr txBox="1"/>
          <p:nvPr/>
        </p:nvSpPr>
        <p:spPr>
          <a:xfrm>
            <a:off x="3962400" y="3124200"/>
            <a:ext cx="12192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rgbClr val="FF5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•</a:t>
            </a:r>
            <a:endParaRPr lang="en-US" altLang="zh-CN" sz="3200" b="1">
              <a:solidFill>
                <a:srgbClr val="FF505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1253" name="直接连接符 181252"/>
          <p:cNvSpPr/>
          <p:nvPr/>
        </p:nvSpPr>
        <p:spPr>
          <a:xfrm>
            <a:off x="4572000" y="3429000"/>
            <a:ext cx="19050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254" name="直接连接符 181253"/>
          <p:cNvSpPr/>
          <p:nvPr/>
        </p:nvSpPr>
        <p:spPr>
          <a:xfrm rot="1992406">
            <a:off x="4419600" y="3962400"/>
            <a:ext cx="1905000" cy="158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255" name="直接连接符 181254"/>
          <p:cNvSpPr/>
          <p:nvPr/>
        </p:nvSpPr>
        <p:spPr>
          <a:xfrm>
            <a:off x="2667000" y="3429000"/>
            <a:ext cx="19050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256" name="直接连接符 181255"/>
          <p:cNvSpPr/>
          <p:nvPr/>
        </p:nvSpPr>
        <p:spPr>
          <a:xfrm rot="5400000">
            <a:off x="3617913" y="2473325"/>
            <a:ext cx="1905000" cy="158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257" name="直接连接符 181256"/>
          <p:cNvSpPr/>
          <p:nvPr/>
        </p:nvSpPr>
        <p:spPr>
          <a:xfrm rot="1593903">
            <a:off x="2743200" y="2971800"/>
            <a:ext cx="1905000" cy="158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258" name="直接连接符 181257"/>
          <p:cNvSpPr/>
          <p:nvPr/>
        </p:nvSpPr>
        <p:spPr>
          <a:xfrm>
            <a:off x="4572000" y="3429000"/>
            <a:ext cx="19050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259" name="直接连接符 181258"/>
          <p:cNvSpPr/>
          <p:nvPr/>
        </p:nvSpPr>
        <p:spPr>
          <a:xfrm rot="-3350676">
            <a:off x="4151313" y="2625725"/>
            <a:ext cx="1905000" cy="158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260" name="直接连接符 181259"/>
          <p:cNvSpPr/>
          <p:nvPr/>
        </p:nvSpPr>
        <p:spPr>
          <a:xfrm rot="7058033">
            <a:off x="3160713" y="4302125"/>
            <a:ext cx="1905000" cy="158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261" name="直接连接符 181260"/>
          <p:cNvSpPr/>
          <p:nvPr/>
        </p:nvSpPr>
        <p:spPr>
          <a:xfrm rot="-5400000">
            <a:off x="3617913" y="4378325"/>
            <a:ext cx="1905000" cy="158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262" name="直接连接符 181261"/>
          <p:cNvSpPr/>
          <p:nvPr/>
        </p:nvSpPr>
        <p:spPr>
          <a:xfrm rot="-762920">
            <a:off x="4572000" y="3200400"/>
            <a:ext cx="1905000" cy="1588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263" name="直接连接符 181262"/>
          <p:cNvSpPr/>
          <p:nvPr/>
        </p:nvSpPr>
        <p:spPr>
          <a:xfrm rot="-1658033">
            <a:off x="4495800" y="2971800"/>
            <a:ext cx="1905000" cy="1588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264" name="直接连接符 181263"/>
          <p:cNvSpPr/>
          <p:nvPr/>
        </p:nvSpPr>
        <p:spPr>
          <a:xfrm rot="-2725105">
            <a:off x="4303713" y="2701925"/>
            <a:ext cx="1905000" cy="1588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265" name="直接连接符 181264"/>
          <p:cNvSpPr/>
          <p:nvPr/>
        </p:nvSpPr>
        <p:spPr>
          <a:xfrm>
            <a:off x="4572000" y="3429000"/>
            <a:ext cx="19050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266" name="直接连接符 181265"/>
          <p:cNvSpPr/>
          <p:nvPr/>
        </p:nvSpPr>
        <p:spPr>
          <a:xfrm rot="-3350676">
            <a:off x="4151313" y="2625725"/>
            <a:ext cx="1905000" cy="1588"/>
          </a:xfrm>
          <a:prstGeom prst="line">
            <a:avLst/>
          </a:prstGeom>
          <a:ln w="38100" cap="flat" cmpd="sng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267" name="直接连接符 181266"/>
          <p:cNvSpPr/>
          <p:nvPr/>
        </p:nvSpPr>
        <p:spPr>
          <a:xfrm rot="-4224796">
            <a:off x="3922713" y="2549525"/>
            <a:ext cx="1905000" cy="1588"/>
          </a:xfrm>
          <a:prstGeom prst="line">
            <a:avLst/>
          </a:prstGeom>
          <a:ln w="38100" cap="flat" cmpd="sng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268" name="直接连接符 181267"/>
          <p:cNvSpPr/>
          <p:nvPr/>
        </p:nvSpPr>
        <p:spPr>
          <a:xfrm rot="5400000">
            <a:off x="3617913" y="2473325"/>
            <a:ext cx="1905000" cy="1588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269" name="直接连接符 181268"/>
          <p:cNvSpPr/>
          <p:nvPr/>
        </p:nvSpPr>
        <p:spPr>
          <a:xfrm rot="-3350676">
            <a:off x="4151313" y="2625725"/>
            <a:ext cx="1905000" cy="158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270" name="直接连接符 181269"/>
          <p:cNvSpPr/>
          <p:nvPr/>
        </p:nvSpPr>
        <p:spPr>
          <a:xfrm>
            <a:off x="3886200" y="1676400"/>
            <a:ext cx="685800" cy="17526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271" name="直接连接符 181270"/>
          <p:cNvSpPr/>
          <p:nvPr/>
        </p:nvSpPr>
        <p:spPr>
          <a:xfrm>
            <a:off x="3200400" y="2057400"/>
            <a:ext cx="1371600" cy="13716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272" name="直接连接符 181271"/>
          <p:cNvSpPr/>
          <p:nvPr/>
        </p:nvSpPr>
        <p:spPr>
          <a:xfrm rot="1593903">
            <a:off x="2743200" y="2971800"/>
            <a:ext cx="1905000" cy="1588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273" name="直接连接符 181272"/>
          <p:cNvSpPr/>
          <p:nvPr/>
        </p:nvSpPr>
        <p:spPr>
          <a:xfrm rot="5400000">
            <a:off x="3617913" y="2473325"/>
            <a:ext cx="1905000" cy="158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274" name="直接连接符 181273"/>
          <p:cNvSpPr/>
          <p:nvPr/>
        </p:nvSpPr>
        <p:spPr>
          <a:xfrm>
            <a:off x="2743200" y="2971800"/>
            <a:ext cx="182880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275" name="直接连接符 181274"/>
          <p:cNvSpPr/>
          <p:nvPr/>
        </p:nvSpPr>
        <p:spPr>
          <a:xfrm rot="1593903">
            <a:off x="2743200" y="2971800"/>
            <a:ext cx="1905000" cy="158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276" name="直接连接符 181275"/>
          <p:cNvSpPr/>
          <p:nvPr/>
        </p:nvSpPr>
        <p:spPr>
          <a:xfrm>
            <a:off x="2667000" y="3429000"/>
            <a:ext cx="19050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277" name="直接连接符 181276"/>
          <p:cNvSpPr/>
          <p:nvPr/>
        </p:nvSpPr>
        <p:spPr>
          <a:xfrm>
            <a:off x="2667000" y="3429000"/>
            <a:ext cx="1905000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278" name="直接连接符 181277"/>
          <p:cNvSpPr/>
          <p:nvPr/>
        </p:nvSpPr>
        <p:spPr>
          <a:xfrm flipV="1">
            <a:off x="2819400" y="3429000"/>
            <a:ext cx="1752600" cy="6858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279" name="直接连接符 181278"/>
          <p:cNvSpPr/>
          <p:nvPr/>
        </p:nvSpPr>
        <p:spPr>
          <a:xfrm flipV="1">
            <a:off x="3124200" y="3429000"/>
            <a:ext cx="1447800" cy="12954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280" name="直接连接符 181279"/>
          <p:cNvSpPr/>
          <p:nvPr/>
        </p:nvSpPr>
        <p:spPr>
          <a:xfrm rot="7058033">
            <a:off x="3160713" y="4302125"/>
            <a:ext cx="1905000" cy="1588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281" name="直接连接符 181280"/>
          <p:cNvSpPr/>
          <p:nvPr/>
        </p:nvSpPr>
        <p:spPr>
          <a:xfrm rot="7058033">
            <a:off x="3160713" y="4302125"/>
            <a:ext cx="1905000" cy="158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282" name="直接连接符 181281"/>
          <p:cNvSpPr/>
          <p:nvPr/>
        </p:nvSpPr>
        <p:spPr>
          <a:xfrm flipV="1">
            <a:off x="4114800" y="3429000"/>
            <a:ext cx="457200" cy="18288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283" name="直接连接符 181282"/>
          <p:cNvSpPr/>
          <p:nvPr/>
        </p:nvSpPr>
        <p:spPr>
          <a:xfrm rot="-5400000">
            <a:off x="3617913" y="4378325"/>
            <a:ext cx="1905000" cy="1588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284" name="直接连接符 181283"/>
          <p:cNvSpPr/>
          <p:nvPr/>
        </p:nvSpPr>
        <p:spPr>
          <a:xfrm rot="-5400000">
            <a:off x="3617913" y="4378325"/>
            <a:ext cx="1905000" cy="158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285" name="直接连接符 181284"/>
          <p:cNvSpPr/>
          <p:nvPr/>
        </p:nvSpPr>
        <p:spPr>
          <a:xfrm>
            <a:off x="4572000" y="3429000"/>
            <a:ext cx="609600" cy="18288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286" name="直接连接符 181285"/>
          <p:cNvSpPr/>
          <p:nvPr/>
        </p:nvSpPr>
        <p:spPr>
          <a:xfrm>
            <a:off x="4572000" y="3429000"/>
            <a:ext cx="1143000" cy="15240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287" name="直接连接符 181286"/>
          <p:cNvSpPr/>
          <p:nvPr/>
        </p:nvSpPr>
        <p:spPr>
          <a:xfrm rot="1992406">
            <a:off x="4419600" y="3962400"/>
            <a:ext cx="1905000" cy="1588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288" name="直接连接符 181287"/>
          <p:cNvSpPr/>
          <p:nvPr/>
        </p:nvSpPr>
        <p:spPr>
          <a:xfrm rot="1992406">
            <a:off x="4419600" y="3962400"/>
            <a:ext cx="1905000" cy="158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8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0*0*0*0"/>
</p:tagLst>
</file>

<file path=ppt/tags/tag2.xml><?xml version="1.0" encoding="utf-8"?>
<p:tagLst xmlns:p="http://schemas.openxmlformats.org/presentationml/2006/main">
  <p:tag name="KSO_WM_UNIT_TABLE_BEAUTIFY" val="{b3913a17-6d45-4ee2-afff-3c9e7a3fc35c}"/>
</p:tagLst>
</file>

<file path=ppt/tags/tag3.xml><?xml version="1.0" encoding="utf-8"?>
<p:tagLst xmlns:p="http://schemas.openxmlformats.org/presentationml/2006/main">
  <p:tag name="KSO_WM_UNIT_PLACING_PICTURE_USER_VIEWPORT" val="{&quot;height&quot;:4665,&quot;width&quot;:4065}"/>
</p:tagLst>
</file>

<file path=ppt/tags/tag4.xml><?xml version="1.0" encoding="utf-8"?>
<p:tagLst xmlns:p="http://schemas.openxmlformats.org/presentationml/2006/main">
  <p:tag name="KSO_WM_UNIT_PLACING_PICTURE_USER_VIEWPORT" val="{&quot;height&quot;:3300,&quot;width&quot;:10785}"/>
</p:tagLst>
</file>

<file path=ppt/tags/tag5.xml><?xml version="1.0" encoding="utf-8"?>
<p:tagLst xmlns:p="http://schemas.openxmlformats.org/presentationml/2006/main">
  <p:tag name="KSO_WM_UNIT_PLACING_PICTURE_USER_VIEWPORT" val="{&quot;height&quot;:3660,&quot;width&quot;:3720}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6CBE6"/>
        </a:accent5>
        <a:accent6>
          <a:srgbClr val="D470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1129</Words>
  <Application>WPS 演示</Application>
  <PresentationFormat>在屏幕上显示</PresentationFormat>
  <Paragraphs>185</Paragraphs>
  <Slides>29</Slides>
  <Notes>0</Notes>
  <HiddenSlides>0</HiddenSlides>
  <MMClips>1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52" baseType="lpstr">
      <vt:lpstr>Arial</vt:lpstr>
      <vt:lpstr>宋体</vt:lpstr>
      <vt:lpstr>Wingdings</vt:lpstr>
      <vt:lpstr>迷你简胖头鱼</vt:lpstr>
      <vt:lpstr>Calibri</vt:lpstr>
      <vt:lpstr>微软雅黑</vt:lpstr>
      <vt:lpstr>黑体</vt:lpstr>
      <vt:lpstr>楷体_GB2312</vt:lpstr>
      <vt:lpstr>新宋体</vt:lpstr>
      <vt:lpstr>华文彩云</vt:lpstr>
      <vt:lpstr>Times New Roman</vt:lpstr>
      <vt:lpstr>华文中宋</vt:lpstr>
      <vt:lpstr>Arial Unicode MS</vt:lpstr>
      <vt:lpstr>Calibri Light</vt:lpstr>
      <vt:lpstr>方正隶书简体</vt:lpstr>
      <vt:lpstr>华文行楷</vt:lpstr>
      <vt:lpstr>华文新魏</vt:lpstr>
      <vt:lpstr>华文楷体</vt:lpstr>
      <vt:lpstr>隶书</vt:lpstr>
      <vt:lpstr>默认设计模板</vt:lpstr>
      <vt:lpstr>Office 主题</vt:lpstr>
      <vt:lpstr>1_默认设计模板</vt:lpstr>
      <vt:lpstr>Flash.Movie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64</cp:revision>
  <dcterms:created xsi:type="dcterms:W3CDTF">2016-01-25T07:50:00Z</dcterms:created>
  <dcterms:modified xsi:type="dcterms:W3CDTF">2020-06-15T12:18:32Z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2052-11.1.0.9740</vt:lpwstr>
  </property>
</Properties>
</file>