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4"/>
  </p:notesMasterIdLst>
  <p:handoutMasterIdLst>
    <p:handoutMasterId r:id="rId15"/>
  </p:handoutMasterIdLst>
  <p:sldIdLst>
    <p:sldId id="271" r:id="rId3"/>
    <p:sldId id="558" r:id="rId4"/>
    <p:sldId id="917" r:id="rId5"/>
    <p:sldId id="918" r:id="rId6"/>
    <p:sldId id="919" r:id="rId7"/>
    <p:sldId id="920" r:id="rId8"/>
    <p:sldId id="921" r:id="rId9"/>
    <p:sldId id="922" r:id="rId10"/>
    <p:sldId id="924" r:id="rId11"/>
    <p:sldId id="927" r:id="rId12"/>
    <p:sldId id="928" r:id="rId13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60680" lvl="1" indent="920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723900" lvl="2" indent="1873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85850" lvl="3" indent="2825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449705" lvl="4" indent="3746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3746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3746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3746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3746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  <a:srgbClr val="0C4476"/>
    <a:srgbClr val="5B9BD5"/>
    <a:srgbClr val="A5A5A5"/>
    <a:srgbClr val="92D050"/>
    <a:srgbClr val="4472C4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64"/>
    <p:restoredTop sz="99657"/>
  </p:normalViewPr>
  <p:slideViewPr>
    <p:cSldViewPr showGuides="1">
      <p:cViewPr varScale="1">
        <p:scale>
          <a:sx n="89" d="100"/>
          <a:sy n="89" d="100"/>
        </p:scale>
        <p:origin x="112" y="52"/>
      </p:cViewPr>
      <p:guideLst>
        <p:guide orient="horz" pos="17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34DC91-B502-42A3-AA8B-20EC23AC1CE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2020/5/28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E8442A-39E3-4792-A7C3-7D0A16D24E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8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6068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239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8585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449705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3EDA0C-A1B0-4866-88EE-0EF2BC3F0FD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6068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239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858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44970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3936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195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10253F">
            <a:alpha val="89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10253F">
            <a:alpha val="89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>
            <a:alpha val="89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00507114924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591" t="17743" r="8430" b="14250"/>
          <a:stretch>
            <a:fillRect/>
          </a:stretch>
        </p:blipFill>
        <p:spPr>
          <a:xfrm>
            <a:off x="8392160" y="131445"/>
            <a:ext cx="641350" cy="57404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heel spokes="1"/>
  </p:transition>
  <p:hf sldNum="0" hdr="0" ftr="0" dt="0"/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>
            <a:alpha val="89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00507114924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591" t="17743" r="8430" b="14250"/>
          <a:stretch>
            <a:fillRect/>
          </a:stretch>
        </p:blipFill>
        <p:spPr>
          <a:xfrm>
            <a:off x="8392160" y="131445"/>
            <a:ext cx="641350" cy="57404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slow">
    <p:wheel spokes="1"/>
  </p:transition>
  <p:hf sldNum="0" hdr="0" ftr="0" dt="0"/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hyperlink" Target="&#24773;&#22659;&#65288;&#19968;&#27169;&#39064;13&#65289;.ggb" TargetMode="Externa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hyperlink" Target="&#38382;&#39064;1.ggb" TargetMode="Externa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GIF"/><Relationship Id="rId5" Type="http://schemas.openxmlformats.org/officeDocument/2006/relationships/hyperlink" Target="&#20999;&#32447;&#25918;&#32553;&#65288;&#26041;&#22825;&#30011;&#25119;&#65289;.ggb" TargetMode="Externa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hyperlink" Target="&#38382;&#39064;2.ggb" TargetMode="External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hyperlink" Target="&#20363;1.ggb" TargetMode="Externa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11755" y="471170"/>
            <a:ext cx="56051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2400" b="1" spc="300" baseline="0" noProof="0" dirty="0">
                <a:solidFill>
                  <a:schemeClr val="tx1">
                    <a:alpha val="99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常州市高三数学专题复习研究课</a:t>
            </a:r>
          </a:p>
        </p:txBody>
      </p:sp>
      <p:sp>
        <p:nvSpPr>
          <p:cNvPr id="21" name="矩形 4"/>
          <p:cNvSpPr/>
          <p:nvPr/>
        </p:nvSpPr>
        <p:spPr>
          <a:xfrm>
            <a:off x="-73025" y="333375"/>
            <a:ext cx="2595563" cy="736600"/>
          </a:xfrm>
          <a:custGeom>
            <a:avLst/>
            <a:gdLst>
              <a:gd name="connsiteX0" fmla="*/ 0 w 10501745"/>
              <a:gd name="connsiteY0" fmla="*/ 0 h 2978727"/>
              <a:gd name="connsiteX1" fmla="*/ 10501745 w 10501745"/>
              <a:gd name="connsiteY1" fmla="*/ 0 h 2978727"/>
              <a:gd name="connsiteX2" fmla="*/ 10501745 w 10501745"/>
              <a:gd name="connsiteY2" fmla="*/ 2978727 h 2978727"/>
              <a:gd name="connsiteX3" fmla="*/ 0 w 10501745"/>
              <a:gd name="connsiteY3" fmla="*/ 2978727 h 2978727"/>
              <a:gd name="connsiteX4" fmla="*/ 0 w 10501745"/>
              <a:gd name="connsiteY4" fmla="*/ 0 h 2978727"/>
              <a:gd name="connsiteX0-1" fmla="*/ 0 w 10501745"/>
              <a:gd name="connsiteY0-2" fmla="*/ 0 h 2978727"/>
              <a:gd name="connsiteX1-3" fmla="*/ 10501745 w 10501745"/>
              <a:gd name="connsiteY1-4" fmla="*/ 0 h 2978727"/>
              <a:gd name="connsiteX2-5" fmla="*/ 8977745 w 10501745"/>
              <a:gd name="connsiteY2-6" fmla="*/ 2937163 h 2978727"/>
              <a:gd name="connsiteX3-7" fmla="*/ 0 w 10501745"/>
              <a:gd name="connsiteY3-8" fmla="*/ 2978727 h 2978727"/>
              <a:gd name="connsiteX4-9" fmla="*/ 0 w 10501745"/>
              <a:gd name="connsiteY4-10" fmla="*/ 0 h 2978727"/>
              <a:gd name="connsiteX0-11" fmla="*/ 0 w 10501745"/>
              <a:gd name="connsiteY0-12" fmla="*/ 0 h 2978727"/>
              <a:gd name="connsiteX1-13" fmla="*/ 10501745 w 10501745"/>
              <a:gd name="connsiteY1-14" fmla="*/ 0 h 2978727"/>
              <a:gd name="connsiteX2-15" fmla="*/ 8589818 w 10501745"/>
              <a:gd name="connsiteY2-16" fmla="*/ 2937163 h 2978727"/>
              <a:gd name="connsiteX3-17" fmla="*/ 0 w 10501745"/>
              <a:gd name="connsiteY3-18" fmla="*/ 2978727 h 2978727"/>
              <a:gd name="connsiteX4-19" fmla="*/ 0 w 10501745"/>
              <a:gd name="connsiteY4-20" fmla="*/ 0 h 2978727"/>
              <a:gd name="connsiteX0-21" fmla="*/ 0 w 10501745"/>
              <a:gd name="connsiteY0-22" fmla="*/ 0 h 2978727"/>
              <a:gd name="connsiteX1-23" fmla="*/ 10501745 w 10501745"/>
              <a:gd name="connsiteY1-24" fmla="*/ 0 h 2978727"/>
              <a:gd name="connsiteX2-25" fmla="*/ 8700654 w 10501745"/>
              <a:gd name="connsiteY2-26" fmla="*/ 2951018 h 2978727"/>
              <a:gd name="connsiteX3-27" fmla="*/ 0 w 10501745"/>
              <a:gd name="connsiteY3-28" fmla="*/ 2978727 h 2978727"/>
              <a:gd name="connsiteX4-29" fmla="*/ 0 w 10501745"/>
              <a:gd name="connsiteY4-30" fmla="*/ 0 h 2978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01745" h="2978727">
                <a:moveTo>
                  <a:pt x="0" y="0"/>
                </a:moveTo>
                <a:lnTo>
                  <a:pt x="10501745" y="0"/>
                </a:lnTo>
                <a:lnTo>
                  <a:pt x="8700654" y="2951018"/>
                </a:lnTo>
                <a:lnTo>
                  <a:pt x="0" y="29787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2600" y="285750"/>
            <a:ext cx="338772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950" b="1" kern="1200" cap="none" spc="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2020</a:t>
            </a:r>
            <a:endParaRPr kumimoji="0" lang="zh-CN" altLang="en-US" sz="4950" b="1" kern="1200" cap="none" spc="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197" name="文本框 6"/>
          <p:cNvSpPr txBox="1"/>
          <p:nvPr/>
        </p:nvSpPr>
        <p:spPr>
          <a:xfrm>
            <a:off x="334645" y="3605530"/>
            <a:ext cx="86185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zh-CN" altLang="en-US" sz="3200" b="1" spc="900" noProof="0" dirty="0">
                <a:solidFill>
                  <a:srgbClr val="F79646">
                    <a:lumMod val="75000"/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再探函数零点问题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文本框 10"/>
          <p:cNvSpPr txBox="1"/>
          <p:nvPr/>
        </p:nvSpPr>
        <p:spPr>
          <a:xfrm>
            <a:off x="2290445" y="4257358"/>
            <a:ext cx="486886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685800" eaLnBrk="1" hangingPunct="1">
              <a:lnSpc>
                <a:spcPct val="130000"/>
              </a:lnSpc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常州市第五中学     张志勇</a:t>
            </a:r>
          </a:p>
        </p:txBody>
      </p:sp>
      <p:sp>
        <p:nvSpPr>
          <p:cNvPr id="12" name="矩形 4"/>
          <p:cNvSpPr/>
          <p:nvPr/>
        </p:nvSpPr>
        <p:spPr>
          <a:xfrm rot="10800000">
            <a:off x="8137525" y="4257675"/>
            <a:ext cx="2595563" cy="593725"/>
          </a:xfrm>
          <a:custGeom>
            <a:avLst/>
            <a:gdLst>
              <a:gd name="connsiteX0" fmla="*/ 0 w 10501745"/>
              <a:gd name="connsiteY0" fmla="*/ 0 h 2978727"/>
              <a:gd name="connsiteX1" fmla="*/ 10501745 w 10501745"/>
              <a:gd name="connsiteY1" fmla="*/ 0 h 2978727"/>
              <a:gd name="connsiteX2" fmla="*/ 10501745 w 10501745"/>
              <a:gd name="connsiteY2" fmla="*/ 2978727 h 2978727"/>
              <a:gd name="connsiteX3" fmla="*/ 0 w 10501745"/>
              <a:gd name="connsiteY3" fmla="*/ 2978727 h 2978727"/>
              <a:gd name="connsiteX4" fmla="*/ 0 w 10501745"/>
              <a:gd name="connsiteY4" fmla="*/ 0 h 2978727"/>
              <a:gd name="connsiteX0-1" fmla="*/ 0 w 10501745"/>
              <a:gd name="connsiteY0-2" fmla="*/ 0 h 2978727"/>
              <a:gd name="connsiteX1-3" fmla="*/ 10501745 w 10501745"/>
              <a:gd name="connsiteY1-4" fmla="*/ 0 h 2978727"/>
              <a:gd name="connsiteX2-5" fmla="*/ 8977745 w 10501745"/>
              <a:gd name="connsiteY2-6" fmla="*/ 2937163 h 2978727"/>
              <a:gd name="connsiteX3-7" fmla="*/ 0 w 10501745"/>
              <a:gd name="connsiteY3-8" fmla="*/ 2978727 h 2978727"/>
              <a:gd name="connsiteX4-9" fmla="*/ 0 w 10501745"/>
              <a:gd name="connsiteY4-10" fmla="*/ 0 h 2978727"/>
              <a:gd name="connsiteX0-11" fmla="*/ 0 w 10501745"/>
              <a:gd name="connsiteY0-12" fmla="*/ 0 h 2978727"/>
              <a:gd name="connsiteX1-13" fmla="*/ 10501745 w 10501745"/>
              <a:gd name="connsiteY1-14" fmla="*/ 0 h 2978727"/>
              <a:gd name="connsiteX2-15" fmla="*/ 8589818 w 10501745"/>
              <a:gd name="connsiteY2-16" fmla="*/ 2937163 h 2978727"/>
              <a:gd name="connsiteX3-17" fmla="*/ 0 w 10501745"/>
              <a:gd name="connsiteY3-18" fmla="*/ 2978727 h 2978727"/>
              <a:gd name="connsiteX4-19" fmla="*/ 0 w 10501745"/>
              <a:gd name="connsiteY4-20" fmla="*/ 0 h 2978727"/>
              <a:gd name="connsiteX0-21" fmla="*/ 0 w 10501745"/>
              <a:gd name="connsiteY0-22" fmla="*/ 0 h 2978727"/>
              <a:gd name="connsiteX1-23" fmla="*/ 10501745 w 10501745"/>
              <a:gd name="connsiteY1-24" fmla="*/ 0 h 2978727"/>
              <a:gd name="connsiteX2-25" fmla="*/ 8700654 w 10501745"/>
              <a:gd name="connsiteY2-26" fmla="*/ 2951018 h 2978727"/>
              <a:gd name="connsiteX3-27" fmla="*/ 0 w 10501745"/>
              <a:gd name="connsiteY3-28" fmla="*/ 2978727 h 2978727"/>
              <a:gd name="connsiteX4-29" fmla="*/ 0 w 10501745"/>
              <a:gd name="connsiteY4-30" fmla="*/ 0 h 2978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01745" h="2978727">
                <a:moveTo>
                  <a:pt x="0" y="0"/>
                </a:moveTo>
                <a:lnTo>
                  <a:pt x="10501745" y="0"/>
                </a:lnTo>
                <a:lnTo>
                  <a:pt x="8700654" y="2951018"/>
                </a:lnTo>
                <a:lnTo>
                  <a:pt x="0" y="29787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 descr="动图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35" y="1303020"/>
            <a:ext cx="3364894" cy="1980000"/>
          </a:xfrm>
          <a:prstGeom prst="rect">
            <a:avLst/>
          </a:prstGeom>
        </p:spPr>
      </p:pic>
      <p:pic>
        <p:nvPicPr>
          <p:cNvPr id="4" name="图片 3" descr="动图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095" y="1303020"/>
            <a:ext cx="3365732" cy="1980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02908" y="459740"/>
            <a:ext cx="8029575" cy="42243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B3DF63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Rounded Rectangle 32"/>
          <p:cNvSpPr/>
          <p:nvPr/>
        </p:nvSpPr>
        <p:spPr>
          <a:xfrm>
            <a:off x="2843213" y="114300"/>
            <a:ext cx="3022600" cy="571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活学活用</a:t>
            </a:r>
          </a:p>
        </p:txBody>
      </p:sp>
      <p:sp>
        <p:nvSpPr>
          <p:cNvPr id="10245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0" name="Rectangle 4"/>
          <p:cNvSpPr/>
          <p:nvPr/>
        </p:nvSpPr>
        <p:spPr>
          <a:xfrm>
            <a:off x="1619250" y="2263775"/>
            <a:ext cx="185738" cy="231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1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2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6" name="Rectangle 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7" name="Rectangle 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9" name="Rectangle 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0" name="Rectangle 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937621" y="777177"/>
            <a:ext cx="378042" cy="378042"/>
            <a:chOff x="11207774" y="442662"/>
            <a:chExt cx="504056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椭圆 41"/>
            <p:cNvSpPr/>
            <p:nvPr/>
          </p:nvSpPr>
          <p:spPr>
            <a:xfrm>
              <a:off x="11351790" y="601230"/>
              <a:ext cx="216024" cy="216024"/>
            </a:xfrm>
            <a:prstGeom prst="ellipse">
              <a:avLst/>
            </a:prstGeom>
            <a:solidFill>
              <a:srgbClr val="B3DF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07774" y="44266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74331" y="777151"/>
          <a:ext cx="8853805" cy="228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3" imgW="5276850" imgH="1358900" progId="Word.Document.12">
                  <p:embed/>
                </p:oleObj>
              </mc:Choice>
              <mc:Fallback>
                <p:oleObj r:id="rId3" imgW="5276850" imgH="1358900" progId="Word.Documen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331" y="777151"/>
                        <a:ext cx="8853805" cy="228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921111" y="1693482"/>
            <a:ext cx="378042" cy="378042"/>
            <a:chOff x="11207774" y="442662"/>
            <a:chExt cx="504056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11351790" y="601230"/>
              <a:ext cx="216024" cy="216024"/>
            </a:xfrm>
            <a:prstGeom prst="ellipse">
              <a:avLst/>
            </a:prstGeom>
            <a:solidFill>
              <a:srgbClr val="B3DF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1207774" y="44266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" name="图片 297"/>
          <p:cNvPicPr>
            <a:picLocks noChangeAspect="1"/>
          </p:cNvPicPr>
          <p:nvPr/>
        </p:nvPicPr>
        <p:blipFill>
          <a:blip r:embed="rId5"/>
          <a:srcRect b="27672"/>
          <a:stretch>
            <a:fillRect/>
          </a:stretch>
        </p:blipFill>
        <p:spPr>
          <a:xfrm>
            <a:off x="1101090" y="2884805"/>
            <a:ext cx="3386861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3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705" y="2884488"/>
            <a:ext cx="3109102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02908" y="459740"/>
            <a:ext cx="8029575" cy="42243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B3DF63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Rounded Rectangle 32"/>
          <p:cNvSpPr/>
          <p:nvPr/>
        </p:nvSpPr>
        <p:spPr>
          <a:xfrm>
            <a:off x="2843213" y="114300"/>
            <a:ext cx="3022600" cy="571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梳理总结</a:t>
            </a:r>
          </a:p>
        </p:txBody>
      </p:sp>
      <p:sp>
        <p:nvSpPr>
          <p:cNvPr id="10245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0" name="Rectangle 4"/>
          <p:cNvSpPr/>
          <p:nvPr/>
        </p:nvSpPr>
        <p:spPr>
          <a:xfrm>
            <a:off x="1619250" y="2263775"/>
            <a:ext cx="185738" cy="231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1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2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6" name="Rectangle 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7" name="Rectangle 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9" name="Rectangle 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0" name="Rectangle 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775970"/>
            <a:ext cx="2880000" cy="129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3869424"/>
            <a:ext cx="2880000" cy="7245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2128889"/>
            <a:ext cx="2880000" cy="168084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50545" y="1103630"/>
            <a:ext cx="935355" cy="3294380"/>
            <a:chOff x="867" y="1738"/>
            <a:chExt cx="1473" cy="5188"/>
          </a:xfrm>
        </p:grpSpPr>
        <p:sp>
          <p:nvSpPr>
            <p:cNvPr id="100" name="文本框 99"/>
            <p:cNvSpPr txBox="1"/>
            <p:nvPr/>
          </p:nvSpPr>
          <p:spPr>
            <a:xfrm>
              <a:off x="910" y="1738"/>
              <a:ext cx="143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sz="2400" b="1">
                  <a:latin typeface="Calibri" panose="020F0502020204030204" charset="0"/>
                  <a:ea typeface="宋体" panose="02010600030101010101" pitchFamily="2" charset="-122"/>
                </a:rPr>
                <a:t>取势</a:t>
              </a:r>
              <a:endParaRPr lang="zh-CN" altLang="en-US" sz="2400" b="1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6" name="下箭头 15"/>
            <p:cNvSpPr/>
            <p:nvPr/>
          </p:nvSpPr>
          <p:spPr>
            <a:xfrm>
              <a:off x="1399" y="2948"/>
              <a:ext cx="367" cy="53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7" y="3970"/>
              <a:ext cx="143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sz="2400" b="1">
                  <a:latin typeface="Calibri" panose="020F0502020204030204" charset="0"/>
                  <a:ea typeface="宋体" panose="02010600030101010101" pitchFamily="2" charset="-122"/>
                </a:rPr>
                <a:t>明道</a:t>
              </a:r>
            </a:p>
          </p:txBody>
        </p:sp>
        <p:sp>
          <p:nvSpPr>
            <p:cNvPr id="18" name="下箭头 17"/>
            <p:cNvSpPr/>
            <p:nvPr/>
          </p:nvSpPr>
          <p:spPr>
            <a:xfrm>
              <a:off x="1399" y="5180"/>
              <a:ext cx="367" cy="53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67" y="6202"/>
              <a:ext cx="143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sz="2400" b="1">
                  <a:latin typeface="Calibri" panose="020F0502020204030204" charset="0"/>
                  <a:ea typeface="宋体" panose="02010600030101010101" pitchFamily="2" charset="-122"/>
                </a:rPr>
                <a:t>优术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075555" y="4052570"/>
            <a:ext cx="29317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浪漫雅圆" charset="-122"/>
              </a:rPr>
              <a:t>挈领而顿，百皱皆顺</a:t>
            </a:r>
            <a:endParaRPr lang="zh-CN" altLang="zh-CN" sz="24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浪漫雅圆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75555" y="2797175"/>
            <a:ext cx="26898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>
                <a:latin typeface="华文楷体" panose="02010600040101010101" charset="-122"/>
                <a:ea typeface="华文楷体" panose="02010600040101010101" charset="-122"/>
              </a:rPr>
              <a:t>知其然，</a:t>
            </a:r>
          </a:p>
          <a:p>
            <a:r>
              <a:rPr lang="zh-CN" sz="2400" b="1">
                <a:latin typeface="华文楷体" panose="02010600040101010101" charset="-122"/>
                <a:ea typeface="华文楷体" panose="02010600040101010101" charset="-122"/>
              </a:rPr>
              <a:t>知其所以然，</a:t>
            </a:r>
          </a:p>
          <a:p>
            <a:r>
              <a:rPr lang="zh-CN" sz="24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知其</a:t>
            </a:r>
            <a:r>
              <a:rPr lang="zh-CN" sz="2400" b="1">
                <a:latin typeface="华文楷体" panose="02010600040101010101" charset="-122"/>
                <a:ea typeface="华文楷体" panose="02010600040101010101" charset="-122"/>
              </a:rPr>
              <a:t>何以所以然。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075555" y="1015365"/>
            <a:ext cx="2626360" cy="15684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sz="24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浪漫雅圆" charset="-122"/>
              </a:rPr>
              <a:t>零点判定有讲究，</a:t>
            </a:r>
          </a:p>
          <a:p>
            <a:r>
              <a:rPr lang="zh-CN" sz="24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浪漫雅圆" charset="-122"/>
              </a:rPr>
              <a:t>图象观察辨趋势；</a:t>
            </a:r>
          </a:p>
          <a:p>
            <a:r>
              <a:rPr lang="zh-CN" sz="24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浪漫雅圆" charset="-122"/>
              </a:rPr>
              <a:t>函数变换是根本，</a:t>
            </a:r>
          </a:p>
          <a:p>
            <a:r>
              <a:rPr lang="zh-CN" sz="24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浪漫雅圆" charset="-122"/>
              </a:rPr>
              <a:t>放缩有度分主次。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02908" y="459740"/>
            <a:ext cx="8029575" cy="42243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B3DF63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Rounded Rectangle 32"/>
          <p:cNvSpPr/>
          <p:nvPr/>
        </p:nvSpPr>
        <p:spPr>
          <a:xfrm>
            <a:off x="2843213" y="114300"/>
            <a:ext cx="3022600" cy="571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情境创设</a:t>
            </a:r>
          </a:p>
        </p:txBody>
      </p:sp>
      <p:sp>
        <p:nvSpPr>
          <p:cNvPr id="10245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937621" y="777177"/>
            <a:ext cx="378042" cy="378042"/>
            <a:chOff x="11207774" y="442662"/>
            <a:chExt cx="504056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椭圆 41"/>
            <p:cNvSpPr/>
            <p:nvPr/>
          </p:nvSpPr>
          <p:spPr>
            <a:xfrm>
              <a:off x="11351790" y="601230"/>
              <a:ext cx="216024" cy="216024"/>
            </a:xfrm>
            <a:prstGeom prst="ellipse">
              <a:avLst/>
            </a:prstGeom>
            <a:solidFill>
              <a:srgbClr val="B3DF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07774" y="44266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50" name="Rectangle 4"/>
          <p:cNvSpPr/>
          <p:nvPr/>
        </p:nvSpPr>
        <p:spPr>
          <a:xfrm>
            <a:off x="1619250" y="2263775"/>
            <a:ext cx="185738" cy="231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1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2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6" name="Rectangle 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7" name="Rectangle 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9" name="Rectangle 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0" name="Rectangle 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07795" y="776923"/>
          <a:ext cx="86360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5276850" imgH="692150" progId="Word.Document.12">
                  <p:embed/>
                </p:oleObj>
              </mc:Choice>
              <mc:Fallback>
                <p:oleObj r:id="rId3" imgW="5276850" imgH="692150" progId="Word.Documen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7795" y="776923"/>
                        <a:ext cx="863600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720" y="2054225"/>
            <a:ext cx="6736715" cy="194881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02908" y="459740"/>
            <a:ext cx="8029575" cy="42243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B3DF63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Rounded Rectangle 32"/>
          <p:cNvSpPr/>
          <p:nvPr/>
        </p:nvSpPr>
        <p:spPr>
          <a:xfrm>
            <a:off x="2843213" y="114300"/>
            <a:ext cx="3022600" cy="571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情境创设</a:t>
            </a:r>
          </a:p>
        </p:txBody>
      </p:sp>
      <p:sp>
        <p:nvSpPr>
          <p:cNvPr id="10245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937621" y="777177"/>
            <a:ext cx="378042" cy="378042"/>
            <a:chOff x="11207774" y="442662"/>
            <a:chExt cx="504056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椭圆 41"/>
            <p:cNvSpPr/>
            <p:nvPr/>
          </p:nvSpPr>
          <p:spPr>
            <a:xfrm>
              <a:off x="11351790" y="601230"/>
              <a:ext cx="216024" cy="216024"/>
            </a:xfrm>
            <a:prstGeom prst="ellipse">
              <a:avLst/>
            </a:prstGeom>
            <a:solidFill>
              <a:srgbClr val="B3DF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07774" y="44266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50" name="Rectangle 4"/>
          <p:cNvSpPr/>
          <p:nvPr/>
        </p:nvSpPr>
        <p:spPr>
          <a:xfrm>
            <a:off x="1619250" y="2263775"/>
            <a:ext cx="185738" cy="231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1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2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6" name="Rectangle 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7" name="Rectangle 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9" name="Rectangle 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0" name="Rectangle 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07795" y="776923"/>
          <a:ext cx="86360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5276850" imgH="692150" progId="Word.Document.12">
                  <p:embed/>
                </p:oleObj>
              </mc:Choice>
              <mc:Fallback>
                <p:oleObj r:id="rId3" imgW="5276850" imgH="692150" progId="Word.Documen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7795" y="776923"/>
                        <a:ext cx="863600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705" y="1966595"/>
            <a:ext cx="4540422" cy="2520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02908" y="459740"/>
            <a:ext cx="8029575" cy="42243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B3DF63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Rounded Rectangle 32"/>
          <p:cNvSpPr/>
          <p:nvPr/>
        </p:nvSpPr>
        <p:spPr>
          <a:xfrm>
            <a:off x="2843213" y="114300"/>
            <a:ext cx="3022600" cy="571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复习梳理</a:t>
            </a:r>
          </a:p>
        </p:txBody>
      </p:sp>
      <p:sp>
        <p:nvSpPr>
          <p:cNvPr id="10245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0" name="Rectangle 4"/>
          <p:cNvSpPr/>
          <p:nvPr/>
        </p:nvSpPr>
        <p:spPr>
          <a:xfrm>
            <a:off x="1619250" y="2263775"/>
            <a:ext cx="185738" cy="231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1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2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6" name="Rectangle 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7" name="Rectangle 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9" name="Rectangle 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0" name="Rectangle 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298575"/>
            <a:ext cx="7484110" cy="279844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02908" y="459740"/>
            <a:ext cx="8029575" cy="42243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B3DF63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Rounded Rectangle 32"/>
          <p:cNvSpPr/>
          <p:nvPr/>
        </p:nvSpPr>
        <p:spPr>
          <a:xfrm>
            <a:off x="2843213" y="114300"/>
            <a:ext cx="3022600" cy="571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数学探究</a:t>
            </a:r>
          </a:p>
        </p:txBody>
      </p:sp>
      <p:sp>
        <p:nvSpPr>
          <p:cNvPr id="10245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0" name="Rectangle 4"/>
          <p:cNvSpPr/>
          <p:nvPr/>
        </p:nvSpPr>
        <p:spPr>
          <a:xfrm>
            <a:off x="1619250" y="2263775"/>
            <a:ext cx="185738" cy="231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1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2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6" name="Rectangle 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7" name="Rectangle 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9" name="Rectangle 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0" name="Rectangle 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937621" y="777177"/>
            <a:ext cx="378042" cy="378042"/>
            <a:chOff x="11207774" y="442662"/>
            <a:chExt cx="504056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椭圆 41"/>
            <p:cNvSpPr/>
            <p:nvPr/>
          </p:nvSpPr>
          <p:spPr>
            <a:xfrm>
              <a:off x="11351790" y="601230"/>
              <a:ext cx="216024" cy="216024"/>
            </a:xfrm>
            <a:prstGeom prst="ellipse">
              <a:avLst/>
            </a:prstGeom>
            <a:solidFill>
              <a:srgbClr val="B3DF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07774" y="44266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360889"/>
              </p:ext>
            </p:extLst>
          </p:nvPr>
        </p:nvGraphicFramePr>
        <p:xfrm>
          <a:off x="1407339" y="599985"/>
          <a:ext cx="8854440" cy="161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5261479" imgH="960209" progId="Word.Document.12">
                  <p:embed/>
                </p:oleObj>
              </mc:Choice>
              <mc:Fallback>
                <p:oleObj name="Document" r:id="rId3" imgW="5261479" imgH="960209" progId="Word.Documen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7339" y="599985"/>
                        <a:ext cx="8854440" cy="1611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770" y="1585595"/>
            <a:ext cx="6107430" cy="28638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02908" y="459740"/>
            <a:ext cx="8029575" cy="42243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B3DF63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Rounded Rectangle 32"/>
          <p:cNvSpPr/>
          <p:nvPr/>
        </p:nvSpPr>
        <p:spPr>
          <a:xfrm>
            <a:off x="2843213" y="114300"/>
            <a:ext cx="3022600" cy="571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数学探究</a:t>
            </a:r>
          </a:p>
        </p:txBody>
      </p:sp>
      <p:sp>
        <p:nvSpPr>
          <p:cNvPr id="10245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0" name="Rectangle 4"/>
          <p:cNvSpPr/>
          <p:nvPr/>
        </p:nvSpPr>
        <p:spPr>
          <a:xfrm>
            <a:off x="1619250" y="2263775"/>
            <a:ext cx="185738" cy="231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1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2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6" name="Rectangle 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7" name="Rectangle 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9" name="Rectangle 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0" name="Rectangle 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042145"/>
              </p:ext>
            </p:extLst>
          </p:nvPr>
        </p:nvGraphicFramePr>
        <p:xfrm>
          <a:off x="646113" y="820738"/>
          <a:ext cx="7773987" cy="36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5261479" imgH="2486880" progId="Word.Document.12">
                  <p:embed/>
                </p:oleObj>
              </mc:Choice>
              <mc:Fallback>
                <p:oleObj name="Document" r:id="rId3" imgW="5261479" imgH="2486880" progId="Word.Documen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113" y="820738"/>
                        <a:ext cx="7773987" cy="368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动图1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495" y="895350"/>
            <a:ext cx="3516630" cy="2069465"/>
          </a:xfrm>
          <a:prstGeom prst="rect">
            <a:avLst/>
          </a:prstGeom>
        </p:spPr>
      </p:pic>
      <p:pic>
        <p:nvPicPr>
          <p:cNvPr id="4" name="图片 3" descr="f7e21f11c53a41769904ce39055f12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9165" y="3126105"/>
            <a:ext cx="2067560" cy="13728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156450" y="3151505"/>
            <a:ext cx="413385" cy="13220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方天画戟</a:t>
            </a:r>
            <a:endParaRPr lang="zh-CN" altLang="en-US" sz="20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02908" y="459740"/>
            <a:ext cx="8029575" cy="42243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B3DF63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Rounded Rectangle 32"/>
          <p:cNvSpPr/>
          <p:nvPr/>
        </p:nvSpPr>
        <p:spPr>
          <a:xfrm>
            <a:off x="2843213" y="114300"/>
            <a:ext cx="3022600" cy="571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数学探究</a:t>
            </a:r>
          </a:p>
        </p:txBody>
      </p:sp>
      <p:sp>
        <p:nvSpPr>
          <p:cNvPr id="10245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0" name="Rectangle 4"/>
          <p:cNvSpPr/>
          <p:nvPr/>
        </p:nvSpPr>
        <p:spPr>
          <a:xfrm>
            <a:off x="1619250" y="2263775"/>
            <a:ext cx="185738" cy="231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1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6" name="Rectangle 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7" name="Rectangle 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9" name="Rectangle 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0" name="Rectangle 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937621" y="777177"/>
            <a:ext cx="378042" cy="378042"/>
            <a:chOff x="11207774" y="442662"/>
            <a:chExt cx="504056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椭圆 41"/>
            <p:cNvSpPr/>
            <p:nvPr/>
          </p:nvSpPr>
          <p:spPr>
            <a:xfrm>
              <a:off x="11351790" y="601230"/>
              <a:ext cx="216024" cy="216024"/>
            </a:xfrm>
            <a:prstGeom prst="ellipse">
              <a:avLst/>
            </a:prstGeom>
            <a:solidFill>
              <a:srgbClr val="B3DF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07774" y="44266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" name="图片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368425"/>
            <a:ext cx="4568190" cy="3260725"/>
          </a:xfrm>
          <a:prstGeom prst="rect">
            <a:avLst/>
          </a:prstGeom>
        </p:spPr>
      </p:pic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68825" y="2568575"/>
          <a:ext cx="5715" cy="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5" imgW="5715" imgH="5715" progId="Wordpad.Document.1">
                  <p:embed/>
                </p:oleObj>
              </mc:Choice>
              <mc:Fallback>
                <p:oleObj r:id="rId5" imgW="5715" imgH="5715" progId="Wordpad.Document.1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68825" y="2568575"/>
                        <a:ext cx="5715" cy="5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  <a:extLst>
              <a:ext uri="{FF2B5EF4-FFF2-40B4-BE49-F238E27FC236}">
                <a16:creationId xmlns:a16="http://schemas.microsoft.com/office/drawing/2014/main" id="{B9793C97-F31B-4A04-8F61-AFDC77C02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02263"/>
              </p:ext>
            </p:extLst>
          </p:nvPr>
        </p:nvGraphicFramePr>
        <p:xfrm>
          <a:off x="1489075" y="598488"/>
          <a:ext cx="850582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7" imgW="5261479" imgH="960209" progId="Word.Document.12">
                  <p:embed/>
                </p:oleObj>
              </mc:Choice>
              <mc:Fallback>
                <p:oleObj name="Document" r:id="rId7" imgW="5261479" imgH="960209" progId="Word.Document.12">
                  <p:embed/>
                  <p:pic>
                    <p:nvPicPr>
                      <p:cNvPr id="2" name="对象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9075" y="598488"/>
                        <a:ext cx="8505825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02908" y="459740"/>
            <a:ext cx="8029575" cy="42243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B3DF63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Rounded Rectangle 32"/>
          <p:cNvSpPr/>
          <p:nvPr/>
        </p:nvSpPr>
        <p:spPr>
          <a:xfrm>
            <a:off x="2843213" y="114300"/>
            <a:ext cx="3022600" cy="571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拓展应用</a:t>
            </a:r>
          </a:p>
        </p:txBody>
      </p:sp>
      <p:sp>
        <p:nvSpPr>
          <p:cNvPr id="10245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0" name="Rectangle 4"/>
          <p:cNvSpPr/>
          <p:nvPr/>
        </p:nvSpPr>
        <p:spPr>
          <a:xfrm>
            <a:off x="1619250" y="2263775"/>
            <a:ext cx="185738" cy="231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1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2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6" name="Rectangle 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7" name="Rectangle 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9" name="Rectangle 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0" name="Rectangle 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937621" y="777177"/>
            <a:ext cx="378042" cy="378042"/>
            <a:chOff x="11207774" y="442662"/>
            <a:chExt cx="504056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椭圆 41"/>
            <p:cNvSpPr/>
            <p:nvPr/>
          </p:nvSpPr>
          <p:spPr>
            <a:xfrm>
              <a:off x="11351790" y="601230"/>
              <a:ext cx="216024" cy="216024"/>
            </a:xfrm>
            <a:prstGeom prst="ellipse">
              <a:avLst/>
            </a:prstGeom>
            <a:solidFill>
              <a:srgbClr val="B3DF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07774" y="44266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64171" y="792073"/>
          <a:ext cx="885380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5276850" imgH="590550" progId="Word.Document.12">
                  <p:embed/>
                </p:oleObj>
              </mc:Choice>
              <mc:Fallback>
                <p:oleObj r:id="rId3" imgW="5276850" imgH="590550" progId="Word.Documen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4171" y="792073"/>
                        <a:ext cx="8853805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040" y="1478280"/>
            <a:ext cx="4767580" cy="303847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02908" y="459740"/>
            <a:ext cx="8029575" cy="42243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B3DF63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Rounded Rectangle 32"/>
          <p:cNvSpPr/>
          <p:nvPr/>
        </p:nvSpPr>
        <p:spPr>
          <a:xfrm>
            <a:off x="2843213" y="114300"/>
            <a:ext cx="3022600" cy="5715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拓展应用</a:t>
            </a:r>
          </a:p>
        </p:txBody>
      </p:sp>
      <p:sp>
        <p:nvSpPr>
          <p:cNvPr id="10245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0" name="Rectangle 4"/>
          <p:cNvSpPr/>
          <p:nvPr/>
        </p:nvSpPr>
        <p:spPr>
          <a:xfrm>
            <a:off x="1619250" y="2263775"/>
            <a:ext cx="185738" cy="231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1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2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6" name="Rectangle 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7" name="Rectangle 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9" name="Rectangle 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0" name="Rectangle 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937621" y="777177"/>
            <a:ext cx="378042" cy="378042"/>
            <a:chOff x="11207774" y="442662"/>
            <a:chExt cx="504056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椭圆 41"/>
            <p:cNvSpPr/>
            <p:nvPr/>
          </p:nvSpPr>
          <p:spPr>
            <a:xfrm>
              <a:off x="11351790" y="601230"/>
              <a:ext cx="216024" cy="216024"/>
            </a:xfrm>
            <a:prstGeom prst="ellipse">
              <a:avLst/>
            </a:prstGeom>
            <a:solidFill>
              <a:srgbClr val="B3DF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07774" y="44266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64171" y="792073"/>
          <a:ext cx="885380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3" imgW="5276850" imgH="590550" progId="Word.Document.12">
                  <p:embed/>
                </p:oleObj>
              </mc:Choice>
              <mc:Fallback>
                <p:oleObj r:id="rId3" imgW="5276850" imgH="590550" progId="Word.Documen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4171" y="792073"/>
                        <a:ext cx="8853805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720" y="1650365"/>
            <a:ext cx="6458585" cy="26479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96</Words>
  <Application>Microsoft Office PowerPoint</Application>
  <PresentationFormat>全屏显示(16:9)</PresentationFormat>
  <Paragraphs>27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等线</vt:lpstr>
      <vt:lpstr>华文楷体</vt:lpstr>
      <vt:lpstr>宋体</vt:lpstr>
      <vt:lpstr>微软雅黑</vt:lpstr>
      <vt:lpstr>Arial</vt:lpstr>
      <vt:lpstr>Bookman Old Style</vt:lpstr>
      <vt:lpstr>Calibri</vt:lpstr>
      <vt:lpstr>Rockwell</vt:lpstr>
      <vt:lpstr>Times New Roman</vt:lpstr>
      <vt:lpstr>Damask</vt:lpstr>
      <vt:lpstr>1_Damask</vt:lpstr>
      <vt:lpstr>Microsoft Word Document</vt:lpstr>
      <vt:lpstr>Microsoft Word 文档</vt:lpstr>
      <vt:lpstr>WordPad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2015年PPT-146</dc:title>
  <dc:subject>QQ1360741672</dc:subject>
  <dc:creator>Circle001</dc:creator>
  <cp:lastModifiedBy>志勇 张</cp:lastModifiedBy>
  <cp:revision>869</cp:revision>
  <dcterms:created xsi:type="dcterms:W3CDTF">2008-03-05T07:26:00Z</dcterms:created>
  <dcterms:modified xsi:type="dcterms:W3CDTF">2020-05-28T02:29:20Z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