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87" r:id="rId14"/>
    <p:sldId id="279" r:id="rId15"/>
    <p:sldId id="272" r:id="rId16"/>
    <p:sldId id="273" r:id="rId17"/>
    <p:sldId id="285" r:id="rId18"/>
    <p:sldId id="286" r:id="rId19"/>
    <p:sldId id="283" r:id="rId20"/>
    <p:sldId id="284" r:id="rId21"/>
    <p:sldId id="277" r:id="rId22"/>
    <p:sldId id="282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6B277-835D-4E1E-9BF3-40813CEADD09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3F737-84E0-4F32-92C2-09F642D7C0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3F737-84E0-4F32-92C2-09F642D7C0D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916113"/>
            <a:ext cx="7772400" cy="1470025"/>
          </a:xfrm>
        </p:spPr>
        <p:txBody>
          <a:bodyPr/>
          <a:lstStyle>
            <a:lvl1pPr>
              <a:defRPr sz="440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54113" y="3860800"/>
            <a:ext cx="6400800" cy="792163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17475"/>
            <a:ext cx="2057400" cy="56769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7475"/>
            <a:ext cx="6019800" cy="56769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 userDrawn="1"/>
        </p:nvSpPr>
        <p:spPr>
          <a:xfrm>
            <a:off x="482402" y="6529663"/>
            <a:ext cx="135000" cy="180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24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 userDrawn="1"/>
        </p:nvSpPr>
        <p:spPr>
          <a:xfrm>
            <a:off x="931051" y="6529663"/>
            <a:ext cx="135000" cy="180000"/>
          </a:xfrm>
          <a:prstGeom prst="ellipse">
            <a:avLst/>
          </a:prstGeom>
          <a:solidFill>
            <a:schemeClr val="tx1"/>
          </a:solidFill>
          <a:ln w="1524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lvl="0" algn="ctr"/>
            <a:endParaRPr lang="zh-CN" altLang="en-US" dirty="0"/>
          </a:p>
        </p:txBody>
      </p:sp>
      <p:sp>
        <p:nvSpPr>
          <p:cNvPr id="4" name="椭圆 3"/>
          <p:cNvSpPr/>
          <p:nvPr userDrawn="1"/>
        </p:nvSpPr>
        <p:spPr>
          <a:xfrm>
            <a:off x="1384089" y="6529663"/>
            <a:ext cx="135000" cy="180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24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lvl="0"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45081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7475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ECAE398-116D-4C5A-9976-59E5A03F6985}" type="datetimeFigureOut">
              <a:rPr lang="zh-CN" altLang="en-US" smtClean="0"/>
              <a:pPr/>
              <a:t>2020/6/29</a:t>
            </a:fld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9A0F2E-CBF0-4168-9C01-29361C1D98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35838;&#39064;1%20DNA&#30340;&#31895;&#25552;&#21462;&#19982;&#37492;&#23450;.mp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556792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 smtClean="0"/>
              <a:t>DNA</a:t>
            </a:r>
            <a:r>
              <a:rPr lang="zh-CN" altLang="en-US" sz="6000" b="1" dirty="0" smtClean="0"/>
              <a:t>的粗提取与鉴定</a:t>
            </a:r>
            <a:endParaRPr lang="zh-CN" alt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3513853"/>
              </p:ext>
            </p:extLst>
          </p:nvPr>
        </p:nvGraphicFramePr>
        <p:xfrm>
          <a:off x="107504" y="139238"/>
          <a:ext cx="8823076" cy="6034068"/>
        </p:xfrm>
        <a:graphic>
          <a:graphicData uri="http://schemas.openxmlformats.org/drawingml/2006/table">
            <a:tbl>
              <a:tblPr/>
              <a:tblGrid>
                <a:gridCol w="1406252"/>
                <a:gridCol w="2448272"/>
                <a:gridCol w="2520280"/>
                <a:gridCol w="2448272"/>
              </a:tblGrid>
              <a:tr h="2963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spc="-100" baseline="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⑥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将</a:t>
                      </a:r>
                      <a:r>
                        <a:rPr lang="en-US" sz="2800" b="1" kern="100" spc="-100" baseline="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的黏稠物再次溶解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用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2 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/L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溶液溶解黏稠物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，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沿一个方向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搅拌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约</a:t>
                      </a:r>
                      <a:r>
                        <a:rPr lang="en-US" sz="2800" b="1" kern="10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3 min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 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搅拌时间较长的目的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是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充分溶解</a:t>
                      </a:r>
                      <a:r>
                        <a:rPr lang="en-US" alt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DNA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36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⑦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过滤含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用</a:t>
                      </a:r>
                      <a:r>
                        <a:rPr lang="zh-CN" altLang="en-US" sz="2800" b="1" u="none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多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层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纱布进行过滤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(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或离心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)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，</a:t>
                      </a:r>
                      <a:r>
                        <a:rPr lang="zh-CN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收集</a:t>
                      </a:r>
                      <a:r>
                        <a:rPr lang="zh-CN" altLang="en-US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滤液</a:t>
                      </a:r>
                      <a:endParaRPr lang="zh-CN" sz="2800" b="1" kern="100" dirty="0">
                        <a:solidFill>
                          <a:srgbClr val="C00000"/>
                        </a:solidFill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此时，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存在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于</a:t>
                      </a:r>
                      <a:r>
                        <a:rPr lang="zh-CN" altLang="en-US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滤液</a:t>
                      </a:r>
                      <a:r>
                        <a:rPr lang="zh-CN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中</a:t>
                      </a:r>
                      <a:endParaRPr lang="zh-CN" sz="2800" b="1" kern="100" dirty="0">
                        <a:solidFill>
                          <a:srgbClr val="C00000"/>
                        </a:solidFill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44" name="图片 21" descr="17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6538" y="255379"/>
            <a:ext cx="2164192" cy="252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图片 20" descr="180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663" b="5063"/>
          <a:stretch/>
        </p:blipFill>
        <p:spPr bwMode="auto">
          <a:xfrm>
            <a:off x="1852786" y="3344292"/>
            <a:ext cx="1865682" cy="238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7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98060391"/>
              </p:ext>
            </p:extLst>
          </p:nvPr>
        </p:nvGraphicFramePr>
        <p:xfrm>
          <a:off x="107504" y="207228"/>
          <a:ext cx="8928992" cy="5852160"/>
        </p:xfrm>
        <a:graphic>
          <a:graphicData uri="http://schemas.openxmlformats.org/drawingml/2006/table">
            <a:tbl>
              <a:tblPr/>
              <a:tblGrid>
                <a:gridCol w="864096"/>
                <a:gridCol w="2736304"/>
                <a:gridCol w="2304256"/>
                <a:gridCol w="3024336"/>
              </a:tblGrid>
              <a:tr h="5852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⑧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提取含有杂质较少的</a:t>
                      </a:r>
                      <a:r>
                        <a:rPr lang="en-US" sz="24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贴壁缓慢加入与滤液</a:t>
                      </a:r>
                      <a:r>
                        <a:rPr lang="zh-CN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体积相等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的、</a:t>
                      </a:r>
                      <a:r>
                        <a:rPr lang="zh-CN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冷却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的体积分数为</a:t>
                      </a:r>
                      <a:r>
                        <a:rPr lang="en-US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95%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的酒精溶液，</a:t>
                      </a:r>
                      <a:r>
                        <a:rPr 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并</a:t>
                      </a:r>
                      <a:r>
                        <a:rPr lang="zh-CN" altLang="en-US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沿一个方向</a:t>
                      </a:r>
                      <a:r>
                        <a:rPr 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缓慢搅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拌，溶液中出现</a:t>
                      </a:r>
                      <a:r>
                        <a:rPr lang="en-US" sz="2800" b="1" kern="100" spc="-100" baseline="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丝状物</a:t>
                      </a:r>
                      <a:endParaRPr lang="zh-CN" sz="2800" b="1" kern="100" spc="-100" baseline="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spc="-13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使用冰酒精的目</a:t>
                      </a:r>
                      <a:r>
                        <a:rPr lang="zh-CN" sz="2800" b="1" kern="100" spc="-41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的：</a:t>
                      </a:r>
                      <a:r>
                        <a:rPr lang="zh-CN" sz="2800" b="1" kern="100" spc="-13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一</a:t>
                      </a:r>
                      <a:r>
                        <a:rPr lang="zh-CN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是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抑制核酸水解酶活性，防止</a:t>
                      </a:r>
                      <a:r>
                        <a:rPr lang="en-US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altLang="en-US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降解</a:t>
                      </a:r>
                      <a:r>
                        <a:rPr 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；</a:t>
                      </a:r>
                      <a:r>
                        <a:rPr lang="zh-CN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二是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降低分子运动，易于形成沉淀析出；</a:t>
                      </a:r>
                      <a:r>
                        <a:rPr lang="zh-CN" sz="2800" b="1" kern="100" spc="-100" baseline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三是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低温有利于增加</a:t>
                      </a:r>
                      <a:r>
                        <a:rPr lang="en-US" sz="2800" b="1" kern="100" spc="-100" baseline="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分子的柔韧性，</a:t>
                      </a:r>
                      <a:r>
                        <a:rPr 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减少</a:t>
                      </a:r>
                      <a:r>
                        <a:rPr lang="zh-CN" altLang="en-US" sz="2800" b="1" kern="100" spc="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断裂</a:t>
                      </a:r>
                      <a:endParaRPr lang="zh-CN" sz="2800" b="1" kern="100" spc="-100" baseline="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290" name="图片 19" descr="18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2909" y="1930929"/>
            <a:ext cx="2490979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7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8512607"/>
              </p:ext>
            </p:extLst>
          </p:nvPr>
        </p:nvGraphicFramePr>
        <p:xfrm>
          <a:off x="251520" y="620688"/>
          <a:ext cx="8505988" cy="4937760"/>
        </p:xfrm>
        <a:graphic>
          <a:graphicData uri="http://schemas.openxmlformats.org/drawingml/2006/table">
            <a:tbl>
              <a:tblPr/>
              <a:tblGrid>
                <a:gridCol w="1292860"/>
                <a:gridCol w="2307540"/>
                <a:gridCol w="2952328"/>
                <a:gridCol w="1953260"/>
              </a:tblGrid>
              <a:tr h="237744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⑨</a:t>
                      </a:r>
                      <a:r>
                        <a:rPr lang="en-US" sz="2800" b="1" kern="10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鉴定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：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2 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/L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 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5 mL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＋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＋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4 mL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二苯胺试剂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呈现</a:t>
                      </a:r>
                      <a:r>
                        <a:rPr lang="zh-CN" altLang="en-US" sz="2800" b="1" kern="1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蓝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色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B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：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2 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/L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 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5 mL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＋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4 mL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二苯胺试剂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无颜色变化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314" name="图片 18" descr="18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98"/>
          <a:stretch/>
        </p:blipFill>
        <p:spPr bwMode="auto">
          <a:xfrm>
            <a:off x="1682155" y="1451283"/>
            <a:ext cx="2160240" cy="3278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8200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file"/>
          </p:cNvPr>
          <p:cNvSpPr txBox="1"/>
          <p:nvPr/>
        </p:nvSpPr>
        <p:spPr>
          <a:xfrm>
            <a:off x="1259632" y="1556792"/>
            <a:ext cx="51845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/>
              <a:t>DNA</a:t>
            </a:r>
            <a:r>
              <a:rPr lang="zh-CN" altLang="en-US" sz="3200" b="1" dirty="0" smtClean="0"/>
              <a:t>的粗提取及鉴定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248156" y="1129254"/>
            <a:ext cx="5908020" cy="715570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b="1" kern="100" dirty="0" smtClean="0">
                <a:latin typeface="Times New Roman"/>
                <a:ea typeface="微软雅黑"/>
                <a:cs typeface="Times New Roman"/>
              </a:rPr>
              <a:t>为</a:t>
            </a:r>
            <a:r>
              <a:rPr lang="zh-CN" altLang="zh-CN" sz="2800" b="1" kern="100" dirty="0">
                <a:latin typeface="Times New Roman"/>
                <a:ea typeface="微软雅黑"/>
                <a:cs typeface="Times New Roman"/>
              </a:rPr>
              <a:t>什么反复地溶解与析出</a:t>
            </a:r>
            <a:r>
              <a:rPr lang="en-US" altLang="zh-CN" sz="2800" b="1" kern="100" dirty="0">
                <a:latin typeface="Times New Roman"/>
                <a:ea typeface="微软雅黑"/>
                <a:cs typeface="Courier New"/>
              </a:rPr>
              <a:t>DNA</a:t>
            </a:r>
            <a:r>
              <a:rPr lang="en-US" altLang="zh-CN" sz="2800" b="1" kern="100" dirty="0" smtClean="0">
                <a:latin typeface="Times New Roman"/>
                <a:ea typeface="微软雅黑"/>
                <a:cs typeface="Courier New"/>
              </a:rPr>
              <a:t>?</a:t>
            </a:r>
            <a:endParaRPr lang="zh-CN" altLang="zh-CN" sz="2800" b="1" kern="100" dirty="0">
              <a:latin typeface="宋体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3728" y="1844824"/>
            <a:ext cx="6840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用高盐浓度的溶液溶解</a:t>
            </a:r>
            <a:r>
              <a:rPr lang="en-US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，能除去在高盐中不能溶解的杂质；用低盐浓度使</a:t>
            </a:r>
            <a:r>
              <a:rPr lang="en-US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析出，能除去溶解在低盐溶液中的杂质。因此，通过反复溶解与析出</a:t>
            </a:r>
            <a:r>
              <a:rPr lang="en-US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，就能够除去与</a:t>
            </a:r>
            <a:r>
              <a:rPr lang="en-US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溶解度不同的多种杂质。</a:t>
            </a:r>
            <a:endParaRPr lang="zh-CN" altLang="zh-CN" sz="2800" b="1" kern="100" dirty="0" smtClean="0"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265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9988" y="1107619"/>
            <a:ext cx="8794501" cy="3185477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700" b="1" kern="100" dirty="0" smtClean="0">
                <a:latin typeface="Times New Roman"/>
                <a:ea typeface="微软雅黑"/>
                <a:cs typeface="Times New Roman"/>
              </a:rPr>
              <a:t>实</a:t>
            </a:r>
            <a:r>
              <a:rPr lang="zh-CN" altLang="zh-CN" sz="2700" b="1" kern="100" dirty="0">
                <a:latin typeface="Times New Roman"/>
                <a:ea typeface="微软雅黑"/>
                <a:cs typeface="Times New Roman"/>
              </a:rPr>
              <a:t>验中两次加入蒸馏水的目的不同</a:t>
            </a:r>
            <a:endParaRPr lang="zh-CN" altLang="zh-CN" sz="2700" b="1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en-US" altLang="zh-CN" sz="27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①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在第一步中，目的是使鸡血细胞吸水涨破，加蒸馏水后必须充分搅拌，不应少于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5 min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，使血细胞充分吸水涨破。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en-US" altLang="zh-CN" sz="27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②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在第四步中，目的是为了稀释</a:t>
            </a:r>
            <a:r>
              <a:rPr lang="en-US" altLang="zh-CN" sz="2700" b="1" kern="100" dirty="0" err="1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NaCl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溶液，使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逐渐析出。</a:t>
            </a:r>
          </a:p>
        </p:txBody>
      </p:sp>
    </p:spTree>
    <p:extLst>
      <p:ext uri="{BB962C8B-B14F-4D97-AF65-F5344CB8AC3E}">
        <p14:creationId xmlns:p14="http://schemas.microsoft.com/office/powerpoint/2010/main" xmlns="" val="125410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7030" y="1064210"/>
            <a:ext cx="8902005" cy="3300894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b="1" kern="100" dirty="0" smtClean="0">
                <a:latin typeface="Times New Roman"/>
                <a:ea typeface="微软雅黑"/>
                <a:cs typeface="Times New Roman"/>
              </a:rPr>
              <a:t>实</a:t>
            </a:r>
            <a:r>
              <a:rPr lang="zh-CN" altLang="zh-CN" sz="2800" b="1" kern="100" dirty="0">
                <a:latin typeface="Times New Roman"/>
                <a:ea typeface="微软雅黑"/>
                <a:cs typeface="Times New Roman"/>
              </a:rPr>
              <a:t>验中三次加入</a:t>
            </a:r>
            <a:r>
              <a:rPr lang="en-US" altLang="zh-CN" sz="2800" b="1" kern="100" dirty="0" err="1">
                <a:latin typeface="Times New Roman"/>
                <a:ea typeface="微软雅黑"/>
                <a:cs typeface="Courier New"/>
              </a:rPr>
              <a:t>NaCl</a:t>
            </a:r>
            <a:r>
              <a:rPr lang="zh-CN" altLang="zh-CN" sz="2800" b="1" kern="100" dirty="0">
                <a:latin typeface="Times New Roman"/>
                <a:ea typeface="微软雅黑"/>
                <a:cs typeface="Times New Roman"/>
              </a:rPr>
              <a:t>溶液的目的</a:t>
            </a:r>
            <a:endParaRPr lang="zh-CN" altLang="zh-CN" sz="2800" b="1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en-US" altLang="zh-CN" sz="27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①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在第三步中，加入</a:t>
            </a:r>
            <a:r>
              <a:rPr lang="en-US" altLang="zh-CN" sz="2700" b="1" kern="100" dirty="0" err="1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NaCl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溶液后必须充分搅拌，加速染色质中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与蛋白质的分离，使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充分游离并溶解在</a:t>
            </a:r>
            <a:r>
              <a:rPr lang="en-US" altLang="zh-CN" sz="2700" b="1" kern="100" dirty="0" err="1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NaCl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溶液中。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en-US" altLang="zh-CN" sz="27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②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在第六步中，加入</a:t>
            </a:r>
            <a:r>
              <a:rPr lang="en-US" altLang="zh-CN" sz="2700" b="1" kern="100" dirty="0" err="1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NaCl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溶液的目的是使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溶解</a:t>
            </a:r>
            <a:r>
              <a:rPr lang="zh-CN" altLang="zh-CN" sz="27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。</a:t>
            </a:r>
            <a:endParaRPr lang="zh-CN" altLang="zh-CN" sz="2700" b="1" kern="100" dirty="0">
              <a:solidFill>
                <a:srgbClr val="E46C0A"/>
              </a:solidFill>
              <a:latin typeface="Times New Roman"/>
              <a:ea typeface="微软雅黑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4280612"/>
            <a:ext cx="6696744" cy="1265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③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在第九步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(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即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鉴定环节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)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中，加入</a:t>
            </a:r>
            <a:r>
              <a:rPr lang="en-US" altLang="zh-CN" sz="2700" b="1" kern="100" dirty="0" err="1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NaCl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溶液的目的是溶解</a:t>
            </a:r>
            <a:r>
              <a:rPr lang="en-US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DNA</a:t>
            </a:r>
            <a:r>
              <a:rPr lang="zh-CN" altLang="zh-CN" sz="2700" b="1" kern="100" dirty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。</a:t>
            </a:r>
            <a:endParaRPr lang="zh-CN" altLang="en-US" sz="2700" b="1" kern="100" dirty="0">
              <a:solidFill>
                <a:srgbClr val="E46C0A"/>
              </a:solidFill>
              <a:latin typeface="Times New Roman"/>
              <a:ea typeface="微软雅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05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8563" y="188640"/>
            <a:ext cx="5381549" cy="634779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b="1" kern="100" dirty="0" smtClean="0">
                <a:solidFill>
                  <a:srgbClr val="C00000"/>
                </a:solidFill>
                <a:latin typeface="Times New Roman"/>
                <a:ea typeface="微软雅黑"/>
                <a:cs typeface="Times New Roman"/>
              </a:rPr>
              <a:t>实</a:t>
            </a:r>
            <a:r>
              <a:rPr lang="zh-CN" altLang="zh-CN" sz="2800" b="1" kern="100" dirty="0">
                <a:solidFill>
                  <a:srgbClr val="C00000"/>
                </a:solidFill>
                <a:latin typeface="Times New Roman"/>
                <a:ea typeface="微软雅黑"/>
                <a:cs typeface="Times New Roman"/>
              </a:rPr>
              <a:t>验中三次过滤的比较</a:t>
            </a:r>
            <a:endParaRPr lang="zh-CN" altLang="zh-CN" sz="2800" b="1" kern="100" dirty="0">
              <a:solidFill>
                <a:srgbClr val="C00000"/>
              </a:solidFill>
              <a:effectLst/>
              <a:latin typeface="宋体"/>
              <a:cs typeface="Courier New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463" y="908720"/>
            <a:ext cx="8623025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2610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1560" y="1412776"/>
            <a:ext cx="8271394" cy="2654563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在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鸡血中加入柠檬酸钠防止血液凝固</a:t>
            </a: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微软雅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玻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璃棒沿同一方向搅拌</a:t>
            </a: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，防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止</a:t>
            </a:r>
            <a:r>
              <a:rPr lang="en-US" altLang="zh-CN" sz="2800" kern="100" dirty="0"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的细丝被打碎</a:t>
            </a: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微软雅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玻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璃棒搅拌要缓慢</a:t>
            </a:r>
            <a:r>
              <a:rPr lang="en-US" altLang="zh-CN" sz="2800" kern="100" dirty="0">
                <a:latin typeface="Times New Roman"/>
                <a:ea typeface="微软雅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细胞破裂快速搅拌</a:t>
            </a:r>
            <a:r>
              <a:rPr lang="en-US" altLang="zh-CN" sz="2800" kern="100" dirty="0">
                <a:latin typeface="Times New Roman"/>
                <a:ea typeface="微软雅黑"/>
                <a:cs typeface="Courier New"/>
              </a:rPr>
              <a:t>)</a:t>
            </a: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微软雅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kern="100" dirty="0" smtClean="0">
                <a:latin typeface="Times New Roman"/>
                <a:ea typeface="微软雅黑"/>
                <a:cs typeface="Times New Roman"/>
              </a:rPr>
              <a:t>二</a:t>
            </a:r>
            <a:r>
              <a:rPr lang="zh-CN" altLang="zh-CN" sz="2800" kern="100" dirty="0">
                <a:latin typeface="Times New Roman"/>
                <a:ea typeface="微软雅黑"/>
                <a:cs typeface="Times New Roman"/>
              </a:rPr>
              <a:t>苯胺试剂要现配现用等。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000" b="1" kern="100" dirty="0" smtClean="0">
                <a:solidFill>
                  <a:srgbClr val="C00000"/>
                </a:solidFill>
                <a:latin typeface="Times New Roman"/>
                <a:ea typeface="微软雅黑"/>
                <a:cs typeface="Times New Roman"/>
              </a:rPr>
              <a:t>注意事项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993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实验设计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2092786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b="1" dirty="0" smtClean="0"/>
              <a:t>（</a:t>
            </a:r>
            <a:r>
              <a:rPr lang="zh-CN" altLang="en-US" sz="2000" b="1" dirty="0" smtClean="0"/>
              <a:t>以花菜为例</a:t>
            </a:r>
            <a:r>
              <a:rPr lang="zh-CN" altLang="zh-CN" sz="2000" b="1" dirty="0" smtClean="0"/>
              <a:t>。）</a:t>
            </a:r>
            <a:endParaRPr lang="zh-CN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41277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2</a:t>
            </a:r>
            <a:r>
              <a:rPr lang="zh-CN" altLang="zh-CN" sz="2800" b="1" dirty="0"/>
              <a:t>、实验步骤</a:t>
            </a:r>
            <a:r>
              <a:rPr lang="zh-CN" altLang="zh-CN" sz="2800" b="1" dirty="0" smtClean="0"/>
              <a:t>：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基础知识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1</a:t>
            </a:r>
            <a:r>
              <a:rPr lang="zh-CN" altLang="zh-CN" sz="2400" b="1" dirty="0"/>
              <a:t>、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主要以染色体形式存在于细胞核。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169151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2</a:t>
            </a:r>
            <a:r>
              <a:rPr lang="zh-CN" altLang="zh-CN" sz="2400" b="1" dirty="0"/>
              <a:t>、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和蛋白质等其他成</a:t>
            </a:r>
            <a:r>
              <a:rPr lang="zh-CN" altLang="zh-CN" sz="2400" b="1" dirty="0" smtClean="0"/>
              <a:t>分在</a:t>
            </a:r>
            <a:r>
              <a:rPr lang="zh-CN" altLang="zh-CN" sz="2400" b="1" dirty="0"/>
              <a:t>不同浓度的</a:t>
            </a:r>
            <a:r>
              <a:rPr lang="en-US" altLang="zh-CN" sz="2400" b="1" dirty="0" err="1"/>
              <a:t>Nacl</a:t>
            </a:r>
            <a:r>
              <a:rPr lang="zh-CN" altLang="zh-CN" sz="2400" b="1" dirty="0"/>
              <a:t>溶液中</a:t>
            </a:r>
            <a:r>
              <a:rPr lang="zh-CN" altLang="zh-CN" sz="2400" b="1" dirty="0" smtClean="0"/>
              <a:t>溶</a:t>
            </a:r>
            <a:endParaRPr lang="en-US" altLang="zh-CN" sz="2400" b="1" dirty="0" smtClean="0"/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    </a:t>
            </a:r>
            <a:r>
              <a:rPr lang="zh-CN" altLang="zh-CN" sz="2400" b="1" dirty="0" smtClean="0"/>
              <a:t>解</a:t>
            </a:r>
            <a:r>
              <a:rPr lang="zh-CN" altLang="zh-CN" sz="2400" b="1" dirty="0"/>
              <a:t>度不</a:t>
            </a:r>
            <a:r>
              <a:rPr lang="zh-CN" altLang="zh-CN" sz="2400" b="1" dirty="0" smtClean="0"/>
              <a:t>同</a:t>
            </a:r>
            <a:r>
              <a:rPr lang="zh-CN" altLang="en-US" sz="2400" b="1" dirty="0" smtClean="0"/>
              <a:t>。</a:t>
            </a:r>
            <a:endParaRPr lang="zh-CN" altLang="zh-CN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67744" y="465313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3</a:t>
            </a:r>
            <a:r>
              <a:rPr lang="zh-CN" altLang="zh-CN" sz="2400" b="1" dirty="0"/>
              <a:t>、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不溶于酒精溶液，但是细胞中的某些蛋白质则</a:t>
            </a:r>
            <a:r>
              <a:rPr lang="zh-CN" altLang="zh-CN" sz="2400" b="1" dirty="0" smtClean="0"/>
              <a:t>溶于酒精。</a:t>
            </a:r>
            <a:endParaRPr lang="zh-CN" altLang="zh-CN" sz="2400" b="1" dirty="0"/>
          </a:p>
        </p:txBody>
      </p:sp>
      <p:pic>
        <p:nvPicPr>
          <p:cNvPr id="12" name="图片 11" descr="172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204864"/>
            <a:ext cx="3909393" cy="211752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572000" y="429309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kern="100" dirty="0" smtClean="0">
                <a:solidFill>
                  <a:srgbClr val="C00000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b="1" kern="100" dirty="0" smtClean="0">
                <a:solidFill>
                  <a:srgbClr val="C00000"/>
                </a:solidFill>
                <a:latin typeface="Times New Roman"/>
                <a:ea typeface="微软雅黑"/>
                <a:cs typeface="Times New Roman"/>
              </a:rPr>
              <a:t>在</a:t>
            </a:r>
            <a:r>
              <a:rPr lang="en-US" altLang="zh-CN" b="1" kern="100" dirty="0" err="1" smtClean="0">
                <a:solidFill>
                  <a:srgbClr val="C00000"/>
                </a:solidFill>
                <a:latin typeface="Times New Roman"/>
                <a:ea typeface="微软雅黑"/>
                <a:cs typeface="Courier New"/>
              </a:rPr>
              <a:t>NaCl</a:t>
            </a:r>
            <a:r>
              <a:rPr lang="zh-CN" altLang="zh-CN" b="1" kern="100" dirty="0" smtClean="0">
                <a:solidFill>
                  <a:srgbClr val="C00000"/>
                </a:solidFill>
                <a:latin typeface="Times New Roman"/>
                <a:ea typeface="微软雅黑"/>
                <a:cs typeface="Times New Roman"/>
              </a:rPr>
              <a:t>溶液中的溶解度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89038" y="908720"/>
            <a:ext cx="8760593" cy="1361901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070735" algn="l"/>
              </a:tabLst>
            </a:pPr>
            <a:r>
              <a:rPr lang="zh-CN" altLang="zh-CN" sz="2800" b="1" kern="100" dirty="0" smtClean="0">
                <a:latin typeface="Times New Roman"/>
                <a:ea typeface="微软雅黑"/>
                <a:cs typeface="Times New Roman"/>
              </a:rPr>
              <a:t>提取</a:t>
            </a:r>
            <a:r>
              <a:rPr lang="zh-CN" altLang="en-US" sz="2800" b="1" kern="100" dirty="0" smtClean="0">
                <a:latin typeface="Times New Roman"/>
                <a:ea typeface="微软雅黑"/>
                <a:cs typeface="Times New Roman"/>
              </a:rPr>
              <a:t>花菜</a:t>
            </a:r>
            <a:r>
              <a:rPr lang="en-US" altLang="zh-CN" sz="2800" b="1" kern="100" dirty="0" smtClean="0"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800" b="1" kern="100" dirty="0">
                <a:latin typeface="Times New Roman"/>
                <a:ea typeface="微软雅黑"/>
                <a:cs typeface="Times New Roman"/>
              </a:rPr>
              <a:t>时，要加入洗涤剂和食盐并充分研磨，作用分别是什么</a:t>
            </a:r>
            <a:r>
              <a:rPr lang="zh-CN" altLang="zh-CN" sz="2800" b="1" kern="100" dirty="0" smtClean="0">
                <a:latin typeface="Times New Roman"/>
                <a:ea typeface="微软雅黑"/>
                <a:cs typeface="Times New Roman"/>
              </a:rPr>
              <a:t>？</a:t>
            </a:r>
            <a:endParaRPr lang="zh-CN" altLang="zh-CN" sz="2800" b="1" kern="100" dirty="0">
              <a:latin typeface="宋体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2288328"/>
            <a:ext cx="6768752" cy="2796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     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涤剂是一些离子去污剂，能溶解细胞膜，有利于</a:t>
            </a: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的释放；</a:t>
            </a:r>
            <a:endParaRPr lang="en-US" altLang="zh-CN" sz="2400" b="1" kern="100" dirty="0" smtClean="0">
              <a:solidFill>
                <a:srgbClr val="E46C0A"/>
              </a:solidFill>
              <a:latin typeface="Times New Roman"/>
              <a:ea typeface="微软雅黑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     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食盐的主要成分是</a:t>
            </a:r>
            <a:r>
              <a:rPr lang="en-US" altLang="zh-CN" sz="2400" b="1" kern="100" dirty="0" err="1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NaCl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，有利于</a:t>
            </a: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的溶解。</a:t>
            </a:r>
            <a:endParaRPr lang="en-US" altLang="zh-CN" sz="2400" b="1" kern="100" dirty="0" smtClean="0">
              <a:solidFill>
                <a:srgbClr val="E46C0A"/>
              </a:solidFill>
              <a:latin typeface="Times New Roman"/>
              <a:ea typeface="微软雅黑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     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研磨不充分会使细胞核内的</a:t>
            </a: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释放不完全，提取的</a:t>
            </a:r>
            <a:r>
              <a:rPr lang="en-US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Courier New"/>
              </a:rPr>
              <a:t>DNA</a:t>
            </a:r>
            <a:r>
              <a:rPr lang="zh-CN" altLang="zh-CN" sz="2400" b="1" kern="100" dirty="0" smtClean="0">
                <a:solidFill>
                  <a:srgbClr val="E46C0A"/>
                </a:solidFill>
                <a:latin typeface="Times New Roman"/>
                <a:ea typeface="微软雅黑"/>
                <a:cs typeface="Times New Roman"/>
              </a:rPr>
              <a:t>量少，影响实验结果。</a:t>
            </a:r>
            <a:endParaRPr lang="zh-CN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02436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:\2015赵瑊\源文件！\生物 人教选修1\183拆.t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75738"/>
            <a:ext cx="8640960" cy="619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6382796" y="260648"/>
            <a:ext cx="106952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300" b="1" kern="100" dirty="0">
                <a:solidFill>
                  <a:srgbClr val="F79646">
                    <a:lumMod val="75000"/>
                  </a:srgbClr>
                </a:solidFill>
                <a:latin typeface="Times New Roman"/>
                <a:ea typeface="微软雅黑"/>
                <a:cs typeface="Courier New"/>
              </a:rPr>
              <a:t>溶解度</a:t>
            </a:r>
            <a:endParaRPr lang="zh-CN" altLang="en-US" sz="2300" b="1" dirty="0"/>
          </a:p>
        </p:txBody>
      </p:sp>
      <p:sp>
        <p:nvSpPr>
          <p:cNvPr id="10" name="矩形 9"/>
          <p:cNvSpPr/>
          <p:nvPr/>
        </p:nvSpPr>
        <p:spPr>
          <a:xfrm>
            <a:off x="5536679" y="764704"/>
            <a:ext cx="106952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300" b="1" kern="100" dirty="0">
                <a:solidFill>
                  <a:srgbClr val="F79646">
                    <a:lumMod val="75000"/>
                  </a:srgbClr>
                </a:solidFill>
                <a:latin typeface="Times New Roman"/>
                <a:ea typeface="微软雅黑"/>
                <a:cs typeface="Courier New"/>
              </a:rPr>
              <a:t>冷酒精</a:t>
            </a:r>
            <a:endParaRPr lang="zh-CN" altLang="en-US" b="1" dirty="0"/>
          </a:p>
        </p:txBody>
      </p:sp>
      <p:sp>
        <p:nvSpPr>
          <p:cNvPr id="11" name="矩形 10"/>
          <p:cNvSpPr/>
          <p:nvPr/>
        </p:nvSpPr>
        <p:spPr>
          <a:xfrm>
            <a:off x="6166772" y="1268760"/>
            <a:ext cx="106952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300" b="1" kern="100" dirty="0">
                <a:solidFill>
                  <a:srgbClr val="F79646">
                    <a:lumMod val="75000"/>
                  </a:srgbClr>
                </a:solidFill>
                <a:latin typeface="Times New Roman"/>
                <a:ea typeface="微软雅黑"/>
                <a:cs typeface="Courier New"/>
              </a:rPr>
              <a:t>洗涤剂</a:t>
            </a:r>
            <a:endParaRPr lang="zh-CN" altLang="en-US" b="1" dirty="0"/>
          </a:p>
        </p:txBody>
      </p:sp>
      <p:sp>
        <p:nvSpPr>
          <p:cNvPr id="12" name="矩形 11"/>
          <p:cNvSpPr/>
          <p:nvPr/>
        </p:nvSpPr>
        <p:spPr>
          <a:xfrm>
            <a:off x="4968608" y="1772816"/>
            <a:ext cx="77457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300" b="1" kern="100" dirty="0">
                <a:solidFill>
                  <a:srgbClr val="F79646">
                    <a:lumMod val="75000"/>
                  </a:srgbClr>
                </a:solidFill>
                <a:latin typeface="Times New Roman"/>
                <a:ea typeface="微软雅黑"/>
                <a:cs typeface="Courier New"/>
              </a:rPr>
              <a:t>蓝色</a:t>
            </a:r>
            <a:endParaRPr lang="zh-CN" altLang="en-US" b="1" dirty="0"/>
          </a:p>
        </p:txBody>
      </p:sp>
      <p:sp>
        <p:nvSpPr>
          <p:cNvPr id="13" name="矩形 12"/>
          <p:cNvSpPr/>
          <p:nvPr/>
        </p:nvSpPr>
        <p:spPr>
          <a:xfrm>
            <a:off x="6533733" y="5373216"/>
            <a:ext cx="77457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300" b="1" kern="100" dirty="0">
                <a:solidFill>
                  <a:srgbClr val="F79646">
                    <a:lumMod val="75000"/>
                  </a:srgbClr>
                </a:solidFill>
                <a:latin typeface="Times New Roman"/>
                <a:ea typeface="微软雅黑"/>
                <a:cs typeface="Courier New"/>
              </a:rPr>
              <a:t>蓝色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03361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基础知识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132856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5</a:t>
            </a:r>
            <a:r>
              <a:rPr lang="zh-CN" altLang="zh-CN" sz="2400" b="1" dirty="0"/>
              <a:t>、大多数蛋白质不能忍受</a:t>
            </a:r>
            <a:r>
              <a:rPr lang="en-US" altLang="zh-CN" sz="2400" b="1" dirty="0"/>
              <a:t>60--80</a:t>
            </a:r>
            <a:r>
              <a:rPr lang="zh-CN" altLang="zh-CN" sz="2400" b="1" dirty="0"/>
              <a:t>℃的高温，而</a:t>
            </a:r>
            <a:r>
              <a:rPr lang="en-US" altLang="zh-CN" sz="2400" b="1" dirty="0"/>
              <a:t>DNA</a:t>
            </a:r>
            <a:r>
              <a:rPr lang="zh-CN" altLang="zh-CN" sz="2400" b="1" dirty="0" smtClean="0"/>
              <a:t>在</a:t>
            </a:r>
            <a:endParaRPr lang="en-US" altLang="zh-CN" sz="2400" b="1" dirty="0" smtClean="0"/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    80</a:t>
            </a:r>
            <a:r>
              <a:rPr lang="zh-CN" altLang="zh-CN" sz="2400" b="1" dirty="0"/>
              <a:t>℃以上才会变性。</a:t>
            </a:r>
            <a:endParaRPr lang="zh-CN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314096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6</a:t>
            </a:r>
            <a:r>
              <a:rPr lang="zh-CN" altLang="zh-CN" sz="2400" b="1" dirty="0"/>
              <a:t>、洗涤剂能够瓦解细胞膜，但对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没有影响 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568" y="37890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7</a:t>
            </a:r>
            <a:r>
              <a:rPr lang="zh-CN" altLang="zh-CN" sz="2400" b="1" dirty="0"/>
              <a:t>、在沸水浴的条件下，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与二苯胺反应呈现蓝色。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1556792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4</a:t>
            </a:r>
            <a:r>
              <a:rPr lang="zh-CN" altLang="zh-CN" sz="2400" b="1" dirty="0"/>
              <a:t>、蛋白质酶能水解蛋白质，但是对</a:t>
            </a:r>
            <a:r>
              <a:rPr lang="en-US" altLang="zh-CN" sz="2400" b="1" dirty="0"/>
              <a:t>DNA</a:t>
            </a:r>
            <a:r>
              <a:rPr lang="zh-CN" altLang="zh-CN" sz="2400" b="1" dirty="0"/>
              <a:t>没有影响。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实验设计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26876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1</a:t>
            </a:r>
            <a:r>
              <a:rPr lang="zh-CN" altLang="zh-CN" sz="2800" b="1" dirty="0"/>
              <a:t>、选取材料</a:t>
            </a:r>
            <a:r>
              <a:rPr lang="zh-CN" altLang="zh-CN" sz="2800" b="1" dirty="0" smtClean="0"/>
              <a:t>：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1948770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 smtClean="0"/>
              <a:t>备选材料：猪血、鸡血、猪肝、香蕉、花菜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31640" y="2564904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 smtClean="0"/>
              <a:t>你选择的材料是：</a:t>
            </a:r>
            <a:r>
              <a:rPr lang="en-US" altLang="zh-CN" sz="2400" b="1" dirty="0" smtClean="0"/>
              <a:t>___________________</a:t>
            </a:r>
          </a:p>
          <a:p>
            <a:endParaRPr lang="zh-CN" altLang="zh-CN" sz="2400" b="1" dirty="0" smtClean="0"/>
          </a:p>
          <a:p>
            <a:r>
              <a:rPr lang="en-US" altLang="zh-CN" sz="2400" b="1" dirty="0" smtClean="0"/>
              <a:t>             </a:t>
            </a:r>
            <a:r>
              <a:rPr lang="zh-CN" altLang="zh-CN" sz="2400" b="1" dirty="0" smtClean="0"/>
              <a:t>理由是：</a:t>
            </a:r>
            <a:r>
              <a:rPr lang="en-US" altLang="zh-CN" sz="2400" b="1" dirty="0" smtClean="0"/>
              <a:t>___________________</a:t>
            </a:r>
            <a:endParaRPr lang="zh-CN" altLang="zh-CN" sz="2400" b="1" dirty="0" smtClean="0"/>
          </a:p>
          <a:p>
            <a:endParaRPr lang="zh-CN" alt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699792" y="4293096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kern="100" dirty="0" smtClean="0">
                <a:solidFill>
                  <a:srgbClr val="0070C0"/>
                </a:solidFill>
                <a:latin typeface="Times New Roman"/>
                <a:ea typeface="微软雅黑"/>
                <a:cs typeface="Times New Roman"/>
              </a:rPr>
              <a:t>实验中不能选用猪血等哺乳动物的血，因为哺乳动物成熟的红细胞没有细胞核</a:t>
            </a:r>
            <a:r>
              <a:rPr lang="zh-CN" altLang="en-US" sz="2400" b="1" kern="100" dirty="0" smtClean="0">
                <a:solidFill>
                  <a:srgbClr val="0070C0"/>
                </a:solidFill>
                <a:latin typeface="Times New Roman"/>
                <a:ea typeface="微软雅黑"/>
                <a:cs typeface="Times New Roman"/>
              </a:rPr>
              <a:t>和众多的细胞器</a:t>
            </a:r>
            <a:r>
              <a:rPr lang="zh-CN" altLang="zh-CN" sz="2400" b="1" kern="100" dirty="0" smtClean="0">
                <a:solidFill>
                  <a:srgbClr val="0070C0"/>
                </a:solidFill>
                <a:latin typeface="Times New Roman"/>
                <a:ea typeface="微软雅黑"/>
                <a:cs typeface="Times New Roman"/>
              </a:rPr>
              <a:t>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实验设计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1277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2</a:t>
            </a:r>
            <a:r>
              <a:rPr lang="zh-CN" altLang="zh-CN" sz="2800" b="1" dirty="0"/>
              <a:t>、实验步骤</a:t>
            </a:r>
            <a:r>
              <a:rPr lang="zh-CN" altLang="zh-CN" sz="2800" b="1" dirty="0" smtClean="0"/>
              <a:t>：</a:t>
            </a:r>
            <a:endParaRPr lang="zh-CN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2060848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 smtClean="0"/>
              <a:t>（根据所选材料及基础知识，以小组为单位设计实验步骤。）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8864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实验设计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2092786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b="1" dirty="0" smtClean="0"/>
              <a:t>（</a:t>
            </a:r>
            <a:r>
              <a:rPr lang="zh-CN" altLang="en-US" sz="2000" b="1" dirty="0" smtClean="0"/>
              <a:t>以鸡血为例</a:t>
            </a:r>
            <a:r>
              <a:rPr lang="zh-CN" altLang="zh-CN" sz="2000" b="1" dirty="0" smtClean="0"/>
              <a:t>。）</a:t>
            </a:r>
            <a:endParaRPr lang="zh-CN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41277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2</a:t>
            </a:r>
            <a:r>
              <a:rPr lang="zh-CN" altLang="zh-CN" sz="2800" b="1" dirty="0"/>
              <a:t>、实验步骤</a:t>
            </a:r>
            <a:r>
              <a:rPr lang="zh-CN" altLang="zh-CN" sz="2800" b="1" dirty="0" smtClean="0"/>
              <a:t>：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5632400"/>
              </p:ext>
            </p:extLst>
          </p:nvPr>
        </p:nvGraphicFramePr>
        <p:xfrm>
          <a:off x="141412" y="344313"/>
          <a:ext cx="8856984" cy="4524847"/>
        </p:xfrm>
        <a:graphic>
          <a:graphicData uri="http://schemas.openxmlformats.org/drawingml/2006/table">
            <a:tbl>
              <a:tblPr/>
              <a:tblGrid>
                <a:gridCol w="1224136"/>
                <a:gridCol w="2304256"/>
                <a:gridCol w="2592288"/>
                <a:gridCol w="2736304"/>
              </a:tblGrid>
              <a:tr h="7924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步骤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图示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具体操作</a:t>
                      </a:r>
                      <a:endParaRPr lang="zh-CN" sz="2800" b="1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讨论</a:t>
                      </a:r>
                      <a:endParaRPr lang="zh-CN" sz="2800" b="1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23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①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破碎细胞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在鸡血细胞液中加入一定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量</a:t>
                      </a:r>
                      <a:r>
                        <a:rPr lang="en-US" alt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(20mL)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蒸馏水，同时用玻璃棒搅拌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搅拌时应该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沿</a:t>
                      </a:r>
                      <a:r>
                        <a:rPr lang="zh-CN" altLang="en-US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一个</a:t>
                      </a:r>
                      <a:r>
                        <a:rPr lang="zh-CN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方向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搅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拌</a:t>
                      </a:r>
                      <a:endParaRPr lang="zh-CN" sz="2800" b="1" kern="100" dirty="0">
                        <a:solidFill>
                          <a:srgbClr val="C00000"/>
                        </a:solidFill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146" name="图片 26" descr="174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419"/>
          <a:stretch/>
        </p:blipFill>
        <p:spPr bwMode="auto">
          <a:xfrm>
            <a:off x="1365549" y="1070016"/>
            <a:ext cx="2149177" cy="343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1079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9600667"/>
              </p:ext>
            </p:extLst>
          </p:nvPr>
        </p:nvGraphicFramePr>
        <p:xfrm>
          <a:off x="141412" y="239739"/>
          <a:ext cx="8856984" cy="5760720"/>
        </p:xfrm>
        <a:graphic>
          <a:graphicData uri="http://schemas.openxmlformats.org/drawingml/2006/table">
            <a:tbl>
              <a:tblPr/>
              <a:tblGrid>
                <a:gridCol w="951548"/>
                <a:gridCol w="2360820"/>
                <a:gridCol w="2520280"/>
                <a:gridCol w="3024336"/>
              </a:tblGrid>
              <a:tr h="18931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②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提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取核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物质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spc="-11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纱布过</a:t>
                      </a:r>
                      <a:r>
                        <a:rPr lang="zh-CN" sz="2800" b="1" kern="100" spc="-47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滤，</a:t>
                      </a:r>
                      <a:r>
                        <a:rPr lang="zh-CN" sz="2800" b="1" kern="100" spc="-11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取滤液</a:t>
                      </a:r>
                      <a:endParaRPr lang="zh-CN" sz="2800" b="1" kern="100" spc="-110" baseline="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滤液中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含有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spc="-9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、</a:t>
                      </a:r>
                      <a:r>
                        <a:rPr lang="zh-CN" altLang="en-US" sz="2800" b="1" kern="100" spc="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蛋白质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和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RNA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等物质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③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解细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胞核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内的</a:t>
                      </a:r>
                      <a:endParaRPr lang="en-US" altLang="zh-CN" sz="2800" b="1" kern="100" dirty="0" smtClean="0"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在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液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中加入两倍体积的浓度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为</a:t>
                      </a:r>
                      <a:r>
                        <a:rPr lang="en-US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2 </a:t>
                      </a:r>
                      <a:r>
                        <a:rPr lang="en-US" sz="2800" b="1" kern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mol/L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，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沿一个方向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搅拌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约</a:t>
                      </a:r>
                      <a:r>
                        <a:rPr lang="en-US" sz="2800" b="1" kern="10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1 min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选用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2 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/L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溶液的原因</a:t>
                      </a: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是</a:t>
                      </a:r>
                      <a:r>
                        <a:rPr lang="zh-CN" altLang="en-US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：</a:t>
                      </a:r>
                      <a:r>
                        <a:rPr lang="en-US" altLang="zh-CN" sz="28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DNA</a:t>
                      </a:r>
                      <a:r>
                        <a:rPr lang="zh-CN" altLang="en-US" sz="28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分子在此浓度下的</a:t>
                      </a:r>
                      <a:r>
                        <a:rPr lang="zh-CN" altLang="en-US" sz="2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溶解度大</a:t>
                      </a:r>
                      <a:r>
                        <a:rPr lang="zh-CN" altLang="en-US" sz="28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，能充分溶解</a:t>
                      </a:r>
                      <a:endParaRPr lang="zh-CN" sz="28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微软雅黑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172" name="图片 25" descr="17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1807" y="270589"/>
            <a:ext cx="1224485" cy="186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图片 24" descr="17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5" y="2852936"/>
            <a:ext cx="2177481" cy="182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5940152" y="4797152"/>
            <a:ext cx="3060501" cy="58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kern="1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微软雅黑"/>
                <a:cs typeface="Courier New"/>
              </a:rPr>
              <a:t>                    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811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0392133"/>
              </p:ext>
            </p:extLst>
          </p:nvPr>
        </p:nvGraphicFramePr>
        <p:xfrm>
          <a:off x="145605" y="222548"/>
          <a:ext cx="8847459" cy="6400800"/>
        </p:xfrm>
        <a:graphic>
          <a:graphicData uri="http://schemas.openxmlformats.org/drawingml/2006/table">
            <a:tbl>
              <a:tblPr/>
              <a:tblGrid>
                <a:gridCol w="1142603"/>
                <a:gridCol w="2592288"/>
                <a:gridCol w="2592288"/>
                <a:gridCol w="2520280"/>
              </a:tblGrid>
              <a:tr h="2926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④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析出含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的黏稠物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缓慢加入蒸馏水，并用玻璃棒搅拌，当黏</a:t>
                      </a:r>
                      <a:r>
                        <a:rPr lang="zh-CN" sz="2800" b="1" kern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稠物不再增加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时，停止加水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当黏稠物不再增加时，此时的</a:t>
                      </a:r>
                      <a:r>
                        <a:rPr lang="en-US" sz="2800" b="1" kern="100" dirty="0" err="1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NaCl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溶液浓度应</a:t>
                      </a:r>
                      <a:r>
                        <a:rPr lang="zh-CN" sz="2800" b="1" kern="100" spc="-10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该</a:t>
                      </a:r>
                      <a:r>
                        <a:rPr 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接近</a:t>
                      </a:r>
                      <a:r>
                        <a:rPr lang="en-US" altLang="zh-CN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0.14</a:t>
                      </a:r>
                      <a:r>
                        <a:rPr lang="en-US" sz="2800" b="1" u="sng" kern="100" spc="-10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          </a:t>
                      </a:r>
                      <a:r>
                        <a:rPr lang="en-US" sz="2800" b="1" kern="100" spc="-100" baseline="0" dirty="0" smtClean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 </a:t>
                      </a:r>
                      <a:r>
                        <a:rPr lang="en-US" sz="2800" b="1" kern="100" spc="-100" baseline="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mol/L</a:t>
                      </a:r>
                      <a:endParaRPr lang="zh-CN" sz="2800" b="1" kern="100" spc="-100" baseline="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en-US" sz="2800" b="1" kern="100" dirty="0">
                          <a:effectLst/>
                          <a:latin typeface="宋体"/>
                          <a:ea typeface="微软雅黑"/>
                          <a:cs typeface="Times New Roman"/>
                        </a:rPr>
                        <a:t>⑤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滤取含</a:t>
                      </a:r>
                      <a:r>
                        <a:rPr lang="en-US" sz="2800" b="1" kern="100" dirty="0">
                          <a:effectLst/>
                          <a:latin typeface="Times New Roman"/>
                          <a:ea typeface="微软雅黑"/>
                          <a:cs typeface="Courier New"/>
                        </a:rPr>
                        <a:t>DNA</a:t>
                      </a:r>
                      <a:r>
                        <a:rPr lang="zh-CN" sz="2800" b="1" kern="10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的黏稠物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endParaRPr lang="en-US" sz="2800" b="1" kern="100" dirty="0">
                        <a:effectLst/>
                        <a:latin typeface="Times New Roman"/>
                        <a:ea typeface="微软雅黑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用</a:t>
                      </a:r>
                      <a:r>
                        <a:rPr lang="zh-CN" altLang="en-US" sz="2800" b="1" u="none" kern="10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多</a:t>
                      </a:r>
                      <a:r>
                        <a:rPr lang="zh-CN" sz="2800" b="1" kern="100" spc="-13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层</a:t>
                      </a:r>
                      <a:r>
                        <a:rPr lang="zh-CN" sz="2800" b="1" kern="100" spc="-13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纱布过滤，</a:t>
                      </a:r>
                      <a:r>
                        <a:rPr lang="zh-CN" sz="2800" b="1" kern="100" spc="-13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取</a:t>
                      </a:r>
                      <a:r>
                        <a:rPr lang="zh-CN" altLang="en-US" sz="2800" b="1" kern="100" spc="-13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纱布上的</a:t>
                      </a:r>
                      <a:r>
                        <a:rPr lang="zh-CN" altLang="en-US" sz="2800" b="1" kern="100" spc="-13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黏稠物</a:t>
                      </a:r>
                      <a:endParaRPr lang="zh-CN" sz="2800" b="1" kern="100" dirty="0">
                        <a:solidFill>
                          <a:srgbClr val="C00000"/>
                        </a:solidFill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70735" algn="l"/>
                        </a:tabLst>
                      </a:pPr>
                      <a:r>
                        <a:rPr lang="zh-CN" sz="2800" b="1" kern="100" spc="-110" baseline="0" dirty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滤液中含有的主要</a:t>
                      </a:r>
                      <a:r>
                        <a:rPr lang="zh-CN" sz="2800" b="1" kern="100" spc="-11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是</a:t>
                      </a:r>
                      <a:r>
                        <a:rPr lang="zh-CN" altLang="en-US" sz="2800" b="1" kern="100" spc="-110" baseline="0" dirty="0" smtClean="0">
                          <a:effectLst/>
                          <a:latin typeface="Times New Roman"/>
                          <a:ea typeface="微软雅黑"/>
                          <a:cs typeface="Times New Roman"/>
                        </a:rPr>
                        <a:t>蛋白质 等杂质</a:t>
                      </a:r>
                      <a:endParaRPr lang="zh-CN" sz="2800" b="1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196" name="图片 23" descr="17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1140" y="510581"/>
            <a:ext cx="2429355" cy="229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图片 22" descr="17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4143" y="3442824"/>
            <a:ext cx="1612404" cy="286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7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卷草阳台">
  <a:themeElements>
    <a:clrScheme name="卷草阳台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卷草阳台">
      <a:majorFont>
        <a:latin typeface="Arial"/>
        <a:ea typeface="黑体"/>
        <a:cs typeface=""/>
      </a:majorFont>
      <a:minorFont>
        <a:latin typeface="Arial Rounded MT Bold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卷草阳台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卷草阳台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卷草阳台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卷草阳台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卷草阳台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卷草阳台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卷草阳台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清香</Template>
  <TotalTime>233</TotalTime>
  <Words>1402</Words>
  <Application>Microsoft Office PowerPoint</Application>
  <PresentationFormat>全屏显示(4:3)</PresentationFormat>
  <Paragraphs>96</Paragraphs>
  <Slides>22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卷草阳台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40</cp:revision>
  <dcterms:created xsi:type="dcterms:W3CDTF">2020-05-19T06:22:05Z</dcterms:created>
  <dcterms:modified xsi:type="dcterms:W3CDTF">2020-06-29T00:36:43Z</dcterms:modified>
</cp:coreProperties>
</file>