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6" r:id="rId3"/>
    <p:sldId id="307" r:id="rId4"/>
    <p:sldId id="344" r:id="rId5"/>
    <p:sldId id="345" r:id="rId6"/>
    <p:sldId id="346" r:id="rId7"/>
    <p:sldId id="300" r:id="rId8"/>
    <p:sldId id="347" r:id="rId9"/>
    <p:sldId id="348" r:id="rId10"/>
    <p:sldId id="349" r:id="rId11"/>
    <p:sldId id="273" r:id="rId12"/>
    <p:sldId id="305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720"/>
      </p:cViewPr>
      <p:guideLst>
        <p:guide orient="horz" pos="1620"/>
        <p:guide pos="2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931557-AC36-4145-8668-EEEE7200BE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A3D31C-8A37-4F8C-86CE-C0C22CC01044}" type="slidenum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CE093-0987-4123-A19C-C73418D45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390C9-E209-452A-AF2C-23D0DB5DF8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58" y="148525"/>
            <a:ext cx="8867484" cy="48464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4848" y="238919"/>
            <a:ext cx="8229600" cy="349548"/>
          </a:xfrm>
        </p:spPr>
        <p:txBody>
          <a:bodyPr>
            <a:noAutofit/>
          </a:bodyPr>
          <a:lstStyle>
            <a:lvl1pPr algn="l"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dirty="0" smtClean="0"/>
              <a:t>第一部分  点击此处输入您的标题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424428" y="4711836"/>
            <a:ext cx="718624" cy="288032"/>
            <a:chOff x="8424428" y="4716750"/>
            <a:chExt cx="718624" cy="288032"/>
          </a:xfrm>
          <a:solidFill>
            <a:srgbClr val="BFBFBF"/>
          </a:solidFill>
        </p:grpSpPr>
        <p:sp>
          <p:nvSpPr>
            <p:cNvPr id="9" name="圆角矩形 8"/>
            <p:cNvSpPr/>
            <p:nvPr userDrawn="1"/>
          </p:nvSpPr>
          <p:spPr>
            <a:xfrm>
              <a:off x="8424428" y="4716750"/>
              <a:ext cx="468052" cy="28803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8820472" y="4948014"/>
              <a:ext cx="322580" cy="56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 userDrawn="1"/>
        </p:nvSpPr>
        <p:spPr>
          <a:xfrm>
            <a:off x="8475514" y="4686575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15E71900-10A2-4CC6-8A82-1659C4480C15}" type="slidenum"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fld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GIF"/><Relationship Id="rId8" Type="http://schemas.openxmlformats.org/officeDocument/2006/relationships/image" Target="../media/image8.GIF"/><Relationship Id="rId7" Type="http://schemas.openxmlformats.org/officeDocument/2006/relationships/image" Target="../media/image7.png"/><Relationship Id="rId6" Type="http://schemas.microsoft.com/office/2007/relationships/media" Target="../media/audio1.wav"/><Relationship Id="rId5" Type="http://schemas.openxmlformats.org/officeDocument/2006/relationships/audio" Target="../media/audio1.wav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2" Type="http://schemas.openxmlformats.org/officeDocument/2006/relationships/slideLayout" Target="../slideLayouts/slideLayout1.xml"/><Relationship Id="rId11" Type="http://schemas.microsoft.com/office/2007/relationships/hdphoto" Target="../media/image11.wdp"/><Relationship Id="rId10" Type="http://schemas.openxmlformats.org/officeDocument/2006/relationships/image" Target="../media/image10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microsoft.com/office/2007/relationships/hdphoto" Target="../media/image4.wdp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4.wdp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6.pn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microsoft.com/office/2007/relationships/hdphoto" Target="../media/image4.wdp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6.pn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microsoft.com/office/2007/relationships/hdphoto" Target="../media/image4.wdp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6.pn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microsoft.com/office/2007/relationships/hdphoto" Target="../media/image4.wdp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6.pn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microsoft.com/office/2007/relationships/hdphoto" Target="../media/image4.wdp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 trans="56000" scaling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942" y="1187384"/>
            <a:ext cx="6607346" cy="1451810"/>
          </a:xfrm>
          <a:prstGeom prst="rect">
            <a:avLst/>
          </a:prstGeom>
        </p:spPr>
      </p:pic>
      <p:pic>
        <p:nvPicPr>
          <p:cNvPr id="6" name="背景音乐 - 轻快儿童音乐 - 铃声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12576" y="2568101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5290" y="2639060"/>
            <a:ext cx="83134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n w="9525"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漫唱童谣、快乐游戏</a:t>
            </a:r>
            <a:endParaRPr lang="zh-CN" altLang="en-US" sz="2000" dirty="0">
              <a:ln w="9525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/>
            <a:r>
              <a:rPr lang="zh-CN" altLang="en-US" sz="2000" dirty="0">
                <a:ln w="9525"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——如何利用多种形式有效地将童谣渗透到户外游戏中？</a:t>
            </a:r>
            <a:endParaRPr lang="zh-CN" altLang="en-US" sz="2000" dirty="0">
              <a:ln w="9525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/>
            <a:endParaRPr lang="zh-CN" altLang="en-US" sz="2000" dirty="0">
              <a:ln w="9525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4527" y="3488109"/>
            <a:ext cx="29387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ln w="9525"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  <a:sym typeface="+mn-ea"/>
              </a:rPr>
              <a:t>常州市新北区春江幼儿园   蔡玉丹</a:t>
            </a:r>
            <a:endParaRPr lang="zh-CN" altLang="en-US" sz="1400" dirty="0">
              <a:ln w="952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158" descr="200712419435657_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044575" y="3487738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9" descr="10004015438746072987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1401862" flipH="1">
            <a:off x="9372601" y="4443958"/>
            <a:ext cx="992187" cy="99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0" descr="200712419435657_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10364788" y="2343150"/>
            <a:ext cx="5334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89245" flipH="1">
            <a:off x="782891" y="3375452"/>
            <a:ext cx="959326" cy="101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89245" flipH="1">
            <a:off x="782891" y="3401819"/>
            <a:ext cx="959326" cy="101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23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17 2.59259E-6 C -0.02673 -0.01605 -0.10139 -0.0784 -0.15885 -0.0963 C -0.21632 -0.1142 -0.27083 -0.10926 -0.34375 -0.10741 C -0.41684 -0.10556 -0.51319 -0.11389 -0.59635 -0.08519 C -0.67934 -0.05648 -0.73211 0.04074 -0.84323 0.06543 C -0.95434 0.09012 -1.17534 0.06358 -1.26267 0.06296 " pathEditMode="relative" rAng="0" ptsTypes="aaaaaa">
                                      <p:cBhvr>
                                        <p:cTn id="25" dur="4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25" y="-120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4.81481E-6 C -0.02066 -0.00093 -0.08525 -0.00031 -0.12361 -0.00463 C -0.16198 -0.00896 -0.16268 0.02283 -0.23073 -0.02624 C -0.29879 -0.07531 -0.4375 -0.19538 -0.53229 -0.29908 C -0.62726 -0.40278 -0.72934 -0.52717 -0.80104 -0.64908 C -0.87275 -0.77099 -0.92882 -0.95124 -0.9625 -1.03056 " pathEditMode="relative" rAng="0" ptsTypes="aaaaaa">
                                      <p:cBhvr>
                                        <p:cTn id="2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25" y="-5040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3" presetClass="entr" presetSubtype="36" fill="hold" grpId="0" nodeType="withEffect">
                                  <p:stCondLst>
                                    <p:cond delay="4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4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-8.33333E-7 -4.19753E-6 C 0.0191 -0.00092 0.03837 0.00154 0.05729 -0.0037 C 0.0599 -0.00432 0.06198 -0.00833 0.06459 -0.00926 C 0.07118 -0.01142 0.07778 -0.01173 0.08438 -0.01296 C 0.10538 -0.02222 0.1257 -0.03518 0.14688 -0.04259 C 0.15452 -0.04846 0.16163 -0.05185 0.16875 -0.05926 C 0.17222 -0.06296 0.17917 -0.07037 0.17917 -0.07037 C 0.18195 -0.10895 0.18941 -0.11636 0.20417 -0.14259 C 0.21702 -0.16543 0.23212 -0.18271 0.24584 -0.2037 C 0.25278 -0.21451 0.26163 -0.22099 0.26875 -0.23148 C 0.27934 -0.24722 0.29358 -0.26204 0.30729 -0.26667 C 0.32031 -0.28055 0.33386 -0.29413 0.34792 -0.3037 C 0.35382 -0.30802 0.35643 -0.31265 0.3625 -0.31512 C 0.38212 -0.33858 0.40886 -0.35988 0.43229 -0.36667 C 0.4382 -0.37222 0.4434 -0.37438 0.45 -0.37623 C 0.46788 -0.38796 0.4875 -0.3963 0.50625 -0.40185 C 0.51997 -0.4142 0.53594 -0.41759 0.55104 -0.42253 C 0.56077 -0.43086 0.57205 -0.43333 0.58229 -0.44074 C 0.59254 -0.44784 0.60174 -0.46111 0.6125 -0.46481 C 0.62327 -0.47623 0.6408 -0.49815 0.64896 -0.51667 C 0.65399 -0.52809 0.65886 -0.53981 0.66459 -0.55 C 0.66684 -0.56234 0.66389 -0.54907 0.66875 -0.56111 C 0.67379 -0.57376 0.67899 -0.6037 0.68542 -0.61111 C 0.6875 -0.62037 0.6882 -0.62438 0.69271 -0.62963 C 0.69757 -0.65586 0.71511 -0.68518 0.72604 -0.70185 C 0.73195 -0.7108 0.73403 -0.71883 0.74167 -0.72407 C 0.75104 -0.74599 0.73872 -0.72037 0.74896 -0.73333 C 0.75035 -0.73518 0.7507 -0.73858 0.75209 -0.74074 C 0.75486 -0.74537 0.75868 -0.74784 0.76146 -0.75185 C 0.76771 -0.76142 0.77344 -0.77284 0.78021 -0.78148 C 0.78715 -0.79012 0.79011 -0.78951 0.79688 -0.7963 C 0.80278 -0.80216 0.80834 -0.80926 0.81459 -0.81481 C 0.81684 -0.82099 0.82292 -0.83148 0.82292 -0.83148 C 0.82639 -0.85 0.8316 -0.84753 0.83542 -0.86111 " pathEditMode="relative" ptsTypes="fffffffffffffffffffffffffffffffffA">
                                      <p:cBhvr>
                                        <p:cTn id="47" dur="5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" showWhenStopped="0">
                <p:cTn id="5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403" y="1360579"/>
            <a:ext cx="4681661" cy="3117466"/>
          </a:xfrm>
          <a:prstGeom prst="rect">
            <a:avLst/>
          </a:prstGeom>
          <a:noFill/>
          <a:ln w="19050" cmpd="sng">
            <a:solidFill>
              <a:srgbClr val="F2F2F2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4"/>
          <p:cNvGrpSpPr/>
          <p:nvPr/>
        </p:nvGrpSpPr>
        <p:grpSpPr bwMode="auto">
          <a:xfrm>
            <a:off x="4894068" y="1671650"/>
            <a:ext cx="4037227" cy="466560"/>
            <a:chOff x="0" y="0"/>
            <a:chExt cx="4752528" cy="549875"/>
          </a:xfrm>
          <a:solidFill>
            <a:schemeClr val="accent1"/>
          </a:solidFill>
        </p:grpSpPr>
        <p:sp>
          <p:nvSpPr>
            <p:cNvPr id="10" name="矩形 3"/>
            <p:cNvSpPr>
              <a:spLocks noChangeArrowheads="1"/>
            </p:cNvSpPr>
            <p:nvPr/>
          </p:nvSpPr>
          <p:spPr bwMode="auto">
            <a:xfrm>
              <a:off x="0" y="0"/>
              <a:ext cx="4752528" cy="549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TextBox 8"/>
            <p:cNvSpPr>
              <a:spLocks noChangeArrowheads="1"/>
            </p:cNvSpPr>
            <p:nvPr/>
          </p:nvSpPr>
          <p:spPr bwMode="auto">
            <a:xfrm>
              <a:off x="764955" y="85047"/>
              <a:ext cx="3456384" cy="4340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小结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076056" y="2211710"/>
            <a:ext cx="3821112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国著名幼儿教育家陈鹤琴先生认为，儿童之所以游戏，与两个方面的因素有关：一方面是与儿童游戏的力量(体力)和能力(动作技能)的发展有关；一方面，是与儿童的天性和游戏能够给孩子以快感有关。漫唱童谣、快乐游戏——曾经来自于孩子，又一度被遗忘在角落。今天，我们捡拾起这颗散落的教育瑰宝，期待它发光发热。追求这种“漫唱童谣、快乐游戏”境界，旨在让今天的城市儿童返璞归真，回归自在游戏、快乐成长的美好时光!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小结</a:t>
            </a:r>
            <a:endParaRPr lang="zh-CN" altLang="en-US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2146441" y="1931167"/>
            <a:ext cx="364363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b="0" spc="-150" dirty="0" smtClean="0">
                <a:ln w="9525">
                  <a:noFill/>
                </a:ln>
                <a:solidFill>
                  <a:schemeClr val="accent1"/>
                </a:solidFill>
                <a:effectLst>
                  <a:outerShdw blurRad="50800" dist="38100" dir="5400000" algn="t" rotWithShape="0">
                    <a:schemeClr val="bg1">
                      <a:alpha val="69000"/>
                    </a:scheme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 </a:t>
            </a:r>
            <a:r>
              <a:rPr lang="zh-CN" altLang="en-US" sz="4400" b="0" spc="-150" dirty="0" smtClean="0">
                <a:ln w="9525">
                  <a:noFill/>
                </a:ln>
                <a:solidFill>
                  <a:schemeClr val="accent1"/>
                </a:solidFill>
                <a:effectLst>
                  <a:outerShdw blurRad="50800" dist="38100" dir="5400000" algn="t" rotWithShape="0">
                    <a:schemeClr val="bg1">
                      <a:alpha val="69000"/>
                    </a:scheme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谢谢欣赏</a:t>
            </a:r>
            <a:endParaRPr lang="zh-CN" altLang="en-US" sz="4400" b="0" spc="-150" dirty="0">
              <a:ln w="9525">
                <a:noFill/>
              </a:ln>
              <a:solidFill>
                <a:schemeClr val="accent3"/>
              </a:solidFill>
              <a:effectLst>
                <a:outerShdw blurRad="50800" dist="38100" dir="5400000" algn="t" rotWithShape="0">
                  <a:schemeClr val="bg1">
                    <a:alpha val="69000"/>
                  </a:scheme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108688" y="1707654"/>
            <a:ext cx="5089855" cy="151216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 rot="19903756">
            <a:off x="915992" y="2642029"/>
            <a:ext cx="792273" cy="79227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 rot="21380687">
            <a:off x="1220061" y="3977407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角星 35"/>
          <p:cNvSpPr/>
          <p:nvPr/>
        </p:nvSpPr>
        <p:spPr>
          <a:xfrm rot="19938392">
            <a:off x="2639689" y="3915405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 rot="19938392">
            <a:off x="1975372" y="3564954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 rot="19967404">
            <a:off x="7226638" y="3315717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6343247" y="3703555"/>
            <a:ext cx="253437" cy="253437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8122729" y="3700634"/>
            <a:ext cx="186345" cy="186345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8636173" y="3943977"/>
            <a:ext cx="93172" cy="9317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 rot="19922997">
            <a:off x="8316952" y="3318529"/>
            <a:ext cx="143799" cy="14379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Picture 5" descr="C:\Users\Administrator\Desktop\小鸟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36" y="1900389"/>
            <a:ext cx="834877" cy="8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2" grpId="0" animBg="1"/>
          <p:bldP spid="19" grpId="0" animBg="1"/>
          <p:bldP spid="19" grpId="1" animBg="1"/>
          <p:bldP spid="23" grpId="0" animBg="1"/>
          <p:bldP spid="23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40" grpId="0" animBg="1"/>
          <p:bldP spid="40" grpId="1" animBg="1"/>
          <p:bldP spid="41" grpId="0" animBg="1"/>
          <p:bldP spid="42" grpId="0" animBg="1"/>
          <p:bldP spid="42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2" grpId="0" animBg="1"/>
          <p:bldP spid="19" grpId="0" animBg="1"/>
          <p:bldP spid="19" grpId="1" animBg="1"/>
          <p:bldP spid="23" grpId="0" animBg="1"/>
          <p:bldP spid="23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40" grpId="0" animBg="1"/>
          <p:bldP spid="40" grpId="1" animBg="1"/>
          <p:bldP spid="41" grpId="0" animBg="1"/>
          <p:bldP spid="42" grpId="0" animBg="1"/>
          <p:bldP spid="42" grpId="1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0" y="2859782"/>
            <a:ext cx="9144000" cy="22837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254824" y="483518"/>
            <a:ext cx="2133600" cy="2133600"/>
            <a:chOff x="6324600" y="271462"/>
            <a:chExt cx="2133600" cy="2133600"/>
          </a:xfrm>
          <a:solidFill>
            <a:srgbClr val="FFC000"/>
          </a:solidFill>
        </p:grpSpPr>
        <p:sp>
          <p:nvSpPr>
            <p:cNvPr id="17" name="泪滴形 16"/>
            <p:cNvSpPr/>
            <p:nvPr/>
          </p:nvSpPr>
          <p:spPr bwMode="auto">
            <a:xfrm rot="10800000">
              <a:off x="6324600" y="271462"/>
              <a:ext cx="2133600" cy="2133600"/>
            </a:xfrm>
            <a:prstGeom prst="teardrop">
              <a:avLst/>
            </a:prstGeom>
            <a:grpFill/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48425" y="1015096"/>
              <a:ext cx="1808480" cy="76835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第一环节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Preface Introduction</a:t>
              </a:r>
              <a:endParaRPr lang="zh-CN" altLang="en-US" sz="1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33400" y="2931790"/>
            <a:ext cx="8159824" cy="5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0" baseline="-25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一、结合课例，说说如果要渗透到户外游戏中，我们可以怎么做？</a:t>
            </a:r>
            <a:endParaRPr lang="zh-CN" altLang="en-US" sz="2800" b="0" baseline="-25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0" y="2859782"/>
            <a:ext cx="9144000" cy="22837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254824" y="483518"/>
            <a:ext cx="2133600" cy="2133600"/>
            <a:chOff x="6324600" y="271462"/>
            <a:chExt cx="2133600" cy="2133600"/>
          </a:xfrm>
          <a:solidFill>
            <a:srgbClr val="FFC000"/>
          </a:solidFill>
        </p:grpSpPr>
        <p:sp>
          <p:nvSpPr>
            <p:cNvPr id="17" name="泪滴形 16"/>
            <p:cNvSpPr/>
            <p:nvPr/>
          </p:nvSpPr>
          <p:spPr bwMode="auto">
            <a:xfrm rot="10800000">
              <a:off x="6324600" y="271462"/>
              <a:ext cx="2133600" cy="2133600"/>
            </a:xfrm>
            <a:prstGeom prst="teardrop">
              <a:avLst/>
            </a:prstGeom>
            <a:grpFill/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48425" y="1015096"/>
              <a:ext cx="1808480" cy="76835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第二环节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Preface Introduction</a:t>
              </a:r>
              <a:endParaRPr lang="zh-CN" altLang="en-US" sz="1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92125" y="2931790"/>
            <a:ext cx="8159824" cy="5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0" baseline="-25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二、说说生活中我们还接触到什么童谣可以渗透到户外游戏中？举例说明。</a:t>
            </a:r>
            <a:endParaRPr lang="zh-CN" altLang="en-US" sz="2800" b="0" baseline="-25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0" y="2859782"/>
            <a:ext cx="9144000" cy="22837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254824" y="483518"/>
            <a:ext cx="2133600" cy="2133600"/>
            <a:chOff x="6324600" y="271462"/>
            <a:chExt cx="2133600" cy="2133600"/>
          </a:xfrm>
          <a:solidFill>
            <a:srgbClr val="FFC000"/>
          </a:solidFill>
        </p:grpSpPr>
        <p:sp>
          <p:nvSpPr>
            <p:cNvPr id="17" name="泪滴形 16"/>
            <p:cNvSpPr/>
            <p:nvPr/>
          </p:nvSpPr>
          <p:spPr bwMode="auto">
            <a:xfrm rot="10800000">
              <a:off x="6324600" y="271462"/>
              <a:ext cx="2133600" cy="2133600"/>
            </a:xfrm>
            <a:prstGeom prst="teardrop">
              <a:avLst/>
            </a:prstGeom>
            <a:grpFill/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48425" y="1015096"/>
              <a:ext cx="1808480" cy="76835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第三环节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Preface Introduction</a:t>
              </a:r>
              <a:endParaRPr lang="zh-CN" altLang="en-US" sz="1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92125" y="2931790"/>
            <a:ext cx="8159824" cy="5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0" baseline="-25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三、我们怎么将所学童谣渗透到户外游戏中？</a:t>
            </a:r>
            <a:endParaRPr lang="zh-CN" altLang="en-US" sz="2800" b="0" baseline="-25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0" y="2859782"/>
            <a:ext cx="9144000" cy="22837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254824" y="483518"/>
            <a:ext cx="2133600" cy="2133600"/>
            <a:chOff x="6324600" y="271462"/>
            <a:chExt cx="2133600" cy="2133600"/>
          </a:xfrm>
          <a:solidFill>
            <a:srgbClr val="FFC000"/>
          </a:solidFill>
        </p:grpSpPr>
        <p:sp>
          <p:nvSpPr>
            <p:cNvPr id="17" name="泪滴形 16"/>
            <p:cNvSpPr/>
            <p:nvPr/>
          </p:nvSpPr>
          <p:spPr bwMode="auto">
            <a:xfrm rot="10800000">
              <a:off x="6324600" y="271462"/>
              <a:ext cx="2133600" cy="2133600"/>
            </a:xfrm>
            <a:prstGeom prst="teardrop">
              <a:avLst/>
            </a:prstGeom>
            <a:grpFill/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48425" y="1015096"/>
              <a:ext cx="1808480" cy="76835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第四环节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Preface Introduction</a:t>
              </a:r>
              <a:endParaRPr lang="zh-CN" altLang="en-US" sz="1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84250" y="2952110"/>
            <a:ext cx="8159824" cy="75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4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理论学习</a:t>
            </a:r>
            <a:endParaRPr lang="zh-CN" altLang="en-US" sz="4400" b="0" baseline="-25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5" name="矩形 69"/>
          <p:cNvSpPr>
            <a:spLocks noChangeArrowheads="1"/>
          </p:cNvSpPr>
          <p:nvPr/>
        </p:nvSpPr>
        <p:spPr bwMode="auto">
          <a:xfrm>
            <a:off x="1260475" y="421005"/>
            <a:ext cx="65690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sym typeface="微软雅黑" panose="020B0503020204020204" pitchFamily="34" charset="-122"/>
              </a:rPr>
              <a:t>一、选择童谣，为快乐游戏投入新基石</a:t>
            </a:r>
            <a:endParaRPr lang="zh-CN" altLang="en-US" sz="2800" b="1" dirty="0" smtClean="0">
              <a:latin typeface="方正卡通简体" panose="03000509000000000000" pitchFamily="65" charset="-122"/>
              <a:ea typeface="方正卡通简体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36" name="矩形 70"/>
          <p:cNvSpPr>
            <a:spLocks noChangeArrowheads="1"/>
          </p:cNvSpPr>
          <p:nvPr/>
        </p:nvSpPr>
        <p:spPr bwMode="auto">
          <a:xfrm>
            <a:off x="1711960" y="1250315"/>
            <a:ext cx="4789170" cy="279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．广泛收集本地区适用于体育游戏的民间童谣。传统民间童谣游戏已经很少见到，为体育游戏所用的童谣更是稀缺。我们群策群力，广泛收集流传于本地区各种童谣，于是“跳高楼”“金锁银锁”“马兰花”“炒黄豆”“孵小鸡”“老鼠笼”“抱小狗”“揪尾巴”……重新回到我们的视野中。这些童谣都带有或淡或浓的体育游戏意味，是我园开展童谣式体育游戏的重要素材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．分门别类，将童谣游戏素材恰当匹配。我们根据教育意义、教育功能对童谣游戏素材进行整理、分类，，选择适合各年龄段的童谣来创编体育游戏，如，“抱小狗”游戏，要求的语言对白比较多，小、中班的孩子难以理解和接受，这样的游戏更适合大班孩子。再如，“炒黄豆”这个游戏需要两两合作，其动作目标在于平衡性的锻炼，语言要求比较简单，只有“炒一炒一炒黄豆，炒好黄豆翻跟斗”两句话，小班孩子可以说这两句话，但他们个子小，手臂长度不够，很难在拉手的同时旋转、穿越。因此，它虽然归属于小班范畴，但需要对动作做出调整，如，拉好一只手，留出转动的余地，方便相互协调动作。类似的梳理避免了童谣式体育游戏走弯路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80" y="4364354"/>
            <a:ext cx="5404115" cy="905258"/>
          </a:xfrm>
          <a:prstGeom prst="rect">
            <a:avLst/>
          </a:prstGeom>
        </p:spPr>
      </p:pic>
      <p:sp>
        <p:nvSpPr>
          <p:cNvPr id="41" name="五角星 40"/>
          <p:cNvSpPr/>
          <p:nvPr/>
        </p:nvSpPr>
        <p:spPr>
          <a:xfrm rot="19903756">
            <a:off x="778865" y="2253336"/>
            <a:ext cx="792273" cy="79227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 rot="21380687">
            <a:off x="1082934" y="3588714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 rot="19938392">
            <a:off x="2502562" y="3526712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 rot="19938392">
            <a:off x="1838245" y="3176261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 rot="19967404">
            <a:off x="7226638" y="3099693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6343247" y="3487531"/>
            <a:ext cx="253437" cy="253437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122729" y="3484610"/>
            <a:ext cx="186345" cy="186345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8636173" y="3727953"/>
            <a:ext cx="93172" cy="9317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 rot="19922997">
            <a:off x="8316952" y="3102505"/>
            <a:ext cx="143799" cy="14379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Picture 5" descr="C:\Users\Administrator\Desktop\小鸟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36" y="1684365"/>
            <a:ext cx="834877" cy="8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7" grpId="1" animBg="1"/>
          <p:bldP spid="48" grpId="0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7" grpId="1" animBg="1"/>
          <p:bldP spid="48" grpId="0" animBg="1"/>
          <p:bldP spid="51" grpId="0" animBg="1"/>
          <p:bldP spid="51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5" name="矩形 69"/>
          <p:cNvSpPr>
            <a:spLocks noChangeArrowheads="1"/>
          </p:cNvSpPr>
          <p:nvPr/>
        </p:nvSpPr>
        <p:spPr bwMode="auto">
          <a:xfrm>
            <a:off x="1260475" y="421005"/>
            <a:ext cx="65690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sym typeface="微软雅黑" panose="020B0503020204020204" pitchFamily="34" charset="-122"/>
              </a:rPr>
              <a:t>二、传唱童谣，为快乐游戏迈开第一步</a:t>
            </a:r>
            <a:endParaRPr lang="zh-CN" altLang="en-US" sz="2800" b="1" dirty="0" smtClean="0">
              <a:latin typeface="方正卡通简体" panose="03000509000000000000" pitchFamily="65" charset="-122"/>
              <a:ea typeface="方正卡通简体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36" name="矩形 70"/>
          <p:cNvSpPr>
            <a:spLocks noChangeArrowheads="1"/>
          </p:cNvSpPr>
          <p:nvPr/>
        </p:nvSpPr>
        <p:spPr bwMode="auto">
          <a:xfrm>
            <a:off x="1711960" y="1250315"/>
            <a:ext cx="4789170" cy="313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．采用边唱边游戏的方式传唱童谣。童谣式体育游戏，大都具有各自的特点，有的旋律简单易唱，采用简单重复设计，有的直奔主题，说唱过程就是游戏过程。此类游戏，我们采用边唱边玩的方式进行，如，“金锁银锁”，孩子们站成一个圈，开锁人(最初由教师扮演)一边在圆圈中走，一边歌唱“金锁锁、银锁锁，一把钥匙开一把锁，咔嚓、咔嚓，哪一把、哪一把，请你自己来开锁、来呀来开锁”。教师随着一定的节奏在孩子们拉手的地方做开锁的动作，唱到最后“来呀来开锁”的时候，孩子们就逃开。此类游戏由于唱词简单、动作重复易做，孩子们很快能掌握歌唱童谣，积极地投入于快乐的体育游戏之中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2．采用多纬度诵读游戏传唱童谣。有些童谣式体育游戏，需要教师有策略地引导，帮助幼儿将童谣内化成自然说唱的歌谣，成为他们喜闻乐见的传唱内容，如，对唱式的童谣“老鼠偷蛋”——“老母鸡，真能干，咕答咕答会生蛋//小老鼠，来偷蛋，嘎吱嘎吱跑出来”，一方面，孩子们需要分清角色，另一方面，还要有相应的动作模仿。这样的童谣可以采用对唱、对说，表演说唱等方式进行，进行过程中可以辅以原地动作或分角色歌唱，不急于让孩子进入游戏情境，否则会导致幼儿过于关注动作，忽视童谣的语言、韵律要素，导致游戏功能产生偏颇，违背艺术生活、快乐游戏的初衷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80" y="4364354"/>
            <a:ext cx="5404115" cy="905258"/>
          </a:xfrm>
          <a:prstGeom prst="rect">
            <a:avLst/>
          </a:prstGeom>
        </p:spPr>
      </p:pic>
      <p:sp>
        <p:nvSpPr>
          <p:cNvPr id="41" name="五角星 40"/>
          <p:cNvSpPr/>
          <p:nvPr/>
        </p:nvSpPr>
        <p:spPr>
          <a:xfrm rot="19903756">
            <a:off x="778865" y="2253336"/>
            <a:ext cx="792273" cy="79227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 rot="21380687">
            <a:off x="1082934" y="3588714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 rot="19938392">
            <a:off x="2502562" y="3526712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 rot="19938392">
            <a:off x="1838245" y="3176261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 rot="19967404">
            <a:off x="7226638" y="3099693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6343247" y="3487531"/>
            <a:ext cx="253437" cy="253437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122729" y="3484610"/>
            <a:ext cx="186345" cy="186345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8636173" y="3727953"/>
            <a:ext cx="93172" cy="9317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 rot="19922997">
            <a:off x="8316952" y="3102505"/>
            <a:ext cx="143799" cy="14379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Picture 5" descr="C:\Users\Administrator\Desktop\小鸟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36" y="1684365"/>
            <a:ext cx="834877" cy="8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5" name="矩形 69"/>
          <p:cNvSpPr>
            <a:spLocks noChangeArrowheads="1"/>
          </p:cNvSpPr>
          <p:nvPr/>
        </p:nvSpPr>
        <p:spPr bwMode="auto">
          <a:xfrm>
            <a:off x="1260475" y="421005"/>
            <a:ext cx="65690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sym typeface="微软雅黑" panose="020B0503020204020204" pitchFamily="34" charset="-122"/>
              </a:rPr>
              <a:t>三、改编童谣，为快乐游戏打开新局面</a:t>
            </a:r>
            <a:endParaRPr lang="zh-CN" altLang="en-US" sz="2800" b="1" dirty="0" smtClean="0">
              <a:latin typeface="方正卡通简体" panose="03000509000000000000" pitchFamily="65" charset="-122"/>
              <a:ea typeface="方正卡通简体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36" name="矩形 70"/>
          <p:cNvSpPr>
            <a:spLocks noChangeArrowheads="1"/>
          </p:cNvSpPr>
          <p:nvPr/>
        </p:nvSpPr>
        <p:spPr bwMode="auto">
          <a:xfrm>
            <a:off x="1684020" y="942975"/>
            <a:ext cx="5776595" cy="364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1．改编童谣式体育游戏的说唱内容。改编说唱内容的目的在于能更好地挖掘游戏意义，让幼儿在享受动作游戏的同时感受语言艺术的趣味性。如，游戏“拍手歌”，原来的说词很简单：“你拍一，我拍一，一个娃娃开飞机，你拍二，我拍二，两个娃娃打电话……”经过改编，变成了“咕噜咕噜一、咕噜咕噜一，一个娃娃开飞机，咕噜咕噜二、咕噜咕噜二，两个娃娃碰一碰……”说到碰一碰的时候，孩子们可以相互碰碰鼻子、碰碰小屁股，这种身体的碰触对于小年龄的孩子来说，显得格外有兴趣，他们一边协调着身体部位，一边目光交流，快乐的情感溢于言表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2．改编童谣式体育游戏的动作规则。游戏“红灯、绿灯、火车站”，最初的规则是孩子们一边说“红灯、绿灯、火车站”，一边跟着教师走队形，或走成圆圈、或走成直线，同时伴随听到红灯就停下、听到绿灯就前行这样一个规则，我们发现，小班刚入园的孩子自然排队前行时，采用这一方式有一定的效果，一阶段后，幼儿显得不再有兴趣。怎样重新发挥这一游戏的作用呢?我们改编了游戏动作规则，要求孩子们说到“火车站”的“站”字时．可以任意摆一个造型，经过教师的示范引导，孩子们有的扮演“花朵”、有的扮演“蘑菇”、“小草”、“太阳”、“机器人”，各种动作精彩纷呈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3．说唱童谣和动作规则均有改编。游戏“老狼老狼几点了”很受幼儿喜欢，游戏进行也很方便，不需要任何道具或辅助物，但游戏进行一阶段后，幼儿会兴趣消退。为此，我们采用两种方法改编童谣。新版本“老狼老狼几点了”变成了“狐狸狐狸几点了”“老虎老虎几点了”，等等，同时，动作要求也作了更改，孩子们在逃跑的同时可以对“老狼”说．“我是萝卜”(做萝卜样，立定不动)“我是石头”(做石头状)“我是大树”(做大树状)。这样，一方面锻炼了孩子们的想象力和表现力，另一方面，起到了暂停追逐跑的作用，有效地防止了幼儿始终处于追逐跑的高强度动作练习过程，使游戏更生动、更有趣、更安全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80" y="4364354"/>
            <a:ext cx="5404115" cy="905258"/>
          </a:xfrm>
          <a:prstGeom prst="rect">
            <a:avLst/>
          </a:prstGeom>
        </p:spPr>
      </p:pic>
      <p:sp>
        <p:nvSpPr>
          <p:cNvPr id="41" name="五角星 40"/>
          <p:cNvSpPr/>
          <p:nvPr/>
        </p:nvSpPr>
        <p:spPr>
          <a:xfrm rot="19903756">
            <a:off x="778865" y="2253336"/>
            <a:ext cx="792273" cy="79227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 rot="21380687">
            <a:off x="1082934" y="3588714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 rot="19938392">
            <a:off x="2502562" y="3526712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 rot="19938392">
            <a:off x="1838245" y="3176261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 rot="19967404">
            <a:off x="7226638" y="3099693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6343247" y="3487531"/>
            <a:ext cx="253437" cy="253437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122729" y="3484610"/>
            <a:ext cx="186345" cy="186345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8636173" y="3727953"/>
            <a:ext cx="93172" cy="9317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 rot="19922997">
            <a:off x="8316952" y="3102505"/>
            <a:ext cx="143799" cy="14379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Picture 5" descr="C:\Users\Administrator\Desktop\小鸟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36" y="1684365"/>
            <a:ext cx="834877" cy="8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5" name="矩形 69"/>
          <p:cNvSpPr>
            <a:spLocks noChangeArrowheads="1"/>
          </p:cNvSpPr>
          <p:nvPr/>
        </p:nvSpPr>
        <p:spPr bwMode="auto">
          <a:xfrm>
            <a:off x="1260475" y="421005"/>
            <a:ext cx="65690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sym typeface="微软雅黑" panose="020B0503020204020204" pitchFamily="34" charset="-122"/>
              </a:rPr>
              <a:t>四、创编童谣，为快乐游戏注入新动力</a:t>
            </a:r>
            <a:endParaRPr lang="zh-CN" altLang="en-US" sz="2800" b="1" dirty="0" smtClean="0">
              <a:latin typeface="方正卡通简体" panose="03000509000000000000" pitchFamily="65" charset="-122"/>
              <a:ea typeface="方正卡通简体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36" name="矩形 70"/>
          <p:cNvSpPr>
            <a:spLocks noChangeArrowheads="1"/>
          </p:cNvSpPr>
          <p:nvPr/>
        </p:nvSpPr>
        <p:spPr bwMode="auto">
          <a:xfrm>
            <a:off x="1684020" y="942975"/>
            <a:ext cx="5776595" cy="381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 除了开发传统的童谣式体育游戏之外，我们还创编了一些童谣式体育游戏。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1．对歌式童谣体育游戏创编。采用一问一答的方式进行，伴随动作或造型，规则要求由简到难，角色冲突由轻松到紧张。如，两两游戏“卖小菜”(江阴话方式)对白如下：来来来，卖小菜(招手呼应)——啥个菜，小青菜(青菜造型)啥个小，蚂蚁小(团起身子小小状)——啥个马，白龙马(骑马行进样子)啥个白，兔子白，(兔子模样)——啥个兔，乖乖兔，(兔子蹲下)——妈妈回来啦，快把门儿开!(动作要求：打开双臂，蹦蹦跳跳)，当说到“大狼要来啦，门儿推不开!”(动作要求：合龙双臂，任凭“大狼”以何种方式推门，都不松手。“大狼”可以是语言式的“快把门儿开”，可以是“捣蛋式的——挠痒痒”等。)该游戏在小班、中班幼儿中颇受欢迎，是孩子们百玩不厌的游戏之一。类似的游戏还有“猫捉麻雀”、“我先到”、“造高楼”等等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2．输赢式童谣体育游戏创编。此类游戏专为大班孩子设计，取材于幼儿熟知的角色或事物，采用三段体循环的设计方式，以特定的语言和动作作代表，并辅以趣味的输赢惩罚奖励环节，如，“老鼠、大象、小猫”：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点点戳戳，我是大象罗罗(长鼻子表示：两手相握伸出)：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点点戳戳，我是老鼠吱吱(双手拇指和食指伸直并拢表示尖嘴小老鼠)：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点点戳戳，我是小猫咪咪(两手手心对脸拉开做一个猫状)。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该游戏中，大象能战胜小猫，老鼠能战胜大象、小猫能战胜老鼠，依次评定胜负，输者被接受小惩罚一次(挠一次手心、胳肢窝等)。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3．即兴式童谣体育游戏创编。此类游戏来自于幼儿文学内容，如，欣赏完绘本《秋风和落叶》后，即兴地利用散文中的词汇或语言进行创编游戏“秋风和落叶”，让幼儿一边说“秋风吹，树叶飘，飘到地上睡一觉”，一边扮演片片落叶飞下来，接着，树妈妈出场，小树叶就围着树妈妈或转圈、或立定、或单脚站立，幼儿可根据自身的生活经验进行动作创新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80" y="4364354"/>
            <a:ext cx="5404115" cy="905258"/>
          </a:xfrm>
          <a:prstGeom prst="rect">
            <a:avLst/>
          </a:prstGeom>
        </p:spPr>
      </p:pic>
      <p:sp>
        <p:nvSpPr>
          <p:cNvPr id="41" name="五角星 40"/>
          <p:cNvSpPr/>
          <p:nvPr/>
        </p:nvSpPr>
        <p:spPr>
          <a:xfrm rot="19903756">
            <a:off x="778865" y="2253336"/>
            <a:ext cx="792273" cy="79227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 rot="21380687">
            <a:off x="1082934" y="3588714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 rot="19938392">
            <a:off x="2502562" y="3526712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 rot="19938392">
            <a:off x="1838245" y="3176261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 rot="19967404">
            <a:off x="7226638" y="3099693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6343247" y="3487531"/>
            <a:ext cx="253437" cy="253437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122729" y="3484610"/>
            <a:ext cx="186345" cy="186345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8636173" y="3727953"/>
            <a:ext cx="93172" cy="9317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 rot="19922997">
            <a:off x="8316952" y="3102505"/>
            <a:ext cx="143799" cy="14379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Picture 5" descr="C:\Users\Administrator\Desktop\小鸟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36" y="1684365"/>
            <a:ext cx="834877" cy="8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四色华丽色系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FC6E5B"/>
      </a:accent1>
      <a:accent2>
        <a:srgbClr val="FBC75D"/>
      </a:accent2>
      <a:accent3>
        <a:srgbClr val="66BFBC"/>
      </a:accent3>
      <a:accent4>
        <a:srgbClr val="8CC066"/>
      </a:accent4>
      <a:accent5>
        <a:srgbClr val="3F3F3F"/>
      </a:accent5>
      <a:accent6>
        <a:srgbClr val="262626"/>
      </a:accent6>
      <a:hlink>
        <a:srgbClr val="00D5D5"/>
      </a:hlink>
      <a:folHlink>
        <a:srgbClr val="DD00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3126</Words>
  <Application>WPS 演示</Application>
  <PresentationFormat>全屏显示(16:9)</PresentationFormat>
  <Paragraphs>62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方正卡通简体</vt:lpstr>
      <vt:lpstr>微软雅黑</vt:lpstr>
      <vt:lpstr>黑体</vt:lpstr>
      <vt:lpstr>Impact</vt:lpstr>
      <vt:lpstr>Calibri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</vt:lpstr>
      <vt:lpstr>PowerPoint 演示文稿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CAICAI</cp:lastModifiedBy>
  <cp:revision>31</cp:revision>
  <dcterms:created xsi:type="dcterms:W3CDTF">2015-08-22T03:26:00Z</dcterms:created>
  <dcterms:modified xsi:type="dcterms:W3CDTF">2020-07-02T09:06:55Z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2052-11.1.0.9740</vt:lpwstr>
  </property>
</Properties>
</file>