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16" r:id="rId3"/>
    <p:sldId id="257" r:id="rId5"/>
    <p:sldId id="299" r:id="rId6"/>
    <p:sldId id="258" r:id="rId7"/>
    <p:sldId id="259" r:id="rId8"/>
    <p:sldId id="260" r:id="rId9"/>
    <p:sldId id="261" r:id="rId10"/>
    <p:sldId id="313" r:id="rId11"/>
    <p:sldId id="318" r:id="rId12"/>
    <p:sldId id="264" r:id="rId13"/>
    <p:sldId id="266" r:id="rId14"/>
    <p:sldId id="267" r:id="rId15"/>
    <p:sldId id="269" r:id="rId16"/>
    <p:sldId id="271" r:id="rId17"/>
    <p:sldId id="274" r:id="rId18"/>
    <p:sldId id="277" r:id="rId19"/>
    <p:sldId id="321" r:id="rId20"/>
    <p:sldId id="279" r:id="rId21"/>
    <p:sldId id="284" r:id="rId22"/>
    <p:sldId id="285" r:id="rId23"/>
    <p:sldId id="320" r:id="rId24"/>
    <p:sldId id="278" r:id="rId25"/>
    <p:sldId id="272" r:id="rId26"/>
    <p:sldId id="281" r:id="rId27"/>
    <p:sldId id="319" r:id="rId28"/>
    <p:sldId id="287" r:id="rId29"/>
    <p:sldId id="306" r:id="rId30"/>
    <p:sldId id="323" r:id="rId31"/>
    <p:sldId id="322" r:id="rId32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E78"/>
    <a:srgbClr val="FF8264"/>
    <a:srgbClr val="EBDE21"/>
    <a:srgbClr val="FFFFFF"/>
    <a:srgbClr val="FFE171"/>
    <a:srgbClr val="FFFF99"/>
    <a:srgbClr val="705165"/>
    <a:srgbClr val="E1EDF7"/>
    <a:srgbClr val="D2E3F3"/>
    <a:srgbClr val="D8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930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5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46CD1-1668-46E3-A910-6D8C0F1193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5716192" y="229842"/>
            <a:ext cx="3219086" cy="317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zh-CN" altLang="en-US" sz="1800" dirty="0">
              <a:solidFill>
                <a:srgbClr val="35BE78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35924" y="296562"/>
            <a:ext cx="8822725" cy="4572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0E6-EDCB-48B0-A22A-19A9C73A9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3315-CE82-4339-BA4F-7E6724349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0E6-EDCB-48B0-A22A-19A9C73A9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3315-CE82-4339-BA4F-7E6724349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457200" y="91679"/>
            <a:ext cx="8229600" cy="450651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7FA5-B674-4F4F-96E4-D777CD7BE46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0E6-EDCB-48B0-A22A-19A9C73A9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3315-CE82-4339-BA4F-7E6724349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0E6-EDCB-48B0-A22A-19A9C73A9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3315-CE82-4339-BA4F-7E6724349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0E6-EDCB-48B0-A22A-19A9C73A9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3315-CE82-4339-BA4F-7E6724349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0E6-EDCB-48B0-A22A-19A9C73A9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3315-CE82-4339-BA4F-7E6724349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0E6-EDCB-48B0-A22A-19A9C73A9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3315-CE82-4339-BA4F-7E6724349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D0E6-EDCB-48B0-A22A-19A9C73A9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3315-CE82-4339-BA4F-7E6724349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B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D0E6-EDCB-48B0-A22A-19A9C73A9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3315-CE82-4339-BA4F-7E67243495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tags" Target="../tags/tag1.xml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684" y="738488"/>
            <a:ext cx="5487702" cy="5279170"/>
          </a:xfrm>
          <a:prstGeom prst="rect">
            <a:avLst/>
          </a:prstGeom>
        </p:spPr>
      </p:pic>
      <p:pic>
        <p:nvPicPr>
          <p:cNvPr id="19" name="PA_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25617" y="-888256"/>
            <a:ext cx="609600" cy="609600"/>
          </a:xfrm>
          <a:prstGeom prst="rect">
            <a:avLst/>
          </a:prstGeom>
        </p:spPr>
      </p:pic>
      <p:sp>
        <p:nvSpPr>
          <p:cNvPr id="10" name="PA_文本框 9"/>
          <p:cNvSpPr txBox="1"/>
          <p:nvPr>
            <p:custDataLst>
              <p:tags r:id="rId6"/>
            </p:custDataLst>
          </p:nvPr>
        </p:nvSpPr>
        <p:spPr>
          <a:xfrm>
            <a:off x="1327897" y="738528"/>
            <a:ext cx="5516880" cy="924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zh-CN" altLang="en-US" sz="6000" b="1" dirty="0">
                <a:solidFill>
                  <a:srgbClr val="00B05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安全知识我知道</a:t>
            </a:r>
            <a:endParaRPr lang="zh-CN" altLang="en-US" sz="6000" b="1" dirty="0">
              <a:solidFill>
                <a:srgbClr val="00B050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6" name="PA_圆角矩形 15"/>
          <p:cNvSpPr/>
          <p:nvPr>
            <p:custDataLst>
              <p:tags r:id="rId7"/>
            </p:custDataLst>
          </p:nvPr>
        </p:nvSpPr>
        <p:spPr>
          <a:xfrm>
            <a:off x="1720850" y="1851660"/>
            <a:ext cx="4731385" cy="353695"/>
          </a:xfrm>
          <a:prstGeom prst="roundRect">
            <a:avLst>
              <a:gd name="adj" fmla="val 36671"/>
            </a:avLst>
          </a:prstGeom>
          <a:solidFill>
            <a:srgbClr val="FF8264"/>
          </a:solidFill>
        </p:spPr>
        <p:txBody>
          <a:bodyPr wrap="none" rtlCol="0" anchor="ctr" anchorCtr="1">
            <a:no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常州市光华学校安全生产月系列活动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05" y="3161606"/>
            <a:ext cx="5012349" cy="91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12" y="1972604"/>
            <a:ext cx="4047595" cy="28627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0011"/>
            <a:ext cx="9208854" cy="1162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99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9330" y="1286536"/>
            <a:ext cx="2284413" cy="655637"/>
          </a:xfrm>
        </p:spPr>
        <p:txBody>
          <a:bodyPr/>
          <a:lstStyle/>
          <a:p>
            <a:pPr algn="ctr">
              <a:defRPr/>
            </a:pPr>
            <a:r>
              <a:rPr lang="zh-CN" altLang="en-US" sz="4050" dirty="0">
                <a:solidFill>
                  <a:srgbClr val="FF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警钟长鸣</a:t>
            </a:r>
            <a:endParaRPr lang="zh-CN" altLang="en-US" sz="4050" dirty="0">
              <a:solidFill>
                <a:srgbClr val="FF0000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26370" y="2196237"/>
            <a:ext cx="4037139" cy="11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据不完全统计，全国每年约有</a:t>
            </a:r>
            <a:r>
              <a:rPr lang="en-US" altLang="zh-CN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2</a:t>
            </a:r>
            <a:r>
              <a:rPr lang="zh-CN" altLang="en-US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万多名中小学生因交通事故伤残、死亡。交通事故已成为未成年人的头号“杀手”。</a:t>
            </a:r>
            <a:endParaRPr lang="zh-CN" altLang="en-US" sz="16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29552" y="1688110"/>
            <a:ext cx="4055633" cy="2173045"/>
            <a:chOff x="3151991" y="1828800"/>
            <a:chExt cx="4055633" cy="2173045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151991" y="1828800"/>
              <a:ext cx="6131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6594439" y="1828800"/>
              <a:ext cx="6131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207624" y="1828800"/>
              <a:ext cx="0" cy="2173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151991" y="1828800"/>
              <a:ext cx="0" cy="2173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151991" y="4001845"/>
              <a:ext cx="40556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07" y="469557"/>
            <a:ext cx="4370198" cy="4370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138" y="1213950"/>
            <a:ext cx="4366651" cy="36576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583362" y="1675390"/>
            <a:ext cx="139850" cy="1398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583362" y="1836754"/>
            <a:ext cx="139850" cy="1398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83362" y="1998118"/>
            <a:ext cx="139850" cy="1398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97888" y="2351645"/>
            <a:ext cx="2915322" cy="178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红灯停 绿灯行 不要闯红灯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过马路要走斑马线，人行天桥或地下通道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97886" y="1704037"/>
            <a:ext cx="2915323" cy="5092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过马路安全知识</a:t>
            </a:r>
            <a:endParaRPr lang="zh-CN" altLang="en-US" sz="2800" b="1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097888" y="4275787"/>
            <a:ext cx="29153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9" grpId="1" animBg="1"/>
      <p:bldP spid="9" grpId="2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97511" y="1965280"/>
            <a:ext cx="2915322" cy="178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走路要走人行道。人行道、非机动车道、机动车道各行其道。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7509" y="1317672"/>
            <a:ext cx="2915323" cy="5092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走路要走人行道</a:t>
            </a:r>
            <a:endParaRPr lang="zh-CN" altLang="en-US" sz="2800" b="1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97511" y="3889422"/>
            <a:ext cx="29153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83" y="617838"/>
            <a:ext cx="4389738" cy="4389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99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8041" y="1971719"/>
            <a:ext cx="2915322" cy="178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车辆临近时不要突然横穿马路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横穿马路时要“一停、二看、三通过”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8039" y="1324111"/>
            <a:ext cx="2915323" cy="5092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交通安全知识</a:t>
            </a:r>
            <a:endParaRPr lang="zh-CN" altLang="en-US" sz="2800" b="1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88041" y="3895861"/>
            <a:ext cx="29153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47" y="1870151"/>
            <a:ext cx="3438099" cy="2025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25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02" y="1375627"/>
            <a:ext cx="3642705" cy="25717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94480" y="2023235"/>
            <a:ext cx="2915322" cy="178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不在马路上游戏、追逐。不准翻越护栏。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12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周岁以下的儿童不能骑自行车上街。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4478" y="1375627"/>
            <a:ext cx="2915323" cy="5092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交通安全知识</a:t>
            </a:r>
            <a:endParaRPr lang="zh-CN" altLang="en-US" sz="2800" b="1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94480" y="3947377"/>
            <a:ext cx="29153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禁止符 10"/>
          <p:cNvSpPr/>
          <p:nvPr/>
        </p:nvSpPr>
        <p:spPr>
          <a:xfrm>
            <a:off x="6054364" y="2661502"/>
            <a:ext cx="897316" cy="897316"/>
          </a:xfrm>
          <a:prstGeom prst="noSmoking">
            <a:avLst>
              <a:gd name="adj" fmla="val 14418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55466" y="2074750"/>
            <a:ext cx="2915322" cy="178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在马路上乘汽车时应当从车身右侧的车门上下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5464" y="1427142"/>
            <a:ext cx="2915323" cy="5092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交通安全知识</a:t>
            </a:r>
            <a:endParaRPr lang="zh-CN" altLang="en-US" sz="2800" b="1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355466" y="3998892"/>
            <a:ext cx="29153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389120" y="1427143"/>
            <a:ext cx="3698209" cy="25717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58616" y="2804283"/>
            <a:ext cx="1553168" cy="1582240"/>
            <a:chOff x="1970897" y="1749725"/>
            <a:chExt cx="1553168" cy="158224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970897" y="1749725"/>
              <a:ext cx="1365085" cy="1274463"/>
            </a:xfrm>
            <a:prstGeom prst="rect">
              <a:avLst/>
            </a:prstGeom>
          </p:spPr>
        </p:pic>
        <p:sp>
          <p:nvSpPr>
            <p:cNvPr id="123909" name="WordArt 5" descr="窄竖线"/>
            <p:cNvSpPr>
              <a:spLocks noChangeArrowheads="1" noChangeShapeType="1" noTextEdit="1"/>
            </p:cNvSpPr>
            <p:nvPr/>
          </p:nvSpPr>
          <p:spPr bwMode="auto">
            <a:xfrm>
              <a:off x="2185153" y="3024188"/>
              <a:ext cx="133891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微软雅黑" panose="020B0503020204020204" pitchFamily="82" charset="2"/>
                  <a:ea typeface="微软雅黑" panose="020B0503020204020204" pitchFamily="82" charset="2"/>
                </a:rPr>
                <a:t>当心车辆</a:t>
              </a:r>
              <a:endPara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33782" y="1090718"/>
            <a:ext cx="1635186" cy="1608564"/>
            <a:chOff x="147628" y="1580755"/>
            <a:chExt cx="1635186" cy="16085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2462" y="1580755"/>
              <a:ext cx="1322269" cy="1298488"/>
            </a:xfrm>
            <a:prstGeom prst="rect">
              <a:avLst/>
            </a:prstGeom>
          </p:spPr>
        </p:pic>
        <p:sp>
          <p:nvSpPr>
            <p:cNvPr id="8" name="WordArt 5" descr="窄竖线"/>
            <p:cNvSpPr>
              <a:spLocks noChangeArrowheads="1" noChangeShapeType="1" noTextEdit="1"/>
            </p:cNvSpPr>
            <p:nvPr/>
          </p:nvSpPr>
          <p:spPr bwMode="auto">
            <a:xfrm>
              <a:off x="147628" y="2881542"/>
              <a:ext cx="163518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微软雅黑" panose="020B0503020204020204" pitchFamily="82" charset="2"/>
                  <a:ea typeface="微软雅黑" panose="020B0503020204020204" pitchFamily="82" charset="2"/>
                </a:rPr>
                <a:t>禁止骑自行车下坡 </a:t>
              </a:r>
              <a:endPara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62794" y="3086296"/>
            <a:ext cx="1073114" cy="1254668"/>
            <a:chOff x="8652407" y="1926135"/>
            <a:chExt cx="1073114" cy="1254668"/>
          </a:xfrm>
        </p:grpSpPr>
        <p:pic>
          <p:nvPicPr>
            <p:cNvPr id="12" name="Picture 4" descr="2009010921051856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2407" y="1926135"/>
              <a:ext cx="890715" cy="890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816659" y="2873026"/>
              <a:ext cx="90886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微软雅黑" panose="020B0503020204020204" pitchFamily="82" charset="2"/>
                  <a:ea typeface="微软雅黑" panose="020B0503020204020204" pitchFamily="82" charset="2"/>
                </a:rPr>
                <a:t>步行</a:t>
              </a:r>
              <a:endPara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18581" y="1477864"/>
            <a:ext cx="1974130" cy="1196312"/>
            <a:chOff x="4560483" y="1774426"/>
            <a:chExt cx="1974130" cy="1196312"/>
          </a:xfrm>
        </p:grpSpPr>
        <p:sp>
          <p:nvSpPr>
            <p:cNvPr id="1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953565" y="2662961"/>
              <a:ext cx="158104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微软雅黑" panose="020B0503020204020204" pitchFamily="82" charset="2"/>
                  <a:ea typeface="微软雅黑" panose="020B0503020204020204" pitchFamily="82" charset="2"/>
                </a:rPr>
                <a:t>自行车道</a:t>
              </a:r>
              <a:endPara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483" y="1774426"/>
              <a:ext cx="1561540" cy="728068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482178" y="1085515"/>
            <a:ext cx="1642901" cy="1718768"/>
            <a:chOff x="3725131" y="-631292"/>
            <a:chExt cx="1642901" cy="171876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25131" y="-631292"/>
              <a:ext cx="1642901" cy="1456723"/>
            </a:xfrm>
            <a:prstGeom prst="rect">
              <a:avLst/>
            </a:prstGeom>
          </p:spPr>
        </p:pic>
        <p:sp>
          <p:nvSpPr>
            <p:cNvPr id="2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081135" y="779699"/>
              <a:ext cx="93089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微软雅黑" panose="020B0503020204020204" pitchFamily="82" charset="2"/>
                  <a:ea typeface="微软雅黑" panose="020B0503020204020204" pitchFamily="82" charset="2"/>
                </a:rPr>
                <a:t>禁止跨越</a:t>
              </a:r>
              <a:endPara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95494" y="2804283"/>
            <a:ext cx="1494075" cy="1764500"/>
            <a:chOff x="6665950" y="-838975"/>
            <a:chExt cx="1494075" cy="17645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65950" y="-838975"/>
              <a:ext cx="1384526" cy="1456723"/>
            </a:xfrm>
            <a:prstGeom prst="rect">
              <a:avLst/>
            </a:prstGeom>
          </p:spPr>
        </p:pic>
        <p:sp>
          <p:nvSpPr>
            <p:cNvPr id="2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6848486" y="617748"/>
              <a:ext cx="131153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dirty="0">
                  <a:latin typeface="微软雅黑" panose="020B0503020204020204" pitchFamily="82" charset="2"/>
                  <a:ea typeface="微软雅黑" panose="020B0503020204020204" pitchFamily="82" charset="2"/>
                </a:rPr>
                <a:t>禁止行人进入</a:t>
              </a:r>
              <a:endPara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3044"/>
            <a:ext cx="9144000" cy="587654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3602" y="1801220"/>
            <a:ext cx="2284413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第</a:t>
            </a:r>
            <a:r>
              <a:rPr lang="en-US" altLang="zh-CN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3</a:t>
            </a:r>
            <a:r>
              <a:rPr lang="zh-CN" altLang="en-US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部分</a:t>
            </a:r>
            <a:endParaRPr lang="zh-CN" altLang="en-US" sz="4050" dirty="0">
              <a:solidFill>
                <a:srgbClr val="C00000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9827" y="1385053"/>
            <a:ext cx="7168191" cy="74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消防安全</a:t>
            </a:r>
            <a:endParaRPr lang="en-US" altLang="zh-CN" sz="3200" b="1" dirty="0" smtClean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9827" y="2129039"/>
            <a:ext cx="3842951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平均每天就有四十多人，这意味着每天就有一个班级的学生消失！触目惊心的数字给我们敲响了安全警钟</a:t>
            </a:r>
            <a:r>
              <a:rPr lang="en-US" altLang="zh-CN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!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有关调查显示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，</a:t>
            </a:r>
            <a:endParaRPr lang="en-US" altLang="zh-CN" sz="10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177139" y="1036211"/>
            <a:ext cx="1445158" cy="1936659"/>
            <a:chOff x="3065929" y="1351823"/>
            <a:chExt cx="1445158" cy="1936659"/>
          </a:xfrm>
        </p:grpSpPr>
        <p:cxnSp>
          <p:nvCxnSpPr>
            <p:cNvPr id="10" name="直接连接符 9"/>
            <p:cNvCxnSpPr>
              <a:endCxn id="2" idx="1"/>
            </p:cNvCxnSpPr>
            <p:nvPr/>
          </p:nvCxnSpPr>
          <p:spPr>
            <a:xfrm flipV="1">
              <a:off x="3209412" y="1351823"/>
              <a:ext cx="1301675" cy="762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065929" y="2513932"/>
              <a:ext cx="1441525" cy="774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8" idx="1"/>
            </p:cNvCxnSpPr>
            <p:nvPr/>
          </p:nvCxnSpPr>
          <p:spPr>
            <a:xfrm flipH="1" flipV="1">
              <a:off x="3112594" y="2113937"/>
              <a:ext cx="1398493" cy="12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椭圆 3"/>
          <p:cNvSpPr/>
          <p:nvPr/>
        </p:nvSpPr>
        <p:spPr>
          <a:xfrm>
            <a:off x="1951109" y="1255004"/>
            <a:ext cx="1717866" cy="171786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预防火灾</a:t>
            </a:r>
            <a:endParaRPr lang="zh-CN" altLang="en-US" sz="2800" b="1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64145" y="3395775"/>
            <a:ext cx="70659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吸烟危害身体健康，又容易诱发火灾。居民楼、公共场所都设置了消防栓、灭火器、消防沙箱等消防设施，还留有供火灾发生时人员疏散的安全通道，要自觉爱护消防设施，保证安全通道的畅通。</a:t>
            </a:r>
            <a:endParaRPr lang="zh-CN" altLang="en-US" sz="16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11087" y="1072124"/>
            <a:ext cx="3356386" cy="5593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82" charset="2"/>
                <a:ea typeface="微软雅黑" panose="020B0503020204020204" pitchFamily="82" charset="2"/>
              </a:rPr>
              <a:t>不玩火</a:t>
            </a:r>
            <a:endParaRPr lang="zh-CN" altLang="en-US" sz="2000" b="1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11087" y="1846675"/>
            <a:ext cx="3356386" cy="5593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82" charset="2"/>
                <a:ea typeface="微软雅黑" panose="020B0503020204020204" pitchFamily="82" charset="2"/>
              </a:rPr>
              <a:t>不吸烟</a:t>
            </a:r>
            <a:endParaRPr lang="zh-CN" altLang="en-US" sz="2000" b="1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11087" y="2621225"/>
            <a:ext cx="3356386" cy="5593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82" charset="2"/>
                <a:ea typeface="微软雅黑" panose="020B0503020204020204" pitchFamily="82" charset="2"/>
              </a:rPr>
              <a:t>爱护消防设施</a:t>
            </a:r>
            <a:endParaRPr lang="zh-CN" altLang="en-US" sz="2000" b="1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92044" y="1238083"/>
            <a:ext cx="3786691" cy="32537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3556" y="1285440"/>
            <a:ext cx="3643667" cy="3159052"/>
          </a:xfrm>
          <a:prstGeom prst="rect">
            <a:avLst/>
          </a:prstGeom>
          <a:ln w="50800">
            <a:noFill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67931" y="3910942"/>
            <a:ext cx="332411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遇火灾不可乘坐电梯，要向安全出口方向逃生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67932" y="1238084"/>
            <a:ext cx="332411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消防知识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65" y="2162332"/>
            <a:ext cx="2788779" cy="931023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27934" y="3190577"/>
            <a:ext cx="182183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安全出口指示标志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1661852" y="3260592"/>
            <a:ext cx="205329" cy="1770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8" grpId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924" y="296562"/>
            <a:ext cx="8822725" cy="4572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8025" y="1140614"/>
            <a:ext cx="2284413" cy="655638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050" b="0" dirty="0"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安全警钟</a:t>
            </a:r>
            <a:endParaRPr lang="zh-CN" altLang="en-US" sz="4050" b="0" dirty="0"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99990" y="1920912"/>
            <a:ext cx="500489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据有关调查显示，我国小中学生因意外死亡的人数平均每天就有四十多人，这意味着每天就有一个班级的学生消失！触目惊心的数字给我们敲响了安全警钟</a:t>
            </a:r>
            <a:r>
              <a:rPr lang="en-US" altLang="zh-CN" sz="16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!</a:t>
            </a:r>
            <a:r>
              <a:rPr lang="zh-CN" altLang="en-US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有关调查显示，我国小中学生因意外死亡的人数平均每天就有四十多人，这意味着每天就有一个班级的学生消失！触目惊心的数字给我们敲响了安全警钟</a:t>
            </a:r>
            <a:r>
              <a:rPr lang="en-US" altLang="zh-CN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!</a:t>
            </a:r>
            <a:endParaRPr lang="en-US" altLang="zh-CN" sz="16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16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35" y="296562"/>
            <a:ext cx="4392499" cy="4660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9" descr="draaws36"/>
          <p:cNvSpPr>
            <a:spLocks noChangeArrowheads="1"/>
          </p:cNvSpPr>
          <p:nvPr/>
        </p:nvSpPr>
        <p:spPr bwMode="auto">
          <a:xfrm>
            <a:off x="623075" y="720989"/>
            <a:ext cx="5335554" cy="4001666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/>
          </a:p>
        </p:txBody>
      </p:sp>
      <p:pic>
        <p:nvPicPr>
          <p:cNvPr id="32782" name="Picture 8" descr="LU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64" y="1165411"/>
            <a:ext cx="2307094" cy="222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3" descr="LUN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28" y="1967493"/>
            <a:ext cx="2298730" cy="223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5764088" y="3403664"/>
            <a:ext cx="229157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身上着火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千万不要奔跑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可就地打滚或用厚重的衣物压灭火苗。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89628" y="1147254"/>
            <a:ext cx="229873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latin typeface="微软雅黑" panose="020B0503020204020204" pitchFamily="82" charset="2"/>
                <a:ea typeface="微软雅黑" panose="020B0503020204020204" pitchFamily="82" charset="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穿过浓烟逃生时，要尽量使身体贴近地面，并用湿毛巾捂住口鼻。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禁止符 19"/>
          <p:cNvSpPr/>
          <p:nvPr/>
        </p:nvSpPr>
        <p:spPr>
          <a:xfrm>
            <a:off x="7571562" y="2086684"/>
            <a:ext cx="968192" cy="968192"/>
          </a:xfrm>
          <a:prstGeom prst="noSmoking">
            <a:avLst>
              <a:gd name="adj" fmla="val 14418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141329" grpId="0" animBg="1"/>
      <p:bldP spid="17" grpId="0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3044"/>
            <a:ext cx="9144000" cy="587654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3602" y="1801220"/>
            <a:ext cx="2284413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第</a:t>
            </a:r>
            <a:r>
              <a:rPr lang="en-US" altLang="zh-CN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4</a:t>
            </a:r>
            <a:r>
              <a:rPr lang="zh-CN" altLang="en-US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部分</a:t>
            </a:r>
            <a:endParaRPr lang="zh-CN" altLang="en-US" sz="4050" dirty="0">
              <a:solidFill>
                <a:srgbClr val="C00000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9827" y="1385053"/>
            <a:ext cx="7168191" cy="74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游泳安全</a:t>
            </a:r>
            <a:endParaRPr lang="en-US" altLang="zh-CN" sz="3200" b="1" dirty="0" smtClean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9827" y="2129039"/>
            <a:ext cx="3842951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平均每天就有四十多人，这意味着每天就有一个班级的学生消失！触目惊心的数字给我们敲响了安全警钟</a:t>
            </a:r>
            <a:r>
              <a:rPr lang="en-US" altLang="zh-CN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!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有关调查显示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，</a:t>
            </a:r>
            <a:endParaRPr lang="en-US" altLang="zh-CN" sz="10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45935" y="1274138"/>
            <a:ext cx="327570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游泳安全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35" y="2263425"/>
            <a:ext cx="3390810" cy="211925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791161" y="1198832"/>
            <a:ext cx="4231061" cy="646331"/>
            <a:chOff x="803518" y="1191624"/>
            <a:chExt cx="4231061" cy="646331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194098" y="1191624"/>
              <a:ext cx="384048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latin typeface="微软雅黑" panose="020B0503020204020204" pitchFamily="82" charset="2"/>
                  <a:ea typeface="微软雅黑" panose="020B0503020204020204" pitchFamily="82" charset="2"/>
                </a:rPr>
                <a:t>患有心脏病、高血压、肺结核、中耳炎、皮肤病、严重沙眼等以及各种传染病的人不宜游泳。处在月经期的女同学也不宜游泳。</a:t>
              </a:r>
              <a:endParaRPr lang="zh-CN" altLang="en-US" sz="1200" dirty="0"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H="1">
              <a:off x="803518" y="1312431"/>
              <a:ext cx="426163" cy="42616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/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0678" y="2040401"/>
            <a:ext cx="4281545" cy="623943"/>
            <a:chOff x="753035" y="2033193"/>
            <a:chExt cx="4281545" cy="623943"/>
          </a:xfrm>
          <a:solidFill>
            <a:schemeClr val="accent6">
              <a:lumMod val="75000"/>
            </a:schemeClr>
          </a:solidFill>
        </p:grpSpPr>
        <p:sp>
          <p:nvSpPr>
            <p:cNvPr id="4" name="矩形 3"/>
            <p:cNvSpPr/>
            <p:nvPr/>
          </p:nvSpPr>
          <p:spPr>
            <a:xfrm>
              <a:off x="753035" y="2033193"/>
              <a:ext cx="4281545" cy="6239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803518" y="2132082"/>
              <a:ext cx="426163" cy="42616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/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1194098" y="2121060"/>
              <a:ext cx="3840481" cy="4616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要慎重选择游泳场所，水下情况不明时，不要跳水。不要到江河湖海去游泳。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0678" y="3385106"/>
            <a:ext cx="4281545" cy="623943"/>
            <a:chOff x="753035" y="3377898"/>
            <a:chExt cx="4281545" cy="623943"/>
          </a:xfrm>
        </p:grpSpPr>
        <p:sp>
          <p:nvSpPr>
            <p:cNvPr id="8" name="矩形 7"/>
            <p:cNvSpPr/>
            <p:nvPr/>
          </p:nvSpPr>
          <p:spPr>
            <a:xfrm>
              <a:off x="753035" y="3377898"/>
              <a:ext cx="4281545" cy="623943"/>
            </a:xfrm>
            <a:prstGeom prst="rect">
              <a:avLst/>
            </a:prstGeom>
            <a:solidFill>
              <a:srgbClr val="FF8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803518" y="3476787"/>
              <a:ext cx="426163" cy="42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5B9BD5"/>
                  </a:solidFill>
                  <a:effectLst/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4</a:t>
              </a:r>
              <a:endParaRPr lang="zh-CN" altLang="en-US" sz="2000" b="1" dirty="0">
                <a:solidFill>
                  <a:srgbClr val="5B9BD5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194098" y="3525561"/>
              <a:ext cx="384048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饱食或者饥饿时，剧烈运动和繁重劳动以后不要游泳。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91161" y="2812479"/>
            <a:ext cx="4231061" cy="467542"/>
            <a:chOff x="803518" y="2805271"/>
            <a:chExt cx="4231061" cy="467542"/>
          </a:xfrm>
        </p:grpSpPr>
        <p:sp>
          <p:nvSpPr>
            <p:cNvPr id="11" name="椭圆 10"/>
            <p:cNvSpPr/>
            <p:nvPr/>
          </p:nvSpPr>
          <p:spPr>
            <a:xfrm flipH="1">
              <a:off x="803518" y="2846650"/>
              <a:ext cx="426163" cy="42616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/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1194098" y="2805271"/>
              <a:ext cx="384048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latin typeface="微软雅黑" panose="020B0503020204020204" pitchFamily="82" charset="2"/>
                  <a:ea typeface="微软雅黑" panose="020B0503020204020204" pitchFamily="82" charset="2"/>
                </a:rPr>
                <a:t>做好准备活动。应用少量冷水冲洗一下躯干和四肢，可以使身体尽快适应水温，避免出现头晕、抽筋等现象。</a:t>
              </a:r>
              <a:endParaRPr lang="en-US" altLang="zh-CN" sz="1200" dirty="0"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1161" y="4082281"/>
            <a:ext cx="4231061" cy="487322"/>
            <a:chOff x="803518" y="4075073"/>
            <a:chExt cx="4231061" cy="487322"/>
          </a:xfrm>
        </p:grpSpPr>
        <p:sp>
          <p:nvSpPr>
            <p:cNvPr id="13" name="椭圆 12"/>
            <p:cNvSpPr/>
            <p:nvPr/>
          </p:nvSpPr>
          <p:spPr>
            <a:xfrm flipH="1">
              <a:off x="803518" y="4075073"/>
              <a:ext cx="426163" cy="4261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/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5</a:t>
              </a:r>
              <a:endParaRPr lang="zh-CN" altLang="en-US" sz="20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1194098" y="4100730"/>
              <a:ext cx="384048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dirty="0">
                  <a:latin typeface="微软雅黑" panose="020B0503020204020204" pitchFamily="82" charset="2"/>
                  <a:ea typeface="微软雅黑" panose="020B0503020204020204" pitchFamily="82" charset="2"/>
                </a:rPr>
                <a:t>发现有人溺水，不要贸然下水营救，应大声呼唤成年人前来相助。</a:t>
              </a:r>
              <a:endParaRPr lang="zh-CN" altLang="en-US" sz="1200" dirty="0"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37534" y="3064004"/>
            <a:ext cx="372047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rPr>
              <a:t>游泳发生抽筋时，如果离岸很近，应立即出水，到岸上进行按摩；如果离岸较远，可以采取仰游姿式，仰浮在水面上尽量对抽筋的肢体进行牵引、按摩，以求缓解；如果自行救治不见效，就应尽量利用未抽筋的肢体划水靠岸。</a:t>
            </a:r>
            <a:endParaRPr lang="zh-CN" altLang="en-US" sz="14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66" y="1856856"/>
            <a:ext cx="3306762" cy="2570628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37533" y="1258069"/>
            <a:ext cx="3608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rPr>
              <a:t>游泳最容易遇到的意外有抽筋、陷入漩涡、被水草缠住等。</a:t>
            </a:r>
            <a:endParaRPr lang="zh-CN" altLang="en-US" sz="14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37533" y="2059152"/>
            <a:ext cx="3608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rPr>
              <a:t>遇到意外要沉着镇静，不要惊慌，应当一面呼唤他人相助，一面设法自救。</a:t>
            </a:r>
            <a:endParaRPr lang="zh-CN" altLang="en-US" sz="14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55866" y="1359664"/>
            <a:ext cx="3195020" cy="40011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游泳时遇到意外怎么办？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4497451" y="1359664"/>
            <a:ext cx="426163" cy="426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1</a:t>
            </a:r>
            <a:endParaRPr lang="zh-CN" altLang="en-US" sz="20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4497451" y="2107680"/>
            <a:ext cx="426163" cy="426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2</a:t>
            </a:r>
            <a:endParaRPr lang="zh-CN" altLang="en-US" sz="20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4497451" y="3543419"/>
            <a:ext cx="426163" cy="426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3</a:t>
            </a:r>
            <a:endParaRPr lang="zh-CN" altLang="en-US" sz="20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77071" y="3464697"/>
            <a:ext cx="29400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rPr>
              <a:t>游泳时如果出现体力不支、过度疲劳的情况，应停止游动，仰浮在水面上恢复体力，待体力恢复后及时返回岸上。</a:t>
            </a:r>
            <a:endParaRPr lang="zh-CN" altLang="en-US" sz="14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63633" y="787617"/>
            <a:ext cx="31217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rPr>
              <a:t>游泳遇到水草，应以仰泳的姿式从原路游回。被水草缠住时，不要乱蹦乱蹬，应仰浮在水面上．一手划水，一手解开水草，然后从原路游回。</a:t>
            </a:r>
            <a:endParaRPr lang="zh-CN" altLang="en-US" sz="14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77071" y="2277956"/>
            <a:ext cx="271192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latin typeface="微软雅黑" panose="020B0503020204020204" pitchFamily="82" charset="2"/>
                <a:ea typeface="微软雅黑" panose="020B0503020204020204" pitchFamily="82" charset="2"/>
              </a:rPr>
              <a:t>游泳时陷入漩涡，可以吸气后潜入水下，并用力向外游，待游出漩涡中心再浮出水面。</a:t>
            </a:r>
            <a:endParaRPr lang="zh-CN" altLang="en-US" sz="14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4417066" y="1226323"/>
            <a:ext cx="426163" cy="426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4417066" y="2503729"/>
            <a:ext cx="426163" cy="426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5</a:t>
            </a:r>
            <a:endParaRPr lang="zh-CN" altLang="en-US" sz="20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4417066" y="3642091"/>
            <a:ext cx="426163" cy="426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6</a:t>
            </a:r>
            <a:endParaRPr lang="zh-CN" altLang="en-US" sz="20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973" y="1595076"/>
            <a:ext cx="2929529" cy="210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3044"/>
            <a:ext cx="9144000" cy="587654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3602" y="1801220"/>
            <a:ext cx="2284413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第</a:t>
            </a:r>
            <a:r>
              <a:rPr lang="en-US" altLang="zh-CN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5</a:t>
            </a:r>
            <a:r>
              <a:rPr lang="zh-CN" altLang="en-US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部分</a:t>
            </a:r>
            <a:endParaRPr lang="zh-CN" altLang="en-US" sz="4050" dirty="0">
              <a:solidFill>
                <a:srgbClr val="C00000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9827" y="1385053"/>
            <a:ext cx="7168191" cy="74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人生安全</a:t>
            </a:r>
            <a:endParaRPr lang="en-US" altLang="zh-CN" sz="3200" b="1" dirty="0" smtClean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9827" y="2129039"/>
            <a:ext cx="3842951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平均每天就有四十多人，这意味着每天就有一个班级的学生消失！触目惊心的数字给我们敲响了安全警钟</a:t>
            </a:r>
            <a:r>
              <a:rPr lang="en-US" altLang="zh-CN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!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有关调查显示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，</a:t>
            </a:r>
            <a:endParaRPr lang="en-US" altLang="zh-CN" sz="10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7398" y="2967401"/>
            <a:ext cx="2915322" cy="178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独自在家时，要关好门窗，锁好房门，不轻易给陌生人开门，当陌生人欲强行闯入，可到窗口、阳台等处高声喊叫邻居或打电话报警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9089" y="2824744"/>
            <a:ext cx="2092427" cy="5092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不给陌生人开门</a:t>
            </a:r>
            <a:endParaRPr lang="zh-CN" altLang="en-US" sz="2000" b="1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143">
            <a:off x="720181" y="1213391"/>
            <a:ext cx="1929754" cy="1356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7" name="直接连接符 6"/>
          <p:cNvCxnSpPr/>
          <p:nvPr/>
        </p:nvCxnSpPr>
        <p:spPr>
          <a:xfrm>
            <a:off x="227398" y="4945333"/>
            <a:ext cx="29153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173613" y="2869991"/>
            <a:ext cx="2915322" cy="178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不饮用，不食用陌生人送给的饮料、食物，不占别人的小便宜，以免上当受骗。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16197" y="2826773"/>
            <a:ext cx="2092427" cy="5092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不食用陌生食物</a:t>
            </a:r>
            <a:endParaRPr lang="zh-CN" altLang="en-US" sz="2000" b="1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24" y="1091954"/>
            <a:ext cx="2038438" cy="154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矩形 10"/>
          <p:cNvSpPr/>
          <p:nvPr/>
        </p:nvSpPr>
        <p:spPr>
          <a:xfrm>
            <a:off x="6041868" y="2981312"/>
            <a:ext cx="2915322" cy="178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未成年人遇到抢劫等伤害时，要依靠智慧，不要硬拼，关键时应大声呼叫，及时报警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31520" y="2811412"/>
            <a:ext cx="2092427" cy="5092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遇到抢劫依靠智慧</a:t>
            </a:r>
            <a:endParaRPr lang="zh-CN" altLang="en-US" b="1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9443" t="39342" r="3274" b="8276"/>
          <a:stretch>
            <a:fillRect/>
          </a:stretch>
        </p:blipFill>
        <p:spPr>
          <a:xfrm>
            <a:off x="6538605" y="1223303"/>
            <a:ext cx="2085342" cy="1418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99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99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99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699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1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1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6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4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8" grpId="0"/>
      <p:bldP spid="9" grpId="0" animBg="1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43333" y="840097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集体活动安全常识 </a:t>
            </a:r>
            <a:endParaRPr lang="zh-CN" altLang="en-US" sz="2400" dirty="0">
              <a:solidFill>
                <a:schemeClr val="accent4">
                  <a:lumMod val="50000"/>
                </a:schemeClr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92887" y="1478037"/>
            <a:ext cx="2998071" cy="416266"/>
            <a:chOff x="1165140" y="1583070"/>
            <a:chExt cx="2998071" cy="416266"/>
          </a:xfrm>
          <a:solidFill>
            <a:schemeClr val="accent6">
              <a:lumMod val="75000"/>
            </a:schemeClr>
          </a:solidFill>
        </p:grpSpPr>
        <p:sp>
          <p:nvSpPr>
            <p:cNvPr id="2" name="圆角矩形 1"/>
            <p:cNvSpPr/>
            <p:nvPr/>
          </p:nvSpPr>
          <p:spPr>
            <a:xfrm>
              <a:off x="1165140" y="1607450"/>
              <a:ext cx="2998071" cy="3918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1210549" y="1583070"/>
              <a:ext cx="2952662" cy="41549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rtlCol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200">
                <a:lnSpc>
                  <a:spcPct val="150000"/>
                </a:lnSpc>
                <a:spcBef>
                  <a:spcPct val="5000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事先教育讲安全，遵守纪律听指挥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92887" y="2327891"/>
            <a:ext cx="2998071" cy="415498"/>
            <a:chOff x="1165140" y="2432924"/>
            <a:chExt cx="2998071" cy="415498"/>
          </a:xfrm>
          <a:solidFill>
            <a:schemeClr val="accent6">
              <a:lumMod val="75000"/>
            </a:schemeClr>
          </a:solidFill>
        </p:grpSpPr>
        <p:sp>
          <p:nvSpPr>
            <p:cNvPr id="6" name="圆角矩形 5"/>
            <p:cNvSpPr/>
            <p:nvPr/>
          </p:nvSpPr>
          <p:spPr>
            <a:xfrm>
              <a:off x="1165140" y="2451512"/>
              <a:ext cx="2998071" cy="3918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1210549" y="2432924"/>
              <a:ext cx="2952662" cy="41549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rtlCol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200">
                <a:lnSpc>
                  <a:spcPct val="150000"/>
                </a:lnSpc>
                <a:spcBef>
                  <a:spcPct val="5000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技术要领要掌握，劳逸结合锻炼好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2887" y="3156230"/>
            <a:ext cx="2998071" cy="436244"/>
            <a:chOff x="1165140" y="3261263"/>
            <a:chExt cx="2998071" cy="436244"/>
          </a:xfrm>
          <a:solidFill>
            <a:schemeClr val="accent6">
              <a:lumMod val="75000"/>
            </a:schemeClr>
          </a:solidFill>
        </p:grpSpPr>
        <p:sp>
          <p:nvSpPr>
            <p:cNvPr id="7" name="圆角矩形 6"/>
            <p:cNvSpPr/>
            <p:nvPr/>
          </p:nvSpPr>
          <p:spPr>
            <a:xfrm>
              <a:off x="1165140" y="3305621"/>
              <a:ext cx="2998071" cy="3918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1210549" y="3261263"/>
              <a:ext cx="2952662" cy="41549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rtlCol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200">
                <a:lnSpc>
                  <a:spcPct val="150000"/>
                </a:lnSpc>
                <a:spcBef>
                  <a:spcPct val="5000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如有损伤及处理，室外活动身体好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92887" y="4016842"/>
            <a:ext cx="2998071" cy="419694"/>
            <a:chOff x="1165140" y="4121875"/>
            <a:chExt cx="2998071" cy="419694"/>
          </a:xfrm>
          <a:solidFill>
            <a:schemeClr val="accent6">
              <a:lumMod val="75000"/>
            </a:schemeClr>
          </a:solidFill>
        </p:grpSpPr>
        <p:sp>
          <p:nvSpPr>
            <p:cNvPr id="8" name="圆角矩形 7"/>
            <p:cNvSpPr/>
            <p:nvPr/>
          </p:nvSpPr>
          <p:spPr>
            <a:xfrm>
              <a:off x="1165140" y="4149683"/>
              <a:ext cx="2998071" cy="3918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1210549" y="4121875"/>
              <a:ext cx="2952662" cy="41549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rtlCol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200">
                <a:lnSpc>
                  <a:spcPct val="150000"/>
                </a:lnSpc>
                <a:spcBef>
                  <a:spcPct val="5000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电筒哨子手中拿，胆大心细巧筹划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38296" y="1897662"/>
            <a:ext cx="295266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穿戴鞋帽要适合，准备工作要做好</a:t>
            </a:r>
            <a:endParaRPr lang="zh-CN" altLang="en-US" sz="1400" dirty="0">
              <a:solidFill>
                <a:schemeClr val="accent4">
                  <a:lumMod val="50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138296" y="2758274"/>
            <a:ext cx="295266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集体活动防走散，思想重视防意外</a:t>
            </a:r>
            <a:endParaRPr lang="zh-CN" altLang="en-US" sz="1400" dirty="0">
              <a:solidFill>
                <a:schemeClr val="accent4">
                  <a:lumMod val="50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38296" y="3575855"/>
            <a:ext cx="295266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14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外出活动不要怕，结伴而行正气大</a:t>
            </a:r>
            <a:endParaRPr lang="zh-CN" altLang="en-US" sz="1400" dirty="0">
              <a:solidFill>
                <a:schemeClr val="accent4">
                  <a:lumMod val="50000"/>
                </a:schemeClr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81" y="1502417"/>
            <a:ext cx="3911358" cy="2933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9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99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99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99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99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99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99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924" y="296562"/>
            <a:ext cx="8822725" cy="4572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40" y="296562"/>
            <a:ext cx="6070209" cy="4572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9536" y="993426"/>
            <a:ext cx="2284413" cy="655638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050" dirty="0" smtClean="0">
                <a:latin typeface="方正粗圆简体" panose="02010601030101010101" pitchFamily="2" charset="-122"/>
                <a:ea typeface="方正粗圆简体" panose="02010601030101010101" pitchFamily="2" charset="-122"/>
              </a:rPr>
              <a:t>结束语</a:t>
            </a:r>
            <a:endParaRPr lang="zh-CN" altLang="en-US" sz="4050" b="0" dirty="0"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8983" y="1649064"/>
            <a:ext cx="563468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据有关调查显示，我国小中学生因意外死亡的人数平均每天就有四十多人，这意味着每天就有一个班级的学生消失！触目惊心的数字给我们敲响了安全警钟</a:t>
            </a:r>
            <a:r>
              <a:rPr lang="en-US" altLang="zh-CN" sz="16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!</a:t>
            </a:r>
            <a:r>
              <a:rPr lang="zh-CN" altLang="en-US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有关调查显示，我国小中学生因意外死亡的人数平均每天就有四十多人，这意味着每天就有一个班级的学生消失！触目惊心的数字给我们敲响了安全警钟</a:t>
            </a:r>
            <a:r>
              <a:rPr lang="en-US" altLang="zh-CN" sz="1600" dirty="0">
                <a:latin typeface="微软雅黑" panose="020B0503020204020204" pitchFamily="82" charset="2"/>
                <a:ea typeface="微软雅黑" panose="020B0503020204020204" pitchFamily="82" charset="2"/>
              </a:rPr>
              <a:t>!</a:t>
            </a:r>
            <a:endParaRPr lang="en-US" altLang="zh-CN" sz="16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16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684" y="617838"/>
            <a:ext cx="5487702" cy="5279170"/>
          </a:xfrm>
          <a:prstGeom prst="rect">
            <a:avLst/>
          </a:prstGeom>
        </p:spPr>
      </p:pic>
      <p:sp>
        <p:nvSpPr>
          <p:cNvPr id="10" name="PA_文本框 9"/>
          <p:cNvSpPr txBox="1"/>
          <p:nvPr>
            <p:custDataLst>
              <p:tags r:id="rId2"/>
            </p:custDataLst>
          </p:nvPr>
        </p:nvSpPr>
        <p:spPr>
          <a:xfrm>
            <a:off x="1939987" y="999513"/>
            <a:ext cx="5262980" cy="925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zh-CN" altLang="en-US" sz="6600" b="1" dirty="0" smtClean="0">
                <a:solidFill>
                  <a:srgbClr val="35BE78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感谢您的收看</a:t>
            </a:r>
            <a:endParaRPr lang="zh-CN" altLang="en-US" sz="6600" b="1" dirty="0">
              <a:solidFill>
                <a:srgbClr val="35BE78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05" y="3161606"/>
            <a:ext cx="5012349" cy="9119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42" y="1905929"/>
            <a:ext cx="4047595" cy="28627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0011"/>
            <a:ext cx="9208854" cy="1162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35924" y="296562"/>
            <a:ext cx="8822725" cy="4572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34"/>
            <a:ext cx="9144000" cy="54463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07700" y="295143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glow rad="63500">
                    <a:schemeClr val="bg1"/>
                  </a:glo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校园安全</a:t>
            </a:r>
            <a:endParaRPr lang="zh-CN" altLang="en-US" b="1" dirty="0">
              <a:effectLst>
                <a:glow rad="63500">
                  <a:schemeClr val="bg1"/>
                </a:glow>
              </a:effectLst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2090" y="295143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glow rad="63500">
                    <a:schemeClr val="bg1"/>
                  </a:glo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交通安全</a:t>
            </a:r>
            <a:endParaRPr lang="zh-CN" altLang="en-US" b="1" dirty="0">
              <a:effectLst>
                <a:glow rad="63500">
                  <a:schemeClr val="bg1"/>
                </a:glow>
              </a:effectLst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6346" y="295143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glow rad="63500">
                    <a:schemeClr val="bg1"/>
                  </a:glo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消防安全</a:t>
            </a:r>
            <a:endParaRPr lang="zh-CN" altLang="en-US" b="1" dirty="0">
              <a:effectLst>
                <a:glow rad="63500">
                  <a:schemeClr val="bg1"/>
                </a:glow>
              </a:effectLst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0736" y="295143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glow rad="63500">
                    <a:schemeClr val="bg1"/>
                  </a:glo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游泳安全</a:t>
            </a:r>
            <a:endParaRPr lang="zh-CN" altLang="en-US" b="1" dirty="0">
              <a:effectLst>
                <a:glow rad="63500">
                  <a:schemeClr val="bg1"/>
                </a:glow>
              </a:effectLst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98414" y="295143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glow rad="63500">
                    <a:schemeClr val="bg1"/>
                  </a:glo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人生安全</a:t>
            </a:r>
            <a:endParaRPr lang="zh-CN" altLang="en-US" b="1" dirty="0">
              <a:effectLst>
                <a:glow rad="63500">
                  <a:schemeClr val="bg1"/>
                </a:glow>
              </a:effectLst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615281" y="1976065"/>
            <a:ext cx="699247" cy="6992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1</a:t>
            </a:r>
            <a:endParaRPr lang="zh-CN" altLang="en-US" sz="36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012960" y="1976065"/>
            <a:ext cx="699247" cy="6992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410639" y="1976065"/>
            <a:ext cx="699247" cy="699247"/>
          </a:xfrm>
          <a:prstGeom prst="ellipse">
            <a:avLst/>
          </a:prstGeom>
          <a:solidFill>
            <a:srgbClr val="35B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3</a:t>
            </a:r>
            <a:endParaRPr lang="zh-CN" altLang="en-US" sz="36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808318" y="1976065"/>
            <a:ext cx="699247" cy="699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4</a:t>
            </a:r>
            <a:endParaRPr lang="zh-CN" altLang="en-US" sz="36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205995" y="1976065"/>
            <a:ext cx="699247" cy="6992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5</a:t>
            </a:r>
            <a:endParaRPr lang="zh-CN" altLang="en-US" sz="36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92455" y="392029"/>
            <a:ext cx="1729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目录</a:t>
            </a:r>
            <a:endParaRPr lang="zh-CN" altLang="en-US" sz="6000" b="1" dirty="0"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492728" y="2761376"/>
            <a:ext cx="125780" cy="1257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095050" y="2761376"/>
            <a:ext cx="125780" cy="1257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697372" y="2761376"/>
            <a:ext cx="125780" cy="1257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299693" y="2761376"/>
            <a:ext cx="125780" cy="1257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902014" y="2761376"/>
            <a:ext cx="125780" cy="1257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3" grpId="0" animBg="1"/>
      <p:bldP spid="15" grpId="0" animBg="1"/>
      <p:bldP spid="16" grpId="0" animBg="1"/>
      <p:bldP spid="17" grpId="0" animBg="1"/>
      <p:bldP spid="18" grpId="0" animBg="1"/>
      <p:bldP spid="22" grpId="0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35924" y="296562"/>
            <a:ext cx="8822725" cy="4572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3044"/>
            <a:ext cx="9144000" cy="587654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3602" y="1801220"/>
            <a:ext cx="2284413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第</a:t>
            </a:r>
            <a:r>
              <a:rPr lang="en-US" altLang="zh-CN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1</a:t>
            </a:r>
            <a:r>
              <a:rPr lang="zh-CN" altLang="en-US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部分</a:t>
            </a:r>
            <a:endParaRPr lang="zh-CN" altLang="en-US" sz="4050" dirty="0">
              <a:solidFill>
                <a:srgbClr val="C00000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9827" y="1385053"/>
            <a:ext cx="7168191" cy="74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校园安全</a:t>
            </a:r>
            <a:endParaRPr lang="en-US" altLang="zh-CN" sz="3200" b="1" dirty="0" smtClean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9827" y="2129039"/>
            <a:ext cx="3842951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平均每天就有四十多人，这意味着每天就有一个班级的学生消失！触目惊心的数字给我们敲响了安全警钟</a:t>
            </a:r>
            <a:r>
              <a:rPr lang="en-US" altLang="zh-CN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!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有关调查显示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，</a:t>
            </a:r>
            <a:endParaRPr lang="en-US" altLang="zh-CN" sz="10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96713" y="1405420"/>
            <a:ext cx="6172200" cy="82094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7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1800" dirty="0">
                <a:latin typeface="微软雅黑" panose="020B0503020204020204" pitchFamily="82" charset="2"/>
                <a:ea typeface="微软雅黑" panose="020B0503020204020204" pitchFamily="82" charset="2"/>
              </a:rPr>
              <a:t>     2009</a:t>
            </a:r>
            <a:r>
              <a:rPr lang="zh-CN" altLang="en-US" sz="1800" dirty="0">
                <a:latin typeface="微软雅黑" panose="020B0503020204020204" pitchFamily="82" charset="2"/>
                <a:ea typeface="微软雅黑" panose="020B0503020204020204" pitchFamily="82" charset="2"/>
              </a:rPr>
              <a:t>年</a:t>
            </a:r>
            <a:r>
              <a:rPr lang="en-US" altLang="zh-CN" sz="1800" dirty="0">
                <a:latin typeface="微软雅黑" panose="020B0503020204020204" pitchFamily="82" charset="2"/>
                <a:ea typeface="微软雅黑" panose="020B0503020204020204" pitchFamily="82" charset="2"/>
              </a:rPr>
              <a:t>12</a:t>
            </a:r>
            <a:r>
              <a:rPr lang="zh-CN" altLang="en-US" sz="1800" dirty="0">
                <a:latin typeface="微软雅黑" panose="020B0503020204020204" pitchFamily="82" charset="2"/>
                <a:ea typeface="微软雅黑" panose="020B0503020204020204" pitchFamily="82" charset="2"/>
              </a:rPr>
              <a:t>月</a:t>
            </a:r>
            <a:r>
              <a:rPr lang="en-US" altLang="zh-CN" sz="1800" dirty="0">
                <a:latin typeface="微软雅黑" panose="020B0503020204020204" pitchFamily="82" charset="2"/>
                <a:ea typeface="微软雅黑" panose="020B0503020204020204" pitchFamily="82" charset="2"/>
              </a:rPr>
              <a:t>7</a:t>
            </a:r>
            <a:r>
              <a:rPr lang="zh-CN" altLang="en-US" sz="1800" dirty="0">
                <a:latin typeface="微软雅黑" panose="020B0503020204020204" pitchFamily="82" charset="2"/>
                <a:ea typeface="微软雅黑" panose="020B0503020204020204" pitchFamily="82" charset="2"/>
              </a:rPr>
              <a:t>日，湖南湘乡市育才学校发生一起踩踏事故。下晚自习的初中学生在下楼过程中拥挤踩踏，造成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8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名</a:t>
            </a:r>
            <a:r>
              <a:rPr lang="zh-CN" altLang="en-US" sz="1800" dirty="0">
                <a:latin typeface="微软雅黑" panose="020B0503020204020204" pitchFamily="82" charset="2"/>
                <a:ea typeface="微软雅黑" panose="020B0503020204020204" pitchFamily="82" charset="2"/>
              </a:rPr>
              <a:t>学生当场死亡，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26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名</a:t>
            </a:r>
            <a:r>
              <a:rPr lang="zh-CN" altLang="en-US" sz="1800" dirty="0">
                <a:latin typeface="微软雅黑" panose="020B0503020204020204" pitchFamily="82" charset="2"/>
                <a:ea typeface="微软雅黑" panose="020B0503020204020204" pitchFamily="82" charset="2"/>
              </a:rPr>
              <a:t>学生受伤。</a:t>
            </a:r>
            <a:endParaRPr lang="zh-CN" altLang="en-US" sz="18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6148" name="Rectangle 4" descr="20091209092008_22"/>
          <p:cNvSpPr>
            <a:spLocks noChangeArrowheads="1"/>
          </p:cNvSpPr>
          <p:nvPr/>
        </p:nvSpPr>
        <p:spPr bwMode="auto">
          <a:xfrm>
            <a:off x="5358080" y="2264130"/>
            <a:ext cx="2936206" cy="1850077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05" name="Rectangle 9" descr="B30038"/>
          <p:cNvSpPr>
            <a:spLocks noChangeArrowheads="1"/>
          </p:cNvSpPr>
          <p:nvPr/>
        </p:nvSpPr>
        <p:spPr bwMode="auto">
          <a:xfrm>
            <a:off x="2408298" y="2264130"/>
            <a:ext cx="2936847" cy="185007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86151" y="31891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吸取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/>
                </a:glow>
              </a:effectLst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教训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bg1"/>
                </a:glow>
              </a:effectLst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36258" y="1296090"/>
            <a:ext cx="1397414" cy="13974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典型</a:t>
            </a:r>
            <a:endParaRPr lang="en-US" altLang="zh-CN" sz="28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effectLst/>
                <a:latin typeface="方正粗圆简体" panose="02010601030101010101" pitchFamily="2" charset="-122"/>
                <a:ea typeface="方正粗圆简体" panose="02010601030101010101" pitchFamily="2" charset="-122"/>
              </a:rPr>
              <a:t>事故</a:t>
            </a:r>
            <a:endParaRPr lang="zh-CN" altLang="en-US" sz="2800" b="1" dirty="0">
              <a:solidFill>
                <a:schemeClr val="bg1"/>
              </a:solidFill>
              <a:effectLst/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6148" grpId="0" animBg="1"/>
      <p:bldP spid="4105" grpId="0" animBg="1"/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1-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51" y="1702025"/>
            <a:ext cx="3425504" cy="2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938911" y="1125175"/>
            <a:ext cx="711954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校园安全</a:t>
            </a:r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——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进出教室要有秩序、不要推挤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100357" name="Picture 5" descr="1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11" y="1706517"/>
            <a:ext cx="3364334" cy="232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938911" y="4030966"/>
            <a:ext cx="3364334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有序进出，顺利又迅速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632951" y="4030966"/>
            <a:ext cx="3425504" cy="369332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推挤容易产生意外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" name="禁止符 1"/>
          <p:cNvSpPr/>
          <p:nvPr/>
        </p:nvSpPr>
        <p:spPr>
          <a:xfrm>
            <a:off x="6761625" y="2683499"/>
            <a:ext cx="1253798" cy="1253798"/>
          </a:xfrm>
          <a:prstGeom prst="noSmoking">
            <a:avLst>
              <a:gd name="adj" fmla="val 14418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8" grpId="0" animBg="1"/>
      <p:bldP spid="100361" grpId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1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91" y="1544662"/>
            <a:ext cx="281057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3391" y="1074227"/>
            <a:ext cx="6500450" cy="40011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不要在教室和走廊奔跑、追逐玩耍以免发生意外 </a:t>
            </a:r>
            <a:endParaRPr kumimoji="1" lang="zh-CN" altLang="en-US" sz="2000" b="1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6" name="Picture 4" descr="1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55" y="1544662"/>
            <a:ext cx="2721686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燕尾形 1"/>
          <p:cNvSpPr/>
          <p:nvPr/>
        </p:nvSpPr>
        <p:spPr>
          <a:xfrm>
            <a:off x="4512834" y="3148573"/>
            <a:ext cx="290456" cy="430306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禁止符 8"/>
          <p:cNvSpPr/>
          <p:nvPr/>
        </p:nvSpPr>
        <p:spPr>
          <a:xfrm>
            <a:off x="3691834" y="1914343"/>
            <a:ext cx="1111456" cy="1111456"/>
          </a:xfrm>
          <a:prstGeom prst="noSmoking">
            <a:avLst>
              <a:gd name="adj" fmla="val 14418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1-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56" y="1293197"/>
            <a:ext cx="2685238" cy="29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8" y="1450348"/>
            <a:ext cx="2554526" cy="281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44408" y="987199"/>
            <a:ext cx="7119544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上下楼梯时尽量靠边行走、不要奔跑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398934" y="2132170"/>
            <a:ext cx="136554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有序进出，顺利又迅速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3902410" y="3628057"/>
            <a:ext cx="1365545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推挤容易产生意外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" name="禁止符 1"/>
          <p:cNvSpPr/>
          <p:nvPr/>
        </p:nvSpPr>
        <p:spPr>
          <a:xfrm>
            <a:off x="6634173" y="2857077"/>
            <a:ext cx="1253798" cy="1253798"/>
          </a:xfrm>
          <a:prstGeom prst="noSmoking">
            <a:avLst>
              <a:gd name="adj" fmla="val 14418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8" grpId="0" animBg="1"/>
      <p:bldP spid="100361" grpId="0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3044"/>
            <a:ext cx="9144000" cy="587654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3602" y="1801220"/>
            <a:ext cx="2284413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第</a:t>
            </a:r>
            <a:r>
              <a:rPr lang="en-US" altLang="zh-CN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2</a:t>
            </a:r>
            <a:r>
              <a:rPr lang="zh-CN" altLang="en-US" sz="4050" dirty="0" smtClean="0">
                <a:solidFill>
                  <a:srgbClr val="C00000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部分</a:t>
            </a:r>
            <a:endParaRPr lang="zh-CN" altLang="en-US" sz="4050" dirty="0">
              <a:solidFill>
                <a:srgbClr val="C00000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9827" y="1385053"/>
            <a:ext cx="7168191" cy="74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交通安全</a:t>
            </a:r>
            <a:endParaRPr lang="en-US" altLang="zh-CN" sz="3200" b="1" dirty="0" smtClean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9827" y="2129039"/>
            <a:ext cx="3842951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平均每天就有四十多人，这意味着每天就有一个班级的学生消失！触目惊心的数字给我们敲响了安全警钟</a:t>
            </a:r>
            <a:r>
              <a:rPr lang="en-US" altLang="zh-CN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!</a:t>
            </a:r>
            <a:r>
              <a:rPr lang="zh-CN" altLang="en-US" sz="1000" dirty="0">
                <a:latin typeface="微软雅黑" panose="020B0503020204020204" pitchFamily="82" charset="2"/>
                <a:ea typeface="微软雅黑" panose="020B0503020204020204" pitchFamily="82" charset="2"/>
              </a:rPr>
              <a:t>有关调查显示</a:t>
            </a:r>
            <a:r>
              <a:rPr lang="zh-CN" altLang="en-US" sz="1000" dirty="0" smtClean="0">
                <a:latin typeface="微软雅黑" panose="020B0503020204020204" pitchFamily="82" charset="2"/>
                <a:ea typeface="微软雅黑" panose="020B0503020204020204" pitchFamily="82" charset="2"/>
              </a:rPr>
              <a:t>，</a:t>
            </a:r>
            <a:endParaRPr lang="en-US" altLang="zh-CN" sz="1000" dirty="0"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ISPRING_PRESENTATION_TITLE" val="卡通安全教育主题班会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2066</Words>
  <Application>WPS 演示</Application>
  <PresentationFormat>全屏显示(16:9)</PresentationFormat>
  <Paragraphs>224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方正粗圆简体</vt:lpstr>
      <vt:lpstr>微软雅黑</vt:lpstr>
      <vt:lpstr>微软雅黑</vt:lpstr>
      <vt:lpstr>Arial Unicode MS</vt:lpstr>
      <vt:lpstr>等线 Light</vt:lpstr>
      <vt:lpstr>Calibri Light</vt:lpstr>
      <vt:lpstr>等线</vt:lpstr>
      <vt:lpstr>Calibri</vt:lpstr>
      <vt:lpstr>华康海报体W12(P)</vt:lpstr>
      <vt:lpstr>Office 主题​​</vt:lpstr>
      <vt:lpstr>PowerPoint 演示文稿</vt:lpstr>
      <vt:lpstr>安全警钟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警钟长鸣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结束语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卡通安全教育主题班会PPT模板</dc:title>
  <dc:creator/>
  <cp:keywords>www.33ppt.com</cp:keywords>
  <dc:description>www.33ppt.com</dc:description>
  <dc:subject>www.33ppt.com</dc:subject>
  <cp:category>www.33ppt.com</cp:category>
  <cp:lastModifiedBy>H*M</cp:lastModifiedBy>
  <cp:revision>3</cp:revision>
  <dcterms:created xsi:type="dcterms:W3CDTF">2017-03-16T11:35:00Z</dcterms:created>
  <dcterms:modified xsi:type="dcterms:W3CDTF">2020-06-27T13:28:04Z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