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3" r:id="rId6"/>
    <p:sldId id="259" r:id="rId7"/>
    <p:sldId id="267" r:id="rId8"/>
    <p:sldId id="268" r:id="rId9"/>
    <p:sldId id="260" r:id="rId10"/>
    <p:sldId id="264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tim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" y="0"/>
            <a:ext cx="12191365" cy="685736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938020" y="334645"/>
            <a:ext cx="865695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8000"/>
              <a:t>      </a:t>
            </a:r>
            <a:r>
              <a:rPr lang="zh-CN" altLang="en-US" sz="7200"/>
              <a:t>浙江的感兴</a:t>
            </a:r>
            <a:endParaRPr lang="zh-CN" altLang="en-US" sz="8000"/>
          </a:p>
          <a:p>
            <a:r>
              <a:rPr lang="zh-CN" altLang="en-US" sz="4000">
                <a:latin typeface="楷体" panose="02010609060101010101" charset="-122"/>
                <a:ea typeface="楷体" panose="02010609060101010101" charset="-122"/>
              </a:rPr>
              <a:t>           王佐良</a:t>
            </a:r>
            <a:endParaRPr lang="zh-CN" altLang="en-US" sz="4000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图片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391920" y="1785926"/>
            <a:ext cx="9276080" cy="7004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lnSpc>
                <a:spcPct val="110000"/>
              </a:lnSpc>
              <a:defRPr/>
            </a:pPr>
            <a:r>
              <a:rPr lang="zh-CN" altLang="en-US" sz="3600" b="1" dirty="0" smtClean="0">
                <a:latin typeface="楷体" panose="02010609060101010101" charset="-122"/>
                <a:ea typeface="楷体" panose="02010609060101010101" charset="-122"/>
              </a:rPr>
              <a:t>       </a:t>
            </a:r>
            <a:endParaRPr lang="zh-CN" altLang="en-US" sz="3600" b="1" dirty="0" smtClean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0170" y="111760"/>
            <a:ext cx="10508615" cy="63696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资料补充：</a:t>
            </a:r>
            <a:endParaRPr lang="zh-CN" altLang="en-US" sz="2400"/>
          </a:p>
          <a:p>
            <a:endParaRPr lang="zh-CN" altLang="en-US" sz="2400"/>
          </a:p>
          <a:p>
            <a:r>
              <a:rPr lang="en-US" altLang="zh-CN" sz="2400"/>
              <a:t>1.</a:t>
            </a:r>
            <a:r>
              <a:rPr lang="zh-CN" altLang="en-US" sz="2400"/>
              <a:t>作者简介：王佐良，1916年2月12日生，诗人、翻译家、教授、英国文学研究专家，</a:t>
            </a:r>
            <a:r>
              <a:rPr lang="zh-CN" altLang="en-US" sz="2400">
                <a:solidFill>
                  <a:srgbClr val="FF0000"/>
                </a:solidFill>
              </a:rPr>
              <a:t>浙江上虞人</a:t>
            </a:r>
            <a:r>
              <a:rPr lang="zh-CN" altLang="en-US" sz="2400"/>
              <a:t>。1995年1月19日，于北京去世。</a:t>
            </a:r>
            <a:endParaRPr lang="zh-CN" altLang="en-US" sz="2400"/>
          </a:p>
          <a:p>
            <a:endParaRPr lang="en-US" altLang="zh-CN" sz="2400"/>
          </a:p>
          <a:p>
            <a:r>
              <a:rPr lang="en-US" altLang="zh-CN" sz="2400"/>
              <a:t>2.</a:t>
            </a:r>
            <a:r>
              <a:rPr lang="zh-CN" altLang="en-US" sz="2400"/>
              <a:t>新时代浙江精神：2006年，时任浙江省委书记的习近平同志发表《与时俱进的浙江精神》署名文章，将与时俱进的浙江精神概括为“求真务实、诚信和谐、开放图强”12个字。</a:t>
            </a:r>
            <a:endParaRPr lang="zh-CN" altLang="en-US" sz="2400"/>
          </a:p>
          <a:p>
            <a:endParaRPr lang="zh-CN" altLang="en-US" sz="2400"/>
          </a:p>
          <a:p>
            <a:r>
              <a:rPr lang="en-US" altLang="zh-CN" sz="2400"/>
              <a:t>3.</a:t>
            </a:r>
            <a:r>
              <a:rPr lang="zh-CN" altLang="en-US" sz="2400"/>
              <a:t>词语解释：</a:t>
            </a:r>
            <a:endParaRPr lang="zh-CN" altLang="en-US" sz="2400"/>
          </a:p>
          <a:p>
            <a:r>
              <a:rPr lang="zh-CN" altLang="en-US" sz="2400"/>
              <a:t>（</a:t>
            </a:r>
            <a:r>
              <a:rPr lang="en-US" altLang="zh-CN" sz="2400"/>
              <a:t>1</a:t>
            </a:r>
            <a:r>
              <a:rPr lang="zh-CN" altLang="en-US" sz="2400"/>
              <a:t>）感兴：感物寄兴，看到外物而有所感</a:t>
            </a:r>
            <a:endParaRPr lang="zh-CN" altLang="en-US" sz="2400"/>
          </a:p>
          <a:p>
            <a:r>
              <a:rPr lang="zh-CN" altLang="en-US" sz="2400"/>
              <a:t>（</a:t>
            </a:r>
            <a:r>
              <a:rPr lang="en-US" altLang="zh-CN" sz="2400"/>
              <a:t>2</a:t>
            </a:r>
            <a:r>
              <a:rPr lang="zh-CN" altLang="en-US" sz="2400"/>
              <a:t>）经世致用：《辞源》中对“经世”的解释为：治理世事，经国济民；“致用”为：尽其所用，强调实用性。</a:t>
            </a:r>
            <a:endParaRPr lang="zh-CN" altLang="en-US" sz="2400"/>
          </a:p>
          <a:p>
            <a:endParaRPr lang="zh-CN" altLang="en-US" sz="2400"/>
          </a:p>
          <a:p>
            <a:pPr algn="l">
              <a:buClrTx/>
              <a:buSzTx/>
              <a:buFontTx/>
            </a:pPr>
            <a:r>
              <a:rPr lang="en-US" altLang="zh-CN" sz="2400"/>
              <a:t>4.</a:t>
            </a:r>
            <a:r>
              <a:rPr lang="zh-CN" altLang="en-US" sz="2400"/>
              <a:t>鲁迅：</a:t>
            </a:r>
            <a:r>
              <a:rPr lang="zh-CN" altLang="en-US" sz="2400">
                <a:sym typeface="+mn-ea"/>
              </a:rPr>
              <a:t> 出生于浙江绍兴都昌坊口。1887年启蒙，1892年入“三味书屋”读书。1893年，其祖父涉及科场案入狱，从此家道中落，不久父亲病故。鲁迅饱尝了人间冷暖，看到了“世人的真面目”。</a:t>
            </a:r>
            <a:endParaRPr lang="zh-CN" altLang="en-US" sz="2400">
              <a:sym typeface="+mn-ea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图片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391920" y="1785926"/>
            <a:ext cx="9276080" cy="7004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lnSpc>
                <a:spcPct val="110000"/>
              </a:lnSpc>
              <a:defRPr/>
            </a:pPr>
            <a:r>
              <a:rPr lang="zh-CN" altLang="en-US" sz="3600" b="1" dirty="0" smtClean="0">
                <a:latin typeface="楷体" panose="02010609060101010101" charset="-122"/>
                <a:ea typeface="楷体" panose="02010609060101010101" charset="-122"/>
              </a:rPr>
              <a:t>       </a:t>
            </a:r>
            <a:endParaRPr lang="zh-CN" altLang="en-US" sz="3600" b="1" dirty="0" smtClean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70255" y="304165"/>
            <a:ext cx="10609580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一、本文记叙了作者回到浙江的所见所感，能不能结合具体的语言进行分析和推断，哪些因素或者特点，让作者产生了感兴。</a:t>
            </a:r>
            <a:endParaRPr lang="zh-CN" altLang="en-US" sz="3600"/>
          </a:p>
          <a:p>
            <a:r>
              <a:rPr lang="zh-CN" altLang="en-US" sz="28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例如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</a:rPr>
              <a:t>：我很想追怀自己在浙江的童年，却只记起了一些片段：随着母亲去一个庙里看初期的电影，去曹娥江头看潮水，随着小舅舅到河蚌头石桥边的馆子里吃馄饨，那样好吃的馄饨，后来似乎再也没有吃过。如此等等，连不起来，而且越来越模糊了。</a:t>
            </a:r>
            <a:endParaRPr lang="zh-CN" altLang="en-US" sz="2800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280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</a:rPr>
              <a:t>分析：利用回忆虚写自己童年的生活，与母亲去庙里看电影，看潮水，吃混沌等事件，从娱乐生活、自然风光、小吃美食等方面介绍回忆了浙江美好，童年滤镜又为作者增加了一份怀念和回忆。这段话用了排比的句式，事例选择丰富又典型，突出了浙江元素的多样，表达了作者对浙江的记忆深刻。</a:t>
            </a:r>
            <a:endParaRPr lang="zh-CN" altLang="en-US" sz="2800">
              <a:solidFill>
                <a:srgbClr val="FF0000"/>
              </a:solidFill>
              <a:latin typeface="新宋体" panose="02010609030101010101" charset="-122"/>
              <a:ea typeface="新宋体" panose="02010609030101010101" charset="-122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图片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391920" y="1785926"/>
            <a:ext cx="9276080" cy="7004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lnSpc>
                <a:spcPct val="110000"/>
              </a:lnSpc>
              <a:defRPr/>
            </a:pPr>
            <a:r>
              <a:rPr lang="zh-CN" altLang="en-US" sz="3600" b="1" dirty="0" smtClean="0">
                <a:latin typeface="楷体" panose="02010609060101010101" charset="-122"/>
                <a:ea typeface="楷体" panose="02010609060101010101" charset="-122"/>
              </a:rPr>
              <a:t>       </a:t>
            </a:r>
            <a:endParaRPr lang="zh-CN" altLang="en-US" sz="3600" b="1" dirty="0" smtClean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70255" y="304165"/>
            <a:ext cx="10609580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一、本文记叙了作者回到浙江的所见所感，能不能结合具体的语言进行分析和推断，哪些因素或者特点，让作者产生了感兴。</a:t>
            </a:r>
            <a:endParaRPr lang="zh-CN" altLang="en-US" sz="3600"/>
          </a:p>
          <a:p>
            <a:endParaRPr lang="zh-CN" altLang="en-US" sz="2800">
              <a:solidFill>
                <a:srgbClr val="FF0000"/>
              </a:solidFill>
              <a:latin typeface="新宋体" panose="02010609030101010101" charset="-122"/>
              <a:ea typeface="新宋体" panose="02010609030101010101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latin typeface="新宋体" panose="02010609030101010101" charset="-122"/>
                <a:ea typeface="新宋体" panose="02010609030101010101" charset="-122"/>
              </a:rPr>
              <a:t>1.</a:t>
            </a:r>
            <a:r>
              <a:rPr lang="zh-CN" altLang="en-US" sz="2800">
                <a:solidFill>
                  <a:schemeClr val="tx1"/>
                </a:solidFill>
                <a:latin typeface="新宋体" panose="02010609030101010101" charset="-122"/>
                <a:ea typeface="新宋体" panose="02010609030101010101" charset="-122"/>
              </a:rPr>
              <a:t>富有特色的建筑</a:t>
            </a:r>
            <a:endParaRPr lang="zh-CN" altLang="en-US" sz="2800">
              <a:solidFill>
                <a:schemeClr val="tx1"/>
              </a:solidFill>
              <a:latin typeface="新宋体" panose="02010609030101010101" charset="-122"/>
              <a:ea typeface="新宋体" panose="02010609030101010101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latin typeface="新宋体" panose="02010609030101010101" charset="-122"/>
                <a:ea typeface="新宋体" panose="02010609030101010101" charset="-122"/>
              </a:rPr>
              <a:t>2.</a:t>
            </a:r>
            <a:r>
              <a:rPr lang="zh-CN" altLang="en-US" sz="2800">
                <a:solidFill>
                  <a:schemeClr val="tx1"/>
                </a:solidFill>
                <a:latin typeface="新宋体" panose="02010609030101010101" charset="-122"/>
                <a:ea typeface="新宋体" panose="02010609030101010101" charset="-122"/>
              </a:rPr>
              <a:t>美味可口多样的美食</a:t>
            </a:r>
            <a:endParaRPr lang="zh-CN" altLang="en-US" sz="2800">
              <a:solidFill>
                <a:schemeClr val="tx1"/>
              </a:solidFill>
              <a:latin typeface="新宋体" panose="02010609030101010101" charset="-122"/>
              <a:ea typeface="新宋体" panose="02010609030101010101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latin typeface="新宋体" panose="02010609030101010101" charset="-122"/>
                <a:ea typeface="新宋体" panose="02010609030101010101" charset="-122"/>
              </a:rPr>
              <a:t>3.</a:t>
            </a:r>
            <a:r>
              <a:rPr lang="zh-CN" altLang="en-US" sz="2800">
                <a:solidFill>
                  <a:schemeClr val="tx1"/>
                </a:solidFill>
                <a:latin typeface="新宋体" panose="02010609030101010101" charset="-122"/>
                <a:ea typeface="新宋体" panose="02010609030101010101" charset="-122"/>
              </a:rPr>
              <a:t>秀丽的自然风景</a:t>
            </a:r>
            <a:endParaRPr lang="zh-CN" altLang="en-US" sz="2800">
              <a:solidFill>
                <a:schemeClr val="tx1"/>
              </a:solidFill>
              <a:latin typeface="新宋体" panose="02010609030101010101" charset="-122"/>
              <a:ea typeface="新宋体" panose="02010609030101010101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latin typeface="新宋体" panose="02010609030101010101" charset="-122"/>
                <a:ea typeface="新宋体" panose="02010609030101010101" charset="-122"/>
              </a:rPr>
              <a:t>4.</a:t>
            </a:r>
            <a:r>
              <a:rPr lang="zh-CN" altLang="en-US" sz="2800">
                <a:solidFill>
                  <a:schemeClr val="tx1"/>
                </a:solidFill>
                <a:latin typeface="新宋体" panose="02010609030101010101" charset="-122"/>
                <a:ea typeface="新宋体" panose="02010609030101010101" charset="-122"/>
              </a:rPr>
              <a:t>包容开放的大气</a:t>
            </a:r>
            <a:endParaRPr lang="zh-CN" altLang="en-US" sz="2800">
              <a:solidFill>
                <a:schemeClr val="tx1"/>
              </a:solidFill>
              <a:latin typeface="新宋体" panose="02010609030101010101" charset="-122"/>
              <a:ea typeface="新宋体" panose="02010609030101010101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latin typeface="新宋体" panose="02010609030101010101" charset="-122"/>
                <a:ea typeface="新宋体" panose="02010609030101010101" charset="-122"/>
              </a:rPr>
              <a:t>5.</a:t>
            </a:r>
            <a:r>
              <a:rPr lang="zh-CN" altLang="en-US" sz="2800">
                <a:solidFill>
                  <a:schemeClr val="tx1"/>
                </a:solidFill>
                <a:latin typeface="新宋体" panose="02010609030101010101" charset="-122"/>
                <a:ea typeface="新宋体" panose="02010609030101010101" charset="-122"/>
              </a:rPr>
              <a:t>经世致用的商业气息</a:t>
            </a:r>
            <a:endParaRPr lang="zh-CN" altLang="en-US" sz="2800">
              <a:solidFill>
                <a:schemeClr val="tx1"/>
              </a:solidFill>
              <a:latin typeface="新宋体" panose="02010609030101010101" charset="-122"/>
              <a:ea typeface="新宋体" panose="02010609030101010101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latin typeface="新宋体" panose="02010609030101010101" charset="-122"/>
                <a:ea typeface="新宋体" panose="02010609030101010101" charset="-122"/>
              </a:rPr>
              <a:t>6.</a:t>
            </a:r>
            <a:r>
              <a:rPr lang="zh-CN" altLang="en-US" sz="2800">
                <a:solidFill>
                  <a:schemeClr val="tx1"/>
                </a:solidFill>
                <a:latin typeface="新宋体" panose="02010609030101010101" charset="-122"/>
                <a:ea typeface="新宋体" panose="02010609030101010101" charset="-122"/>
              </a:rPr>
              <a:t>简朴的店面构造</a:t>
            </a:r>
            <a:endParaRPr lang="zh-CN" altLang="en-US" sz="2800">
              <a:solidFill>
                <a:schemeClr val="tx1"/>
              </a:solidFill>
              <a:latin typeface="新宋体" panose="02010609030101010101" charset="-122"/>
              <a:ea typeface="新宋体" panose="02010609030101010101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latin typeface="新宋体" panose="02010609030101010101" charset="-122"/>
                <a:ea typeface="新宋体" panose="02010609030101010101" charset="-122"/>
              </a:rPr>
              <a:t>7.</a:t>
            </a:r>
            <a:r>
              <a:rPr lang="zh-CN" altLang="en-US" sz="2800">
                <a:solidFill>
                  <a:schemeClr val="tx1"/>
                </a:solidFill>
                <a:latin typeface="新宋体" panose="02010609030101010101" charset="-122"/>
                <a:ea typeface="新宋体" panose="02010609030101010101" charset="-122"/>
              </a:rPr>
              <a:t>温柔的人情美</a:t>
            </a:r>
            <a:endParaRPr lang="zh-CN" altLang="en-US" sz="2800">
              <a:solidFill>
                <a:schemeClr val="tx1"/>
              </a:solidFill>
              <a:latin typeface="新宋体" panose="02010609030101010101" charset="-122"/>
              <a:ea typeface="新宋体" panose="02010609030101010101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latin typeface="新宋体" panose="02010609030101010101" charset="-122"/>
                <a:ea typeface="新宋体" panose="02010609030101010101" charset="-122"/>
              </a:rPr>
              <a:t>      ......</a:t>
            </a:r>
            <a:endParaRPr lang="en-US" altLang="zh-CN" sz="2800">
              <a:solidFill>
                <a:schemeClr val="tx1"/>
              </a:solidFill>
              <a:latin typeface="新宋体" panose="02010609030101010101" charset="-122"/>
              <a:ea typeface="新宋体" panose="0201060903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865630" y="201866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图片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391920" y="1785926"/>
            <a:ext cx="9276080" cy="7004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lnSpc>
                <a:spcPct val="110000"/>
              </a:lnSpc>
              <a:defRPr/>
            </a:pPr>
            <a:r>
              <a:rPr lang="zh-CN" altLang="en-US" sz="3600" b="1" dirty="0" smtClean="0">
                <a:latin typeface="楷体" panose="02010609060101010101" charset="-122"/>
                <a:ea typeface="楷体" panose="02010609060101010101" charset="-122"/>
              </a:rPr>
              <a:t>       </a:t>
            </a:r>
            <a:endParaRPr lang="zh-CN" altLang="en-US" sz="3600" b="1" dirty="0" smtClean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92175" y="436245"/>
            <a:ext cx="11187430" cy="43383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/>
              <a:t>二、文章名叫浙江的感兴，但是写的内容大多是绍兴和杭州，是否以偏概全了？</a:t>
            </a:r>
            <a:endParaRPr lang="zh-CN" altLang="en-US" sz="4000"/>
          </a:p>
          <a:p>
            <a:endParaRPr lang="zh-CN" altLang="en-US" sz="4000"/>
          </a:p>
          <a:p>
            <a:endParaRPr lang="zh-CN" altLang="en-US" sz="4000"/>
          </a:p>
          <a:p>
            <a:r>
              <a:rPr lang="zh-CN" altLang="en-US" sz="4000"/>
              <a:t>三、为什么作者在虚写部分，用大量的笔触写了鲁迅，和文章有什么关系？</a:t>
            </a:r>
            <a:endParaRPr lang="zh-CN" altLang="en-US" sz="4000"/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图片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391920" y="1785926"/>
            <a:ext cx="9276080" cy="7004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lnSpc>
                <a:spcPct val="110000"/>
              </a:lnSpc>
              <a:defRPr/>
            </a:pPr>
            <a:r>
              <a:rPr lang="zh-CN" altLang="en-US" sz="3600" b="1" dirty="0" smtClean="0">
                <a:latin typeface="楷体" panose="02010609060101010101" charset="-122"/>
                <a:ea typeface="楷体" panose="02010609060101010101" charset="-122"/>
              </a:rPr>
              <a:t>       </a:t>
            </a:r>
            <a:endParaRPr lang="zh-CN" altLang="en-US" sz="3600" b="1" dirty="0" smtClean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92175" y="436245"/>
            <a:ext cx="11187430" cy="4954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/>
              <a:t>二、文章名叫浙江的感兴，但是写的内容大多是绍兴和杭州，是否以偏概全了？</a:t>
            </a:r>
            <a:endParaRPr lang="zh-CN" altLang="en-US" sz="4000"/>
          </a:p>
          <a:p>
            <a:endParaRPr lang="zh-CN" altLang="en-US" sz="4000"/>
          </a:p>
          <a:p>
            <a:endParaRPr lang="zh-CN" altLang="en-US" sz="4000"/>
          </a:p>
          <a:p>
            <a:r>
              <a:rPr lang="zh-CN" altLang="en-US" sz="4000"/>
              <a:t>三、在虚写部分，作者用大量的笔触写了鲁迅，为什么来了浙江，作者觉得对鲁迅这位大作家就多了一些了解？鲁迅和本文又有什么俩系？</a:t>
            </a:r>
            <a:endParaRPr lang="zh-CN" altLang="en-US" sz="4000"/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图片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391920" y="1785926"/>
            <a:ext cx="9276080" cy="7004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lnSpc>
                <a:spcPct val="110000"/>
              </a:lnSpc>
              <a:defRPr/>
            </a:pPr>
            <a:r>
              <a:rPr lang="zh-CN" altLang="en-US" sz="3600" b="1" dirty="0" smtClean="0">
                <a:latin typeface="楷体" panose="02010609060101010101" charset="-122"/>
                <a:ea typeface="楷体" panose="02010609060101010101" charset="-122"/>
              </a:rPr>
              <a:t>       </a:t>
            </a:r>
            <a:endParaRPr lang="zh-CN" altLang="en-US" sz="3600" b="1" dirty="0" smtClean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92175" y="436245"/>
            <a:ext cx="11187430" cy="55695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/>
              <a:t>二、文章名叫浙江的感兴，但是写的内容大多是绍兴和杭州，是否以偏概全了？</a:t>
            </a:r>
            <a:endParaRPr lang="zh-CN" altLang="en-US" sz="4000"/>
          </a:p>
          <a:p>
            <a:r>
              <a:rPr lang="zh-CN" altLang="en-US" sz="4000"/>
              <a:t>三、为什么作者在虚写部分，用大量的笔触写了鲁迅，和文章有什么关系？</a:t>
            </a:r>
            <a:endParaRPr lang="zh-CN" altLang="en-US" sz="4000"/>
          </a:p>
          <a:p>
            <a:endParaRPr lang="zh-CN" altLang="en-US" sz="4000">
              <a:solidFill>
                <a:srgbClr val="FF0000"/>
              </a:solidFill>
              <a:sym typeface="+mn-ea"/>
            </a:endParaRPr>
          </a:p>
          <a:p>
            <a:r>
              <a:rPr lang="zh-CN" altLang="en-US" sz="4000">
                <a:solidFill>
                  <a:srgbClr val="FF0000"/>
                </a:solidFill>
                <a:sym typeface="+mn-ea"/>
              </a:rPr>
              <a:t>选取典型的材料</a:t>
            </a:r>
            <a:endParaRPr lang="zh-CN" altLang="en-US" sz="4000">
              <a:solidFill>
                <a:srgbClr val="FF0000"/>
              </a:solidFill>
            </a:endParaRPr>
          </a:p>
          <a:p>
            <a:endParaRPr lang="zh-CN" altLang="en-US" sz="4000"/>
          </a:p>
          <a:p>
            <a:endParaRPr lang="zh-CN" altLang="en-US" sz="4000"/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图片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391920" y="1785926"/>
            <a:ext cx="9276080" cy="7004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lnSpc>
                <a:spcPct val="110000"/>
              </a:lnSpc>
              <a:defRPr/>
            </a:pPr>
            <a:r>
              <a:rPr lang="zh-CN" altLang="en-US" sz="3600" b="1" dirty="0" smtClean="0">
                <a:latin typeface="楷体" panose="02010609060101010101" charset="-122"/>
                <a:ea typeface="楷体" panose="02010609060101010101" charset="-122"/>
              </a:rPr>
              <a:t>       </a:t>
            </a:r>
            <a:endParaRPr lang="zh-CN" altLang="en-US" sz="3600" b="1" dirty="0" smtClean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00100" y="648970"/>
            <a:ext cx="1022477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通过文化来学习语言，语言也会学得更好。</a:t>
            </a:r>
            <a:r>
              <a:rPr lang="en-US" altLang="zh-CN" sz="3200"/>
              <a:t>——</a:t>
            </a:r>
            <a:r>
              <a:rPr lang="zh-CN" altLang="en-US" sz="3200"/>
              <a:t>王佐良</a:t>
            </a:r>
            <a:endParaRPr lang="zh-CN" altLang="en-US" sz="3200"/>
          </a:p>
          <a:p>
            <a:r>
              <a:rPr lang="zh-CN" altLang="en-US" sz="3200"/>
              <a:t>·</a:t>
            </a:r>
            <a:endParaRPr lang="zh-CN" altLang="en-US" sz="3200"/>
          </a:p>
          <a:p>
            <a:endParaRPr lang="zh-CN" altLang="en-US" sz="3200"/>
          </a:p>
          <a:p>
            <a:endParaRPr lang="zh-CN" altLang="en-US" sz="3200"/>
          </a:p>
          <a:p>
            <a:r>
              <a:rPr lang="zh-CN" altLang="en-US" sz="3200"/>
              <a:t>语言之有魅力，风格之值得研究，主要是因为后面有一个大的精神世界：但这两者又必须艺术地融合在一起，因此语言表达力同思想洞察力又是互相促进的。</a:t>
            </a:r>
            <a:r>
              <a:rPr lang="en-US" altLang="zh-CN" sz="3200">
                <a:sym typeface="+mn-ea"/>
              </a:rPr>
              <a:t>——</a:t>
            </a:r>
            <a:r>
              <a:rPr lang="zh-CN" altLang="en-US" sz="3200">
                <a:sym typeface="+mn-ea"/>
              </a:rPr>
              <a:t>王佐良</a:t>
            </a:r>
            <a:endParaRPr lang="zh-CN" altLang="en-US" sz="3200"/>
          </a:p>
          <a:p>
            <a:endParaRPr lang="zh-CN" altLang="en-US" sz="320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图片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391920" y="1785926"/>
            <a:ext cx="9276080" cy="7004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lnSpc>
                <a:spcPct val="110000"/>
              </a:lnSpc>
              <a:defRPr/>
            </a:pPr>
            <a:r>
              <a:rPr lang="zh-CN" altLang="en-US" sz="3600" b="1" dirty="0" smtClean="0">
                <a:latin typeface="楷体" panose="02010609060101010101" charset="-122"/>
                <a:ea typeface="楷体" panose="02010609060101010101" charset="-122"/>
              </a:rPr>
              <a:t>       </a:t>
            </a:r>
            <a:endParaRPr lang="zh-CN" altLang="en-US" sz="3600" b="1" dirty="0" smtClean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00100" y="648970"/>
            <a:ext cx="1022477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当堂检测：生活中，我们是否也对某个地方有独特的感受，请选择典型的事物和场景进行叙写。</a:t>
            </a:r>
            <a:endParaRPr lang="zh-CN" altLang="en-US" sz="320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1212</Words>
  <Application>WPS 演示</Application>
  <PresentationFormat>宽屏</PresentationFormat>
  <Paragraphs>78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宋体</vt:lpstr>
      <vt:lpstr>Wingdings</vt:lpstr>
      <vt:lpstr>楷体</vt:lpstr>
      <vt:lpstr>Calibri</vt:lpstr>
      <vt:lpstr>新宋体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草棚</cp:lastModifiedBy>
  <cp:revision>10</cp:revision>
  <dcterms:created xsi:type="dcterms:W3CDTF">2020-06-23T00:38:00Z</dcterms:created>
  <dcterms:modified xsi:type="dcterms:W3CDTF">2020-06-23T04:08:32Z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