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257" r:id="rId5"/>
    <p:sldId id="271" r:id="rId6"/>
    <p:sldId id="352" r:id="rId7"/>
    <p:sldId id="379" r:id="rId8"/>
    <p:sldId id="276" r:id="rId9"/>
    <p:sldId id="260" r:id="rId10"/>
    <p:sldId id="380" r:id="rId11"/>
    <p:sldId id="258" r:id="rId12"/>
    <p:sldId id="381" r:id="rId13"/>
    <p:sldId id="399" r:id="rId14"/>
    <p:sldId id="382" r:id="rId15"/>
    <p:sldId id="400" r:id="rId16"/>
    <p:sldId id="383" r:id="rId17"/>
    <p:sldId id="321" r:id="rId18"/>
    <p:sldId id="401" r:id="rId19"/>
    <p:sldId id="404" r:id="rId20"/>
    <p:sldId id="340" r:id="rId21"/>
    <p:sldId id="402" r:id="rId22"/>
    <p:sldId id="405" r:id="rId23"/>
    <p:sldId id="341" r:id="rId24"/>
    <p:sldId id="406" r:id="rId25"/>
    <p:sldId id="281" r:id="rId26"/>
    <p:sldId id="310" r:id="rId27"/>
    <p:sldId id="387" r:id="rId28"/>
    <p:sldId id="282" r:id="rId29"/>
    <p:sldId id="283" r:id="rId30"/>
    <p:sldId id="285" r:id="rId3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/>
    <p:restoredTop sz="94660"/>
  </p:normalViewPr>
  <p:slideViewPr>
    <p:cSldViewPr snapToGrid="0" showGuides="1">
      <p:cViewPr>
        <p:scale>
          <a:sx n="66" d="100"/>
          <a:sy n="66" d="100"/>
        </p:scale>
        <p:origin x="210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fld id="{1AC49D05-6128-4D0D-A32A-06A5E73B386C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fld id="{5849F42C-2DAE-424C-A4B8-3140182C3E9F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微软雅黑" panose="020B0503020204020204" charset="-122"/>
              </a:rPr>
            </a:fld>
            <a:endParaRPr lang="zh-CN" altLang="en-US" sz="1200">
              <a:latin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微软雅黑" panose="020B0503020204020204" charset="-122"/>
              </a:rPr>
            </a:fld>
            <a:endParaRPr lang="zh-CN" altLang="en-US" sz="1200">
              <a:latin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image" Target="../media/image3.png"/><Relationship Id="rId3" Type="http://schemas.openxmlformats.org/officeDocument/2006/relationships/tags" Target="../tags/tag2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43660" y="1953260"/>
            <a:ext cx="93338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楷体" panose="02010609060101010101" charset="-122"/>
                <a:ea typeface="楷体" panose="02010609060101010101" charset="-122"/>
              </a:rPr>
              <a:t>25</a:t>
            </a:r>
            <a:r>
              <a:rPr lang="zh-CN" altLang="zh-CN" sz="6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慢</a:t>
            </a:r>
            <a:r>
              <a:rPr lang="zh-CN" altLang="zh-CN" sz="6000" dirty="0">
                <a:latin typeface="楷体" panose="02010609060101010101" charset="-122"/>
                <a:ea typeface="楷体" panose="02010609060101010101" charset="-122"/>
              </a:rPr>
              <a:t>性子裁缝和</a:t>
            </a:r>
            <a:r>
              <a:rPr lang="zh-CN" altLang="zh-CN" sz="6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急</a:t>
            </a:r>
            <a:r>
              <a:rPr lang="zh-CN" altLang="zh-CN" sz="6000" dirty="0">
                <a:latin typeface="楷体" panose="02010609060101010101" charset="-122"/>
                <a:ea typeface="楷体" panose="02010609060101010101" charset="-122"/>
              </a:rPr>
              <a:t>性子顾客</a:t>
            </a:r>
            <a:endParaRPr lang="zh-CN" altLang="zh-CN" sz="6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3167" y="139956"/>
            <a:ext cx="571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同桌合作   复述故事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8905" y="2417445"/>
            <a:ext cx="9730105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把握故事第一天的重要情节，同桌两人接龙复述慢性子裁缝和急性子顾客的内容。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1815" y="842328"/>
          <a:ext cx="11363960" cy="606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690"/>
                <a:gridCol w="5664200"/>
                <a:gridCol w="4878070"/>
              </a:tblGrid>
              <a:tr h="1071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急性子顾客的要求</a:t>
                      </a:r>
                      <a:endParaRPr lang="zh-CN" altLang="en-US" sz="32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慢性子裁缝的表现</a:t>
                      </a:r>
                      <a:endParaRPr lang="zh-CN" altLang="en-US" sz="320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95545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第一天</a:t>
                      </a:r>
                      <a:endParaRPr lang="zh-CN" altLang="en-US" sz="3200"/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zh-CN" sz="2800" b="1"/>
                        <a:t>做棉袄  三家 性子最急  什么时候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蹭 跳  这么慢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算啦 夹起 走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纳闷 为什么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不耐烦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承认</a:t>
                      </a:r>
                      <a:endParaRPr lang="zh-CN" altLang="zh-CN" sz="2800" b="1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zh-CN" sz="2800" b="1"/>
                        <a:t>说  冬天  补充   明年冬天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不一样    性子最慢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叫住       最适合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一拿到   就穿上 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笑话   夸奖   羡慕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说定</a:t>
                      </a:r>
                      <a:endParaRPr lang="zh-CN" altLang="zh-CN" sz="28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5455" y="213995"/>
            <a:ext cx="571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故事大王    复述锦囊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471920" y="2437765"/>
            <a:ext cx="5446395" cy="12840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将自己代入角色，</a:t>
            </a:r>
            <a:endParaRPr lang="zh-CN" sz="2800" b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28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根据情节添加表情、语气和动作。</a:t>
            </a:r>
            <a:endParaRPr lang="zh-CN" altLang="en-US" sz="2800" b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f5ad1c0a9a59078c59c30654a923ab0a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3790" y="116840"/>
            <a:ext cx="4059555" cy="67411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1815" y="842328"/>
          <a:ext cx="11363960" cy="606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690"/>
                <a:gridCol w="5664200"/>
                <a:gridCol w="4878070"/>
              </a:tblGrid>
              <a:tr h="1071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急性子顾客的要求</a:t>
                      </a:r>
                      <a:endParaRPr lang="zh-CN" altLang="en-US" sz="32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慢性子裁缝的表现</a:t>
                      </a:r>
                      <a:endParaRPr lang="zh-CN" altLang="en-US" sz="320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95545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第一天</a:t>
                      </a:r>
                      <a:endParaRPr lang="zh-CN" altLang="en-US" sz="3200"/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zh-CN" sz="2800" b="1"/>
                        <a:t>做棉袄  三家 性子最急  什么时候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蹭 跳  这么慢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算啦 夹起 走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纳闷 为什么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不耐烦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承认</a:t>
                      </a:r>
                      <a:endParaRPr lang="zh-CN" altLang="zh-CN" sz="2800" b="1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zh-CN" sz="2800" b="1"/>
                        <a:t>说  冬天  补充   明年冬天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不一样    性子最慢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叫住       最适合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一拿到   就穿上 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笑话   夸奖   羡慕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说定</a:t>
                      </a:r>
                      <a:endParaRPr lang="zh-CN" altLang="zh-CN" sz="28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97485"/>
            <a:ext cx="10852150" cy="647700"/>
          </a:xfrm>
        </p:spPr>
        <p:txBody>
          <a:bodyPr/>
          <a:lstStyle/>
          <a:p>
            <a:r>
              <a:rPr lang="en-US" altLang="zh-CN"/>
              <a:t>    </a:t>
            </a:r>
            <a:r>
              <a:rPr lang="zh-CN" altLang="en-US" sz="4000"/>
              <a:t>自我尝试   挑战复述</a:t>
            </a:r>
            <a:endParaRPr lang="zh-CN" altLang="en-US" sz="4000"/>
          </a:p>
        </p:txBody>
      </p:sp>
      <p:sp>
        <p:nvSpPr>
          <p:cNvPr id="100" name="文本框 99"/>
          <p:cNvSpPr txBox="1"/>
          <p:nvPr/>
        </p:nvSpPr>
        <p:spPr>
          <a:xfrm>
            <a:off x="478790" y="4914900"/>
            <a:ext cx="107950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一星挑战        </a:t>
            </a:r>
            <a:r>
              <a:rPr 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二星挑战         三星挑战</a:t>
            </a:r>
            <a:endParaRPr lang="zh-CN" sz="3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sz="3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17-19</a:t>
            </a:r>
            <a:r>
              <a:rPr lang="zh-CN" sz="3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自然段    </a:t>
            </a:r>
            <a:r>
              <a:rPr lang="en-US" sz="3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14-16</a:t>
            </a:r>
            <a:r>
              <a:rPr lang="zh-CN" sz="3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自然段       </a:t>
            </a:r>
            <a:r>
              <a:rPr 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r>
              <a:rPr 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29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自然段</a:t>
            </a:r>
            <a:endParaRPr lang="en-US" altLang="en-US" sz="3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sz="3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altLang="en-US" sz="3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907415" y="350202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五角星 3"/>
          <p:cNvSpPr/>
          <p:nvPr/>
        </p:nvSpPr>
        <p:spPr>
          <a:xfrm>
            <a:off x="4053205" y="350202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5311775" y="350202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7872730" y="350202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9131300" y="350202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8536940" y="2691130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77356" y="873117"/>
            <a:ext cx="10716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挑战要求：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挑战段落，与小组成员合作朗读内容，读出人物的性格特点。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觉得重要的情节下用“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”做标注。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合作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复述。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53671" y="1347470"/>
            <a:ext cx="10668511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不料，这位顾客第二天又跑到裁缝店来，说:“我不做棉袄了!”            </a:t>
            </a:r>
            <a:endParaRPr 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“等到明年冬天，时间实在太长啦。”顾客提出，“把我那棉袄里的棉花拽掉，改成夹袄，让我提前在秋天就能穿上合时的新衣服吧。’”            </a:t>
            </a:r>
            <a:endParaRPr 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“不要棉花了，行啊。”裁缝答应了，“为您服务，没说的! </a:t>
            </a:r>
            <a:r>
              <a:rPr lang="en-US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1259205" y="23431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2387600" y="23431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53671" y="1347470"/>
            <a:ext cx="10668511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不料，这位顾客第二天又跑到裁缝店来，说:“我不做棉袄了!” 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“等到明年冬天，时间实在太长啦。”顾客提出，“把我那棉袄里的棉花拽掉，改成夹袄，让我提前在秋天就能穿上合时的新衣服吧。’” 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200" b="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“不要棉花了，行啊。”裁缝答应了，“为您服务，没说的! </a:t>
            </a:r>
            <a:r>
              <a:rPr lang="en-US" sz="3200" b="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en-US" sz="3200" b="0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1259205" y="23431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2387600" y="23431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1665" y="1262063"/>
          <a:ext cx="11376025" cy="447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325"/>
                <a:gridCol w="5670550"/>
                <a:gridCol w="4883150"/>
              </a:tblGrid>
              <a:tr h="1066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急性子顾客的要求</a:t>
                      </a:r>
                      <a:endParaRPr lang="zh-CN" altLang="en-US" sz="32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慢性子裁缝的表现</a:t>
                      </a:r>
                      <a:endParaRPr lang="zh-CN" altLang="en-US" sz="320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40614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第二天</a:t>
                      </a:r>
                      <a:endParaRPr lang="zh-CN" altLang="en-US" sz="3200"/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zh-CN" sz="2800" b="1"/>
                        <a:t>改夹袄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时间太长 提前 秋天</a:t>
                      </a:r>
                      <a:endParaRPr lang="zh-CN" altLang="zh-CN" sz="2800" b="1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zh-CN" sz="2800" b="1"/>
                        <a:t>不料</a:t>
                      </a: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答应</a:t>
                      </a:r>
                      <a:endParaRPr lang="zh-CN" altLang="zh-CN" sz="28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59981" y="1547008"/>
            <a:ext cx="10126576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顾客</a:t>
            </a: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满意地走了。可是第三天他又来了。</a:t>
            </a:r>
            <a:r>
              <a:rPr 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endParaRPr lang="zh-CN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师傅，把我那夹袄的袖子剪去一截儿，改成夏天能穿的短袖衬衫吧，我实在等不及了。”            </a:t>
            </a:r>
            <a:endParaRPr lang="zh-CN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裁缝点点头:“剪袖子，只要咔嚓咔嚓两剪子，好办得很，没问题。”            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五角星 1"/>
          <p:cNvSpPr/>
          <p:nvPr/>
        </p:nvSpPr>
        <p:spPr>
          <a:xfrm>
            <a:off x="1224915" y="11620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59981" y="1547008"/>
            <a:ext cx="10126576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顾客</a:t>
            </a:r>
            <a:r>
              <a:rPr lang="zh-CN" sz="32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满意地走了。可是第三天他又来了。</a:t>
            </a:r>
            <a:r>
              <a:rPr lang="en-US" sz="32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endParaRPr lang="zh-CN" sz="32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sz="32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32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师傅，把我那夹袄的袖子剪去一截儿，改成夏天能穿的短袖衬衫吧，我实在等不及了。”</a:t>
            </a:r>
            <a:r>
              <a:rPr 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endParaRPr lang="zh-CN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裁缝点点头:“剪袖子，只要咔嚓咔嚓两剪子，好办得很，没问题。” </a:t>
            </a:r>
            <a:r>
              <a:rPr 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五角星 1"/>
          <p:cNvSpPr/>
          <p:nvPr/>
        </p:nvSpPr>
        <p:spPr>
          <a:xfrm>
            <a:off x="1224915" y="116205"/>
            <a:ext cx="1128395" cy="11131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78502" y="2340610"/>
            <a:ext cx="5635625" cy="264604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zh-CN" altLang="en-US" sz="16600" b="1" strike="noStrike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复述</a:t>
            </a:r>
            <a:endParaRPr lang="zh-CN" altLang="en-US" sz="16600" b="1" strike="noStrike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362" name="Freeform 8"/>
          <p:cNvSpPr>
            <a:spLocks noChangeArrowheads="1"/>
          </p:cNvSpPr>
          <p:nvPr/>
        </p:nvSpPr>
        <p:spPr bwMode="auto">
          <a:xfrm rot="328192">
            <a:off x="6632575" y="2024063"/>
            <a:ext cx="461963" cy="452438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121" y="451"/>
              </a:cxn>
              <a:cxn ang="0">
                <a:pos x="463" y="338"/>
              </a:cxn>
              <a:cxn ang="0">
                <a:pos x="340" y="0"/>
              </a:cxn>
              <a:cxn ang="0">
                <a:pos x="0" y="123"/>
              </a:cxn>
            </a:cxnLst>
            <a:rect l="0" t="0" r="r" b="b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Freeform 3"/>
          <p:cNvSpPr>
            <a:spLocks noChangeArrowheads="1"/>
          </p:cNvSpPr>
          <p:nvPr/>
        </p:nvSpPr>
        <p:spPr bwMode="auto">
          <a:xfrm rot="328192">
            <a:off x="5926138" y="449263"/>
            <a:ext cx="1370013" cy="1508125"/>
          </a:xfrm>
          <a:custGeom>
            <a:avLst/>
            <a:gdLst/>
            <a:ahLst/>
            <a:cxnLst>
              <a:cxn ang="0">
                <a:pos x="35" y="421"/>
              </a:cxn>
              <a:cxn ang="0">
                <a:pos x="175" y="365"/>
              </a:cxn>
              <a:cxn ang="0">
                <a:pos x="252" y="214"/>
              </a:cxn>
              <a:cxn ang="0">
                <a:pos x="378" y="344"/>
              </a:cxn>
              <a:cxn ang="0">
                <a:pos x="320" y="638"/>
              </a:cxn>
              <a:cxn ang="0">
                <a:pos x="451" y="590"/>
              </a:cxn>
              <a:cxn ang="0">
                <a:pos x="476" y="442"/>
              </a:cxn>
              <a:cxn ang="0">
                <a:pos x="463" y="126"/>
              </a:cxn>
              <a:cxn ang="0">
                <a:pos x="107" y="144"/>
              </a:cxn>
              <a:cxn ang="0">
                <a:pos x="43" y="212"/>
              </a:cxn>
              <a:cxn ang="0">
                <a:pos x="35" y="421"/>
              </a:cxn>
            </a:cxnLst>
            <a:rect l="0" t="0" r="r" b="b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343" name="组合 2"/>
          <p:cNvGrpSpPr/>
          <p:nvPr/>
        </p:nvGrpSpPr>
        <p:grpSpPr>
          <a:xfrm>
            <a:off x="10466388" y="358775"/>
            <a:ext cx="1370012" cy="2027238"/>
            <a:chOff x="12070" y="3065"/>
            <a:chExt cx="2158" cy="3193"/>
          </a:xfrm>
        </p:grpSpPr>
        <p:sp>
          <p:nvSpPr>
            <p:cNvPr id="15367" name="Freeform 8"/>
            <p:cNvSpPr>
              <a:spLocks noChangeArrowheads="1"/>
            </p:cNvSpPr>
            <p:nvPr/>
          </p:nvSpPr>
          <p:spPr bwMode="auto">
            <a:xfrm rot="1960988">
              <a:off x="12385" y="5548"/>
              <a:ext cx="728" cy="71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21" y="451"/>
                </a:cxn>
                <a:cxn ang="0">
                  <a:pos x="463" y="338"/>
                </a:cxn>
                <a:cxn ang="0">
                  <a:pos x="340" y="0"/>
                </a:cxn>
                <a:cxn ang="0">
                  <a:pos x="0" y="123"/>
                </a:cxn>
              </a:cxnLst>
              <a:rect l="0" t="0" r="r" b="b"/>
              <a:pathLst>
                <a:path w="463" h="451">
                  <a:moveTo>
                    <a:pt x="0" y="123"/>
                  </a:moveTo>
                  <a:lnTo>
                    <a:pt x="121" y="451"/>
                  </a:lnTo>
                  <a:lnTo>
                    <a:pt x="463" y="338"/>
                  </a:lnTo>
                  <a:lnTo>
                    <a:pt x="34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2B3C5"/>
            </a:solidFill>
            <a:ln w="12700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68" name="Freeform 3"/>
            <p:cNvSpPr>
              <a:spLocks noChangeArrowheads="1"/>
            </p:cNvSpPr>
            <p:nvPr/>
          </p:nvSpPr>
          <p:spPr bwMode="auto">
            <a:xfrm rot="1960988">
              <a:off x="12070" y="3065"/>
              <a:ext cx="2158" cy="2375"/>
            </a:xfrm>
            <a:custGeom>
              <a:avLst/>
              <a:gdLst/>
              <a:ahLst/>
              <a:cxnLst>
                <a:cxn ang="0">
                  <a:pos x="35" y="421"/>
                </a:cxn>
                <a:cxn ang="0">
                  <a:pos x="175" y="365"/>
                </a:cxn>
                <a:cxn ang="0">
                  <a:pos x="252" y="214"/>
                </a:cxn>
                <a:cxn ang="0">
                  <a:pos x="378" y="344"/>
                </a:cxn>
                <a:cxn ang="0">
                  <a:pos x="320" y="638"/>
                </a:cxn>
                <a:cxn ang="0">
                  <a:pos x="451" y="590"/>
                </a:cxn>
                <a:cxn ang="0">
                  <a:pos x="476" y="442"/>
                </a:cxn>
                <a:cxn ang="0">
                  <a:pos x="463" y="126"/>
                </a:cxn>
                <a:cxn ang="0">
                  <a:pos x="107" y="144"/>
                </a:cxn>
                <a:cxn ang="0">
                  <a:pos x="43" y="212"/>
                </a:cxn>
                <a:cxn ang="0">
                  <a:pos x="35" y="421"/>
                </a:cxn>
              </a:cxnLst>
              <a:rect l="0" t="0" r="r" b="b"/>
              <a:pathLst>
                <a:path w="580" h="638">
                  <a:moveTo>
                    <a:pt x="35" y="421"/>
                  </a:moveTo>
                  <a:cubicBezTo>
                    <a:pt x="175" y="365"/>
                    <a:pt x="175" y="365"/>
                    <a:pt x="175" y="365"/>
                  </a:cubicBezTo>
                  <a:cubicBezTo>
                    <a:pt x="175" y="365"/>
                    <a:pt x="128" y="237"/>
                    <a:pt x="252" y="214"/>
                  </a:cubicBezTo>
                  <a:cubicBezTo>
                    <a:pt x="376" y="192"/>
                    <a:pt x="386" y="297"/>
                    <a:pt x="378" y="344"/>
                  </a:cubicBezTo>
                  <a:cubicBezTo>
                    <a:pt x="370" y="390"/>
                    <a:pt x="242" y="488"/>
                    <a:pt x="320" y="638"/>
                  </a:cubicBezTo>
                  <a:cubicBezTo>
                    <a:pt x="451" y="590"/>
                    <a:pt x="451" y="590"/>
                    <a:pt x="451" y="590"/>
                  </a:cubicBezTo>
                  <a:cubicBezTo>
                    <a:pt x="451" y="590"/>
                    <a:pt x="411" y="521"/>
                    <a:pt x="476" y="442"/>
                  </a:cubicBezTo>
                  <a:cubicBezTo>
                    <a:pt x="542" y="364"/>
                    <a:pt x="580" y="224"/>
                    <a:pt x="463" y="126"/>
                  </a:cubicBezTo>
                  <a:cubicBezTo>
                    <a:pt x="463" y="126"/>
                    <a:pt x="320" y="0"/>
                    <a:pt x="107" y="144"/>
                  </a:cubicBezTo>
                  <a:cubicBezTo>
                    <a:pt x="107" y="144"/>
                    <a:pt x="72" y="161"/>
                    <a:pt x="43" y="212"/>
                  </a:cubicBezTo>
                  <a:cubicBezTo>
                    <a:pt x="14" y="262"/>
                    <a:pt x="0" y="341"/>
                    <a:pt x="35" y="421"/>
                  </a:cubicBezTo>
                  <a:close/>
                </a:path>
              </a:pathLst>
            </a:custGeom>
            <a:solidFill>
              <a:srgbClr val="02B3C5"/>
            </a:solidFill>
            <a:ln w="12700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348" name="组合 1"/>
          <p:cNvGrpSpPr/>
          <p:nvPr/>
        </p:nvGrpSpPr>
        <p:grpSpPr>
          <a:xfrm>
            <a:off x="7861300" y="-26987"/>
            <a:ext cx="2282825" cy="3419475"/>
            <a:chOff x="7968" y="2458"/>
            <a:chExt cx="3594" cy="5384"/>
          </a:xfrm>
        </p:grpSpPr>
        <p:sp>
          <p:nvSpPr>
            <p:cNvPr id="15374" name="Freeform 8"/>
            <p:cNvSpPr>
              <a:spLocks noChangeArrowheads="1"/>
            </p:cNvSpPr>
            <p:nvPr/>
          </p:nvSpPr>
          <p:spPr bwMode="auto">
            <a:xfrm rot="1448142">
              <a:off x="8908" y="6657"/>
              <a:ext cx="1212" cy="118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21" y="451"/>
                </a:cxn>
                <a:cxn ang="0">
                  <a:pos x="463" y="338"/>
                </a:cxn>
                <a:cxn ang="0">
                  <a:pos x="340" y="0"/>
                </a:cxn>
                <a:cxn ang="0">
                  <a:pos x="0" y="123"/>
                </a:cxn>
              </a:cxnLst>
              <a:rect l="0" t="0" r="r" b="b"/>
              <a:pathLst>
                <a:path w="463" h="451">
                  <a:moveTo>
                    <a:pt x="0" y="123"/>
                  </a:moveTo>
                  <a:lnTo>
                    <a:pt x="121" y="451"/>
                  </a:lnTo>
                  <a:lnTo>
                    <a:pt x="463" y="338"/>
                  </a:lnTo>
                  <a:lnTo>
                    <a:pt x="34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07474"/>
            </a:solidFill>
            <a:ln w="12700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5" name="Freeform 3"/>
            <p:cNvSpPr>
              <a:spLocks noChangeArrowheads="1"/>
            </p:cNvSpPr>
            <p:nvPr/>
          </p:nvSpPr>
          <p:spPr bwMode="auto">
            <a:xfrm rot="1448142">
              <a:off x="7968" y="2458"/>
              <a:ext cx="3594" cy="3957"/>
            </a:xfrm>
            <a:custGeom>
              <a:avLst/>
              <a:gdLst/>
              <a:ahLst/>
              <a:cxnLst>
                <a:cxn ang="0">
                  <a:pos x="35" y="421"/>
                </a:cxn>
                <a:cxn ang="0">
                  <a:pos x="175" y="365"/>
                </a:cxn>
                <a:cxn ang="0">
                  <a:pos x="252" y="214"/>
                </a:cxn>
                <a:cxn ang="0">
                  <a:pos x="378" y="344"/>
                </a:cxn>
                <a:cxn ang="0">
                  <a:pos x="320" y="638"/>
                </a:cxn>
                <a:cxn ang="0">
                  <a:pos x="451" y="590"/>
                </a:cxn>
                <a:cxn ang="0">
                  <a:pos x="476" y="442"/>
                </a:cxn>
                <a:cxn ang="0">
                  <a:pos x="463" y="126"/>
                </a:cxn>
                <a:cxn ang="0">
                  <a:pos x="107" y="144"/>
                </a:cxn>
                <a:cxn ang="0">
                  <a:pos x="43" y="212"/>
                </a:cxn>
                <a:cxn ang="0">
                  <a:pos x="35" y="421"/>
                </a:cxn>
              </a:cxnLst>
              <a:rect l="0" t="0" r="r" b="b"/>
              <a:pathLst>
                <a:path w="580" h="638">
                  <a:moveTo>
                    <a:pt x="35" y="421"/>
                  </a:moveTo>
                  <a:cubicBezTo>
                    <a:pt x="175" y="365"/>
                    <a:pt x="175" y="365"/>
                    <a:pt x="175" y="365"/>
                  </a:cubicBezTo>
                  <a:cubicBezTo>
                    <a:pt x="175" y="365"/>
                    <a:pt x="128" y="237"/>
                    <a:pt x="252" y="214"/>
                  </a:cubicBezTo>
                  <a:cubicBezTo>
                    <a:pt x="376" y="192"/>
                    <a:pt x="386" y="297"/>
                    <a:pt x="378" y="344"/>
                  </a:cubicBezTo>
                  <a:cubicBezTo>
                    <a:pt x="370" y="390"/>
                    <a:pt x="242" y="488"/>
                    <a:pt x="320" y="638"/>
                  </a:cubicBezTo>
                  <a:cubicBezTo>
                    <a:pt x="451" y="590"/>
                    <a:pt x="451" y="590"/>
                    <a:pt x="451" y="590"/>
                  </a:cubicBezTo>
                  <a:cubicBezTo>
                    <a:pt x="451" y="590"/>
                    <a:pt x="411" y="521"/>
                    <a:pt x="476" y="442"/>
                  </a:cubicBezTo>
                  <a:cubicBezTo>
                    <a:pt x="542" y="364"/>
                    <a:pt x="580" y="224"/>
                    <a:pt x="463" y="126"/>
                  </a:cubicBezTo>
                  <a:cubicBezTo>
                    <a:pt x="463" y="126"/>
                    <a:pt x="320" y="0"/>
                    <a:pt x="107" y="144"/>
                  </a:cubicBezTo>
                  <a:cubicBezTo>
                    <a:pt x="107" y="144"/>
                    <a:pt x="72" y="161"/>
                    <a:pt x="43" y="212"/>
                  </a:cubicBezTo>
                  <a:cubicBezTo>
                    <a:pt x="14" y="262"/>
                    <a:pt x="0" y="341"/>
                    <a:pt x="35" y="421"/>
                  </a:cubicBezTo>
                  <a:close/>
                </a:path>
              </a:pathLst>
            </a:custGeom>
            <a:solidFill>
              <a:srgbClr val="F07474"/>
            </a:solidFill>
            <a:ln w="12700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362" grpId="0" animBg="1"/>
      <p:bldP spid="15362" grpId="1" animBg="1"/>
      <p:bldP spid="15363" grpId="0" animBg="1"/>
      <p:bldP spid="1536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1665" y="1262063"/>
          <a:ext cx="9779000" cy="447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755"/>
                <a:gridCol w="4874260"/>
                <a:gridCol w="4197985"/>
              </a:tblGrid>
              <a:tr h="1066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急性子顾客的要求</a:t>
                      </a:r>
                      <a:endParaRPr lang="zh-CN" altLang="en-US" sz="32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慢性子裁缝的表现</a:t>
                      </a:r>
                      <a:endParaRPr lang="zh-CN" altLang="en-US" sz="320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40614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第三天</a:t>
                      </a:r>
                      <a:endParaRPr lang="zh-CN" altLang="en-US" sz="3200"/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改短袖衬衫 等不及</a:t>
                      </a:r>
                      <a:endParaRPr lang="zh-CN" altLang="zh-CN" sz="2800" b="1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endParaRPr lang="zh-CN" altLang="zh-CN" sz="2800" b="1"/>
                    </a:p>
                    <a:p>
                      <a:pPr>
                        <a:buNone/>
                      </a:pPr>
                      <a:r>
                        <a:rPr lang="zh-CN" altLang="zh-CN" sz="2800" b="1"/>
                        <a:t>点头   没问题</a:t>
                      </a:r>
                      <a:endParaRPr lang="zh-CN" altLang="zh-CN" sz="28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1765" y="716915"/>
            <a:ext cx="11071052" cy="6001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4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又</a:t>
            </a:r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过了一天，那顾客再来的时候，裁缝笑着问他:“怎么， 您那件短袖衬衫还能改成什么?” 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顾客说:“对不起，麻烦您再给我改成春装吧。袖子嘛，把上次剪下来的再接上去就是啦。” 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裁缝这回摇头了:“接上去的袖子多难看啊。” 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“那您别管，只要能让我早些在春天穿上。您别忘了，我可是个急性子顾客啊。” 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裁缝说:“亲爱的顾客，我要对您负责。我不会让您穿上这样难看的衣裳，这也坏了我的名声啊。” 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顾客泄气了。但裁缝又拍拍他的肩，说:“您放心，凭我的手艺，不用接袖子也能给您做出一件最漂亮的春装。”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顾客感动极了:“那太谢谢啦。您真的不用接袖子?” 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根本不用。”裁缝解释说，“因为您的布在我的柜子里搁着，我还没开始裁料呢。” 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顾客惊讶、恼怒地瞪大了眼睛</a:t>
            </a:r>
            <a:r>
              <a:rPr lang="en-US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            </a:t>
            </a:r>
            <a:endParaRPr 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“您可别忘了,”裁缝提醒他说，“我是个慢性子裁缝啊。</a:t>
            </a:r>
            <a:r>
              <a:rPr lang="en-US" alt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1293495" y="87630"/>
            <a:ext cx="717550" cy="6292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728595" y="87630"/>
            <a:ext cx="717550" cy="6292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011045" y="87630"/>
            <a:ext cx="717550" cy="6292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1765" y="716915"/>
            <a:ext cx="11071052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又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过了一天，那顾客再来的时候，裁缝笑着问他:</a:t>
            </a:r>
            <a:r>
              <a:rPr 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“怎么， 您那件短袖衬衫还能改成什么?”            </a:t>
            </a:r>
            <a:endParaRPr lang="zh-CN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顾客说:</a:t>
            </a:r>
            <a:r>
              <a:rPr lang="zh-CN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“对不起，麻烦您再给我改成春装吧。袖子嘛，把上次剪下来的再接上去就是啦。” 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裁缝这回摇头了:</a:t>
            </a:r>
            <a:r>
              <a:rPr 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“接上去的袖子多难看啊。”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endParaRPr 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“那您别管，只要能让我早些在春天穿上。您别忘了，我可是个急性子顾客啊。”    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endParaRPr 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裁缝说:</a:t>
            </a:r>
            <a:r>
              <a:rPr 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“亲爱的顾客，我要对您负责。我不会让您穿上这样难看的衣裳，这也坏了我的名声啊。”  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endParaRPr 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顾客泄气了。但裁缝又拍拍他的肩，说:</a:t>
            </a:r>
            <a:r>
              <a:rPr 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“您放心，凭我的手艺，不用接袖子也能给您做出一件最漂亮的春装。”        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顾客感动极了:</a:t>
            </a:r>
            <a:r>
              <a:rPr lang="zh-CN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“那太谢谢啦。您真的不用接袖子?” 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根本不用。”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裁缝解释说，</a:t>
            </a:r>
            <a:r>
              <a:rPr 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“因为您的布在我的柜子里搁着，我还没开始裁料呢。”            </a:t>
            </a:r>
            <a:endParaRPr lang="zh-CN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顾客惊讶、恼怒地瞪大了眼睛</a:t>
            </a: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            </a:t>
            </a:r>
            <a:endParaRPr 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“您可别忘了,”裁缝提醒他说，“我是个慢性子裁缝啊。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1293495" y="87630"/>
            <a:ext cx="717550" cy="6292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728595" y="87630"/>
            <a:ext cx="717550" cy="6292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011045" y="87630"/>
            <a:ext cx="717550" cy="6292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99"/>
          <p:cNvSpPr txBox="1"/>
          <p:nvPr/>
        </p:nvSpPr>
        <p:spPr>
          <a:xfrm>
            <a:off x="655003" y="2821623"/>
            <a:ext cx="9472612" cy="258532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顾客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惊讶、恼怒地瞪大了眼睛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!            </a:t>
            </a: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您可别忘了,”裁缝提醒他说，“我是个慢性子裁缝啊。’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88113" y="-321945"/>
            <a:ext cx="5817235" cy="3893185"/>
            <a:chOff x="8900" y="-601"/>
            <a:chExt cx="9161" cy="6131"/>
          </a:xfrm>
        </p:grpSpPr>
        <p:pic>
          <p:nvPicPr>
            <p:cNvPr id="36868" name="图片 1" descr="59356408b29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900" y="-601"/>
              <a:ext cx="9161" cy="61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69" name="文本框 2"/>
            <p:cNvSpPr txBox="1"/>
            <p:nvPr/>
          </p:nvSpPr>
          <p:spPr>
            <a:xfrm>
              <a:off x="11438" y="1841"/>
              <a:ext cx="438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>
                  <a:latin typeface="幼圆" panose="02010509060101010101" charset="-122"/>
                  <a:ea typeface="幼圆" panose="02010509060101010101" charset="-122"/>
                </a:rPr>
                <a:t>此时，这位顾客会说些什么呢？</a:t>
              </a:r>
              <a:endParaRPr lang="zh-CN" altLang="en-US" sz="2800"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39520" y="64135"/>
            <a:ext cx="6658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添枝加叶，合理想象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6" descr="图片1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0195" y="1596390"/>
            <a:ext cx="8499475" cy="2649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70555" y="4545964"/>
            <a:ext cx="6576060" cy="7067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zh-CN" sz="4000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我还能想象地复述</a:t>
            </a:r>
            <a:r>
              <a:rPr lang="en-US" altLang="zh-CN" sz="4000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……</a:t>
            </a:r>
            <a:endParaRPr lang="en-US" altLang="zh-CN" sz="4000" noProof="1">
              <a:solidFill>
                <a:schemeClr val="accent4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9520" y="64135"/>
            <a:ext cx="6658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添枝加叶，合理想象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55600" y="884238"/>
          <a:ext cx="8784590" cy="534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3459480"/>
                <a:gridCol w="3770630"/>
              </a:tblGrid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急性子顾客的要求</a:t>
                      </a:r>
                      <a:endParaRPr lang="zh-CN" altLang="en-US" sz="32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慢性子裁缝的表现</a:t>
                      </a:r>
                      <a:endParaRPr lang="zh-CN" altLang="en-US" sz="320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第一天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做棉袄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说定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0115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第二天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改成夹袄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答应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0115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第三天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改成短袖衬衫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答应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第四天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改成春装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还没开始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565005" y="1822450"/>
            <a:ext cx="303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记录情节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65005" y="884555"/>
            <a:ext cx="303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借助表格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65005" y="2741295"/>
            <a:ext cx="303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发挥想象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145" y="62865"/>
            <a:ext cx="880872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sz="5400" b="1" strike="noStrike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认识性格，创编故事</a:t>
            </a:r>
            <a:endParaRPr lang="zh-CN" altLang="en-US" sz="5400" b="1" strike="noStrike" noProof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 descr="图片1weqw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0148" y="1356995"/>
            <a:ext cx="4591050" cy="4017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ew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60" y="1628775"/>
            <a:ext cx="4784725" cy="3298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99"/>
          <p:cNvSpPr txBox="1"/>
          <p:nvPr/>
        </p:nvSpPr>
        <p:spPr>
          <a:xfrm>
            <a:off x="486888" y="1635732"/>
            <a:ext cx="10889269" cy="29806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4400" dirty="0" smtClean="0">
                <a:latin typeface="楷体" panose="02010609060101010101" charset="-122"/>
                <a:ea typeface="楷体" panose="02010609060101010101" charset="-122"/>
              </a:rPr>
              <a:t>假如裁缝是急性子，顾客是慢性子，他们之间又会发生怎样的故事呢？发挥想象，试着编出更有趣的故事讲给同学听。</a:t>
            </a:r>
            <a:endParaRPr lang="zh-CN" altLang="en-US" sz="44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65175" y="620713"/>
          <a:ext cx="10686415" cy="52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665"/>
                <a:gridCol w="4207510"/>
                <a:gridCol w="4587240"/>
              </a:tblGrid>
              <a:tr h="2143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慢性子顾客的要求</a:t>
                      </a:r>
                      <a:endParaRPr lang="zh-CN" altLang="en-US" sz="320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急性子裁缝的表现</a:t>
                      </a:r>
                      <a:endParaRPr lang="zh-CN" altLang="en-US" sz="320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57353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第一天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0345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第二天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/>
          <p:cNvPicPr>
            <a:picLocks noChangeAspect="1"/>
          </p:cNvPicPr>
          <p:nvPr/>
        </p:nvPicPr>
        <p:blipFill>
          <a:blip r:embed="rId1">
            <a:lum contrast="48000"/>
          </a:blip>
          <a:srcRect l="-5383" r="8229"/>
          <a:stretch>
            <a:fillRect/>
          </a:stretch>
        </p:blipFill>
        <p:spPr>
          <a:xfrm>
            <a:off x="524510" y="452120"/>
            <a:ext cx="10241280" cy="55543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84175" y="898843"/>
          <a:ext cx="9081770" cy="542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185"/>
                <a:gridCol w="3576320"/>
                <a:gridCol w="3898265"/>
              </a:tblGrid>
              <a:tr h="643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急性子顾客的要求</a:t>
                      </a:r>
                      <a:endParaRPr lang="zh-CN" altLang="en-US" sz="32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慢性子裁缝的表现</a:t>
                      </a:r>
                      <a:endParaRPr lang="zh-CN" altLang="en-US" sz="320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第一天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做棉袄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说定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第二天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改成夹袄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答应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第三天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改成短袖衬衫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答应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第四天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改成春装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还没开始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638030" y="899160"/>
            <a:ext cx="303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借助表格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4346" y="974395"/>
            <a:ext cx="9722823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故事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发生在冬天。裁缝店里走进一位顾客。</a:t>
            </a:r>
            <a:r>
              <a:rPr lang="en-US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endParaRPr 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altLang="en-US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顾客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一卷布料放到桌上，对裁缝说:“我想做件棉袄。我已经跑了三家裁缝店了。第一家说要到秋天才能做好。第二家问我有没有等到夏天的耐心。数第三位师傅强些，但他最早也要到开春才能交货。我可等不及，都没让他们做。告诉您，我和别的顾客不一样，我是个性子最急的顾客。请问师傅，您准备让我什么时候来取衣服</a:t>
            </a: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秋天?夏天?春天?.....            </a:t>
            </a:r>
            <a:endParaRPr lang="zh-CN" altLang="en-US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7490" y="5322570"/>
            <a:ext cx="3766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动作，神态，语言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5795645" y="5438140"/>
            <a:ext cx="600710" cy="351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443345" y="5260975"/>
            <a:ext cx="303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重要情节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99"/>
          <p:cNvSpPr txBox="1"/>
          <p:nvPr/>
        </p:nvSpPr>
        <p:spPr>
          <a:xfrm>
            <a:off x="1454216" y="2233641"/>
            <a:ext cx="10030460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>
                <a:latin typeface="楷体" panose="02010609060101010101" charset="-122"/>
                <a:ea typeface="楷体" panose="02010609060101010101" charset="-122"/>
              </a:rPr>
              <a:t>“不，”裁缝说，“就在冬天。”            </a:t>
            </a:r>
            <a:endParaRPr lang="zh-CN" altLang="zh-CN" sz="32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楷体" panose="02010609060101010101" charset="-122"/>
                <a:ea typeface="楷体" panose="02010609060101010101" charset="-122"/>
              </a:rPr>
              <a:t>裁缝</a:t>
            </a:r>
            <a:r>
              <a:rPr lang="zh-CN" altLang="zh-CN" sz="3200" dirty="0">
                <a:latin typeface="楷体" panose="02010609060101010101" charset="-122"/>
                <a:ea typeface="楷体" panose="02010609060101010101" charset="-122"/>
              </a:rPr>
              <a:t>又补充一句:“不过，我指的是明年冬天。”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55600" y="884238"/>
          <a:ext cx="8784590" cy="534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3459480"/>
                <a:gridCol w="3770630"/>
              </a:tblGrid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急性子顾客的要求</a:t>
                      </a:r>
                      <a:endParaRPr lang="zh-CN" altLang="en-US" sz="32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慢性子裁缝的表现</a:t>
                      </a:r>
                      <a:endParaRPr lang="zh-CN" altLang="en-US" sz="320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第一天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做棉袄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说定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0115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第二天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改成夹袄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答应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0115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第三天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改成短袖衬衫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答应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3200"/>
                        <a:t>第四天</a:t>
                      </a:r>
                      <a:endParaRPr lang="zh-CN" altLang="en-US" sz="3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改成春装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还没开始</a:t>
                      </a:r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565005" y="1837055"/>
            <a:ext cx="303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记录情节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65005" y="884555"/>
            <a:ext cx="303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借助表格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425" y="2762250"/>
            <a:ext cx="10852150" cy="647700"/>
          </a:xfrm>
        </p:spPr>
        <p:txBody>
          <a:bodyPr/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第一天的故事中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，还有哪些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重要情节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？请你仔细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默读</a:t>
            </a:r>
            <a:r>
              <a:rPr lang="en-US" altLang="zh-CN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5-13</a:t>
            </a:r>
            <a:r>
              <a:rPr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</a:t>
            </a:r>
            <a:r>
              <a:rPr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，把你认为重要的情节用</a:t>
            </a:r>
            <a:r>
              <a:rPr lang="en-US" altLang="zh-CN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altLang="zh-CN" sz="40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en-US" altLang="zh-CN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画出来。</a:t>
            </a:r>
            <a:endParaRPr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99"/>
          <p:cNvSpPr txBox="1"/>
          <p:nvPr/>
        </p:nvSpPr>
        <p:spPr>
          <a:xfrm>
            <a:off x="769620" y="232410"/>
            <a:ext cx="10993755" cy="890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zh-CN" sz="2400">
                <a:latin typeface="楷体" panose="02010609060101010101" charset="-122"/>
                <a:ea typeface="楷体" panose="02010609060101010101" charset="-122"/>
              </a:rPr>
              <a:t>顾客噌的一下子跳起来:“这么慢啊!”            </a:t>
            </a:r>
            <a:endParaRPr lang="zh-CN" altLang="zh-CN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400">
                <a:latin typeface="楷体" panose="02010609060101010101" charset="-122"/>
                <a:ea typeface="楷体" panose="02010609060101010101" charset="-122"/>
              </a:rPr>
              <a:t>        裁缝说:“我和别的裁缝不一样，我是个性子最慢的裁缝啊。”</a:t>
            </a:r>
            <a:endParaRPr lang="en-US" altLang="en-US" sz="3200">
              <a:latin typeface="楷体" panose="02010609060101010101" charset="-122"/>
              <a:ea typeface="宋体" panose="02010600030101010101" pitchFamily="2" charset="-122"/>
            </a:endParaRPr>
          </a:p>
        </p:txBody>
      </p:sp>
      <p:sp>
        <p:nvSpPr>
          <p:cNvPr id="15371" name="文本框 18"/>
          <p:cNvSpPr txBox="1"/>
          <p:nvPr/>
        </p:nvSpPr>
        <p:spPr>
          <a:xfrm>
            <a:off x="1414780" y="1285875"/>
            <a:ext cx="106502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>
                <a:latin typeface="楷体" panose="02010609060101010101" charset="-122"/>
                <a:ea typeface="楷体" panose="02010609060101010101" charset="-122"/>
              </a:rPr>
              <a:t>“那就算啦，我还是去找刚才的师傅吧。”顾客夹起布料就要走。            </a:t>
            </a:r>
            <a:endParaRPr lang="zh-CN" altLang="zh-CN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400">
                <a:latin typeface="楷体" panose="02010609060101010101" charset="-122"/>
                <a:ea typeface="楷体" panose="02010609060101010101" charset="-122"/>
              </a:rPr>
              <a:t>   “别走，”裁缝把顾客叫住，“我知道您是个急性子。依我看，我做的活儿最适合您这种性子的顾客啦。” </a:t>
            </a:r>
            <a:r>
              <a:rPr lang="en-US" altLang="zh-CN">
                <a:latin typeface="楷体" panose="02010609060101010101" charset="-122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376" name="文本框 19"/>
          <p:cNvSpPr txBox="1"/>
          <p:nvPr/>
        </p:nvSpPr>
        <p:spPr>
          <a:xfrm>
            <a:off x="1415415" y="2849880"/>
            <a:ext cx="103987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</a:t>
            </a:r>
            <a:r>
              <a:rPr lang="zh-CN" altLang="zh-CN" sz="240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急性子顾客挺纳闷:“为什么?”            </a:t>
            </a:r>
            <a:endParaRPr lang="zh-CN" altLang="zh-CN" sz="240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r>
              <a:rPr lang="zh-CN" altLang="zh-CN" sz="240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“照您的性子，您肯定会一拿到衣服就穿在身上，不是吗?”裁缝说。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</a:t>
            </a:r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381" name="文本框 20"/>
          <p:cNvSpPr txBox="1"/>
          <p:nvPr/>
        </p:nvSpPr>
        <p:spPr>
          <a:xfrm>
            <a:off x="1299210" y="3895090"/>
            <a:ext cx="103117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zh-CN" sz="240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顾客说:“那当然。我可不耐烦把新衣服藏在箱子里。”</a:t>
            </a:r>
            <a:endParaRPr lang="zh-CN" altLang="zh-CN" sz="240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r>
              <a:rPr lang="zh-CN" altLang="zh-CN" sz="240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裁缝说:“那么，您要是在别的季节拿到新棉袄，也不得不由着性子穿上。可是您无论在秋天、夏天还是春天穿一件棉袄，人家都会笑话您的。我呢，决不会让人笑话您。非但如此，在您穿上我做的美观大方的新棉袄的时候，大家还会围着您直夸奖，甚至羡慕您呢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            </a:t>
            </a:r>
            <a:endParaRPr lang="zh-CN" altLang="zh-CN" sz="240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r>
              <a:rPr lang="zh-CN" altLang="zh-CN" sz="240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这位顾客歪着头想了想，不得不承认裁缝说得有道理。于是，做衣服的事儿就算说定了。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UNIT_TABLE_BEAUTIFY" val="smartTable{46b13e16-4469-43c7-9dab-f594419a92b9}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UNIT_TABLE_BEAUTIFY" val="smartTable{46b13e16-4469-43c7-9dab-f594419a92b9}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19"/>
  <p:tag name="KSO_WM_TEMPLATE_MASTER_TYPE" val="0"/>
  <p:tag name="KSO_WM_TEMPLATE_COLOR_TYPE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UNIT_TABLE_BEAUTIFY" val="{b42933a6-ffd6-4681-bdb8-54495720d1a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724*4835*944*944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UNIT_TABLE_BEAUTIFY" val="{b42933a6-ffd6-4681-bdb8-54495720d1a7}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UNIT_TABLE_BEAUTIFY" val="smartTable{bd40f998-e1d6-4ee7-94ea-e367f2f13f82}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p="http://schemas.openxmlformats.org/presentationml/2006/main">
  <p:tag name="KSO_WM_UNIT_TABLE_BEAUTIFY" val="smartTable{bd40f998-e1d6-4ee7-94ea-e367f2f13f82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UNIT_TABLE_BEAUTIFY" val="smartTable{46b13e16-4469-43c7-9dab-f594419a92b9}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p="http://schemas.openxmlformats.org/presentationml/2006/main">
  <p:tag name="KSO_WM_UNIT_TABLE_BEAUTIFY" val="smartTable{20e9fbde-0e9e-419b-9eb4-01f16c9cb449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3275</Words>
  <Application>WPS 演示</Application>
  <PresentationFormat>宽屏</PresentationFormat>
  <Paragraphs>344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楷体</vt:lpstr>
      <vt:lpstr>Calibri</vt:lpstr>
      <vt:lpstr>Arial Unicode MS</vt:lpstr>
      <vt:lpstr>黑体</vt:lpstr>
      <vt:lpstr>幼圆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第一天的故事中，还有哪些重要情节？请你仔细默读5-13自然段，把你认为重要的情节用“      ”画出来。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自我尝试   挑战复述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我头上有犄角</cp:lastModifiedBy>
  <cp:revision>99</cp:revision>
  <dcterms:created xsi:type="dcterms:W3CDTF">2019-06-19T02:08:00Z</dcterms:created>
  <dcterms:modified xsi:type="dcterms:W3CDTF">2020-06-16T23:40:19Z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