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5138" r:id="rId4"/>
    <p:sldId id="5244" r:id="rId5"/>
    <p:sldId id="5265" r:id="rId6"/>
    <p:sldId id="5279" r:id="rId7"/>
    <p:sldId id="5256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7038"/>
    <a:srgbClr val="8698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60"/>
      </p:cViewPr>
      <p:guideLst>
        <p:guide orient="horz" pos="2160"/>
        <p:guide pos="387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2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F47B-21FE-4B25-96A3-B010DE7791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72A9-6E8C-4AFF-898B-5B172AF4CD2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F47B-21FE-4B25-96A3-B010DE7791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72A9-6E8C-4AFF-898B-5B172AF4CD2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F47B-21FE-4B25-96A3-B010DE7791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72A9-6E8C-4AFF-898B-5B172AF4CD2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A6508-9968-489C-AEA8-F35DE9EE190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D365-0F4F-4AD8-8E44-B29645A629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A6508-9968-489C-AEA8-F35DE9EE190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D365-0F4F-4AD8-8E44-B29645A629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A6508-9968-489C-AEA8-F35DE9EE190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D365-0F4F-4AD8-8E44-B29645A629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A6508-9968-489C-AEA8-F35DE9EE190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D365-0F4F-4AD8-8E44-B29645A629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A6508-9968-489C-AEA8-F35DE9EE190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D365-0F4F-4AD8-8E44-B29645A629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A6508-9968-489C-AEA8-F35DE9EE190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D365-0F4F-4AD8-8E44-B29645A629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A6508-9968-489C-AEA8-F35DE9EE190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D365-0F4F-4AD8-8E44-B29645A629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A6508-9968-489C-AEA8-F35DE9EE190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D365-0F4F-4AD8-8E44-B29645A629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F47B-21FE-4B25-96A3-B010DE7791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72A9-6E8C-4AFF-898B-5B172AF4CD2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A6508-9968-489C-AEA8-F35DE9EE190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D365-0F4F-4AD8-8E44-B29645A629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A6508-9968-489C-AEA8-F35DE9EE190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D365-0F4F-4AD8-8E44-B29645A629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A6508-9968-489C-AEA8-F35DE9EE190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D365-0F4F-4AD8-8E44-B29645A629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F47B-21FE-4B25-96A3-B010DE7791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72A9-6E8C-4AFF-898B-5B172AF4CD2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F47B-21FE-4B25-96A3-B010DE7791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72A9-6E8C-4AFF-898B-5B172AF4CD2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F47B-21FE-4B25-96A3-B010DE7791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72A9-6E8C-4AFF-898B-5B172AF4CD2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F47B-21FE-4B25-96A3-B010DE7791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72A9-6E8C-4AFF-898B-5B172AF4CD2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F47B-21FE-4B25-96A3-B010DE7791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72A9-6E8C-4AFF-898B-5B172AF4CD2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F47B-21FE-4B25-96A3-B010DE7791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72A9-6E8C-4AFF-898B-5B172AF4CD2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F47B-21FE-4B25-96A3-B010DE7791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72A9-6E8C-4AFF-898B-5B172AF4CD2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DF47B-21FE-4B25-96A3-B010DE7791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772A9-6E8C-4AFF-898B-5B172AF4CD2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A6508-9968-489C-AEA8-F35DE9EE190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1D365-0F4F-4AD8-8E44-B29645A6290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1" Type="http://schemas.openxmlformats.org/officeDocument/2006/relationships/slideLayout" Target="../slideLayouts/slideLayout18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/>
          <a:srcRect l="3913" t="7826" r="39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190365" y="1104265"/>
            <a:ext cx="143002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cs"/>
              </a:rPr>
              <a:t>教</a:t>
            </a:r>
            <a:endParaRPr kumimoji="0" lang="zh-CN" altLang="en-US" sz="8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站酷小薇LOGO体" panose="02010600010101010101" pitchFamily="2" charset="-122"/>
              <a:ea typeface="站酷小薇LOGO体" panose="02010600010101010101" pitchFamily="2" charset="-122"/>
              <a:cs typeface="+mn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140960" y="2185670"/>
            <a:ext cx="1430020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8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cs"/>
              </a:rPr>
              <a:t>材</a:t>
            </a:r>
            <a:endParaRPr kumimoji="0" lang="zh-CN" altLang="en-US" sz="8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站酷小薇LOGO体" panose="02010600010101010101" pitchFamily="2" charset="-122"/>
              <a:ea typeface="站酷小薇LOGO体" panose="02010600010101010101" pitchFamily="2" charset="-122"/>
              <a:cs typeface="+mn-cs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113780" y="1396365"/>
            <a:ext cx="14300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cs"/>
              </a:rPr>
              <a:t>延</a:t>
            </a:r>
            <a:endParaRPr kumimoji="0" lang="zh-CN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站酷小薇LOGO体" panose="02010600010101010101" pitchFamily="2" charset="-122"/>
              <a:ea typeface="站酷小薇LOGO体" panose="02010600010101010101" pitchFamily="2" charset="-122"/>
              <a:cs typeface="+mn-cs"/>
            </a:endParaRPr>
          </a:p>
        </p:txBody>
      </p:sp>
      <p:grpSp>
        <p:nvGrpSpPr>
          <p:cNvPr id="11" name="组合 10"/>
          <p:cNvGrpSpPr/>
          <p:nvPr/>
        </p:nvGrpSpPr>
        <p:grpSpPr>
          <a:xfrm rot="0">
            <a:off x="7551420" y="1356995"/>
            <a:ext cx="1430020" cy="1258570"/>
            <a:chOff x="8632369" y="1902261"/>
            <a:chExt cx="1219201" cy="1258381"/>
          </a:xfrm>
        </p:grpSpPr>
        <p:sp>
          <p:nvSpPr>
            <p:cNvPr id="10" name="椭圆 9"/>
            <p:cNvSpPr/>
            <p:nvPr/>
          </p:nvSpPr>
          <p:spPr>
            <a:xfrm>
              <a:off x="8632369" y="1960313"/>
              <a:ext cx="1200329" cy="1200329"/>
            </a:xfrm>
            <a:prstGeom prst="ellipse">
              <a:avLst/>
            </a:prstGeom>
            <a:solidFill>
              <a:srgbClr val="5770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8632370" y="1902261"/>
              <a:ext cx="1219200" cy="1198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7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站酷小薇LOGO体" panose="02010600010101010101" pitchFamily="2" charset="-122"/>
                  <a:ea typeface="站酷小薇LOGO体" panose="02010600010101010101" pitchFamily="2" charset="-122"/>
                  <a:cs typeface="+mn-cs"/>
                </a:rPr>
                <a:t>展</a:t>
              </a:r>
              <a:endParaRPr kumimoji="0" lang="zh-CN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cs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9099550" y="1396365"/>
            <a:ext cx="12687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cs"/>
              </a:rPr>
              <a:t>阅</a:t>
            </a:r>
            <a:endParaRPr kumimoji="0" lang="zh-CN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站酷小薇LOGO体" panose="02010600010101010101" pitchFamily="2" charset="-122"/>
              <a:ea typeface="站酷小薇LOGO体" panose="02010600010101010101" pitchFamily="2" charset="-122"/>
              <a:cs typeface="+mn-cs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5360670" y="1072515"/>
            <a:ext cx="648970" cy="553085"/>
          </a:xfrm>
          <a:prstGeom prst="line">
            <a:avLst/>
          </a:prstGeom>
          <a:ln>
            <a:solidFill>
              <a:srgbClr val="4D69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5502910" y="1418590"/>
            <a:ext cx="648970" cy="553085"/>
          </a:xfrm>
          <a:prstGeom prst="line">
            <a:avLst/>
          </a:prstGeom>
          <a:ln>
            <a:solidFill>
              <a:srgbClr val="4D69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组合 3"/>
          <p:cNvGrpSpPr/>
          <p:nvPr/>
        </p:nvGrpSpPr>
        <p:grpSpPr>
          <a:xfrm rot="0">
            <a:off x="4443730" y="2534920"/>
            <a:ext cx="808990" cy="588645"/>
            <a:chOff x="6068586" y="4079783"/>
            <a:chExt cx="689889" cy="588810"/>
          </a:xfrm>
        </p:grpSpPr>
        <p:cxnSp>
          <p:nvCxnSpPr>
            <p:cNvPr id="20" name="直接连接符 19"/>
            <p:cNvCxnSpPr/>
            <p:nvPr/>
          </p:nvCxnSpPr>
          <p:spPr>
            <a:xfrm>
              <a:off x="6068586" y="4079783"/>
              <a:ext cx="553106" cy="553106"/>
            </a:xfrm>
            <a:prstGeom prst="line">
              <a:avLst/>
            </a:prstGeom>
            <a:ln>
              <a:solidFill>
                <a:srgbClr val="4D69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椭圆 20"/>
            <p:cNvSpPr/>
            <p:nvPr/>
          </p:nvSpPr>
          <p:spPr>
            <a:xfrm>
              <a:off x="6599921" y="4510039"/>
              <a:ext cx="158554" cy="158554"/>
            </a:xfrm>
            <a:prstGeom prst="ellipse">
              <a:avLst/>
            </a:prstGeom>
            <a:noFill/>
            <a:ln>
              <a:solidFill>
                <a:srgbClr val="4D69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cxnSp>
        <p:nvCxnSpPr>
          <p:cNvPr id="22" name="直接连接符 21"/>
          <p:cNvCxnSpPr/>
          <p:nvPr/>
        </p:nvCxnSpPr>
        <p:spPr>
          <a:xfrm>
            <a:off x="6668135" y="2698115"/>
            <a:ext cx="648970" cy="553085"/>
          </a:xfrm>
          <a:prstGeom prst="line">
            <a:avLst/>
          </a:prstGeom>
          <a:ln>
            <a:solidFill>
              <a:srgbClr val="4D69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5140960" y="3747135"/>
            <a:ext cx="6383655" cy="52197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solidFill>
                  <a:schemeClr val="accent6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Arial" panose="020B0604020202020204" pitchFamily="34" charset="0"/>
                <a:ea typeface="站酷小薇LOGO体" panose="02010600010101010101" pitchFamily="2" charset="-122"/>
                <a:cs typeface="Arial" panose="020B0604020202020204" pitchFamily="34" charset="0"/>
              </a:rPr>
              <a:t>——</a:t>
            </a:r>
            <a:r>
              <a:rPr kumimoji="0" lang="zh-CN" altLang="en-US" sz="2800" b="1" i="0" u="none" strike="noStrike" kern="1200" cap="none" spc="0" normalizeH="0" baseline="0" noProof="0" dirty="0">
                <a:solidFill>
                  <a:schemeClr val="accent6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Arial" panose="020B0604020202020204" pitchFamily="34" charset="0"/>
                <a:ea typeface="站酷小薇LOGO体" panose="02010600010101010101" pitchFamily="2" charset="-122"/>
                <a:cs typeface="Arial" panose="020B0604020202020204" pitchFamily="34" charset="0"/>
              </a:rPr>
              <a:t>全息阅读奚峰艳工作室第五次活动</a:t>
            </a:r>
            <a:endParaRPr kumimoji="0" lang="zh-CN" altLang="en-US" sz="2800" b="1" i="0" u="none" strike="noStrike" kern="1200" cap="none" spc="0" normalizeH="0" baseline="0" noProof="0" dirty="0">
              <a:solidFill>
                <a:schemeClr val="accent6">
                  <a:lumMod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uLnTx/>
              <a:uFillTx/>
              <a:latin typeface="Arial" panose="020B0604020202020204" pitchFamily="34" charset="0"/>
              <a:ea typeface="站酷小薇LOGO体" panose="02010600010101010101" pitchFamily="2" charset="-122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368280" y="1403985"/>
            <a:ext cx="12687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cs"/>
              </a:rPr>
              <a:t>读</a:t>
            </a:r>
            <a:endParaRPr kumimoji="0" lang="zh-CN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站酷小薇LOGO体" panose="02010600010101010101" pitchFamily="2" charset="-122"/>
              <a:ea typeface="站酷小薇LOGO体" panose="02010600010101010101" pitchFamily="2" charset="-122"/>
              <a:cs typeface="+mn-cs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9265285" y="5565775"/>
            <a:ext cx="2651760" cy="52197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solidFill>
                  <a:schemeClr val="accent6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Arial" panose="020B0604020202020204" pitchFamily="34" charset="0"/>
                <a:ea typeface="站酷小薇LOGO体" panose="02010600010101010101" pitchFamily="2" charset="-122"/>
                <a:cs typeface="Arial" panose="020B0604020202020204" pitchFamily="34" charset="0"/>
              </a:rPr>
              <a:t>2020</a:t>
            </a:r>
            <a:r>
              <a:rPr kumimoji="0" lang="zh-CN" altLang="en-US" sz="2800" b="1" i="0" u="none" strike="noStrike" kern="1200" cap="none" spc="0" normalizeH="0" baseline="0" noProof="0" dirty="0">
                <a:solidFill>
                  <a:schemeClr val="accent6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Arial" panose="020B0604020202020204" pitchFamily="34" charset="0"/>
                <a:ea typeface="站酷小薇LOGO体" panose="02010600010101010101" pitchFamily="2" charset="-122"/>
                <a:cs typeface="Arial" panose="020B0604020202020204" pitchFamily="34" charset="0"/>
              </a:rPr>
              <a:t>年</a:t>
            </a:r>
            <a:r>
              <a:rPr kumimoji="0" lang="en-US" altLang="zh-CN" sz="2800" b="1" i="0" u="none" strike="noStrike" kern="1200" cap="none" spc="0" normalizeH="0" baseline="0" noProof="0" dirty="0">
                <a:solidFill>
                  <a:schemeClr val="accent6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Arial" panose="020B0604020202020204" pitchFamily="34" charset="0"/>
                <a:ea typeface="站酷小薇LOGO体" panose="02010600010101010101" pitchFamily="2" charset="-122"/>
                <a:cs typeface="Arial" panose="020B0604020202020204" pitchFamily="34" charset="0"/>
              </a:rPr>
              <a:t>5</a:t>
            </a:r>
            <a:r>
              <a:rPr kumimoji="0" lang="zh-CN" altLang="en-US" sz="2800" b="1" i="0" u="none" strike="noStrike" kern="1200" cap="none" spc="0" normalizeH="0" baseline="0" noProof="0" dirty="0">
                <a:solidFill>
                  <a:schemeClr val="accent6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Arial" panose="020B0604020202020204" pitchFamily="34" charset="0"/>
                <a:ea typeface="站酷小薇LOGO体" panose="02010600010101010101" pitchFamily="2" charset="-122"/>
                <a:cs typeface="Arial" panose="020B0604020202020204" pitchFamily="34" charset="0"/>
              </a:rPr>
              <a:t>月</a:t>
            </a:r>
            <a:r>
              <a:rPr kumimoji="0" lang="en-US" altLang="zh-CN" sz="2800" b="1" i="0" u="none" strike="noStrike" kern="1200" cap="none" spc="0" normalizeH="0" baseline="0" noProof="0" dirty="0">
                <a:solidFill>
                  <a:schemeClr val="accent6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uLnTx/>
                <a:uFillTx/>
                <a:latin typeface="Arial" panose="020B0604020202020204" pitchFamily="34" charset="0"/>
                <a:ea typeface="站酷小薇LOGO体" panose="02010600010101010101" pitchFamily="2" charset="-122"/>
                <a:cs typeface="Arial" panose="020B0604020202020204" pitchFamily="34" charset="0"/>
              </a:rPr>
              <a:t>28</a:t>
            </a:r>
            <a:endParaRPr kumimoji="0" lang="en-US" altLang="zh-CN" sz="2800" b="1" i="0" u="none" strike="noStrike" kern="1200" cap="none" spc="0" normalizeH="0" baseline="0" noProof="0" dirty="0">
              <a:solidFill>
                <a:schemeClr val="accent6">
                  <a:lumMod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uLnTx/>
              <a:uFillTx/>
              <a:latin typeface="Arial" panose="020B0604020202020204" pitchFamily="34" charset="0"/>
              <a:ea typeface="站酷小薇LOGO体" panose="0201060001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/>
          <a:srcRect l="3913" t="7826" r="39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8" name="组合 17"/>
          <p:cNvGrpSpPr/>
          <p:nvPr/>
        </p:nvGrpSpPr>
        <p:grpSpPr>
          <a:xfrm>
            <a:off x="6414906" y="1747817"/>
            <a:ext cx="553485" cy="553485"/>
            <a:chOff x="1142749" y="1311479"/>
            <a:chExt cx="553485" cy="553485"/>
          </a:xfrm>
        </p:grpSpPr>
        <p:sp>
          <p:nvSpPr>
            <p:cNvPr id="26" name="椭圆 25"/>
            <p:cNvSpPr/>
            <p:nvPr/>
          </p:nvSpPr>
          <p:spPr>
            <a:xfrm>
              <a:off x="1142749" y="1311479"/>
              <a:ext cx="553485" cy="553485"/>
            </a:xfrm>
            <a:prstGeom prst="ellipse">
              <a:avLst/>
            </a:prstGeom>
            <a:solidFill>
              <a:srgbClr val="577038"/>
            </a:solidFill>
            <a:ln>
              <a:noFill/>
            </a:ln>
            <a:effectLst>
              <a:outerShdw blurRad="50800" dist="38100" dir="5400000" sx="102000" sy="102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273717" y="1357388"/>
              <a:ext cx="2915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latin typeface="站酷小薇LOGO体" panose="02010600010101010101" pitchFamily="2" charset="-122"/>
                  <a:ea typeface="站酷小薇LOGO体" panose="02010600010101010101" pitchFamily="2" charset="-122"/>
                </a:rPr>
                <a:t>1</a:t>
              </a:r>
              <a:endParaRPr lang="zh-CN" altLang="en-US" sz="2400" dirty="0">
                <a:solidFill>
                  <a:schemeClr val="bg1"/>
                </a:solidFill>
                <a:latin typeface="站酷小薇LOGO体" panose="02010600010101010101" pitchFamily="2" charset="-122"/>
                <a:ea typeface="站酷小薇LOGO体" panose="02010600010101010101" pitchFamily="2" charset="-122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6947535" y="1786255"/>
            <a:ext cx="50044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b="1" dirty="0">
                <a:latin typeface="站酷小薇LOGO体" panose="02010600010101010101" pitchFamily="2" charset="-122"/>
                <a:ea typeface="站酷小薇LOGO体" panose="02010600010101010101" pitchFamily="2" charset="-122"/>
              </a:rPr>
              <a:t>《在牛肚子里旅行》阅读延展教学</a:t>
            </a:r>
            <a:endParaRPr lang="zh-CN" altLang="en-US" sz="2400" b="1" dirty="0">
              <a:latin typeface="站酷小薇LOGO体" panose="02010600010101010101" pitchFamily="2" charset="-122"/>
              <a:ea typeface="站酷小薇LOGO体" panose="02010600010101010101" pitchFamily="2" charset="-122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7145655" y="2255520"/>
            <a:ext cx="4806950" cy="17145"/>
          </a:xfrm>
          <a:prstGeom prst="line">
            <a:avLst/>
          </a:prstGeom>
          <a:ln>
            <a:solidFill>
              <a:srgbClr val="5770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组合 28"/>
          <p:cNvGrpSpPr/>
          <p:nvPr/>
        </p:nvGrpSpPr>
        <p:grpSpPr>
          <a:xfrm rot="0">
            <a:off x="6414770" y="2789555"/>
            <a:ext cx="553720" cy="553720"/>
            <a:chOff x="1142749" y="1311479"/>
            <a:chExt cx="553485" cy="553485"/>
          </a:xfrm>
        </p:grpSpPr>
        <p:sp>
          <p:nvSpPr>
            <p:cNvPr id="32" name="椭圆 31"/>
            <p:cNvSpPr/>
            <p:nvPr/>
          </p:nvSpPr>
          <p:spPr>
            <a:xfrm>
              <a:off x="1142749" y="1311479"/>
              <a:ext cx="553485" cy="553485"/>
            </a:xfrm>
            <a:prstGeom prst="ellipse">
              <a:avLst/>
            </a:prstGeom>
            <a:solidFill>
              <a:srgbClr val="577038"/>
            </a:solidFill>
            <a:ln>
              <a:noFill/>
            </a:ln>
            <a:effectLst>
              <a:outerShdw blurRad="50800" dist="38100" dir="5400000" sx="102000" sy="102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1273717" y="1357388"/>
              <a:ext cx="2915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latin typeface="站酷小薇LOGO体" panose="02010600010101010101" pitchFamily="2" charset="-122"/>
                  <a:ea typeface="站酷小薇LOGO体" panose="02010600010101010101" pitchFamily="2" charset="-122"/>
                </a:rPr>
                <a:t>2</a:t>
              </a:r>
              <a:endParaRPr lang="zh-CN" altLang="en-US" sz="2400" dirty="0">
                <a:solidFill>
                  <a:schemeClr val="bg1"/>
                </a:solidFill>
                <a:latin typeface="站酷小薇LOGO体" panose="02010600010101010101" pitchFamily="2" charset="-122"/>
                <a:ea typeface="站酷小薇LOGO体" panose="02010600010101010101" pitchFamily="2" charset="-122"/>
              </a:endParaRPr>
            </a:p>
          </p:txBody>
        </p:sp>
      </p:grpSp>
      <p:sp>
        <p:nvSpPr>
          <p:cNvPr id="30" name="文本框 29"/>
          <p:cNvSpPr txBox="1"/>
          <p:nvPr/>
        </p:nvSpPr>
        <p:spPr>
          <a:xfrm>
            <a:off x="7093585" y="2828290"/>
            <a:ext cx="40379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b="1" dirty="0">
                <a:latin typeface="站酷小薇LOGO体" panose="02010600010101010101" pitchFamily="2" charset="-122"/>
                <a:ea typeface="站酷小薇LOGO体" panose="02010600010101010101" pitchFamily="2" charset="-122"/>
                <a:sym typeface="+mn-ea"/>
              </a:rPr>
              <a:t>教学设计《在牛肚子里旅行》</a:t>
            </a:r>
            <a:endParaRPr lang="zh-CN" altLang="en-US" sz="2400" b="1" dirty="0">
              <a:latin typeface="站酷小薇LOGO体" panose="02010600010101010101" pitchFamily="2" charset="-122"/>
              <a:ea typeface="站酷小薇LOGO体" panose="02010600010101010101" pitchFamily="2" charset="-122"/>
            </a:endParaRPr>
          </a:p>
        </p:txBody>
      </p:sp>
      <p:cxnSp>
        <p:nvCxnSpPr>
          <p:cNvPr id="31" name="直接连接符 30"/>
          <p:cNvCxnSpPr/>
          <p:nvPr/>
        </p:nvCxnSpPr>
        <p:spPr>
          <a:xfrm>
            <a:off x="7233285" y="3296920"/>
            <a:ext cx="3885565" cy="2540"/>
          </a:xfrm>
          <a:prstGeom prst="line">
            <a:avLst/>
          </a:prstGeom>
          <a:ln>
            <a:solidFill>
              <a:srgbClr val="5770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组合 33"/>
          <p:cNvGrpSpPr/>
          <p:nvPr/>
        </p:nvGrpSpPr>
        <p:grpSpPr>
          <a:xfrm>
            <a:off x="6414906" y="3830983"/>
            <a:ext cx="3203165" cy="553485"/>
            <a:chOff x="1142749" y="1357388"/>
            <a:chExt cx="3203165" cy="553485"/>
          </a:xfrm>
        </p:grpSpPr>
        <p:grpSp>
          <p:nvGrpSpPr>
            <p:cNvPr id="35" name="组合 34"/>
            <p:cNvGrpSpPr/>
            <p:nvPr/>
          </p:nvGrpSpPr>
          <p:grpSpPr>
            <a:xfrm>
              <a:off x="1142749" y="1357388"/>
              <a:ext cx="553485" cy="553485"/>
              <a:chOff x="1142749" y="1311479"/>
              <a:chExt cx="553485" cy="553485"/>
            </a:xfrm>
          </p:grpSpPr>
          <p:sp>
            <p:nvSpPr>
              <p:cNvPr id="38" name="椭圆 37"/>
              <p:cNvSpPr/>
              <p:nvPr/>
            </p:nvSpPr>
            <p:spPr>
              <a:xfrm>
                <a:off x="1142749" y="1311479"/>
                <a:ext cx="553485" cy="553485"/>
              </a:xfrm>
              <a:prstGeom prst="ellipse">
                <a:avLst/>
              </a:prstGeom>
              <a:solidFill>
                <a:srgbClr val="577038"/>
              </a:solidFill>
              <a:ln>
                <a:noFill/>
              </a:ln>
              <a:effectLst>
                <a:outerShdw blurRad="50800" dist="38100" dir="5400000" sx="102000" sy="102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39" name="文本框 38"/>
              <p:cNvSpPr txBox="1"/>
              <p:nvPr/>
            </p:nvSpPr>
            <p:spPr>
              <a:xfrm>
                <a:off x="1273717" y="1357388"/>
                <a:ext cx="2915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400" dirty="0">
                    <a:solidFill>
                      <a:schemeClr val="bg1"/>
                    </a:solidFill>
                    <a:latin typeface="站酷小薇LOGO体" panose="02010600010101010101" pitchFamily="2" charset="-122"/>
                    <a:ea typeface="站酷小薇LOGO体" panose="02010600010101010101" pitchFamily="2" charset="-122"/>
                  </a:rPr>
                  <a:t>3</a:t>
                </a:r>
                <a:endParaRPr lang="zh-CN" altLang="en-US" sz="2400" dirty="0">
                  <a:solidFill>
                    <a:schemeClr val="bg1"/>
                  </a:solidFill>
                  <a:latin typeface="站酷小薇LOGO体" panose="02010600010101010101" pitchFamily="2" charset="-122"/>
                  <a:ea typeface="站酷小薇LOGO体" panose="02010600010101010101" pitchFamily="2" charset="-122"/>
                </a:endParaRPr>
              </a:p>
            </p:txBody>
          </p:sp>
        </p:grpSp>
        <p:sp>
          <p:nvSpPr>
            <p:cNvPr id="36" name="文本框 35"/>
            <p:cNvSpPr txBox="1"/>
            <p:nvPr/>
          </p:nvSpPr>
          <p:spPr>
            <a:xfrm>
              <a:off x="1894262" y="1395999"/>
              <a:ext cx="2451652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b="1" dirty="0">
                  <a:latin typeface="站酷小薇LOGO体" panose="02010600010101010101" pitchFamily="2" charset="-122"/>
                  <a:ea typeface="站酷小薇LOGO体" panose="02010600010101010101" pitchFamily="2" charset="-122"/>
                </a:rPr>
                <a:t>点评再构</a:t>
              </a:r>
              <a:endParaRPr lang="zh-CN" altLang="en-US" sz="2400" b="1" dirty="0">
                <a:latin typeface="站酷小薇LOGO体" panose="02010600010101010101" pitchFamily="2" charset="-122"/>
                <a:ea typeface="站酷小薇LOGO体" panose="02010600010101010101" pitchFamily="2" charset="-122"/>
              </a:endParaRPr>
            </a:p>
          </p:txBody>
        </p:sp>
        <p:cxnSp>
          <p:nvCxnSpPr>
            <p:cNvPr id="37" name="直接连接符 36"/>
            <p:cNvCxnSpPr/>
            <p:nvPr/>
          </p:nvCxnSpPr>
          <p:spPr>
            <a:xfrm>
              <a:off x="1961322" y="1864964"/>
              <a:ext cx="2317532" cy="0"/>
            </a:xfrm>
            <a:prstGeom prst="line">
              <a:avLst/>
            </a:prstGeom>
            <a:ln>
              <a:solidFill>
                <a:srgbClr val="57703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组合 39"/>
          <p:cNvGrpSpPr/>
          <p:nvPr/>
        </p:nvGrpSpPr>
        <p:grpSpPr>
          <a:xfrm>
            <a:off x="6414906" y="4872566"/>
            <a:ext cx="3203165" cy="553485"/>
            <a:chOff x="1142749" y="1357388"/>
            <a:chExt cx="3203165" cy="553485"/>
          </a:xfrm>
        </p:grpSpPr>
        <p:grpSp>
          <p:nvGrpSpPr>
            <p:cNvPr id="41" name="组合 40"/>
            <p:cNvGrpSpPr/>
            <p:nvPr/>
          </p:nvGrpSpPr>
          <p:grpSpPr>
            <a:xfrm>
              <a:off x="1142749" y="1357388"/>
              <a:ext cx="553485" cy="553485"/>
              <a:chOff x="1142749" y="1311479"/>
              <a:chExt cx="553485" cy="553485"/>
            </a:xfrm>
          </p:grpSpPr>
          <p:sp>
            <p:nvSpPr>
              <p:cNvPr id="44" name="椭圆 43"/>
              <p:cNvSpPr/>
              <p:nvPr/>
            </p:nvSpPr>
            <p:spPr>
              <a:xfrm>
                <a:off x="1142749" y="1311479"/>
                <a:ext cx="553485" cy="553485"/>
              </a:xfrm>
              <a:prstGeom prst="ellipse">
                <a:avLst/>
              </a:prstGeom>
              <a:solidFill>
                <a:srgbClr val="577038"/>
              </a:solidFill>
              <a:ln>
                <a:noFill/>
              </a:ln>
              <a:effectLst>
                <a:outerShdw blurRad="50800" dist="38100" dir="5400000" sx="102000" sy="102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45" name="文本框 44"/>
              <p:cNvSpPr txBox="1"/>
              <p:nvPr/>
            </p:nvSpPr>
            <p:spPr>
              <a:xfrm>
                <a:off x="1273717" y="1357388"/>
                <a:ext cx="2915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400" dirty="0">
                    <a:solidFill>
                      <a:schemeClr val="bg1"/>
                    </a:solidFill>
                    <a:latin typeface="站酷小薇LOGO体" panose="02010600010101010101" pitchFamily="2" charset="-122"/>
                    <a:ea typeface="站酷小薇LOGO体" panose="02010600010101010101" pitchFamily="2" charset="-122"/>
                  </a:rPr>
                  <a:t>4</a:t>
                </a:r>
                <a:endParaRPr lang="zh-CN" altLang="en-US" sz="2400" dirty="0">
                  <a:solidFill>
                    <a:schemeClr val="bg1"/>
                  </a:solidFill>
                  <a:latin typeface="站酷小薇LOGO体" panose="02010600010101010101" pitchFamily="2" charset="-122"/>
                  <a:ea typeface="站酷小薇LOGO体" panose="02010600010101010101" pitchFamily="2" charset="-122"/>
                </a:endParaRPr>
              </a:p>
            </p:txBody>
          </p:sp>
        </p:grpSp>
        <p:sp>
          <p:nvSpPr>
            <p:cNvPr id="42" name="文本框 41"/>
            <p:cNvSpPr txBox="1"/>
            <p:nvPr/>
          </p:nvSpPr>
          <p:spPr>
            <a:xfrm>
              <a:off x="1894262" y="1395999"/>
              <a:ext cx="2451652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b="1" dirty="0">
                  <a:latin typeface="站酷小薇LOGO体" panose="02010600010101010101" pitchFamily="2" charset="-122"/>
                  <a:ea typeface="站酷小薇LOGO体" panose="02010600010101010101" pitchFamily="2" charset="-122"/>
                </a:rPr>
                <a:t>互动共学</a:t>
              </a:r>
              <a:endParaRPr lang="zh-CN" altLang="en-US" sz="2400" b="1" dirty="0">
                <a:latin typeface="站酷小薇LOGO体" panose="02010600010101010101" pitchFamily="2" charset="-122"/>
                <a:ea typeface="站酷小薇LOGO体" panose="02010600010101010101" pitchFamily="2" charset="-122"/>
              </a:endParaRPr>
            </a:p>
          </p:txBody>
        </p:sp>
        <p:cxnSp>
          <p:nvCxnSpPr>
            <p:cNvPr id="43" name="直接连接符 42"/>
            <p:cNvCxnSpPr/>
            <p:nvPr/>
          </p:nvCxnSpPr>
          <p:spPr>
            <a:xfrm>
              <a:off x="1961322" y="1864964"/>
              <a:ext cx="2317532" cy="0"/>
            </a:xfrm>
            <a:prstGeom prst="line">
              <a:avLst/>
            </a:prstGeom>
            <a:ln>
              <a:solidFill>
                <a:srgbClr val="57703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文本框 3"/>
          <p:cNvSpPr txBox="1"/>
          <p:nvPr/>
        </p:nvSpPr>
        <p:spPr>
          <a:xfrm>
            <a:off x="4993910" y="2835309"/>
            <a:ext cx="736600" cy="129981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zh-CN" altLang="en-US" sz="3600" b="1" dirty="0">
                <a:latin typeface="站酷小薇LOGO体" panose="02010600010101010101" pitchFamily="2" charset="-122"/>
                <a:ea typeface="站酷小薇LOGO体" panose="02010600010101010101" pitchFamily="2" charset="-122"/>
              </a:rPr>
              <a:t>目录</a:t>
            </a:r>
            <a:endParaRPr lang="zh-CN" altLang="en-US" sz="3600" b="1" dirty="0">
              <a:latin typeface="站酷小薇LOGO体" panose="02010600010101010101" pitchFamily="2" charset="-122"/>
              <a:ea typeface="站酷小薇LOGO体" panose="0201060001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560392" y="2106931"/>
            <a:ext cx="8573642" cy="1700211"/>
            <a:chOff x="1575632" y="2228851"/>
            <a:chExt cx="8573642" cy="1700211"/>
          </a:xfrm>
        </p:grpSpPr>
        <p:sp>
          <p:nvSpPr>
            <p:cNvPr id="3" name="形状1"/>
            <p:cNvSpPr/>
            <p:nvPr>
              <p:custDataLst>
                <p:tags r:id="rId1"/>
              </p:custDataLst>
            </p:nvPr>
          </p:nvSpPr>
          <p:spPr>
            <a:xfrm rot="21556260">
              <a:off x="1575632" y="3040465"/>
              <a:ext cx="1645224" cy="373915"/>
            </a:xfrm>
            <a:prstGeom prst="rect">
              <a:avLst/>
            </a:prstGeom>
            <a:solidFill>
              <a:srgbClr val="577038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ea"/>
                <a:sym typeface="逐浪细阁体" panose="03000509000000000000" pitchFamily="65" charset="-122"/>
              </a:endParaRPr>
            </a:p>
          </p:txBody>
        </p:sp>
        <p:sp>
          <p:nvSpPr>
            <p:cNvPr id="4" name="形状1"/>
            <p:cNvSpPr/>
            <p:nvPr>
              <p:custDataLst>
                <p:tags r:id="rId2"/>
              </p:custDataLst>
            </p:nvPr>
          </p:nvSpPr>
          <p:spPr>
            <a:xfrm rot="1355877">
              <a:off x="3025102" y="2281639"/>
              <a:ext cx="1645224" cy="1647423"/>
            </a:xfrm>
            <a:prstGeom prst="ellipse">
              <a:avLst/>
            </a:prstGeom>
            <a:solidFill>
              <a:srgbClr val="577038"/>
            </a:solidFill>
            <a:ln w="63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ea"/>
                <a:sym typeface="逐浪细阁体" panose="03000509000000000000" pitchFamily="65" charset="-122"/>
              </a:endParaRPr>
            </a:p>
          </p:txBody>
        </p:sp>
        <p:sp>
          <p:nvSpPr>
            <p:cNvPr id="5" name="形状1"/>
            <p:cNvSpPr/>
            <p:nvPr>
              <p:custDataLst>
                <p:tags r:id="rId3"/>
              </p:custDataLst>
            </p:nvPr>
          </p:nvSpPr>
          <p:spPr>
            <a:xfrm rot="21404579">
              <a:off x="3319836" y="2527981"/>
              <a:ext cx="1198726" cy="1196527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0" rIns="108000" bIns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站酷小薇LOGO体" panose="02010600010101010101" pitchFamily="2" charset="-122"/>
                  <a:ea typeface="站酷小薇LOGO体" panose="02010600010101010101" pitchFamily="2" charset="-122"/>
                  <a:cs typeface="+mn-ea"/>
                  <a:sym typeface="逐浪细阁体" panose="03000509000000000000" pitchFamily="65" charset="-122"/>
                </a:rPr>
                <a:t>01</a:t>
              </a:r>
              <a:endPara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ea"/>
                <a:sym typeface="逐浪细阁体" panose="03000509000000000000" pitchFamily="65" charset="-122"/>
              </a:endParaRPr>
            </a:p>
          </p:txBody>
        </p:sp>
        <p:sp>
          <p:nvSpPr>
            <p:cNvPr id="6" name="形状1"/>
            <p:cNvSpPr/>
            <p:nvPr>
              <p:custDataLst>
                <p:tags r:id="rId4"/>
              </p:custDataLst>
            </p:nvPr>
          </p:nvSpPr>
          <p:spPr>
            <a:xfrm rot="21556260">
              <a:off x="3992882" y="2967881"/>
              <a:ext cx="1647423" cy="376113"/>
            </a:xfrm>
            <a:prstGeom prst="rect">
              <a:avLst/>
            </a:prstGeom>
            <a:solidFill>
              <a:srgbClr val="577038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ea"/>
                <a:sym typeface="逐浪细阁体" panose="03000509000000000000" pitchFamily="65" charset="-122"/>
              </a:endParaRPr>
            </a:p>
          </p:txBody>
        </p:sp>
        <p:sp>
          <p:nvSpPr>
            <p:cNvPr id="7" name="形状1"/>
            <p:cNvSpPr/>
            <p:nvPr>
              <p:custDataLst>
                <p:tags r:id="rId5"/>
              </p:custDataLst>
            </p:nvPr>
          </p:nvSpPr>
          <p:spPr>
            <a:xfrm rot="1355877">
              <a:off x="5072833" y="2228851"/>
              <a:ext cx="1645224" cy="1647423"/>
            </a:xfrm>
            <a:prstGeom prst="ellipse">
              <a:avLst/>
            </a:prstGeom>
            <a:solidFill>
              <a:srgbClr val="577038"/>
            </a:solidFill>
            <a:ln w="63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ea"/>
                <a:sym typeface="逐浪细阁体" panose="03000509000000000000" pitchFamily="65" charset="-122"/>
              </a:endParaRPr>
            </a:p>
          </p:txBody>
        </p:sp>
        <p:sp>
          <p:nvSpPr>
            <p:cNvPr id="8" name="形状1"/>
            <p:cNvSpPr/>
            <p:nvPr>
              <p:custDataLst>
                <p:tags r:id="rId6"/>
              </p:custDataLst>
            </p:nvPr>
          </p:nvSpPr>
          <p:spPr>
            <a:xfrm>
              <a:off x="5367566" y="2475195"/>
              <a:ext cx="1198727" cy="1198726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0" rIns="108000" bIns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站酷小薇LOGO体" panose="02010600010101010101" pitchFamily="2" charset="-122"/>
                  <a:ea typeface="站酷小薇LOGO体" panose="02010600010101010101" pitchFamily="2" charset="-122"/>
                  <a:cs typeface="+mn-ea"/>
                  <a:sym typeface="逐浪细阁体" panose="03000509000000000000" pitchFamily="65" charset="-122"/>
                </a:rPr>
                <a:t>02</a:t>
              </a:r>
              <a:endPara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ea"/>
                <a:sym typeface="逐浪细阁体" panose="03000509000000000000" pitchFamily="65" charset="-122"/>
              </a:endParaRPr>
            </a:p>
          </p:txBody>
        </p:sp>
        <p:sp>
          <p:nvSpPr>
            <p:cNvPr id="9" name="形状1"/>
            <p:cNvSpPr/>
            <p:nvPr>
              <p:custDataLst>
                <p:tags r:id="rId7"/>
              </p:custDataLst>
            </p:nvPr>
          </p:nvSpPr>
          <p:spPr>
            <a:xfrm rot="21556260">
              <a:off x="6040612" y="2917293"/>
              <a:ext cx="1647424" cy="373915"/>
            </a:xfrm>
            <a:prstGeom prst="rect">
              <a:avLst/>
            </a:prstGeom>
            <a:solidFill>
              <a:srgbClr val="577038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ea"/>
                <a:sym typeface="逐浪细阁体" panose="03000509000000000000" pitchFamily="65" charset="-122"/>
              </a:endParaRPr>
            </a:p>
          </p:txBody>
        </p:sp>
        <p:sp>
          <p:nvSpPr>
            <p:cNvPr id="10" name="形状1"/>
            <p:cNvSpPr/>
            <p:nvPr>
              <p:custDataLst>
                <p:tags r:id="rId8"/>
              </p:custDataLst>
            </p:nvPr>
          </p:nvSpPr>
          <p:spPr>
            <a:xfrm rot="1355877">
              <a:off x="7239341" y="2281638"/>
              <a:ext cx="1647423" cy="1645224"/>
            </a:xfrm>
            <a:prstGeom prst="ellipse">
              <a:avLst/>
            </a:prstGeom>
            <a:solidFill>
              <a:srgbClr val="577038"/>
            </a:solidFill>
            <a:ln w="63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ea"/>
                <a:sym typeface="逐浪细阁体" panose="03000509000000000000" pitchFamily="65" charset="-122"/>
              </a:endParaRPr>
            </a:p>
          </p:txBody>
        </p:sp>
        <p:sp>
          <p:nvSpPr>
            <p:cNvPr id="11" name="形状1"/>
            <p:cNvSpPr/>
            <p:nvPr>
              <p:custDataLst>
                <p:tags r:id="rId9"/>
              </p:custDataLst>
            </p:nvPr>
          </p:nvSpPr>
          <p:spPr>
            <a:xfrm>
              <a:off x="7536271" y="2525781"/>
              <a:ext cx="1196527" cy="1198727"/>
            </a:xfrm>
            <a:prstGeom prst="ellipse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</p:spPr>
          <p:txBody>
            <a:bodyPr lIns="0" tIns="0" rIns="108000" bIns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站酷小薇LOGO体" panose="02010600010101010101" pitchFamily="2" charset="-122"/>
                  <a:ea typeface="站酷小薇LOGO体" panose="02010600010101010101" pitchFamily="2" charset="-122"/>
                  <a:cs typeface="+mn-ea"/>
                  <a:sym typeface="逐浪细阁体" panose="03000509000000000000" pitchFamily="65" charset="-122"/>
                </a:rPr>
                <a:t>03</a:t>
              </a:r>
              <a:endPara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ea"/>
                <a:sym typeface="逐浪细阁体" panose="03000509000000000000" pitchFamily="65" charset="-122"/>
              </a:endParaRPr>
            </a:p>
          </p:txBody>
        </p:sp>
        <p:sp>
          <p:nvSpPr>
            <p:cNvPr id="12" name="形状1"/>
            <p:cNvSpPr/>
            <p:nvPr>
              <p:custDataLst>
                <p:tags r:id="rId10"/>
              </p:custDataLst>
            </p:nvPr>
          </p:nvSpPr>
          <p:spPr>
            <a:xfrm rot="21584426">
              <a:off x="8213716" y="2719337"/>
              <a:ext cx="1935558" cy="774223"/>
            </a:xfrm>
            <a:prstGeom prst="rightArrow">
              <a:avLst/>
            </a:prstGeom>
            <a:solidFill>
              <a:srgbClr val="577038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ea"/>
                <a:sym typeface="逐浪细阁体" panose="03000509000000000000" pitchFamily="65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2713317" y="4293481"/>
            <a:ext cx="2099523" cy="800936"/>
            <a:chOff x="5443478" y="1215920"/>
            <a:chExt cx="2099523" cy="800936"/>
          </a:xfrm>
        </p:grpSpPr>
        <p:sp>
          <p:nvSpPr>
            <p:cNvPr id="14" name="矩形 13"/>
            <p:cNvSpPr/>
            <p:nvPr/>
          </p:nvSpPr>
          <p:spPr>
            <a:xfrm>
              <a:off x="5443478" y="1606011"/>
              <a:ext cx="2099523" cy="4108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站酷小薇LOGO体" panose="02010600010101010101" pitchFamily="2" charset="-122"/>
                  <a:ea typeface="站酷小薇LOGO体" panose="02010600010101010101" pitchFamily="2" charset="-122"/>
                </a:rPr>
                <a:t>走近童话世界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5983999" y="1215920"/>
              <a:ext cx="1532655" cy="39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站酷小薇LOGO体" panose="02010600010101010101" pitchFamily="2" charset="-122"/>
                  <a:ea typeface="站酷小薇LOGO体" panose="02010600010101010101" pitchFamily="2" charset="-122"/>
                </a:rPr>
                <a:t>学童话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7101665" y="4264271"/>
            <a:ext cx="2099523" cy="800936"/>
            <a:chOff x="5501898" y="1215920"/>
            <a:chExt cx="2099523" cy="800936"/>
          </a:xfrm>
        </p:grpSpPr>
        <p:sp>
          <p:nvSpPr>
            <p:cNvPr id="20" name="矩形 19"/>
            <p:cNvSpPr/>
            <p:nvPr/>
          </p:nvSpPr>
          <p:spPr>
            <a:xfrm>
              <a:off x="5501898" y="1606011"/>
              <a:ext cx="2099523" cy="4108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站酷小薇LOGO体" panose="02010600010101010101" pitchFamily="2" charset="-122"/>
                  <a:ea typeface="站酷小薇LOGO体" panose="02010600010101010101" pitchFamily="2" charset="-122"/>
                </a:rPr>
                <a:t>谁是童话大王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5983999" y="1215920"/>
              <a:ext cx="1532655" cy="39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站酷小薇LOGO体" panose="02010600010101010101" pitchFamily="2" charset="-122"/>
                  <a:ea typeface="站酷小薇LOGO体" panose="02010600010101010101" pitchFamily="2" charset="-122"/>
                </a:rPr>
                <a:t>编童话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1395730" y="577215"/>
            <a:ext cx="861250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cs"/>
              </a:rPr>
              <a:t>阅读童话     童话阅度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站酷小薇LOGO体" panose="02010600010101010101" pitchFamily="2" charset="-122"/>
              <a:ea typeface="站酷小薇LOGO体" panose="02010600010101010101" pitchFamily="2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cs"/>
              </a:rPr>
              <a:t>——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cs"/>
              </a:rPr>
              <a:t>以《在牛肚子里旅行》为例的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cs"/>
              </a:rPr>
              <a:t>童话单元教学设计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站酷小薇LOGO体" panose="02010600010101010101" pitchFamily="2" charset="-122"/>
              <a:ea typeface="站酷小薇LOGO体" panose="02010600010101010101" pitchFamily="2" charset="-122"/>
              <a:cs typeface="+mn-cs"/>
            </a:endParaRPr>
          </a:p>
          <a:p>
            <a:pPr marL="0" marR="0" lvl="0" indent="0" algn="di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站酷小薇LOGO体" panose="02010600010101010101" pitchFamily="2" charset="-122"/>
              <a:ea typeface="站酷小薇LOGO体" panose="02010600010101010101" pitchFamily="2" charset="-122"/>
              <a:cs typeface="+mn-cs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4943935" y="4250301"/>
            <a:ext cx="2099523" cy="800936"/>
            <a:chOff x="5501898" y="1215920"/>
            <a:chExt cx="2099523" cy="800936"/>
          </a:xfrm>
        </p:grpSpPr>
        <p:sp>
          <p:nvSpPr>
            <p:cNvPr id="23" name="矩形 22"/>
            <p:cNvSpPr/>
            <p:nvPr/>
          </p:nvSpPr>
          <p:spPr>
            <a:xfrm>
              <a:off x="5501898" y="1606011"/>
              <a:ext cx="2099523" cy="410845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 marL="0" marR="0" lvl="0" indent="0" algn="ctr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站酷小薇LOGO体" panose="02010600010101010101" pitchFamily="2" charset="-122"/>
                  <a:ea typeface="站酷小薇LOGO体" panose="02010600010101010101" pitchFamily="2" charset="-122"/>
                </a:rPr>
                <a:t>谁是故事</a:t>
              </a: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站酷小薇LOGO体" panose="02010600010101010101" pitchFamily="2" charset="-122"/>
                  <a:ea typeface="站酷小薇LOGO体" panose="02010600010101010101" pitchFamily="2" charset="-122"/>
                </a:rPr>
                <a:t>大王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5983999" y="1215920"/>
              <a:ext cx="1532655" cy="39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站酷小薇LOGO体" panose="02010600010101010101" pitchFamily="2" charset="-122"/>
                  <a:ea typeface="站酷小薇LOGO体" panose="02010600010101010101" pitchFamily="2" charset="-122"/>
                </a:rPr>
                <a:t>讲</a:t>
              </a: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站酷小薇LOGO体" panose="02010600010101010101" pitchFamily="2" charset="-122"/>
                  <a:ea typeface="站酷小薇LOGO体" panose="02010600010101010101" pitchFamily="2" charset="-122"/>
                </a:rPr>
                <a:t>童话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9124209" y="4250301"/>
            <a:ext cx="2099523" cy="800936"/>
            <a:chOff x="5501898" y="1215920"/>
            <a:chExt cx="2099523" cy="800936"/>
          </a:xfrm>
        </p:grpSpPr>
        <p:sp>
          <p:nvSpPr>
            <p:cNvPr id="27" name="矩形 26"/>
            <p:cNvSpPr/>
            <p:nvPr/>
          </p:nvSpPr>
          <p:spPr>
            <a:xfrm>
              <a:off x="5501898" y="1606011"/>
              <a:ext cx="2099523" cy="410845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 marL="0" marR="0" lvl="0" indent="0" algn="ctr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站酷小薇LOGO体" panose="02010600010101010101" pitchFamily="2" charset="-122"/>
                  <a:ea typeface="站酷小薇LOGO体" panose="02010600010101010101" pitchFamily="2" charset="-122"/>
                </a:rPr>
                <a:t>来一场童话之旅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5983999" y="1215920"/>
              <a:ext cx="1532655" cy="39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站酷小薇LOGO体" panose="02010600010101010101" pitchFamily="2" charset="-122"/>
                  <a:ea typeface="站酷小薇LOGO体" panose="02010600010101010101" pitchFamily="2" charset="-122"/>
                </a:rPr>
                <a:t>读童话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</a:endParaRPr>
            </a:p>
          </p:txBody>
        </p:sp>
      </p:grpSp>
      <p:sp>
        <p:nvSpPr>
          <p:cNvPr id="30" name="菱形 29"/>
          <p:cNvSpPr/>
          <p:nvPr/>
        </p:nvSpPr>
        <p:spPr>
          <a:xfrm>
            <a:off x="1395730" y="4060190"/>
            <a:ext cx="1026160" cy="1107440"/>
          </a:xfrm>
          <a:prstGeom prst="diamond">
            <a:avLst/>
          </a:prstGeom>
          <a:solidFill>
            <a:srgbClr val="577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840133" y="0"/>
            <a:ext cx="4351867" cy="6858000"/>
          </a:xfrm>
          <a:prstGeom prst="rect">
            <a:avLst/>
          </a:prstGeom>
          <a:solidFill>
            <a:srgbClr val="577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8461563" y="807967"/>
            <a:ext cx="161290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方正粗黑宋简体" panose="02000000000000000000" charset="-122"/>
                <a:ea typeface="方正粗黑宋简体" panose="02000000000000000000" charset="-122"/>
                <a:cs typeface="+mn-cs"/>
              </a:rPr>
              <a:t>后期安排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方正粗黑宋简体" panose="02000000000000000000" charset="-122"/>
              <a:ea typeface="方正粗黑宋简体" panose="02000000000000000000" charset="-122"/>
              <a:cs typeface="+mn-cs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8601710" y="1435100"/>
            <a:ext cx="1383665" cy="635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8461375" y="1983105"/>
            <a:ext cx="3402330" cy="2891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cs"/>
              </a:rPr>
              <a:t>1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cs"/>
              </a:rPr>
              <a:t>、组稿：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站酷小薇LOGO体" panose="02010600010101010101" pitchFamily="2" charset="-122"/>
              <a:ea typeface="站酷小薇LOGO体" panose="02010600010101010101" pitchFamily="2" charset="-122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cs"/>
              </a:rPr>
              <a:t>《小学语文教学设计》 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站酷小薇LOGO体" panose="02010600010101010101" pitchFamily="2" charset="-122"/>
              <a:ea typeface="站酷小薇LOGO体" panose="02010600010101010101" pitchFamily="2" charset="-122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cs"/>
              </a:rPr>
              <a:t>《江苏教育》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站酷小薇LOGO体" panose="02010600010101010101" pitchFamily="2" charset="-122"/>
              <a:ea typeface="站酷小薇LOGO体" panose="02010600010101010101" pitchFamily="2" charset="-122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cs"/>
              </a:rPr>
              <a:t>2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cs"/>
              </a:rPr>
              <a:t>、课堂教学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站酷小薇LOGO体" panose="02010600010101010101" pitchFamily="2" charset="-122"/>
              <a:ea typeface="站酷小薇LOGO体" panose="02010600010101010101" pitchFamily="2" charset="-122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cs"/>
              </a:rPr>
              <a:t>一年级、四年级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站酷小薇LOGO体" panose="02010600010101010101" pitchFamily="2" charset="-122"/>
              <a:ea typeface="站酷小薇LOGO体" panose="02010600010101010101" pitchFamily="2" charset="-122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cs"/>
              </a:rPr>
              <a:t>3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cs"/>
              </a:rPr>
              <a:t>、班级阅读推进分享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站酷小薇LOGO体" panose="02010600010101010101" pitchFamily="2" charset="-122"/>
              <a:ea typeface="站酷小薇LOGO体" panose="02010600010101010101" pitchFamily="2" charset="-122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站酷小薇LOGO体" panose="02010600010101010101" pitchFamily="2" charset="-122"/>
                <a:ea typeface="站酷小薇LOGO体" panose="02010600010101010101" pitchFamily="2" charset="-122"/>
                <a:cs typeface="+mn-cs"/>
              </a:rPr>
              <a:t>三年级、五年级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站酷小薇LOGO体" panose="02010600010101010101" pitchFamily="2" charset="-122"/>
              <a:ea typeface="站酷小薇LOGO体" panose="02010600010101010101" pitchFamily="2" charset="-122"/>
              <a:cs typeface="+mn-cs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313"/>
          <a:stretch>
            <a:fillRect/>
          </a:stretch>
        </p:blipFill>
        <p:spPr>
          <a:xfrm>
            <a:off x="1086139" y="1714500"/>
            <a:ext cx="3962940" cy="3429000"/>
          </a:xfrm>
          <a:prstGeom prst="rect">
            <a:avLst/>
          </a:prstGeom>
        </p:spPr>
      </p:pic>
      <p:sp>
        <p:nvSpPr>
          <p:cNvPr id="7" name="菱形 6"/>
          <p:cNvSpPr/>
          <p:nvPr/>
        </p:nvSpPr>
        <p:spPr>
          <a:xfrm>
            <a:off x="4658441" y="3429000"/>
            <a:ext cx="1626018" cy="1626018"/>
          </a:xfrm>
          <a:prstGeom prst="diamond">
            <a:avLst/>
          </a:prstGeom>
          <a:solidFill>
            <a:srgbClr val="577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/>
          <a:srcRect l="3913" t="7826" r="39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5859752" y="2515622"/>
            <a:ext cx="4333462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5400" dirty="0">
                <a:latin typeface="站酷小薇LOGO体" panose="02010600010101010101" pitchFamily="2" charset="-122"/>
                <a:ea typeface="站酷小薇LOGO体" panose="02010600010101010101" pitchFamily="2" charset="-122"/>
              </a:rPr>
              <a:t>携手共进</a:t>
            </a:r>
            <a:endParaRPr lang="zh-CN" altLang="en-US" sz="5400" dirty="0">
              <a:latin typeface="站酷小薇LOGO体" panose="02010600010101010101" pitchFamily="2" charset="-122"/>
              <a:ea typeface="站酷小薇LOGO体" panose="0201060001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p="http://schemas.openxmlformats.org/presentationml/2006/main">
  <p:tag name="MH" val="20160615114644"/>
  <p:tag name="MH_LIBRARY" val="GRAPHIC"/>
  <p:tag name="MH_TYPE" val="Other"/>
  <p:tag name="MH_ORDER" val="1"/>
</p:tagLst>
</file>

<file path=ppt/tags/tag10.xml><?xml version="1.0" encoding="utf-8"?>
<p:tagLst xmlns:p="http://schemas.openxmlformats.org/presentationml/2006/main">
  <p:tag name="MH" val="20160615114644"/>
  <p:tag name="MH_LIBRARY" val="GRAPHIC"/>
  <p:tag name="MH_TYPE" val="Other"/>
  <p:tag name="MH_ORDER" val="10"/>
</p:tagLst>
</file>

<file path=ppt/tags/tag2.xml><?xml version="1.0" encoding="utf-8"?>
<p:tagLst xmlns:p="http://schemas.openxmlformats.org/presentationml/2006/main">
  <p:tag name="MH" val="20160615114644"/>
  <p:tag name="MH_LIBRARY" val="GRAPHIC"/>
  <p:tag name="MH_TYPE" val="Other"/>
  <p:tag name="MH_ORDER" val="2"/>
</p:tagLst>
</file>

<file path=ppt/tags/tag3.xml><?xml version="1.0" encoding="utf-8"?>
<p:tagLst xmlns:p="http://schemas.openxmlformats.org/presentationml/2006/main">
  <p:tag name="MH" val="20160615114644"/>
  <p:tag name="MH_LIBRARY" val="GRAPHIC"/>
  <p:tag name="MH_TYPE" val="Other"/>
  <p:tag name="MH_ORDER" val="3"/>
</p:tagLst>
</file>

<file path=ppt/tags/tag4.xml><?xml version="1.0" encoding="utf-8"?>
<p:tagLst xmlns:p="http://schemas.openxmlformats.org/presentationml/2006/main">
  <p:tag name="MH" val="20160615114644"/>
  <p:tag name="MH_LIBRARY" val="GRAPHIC"/>
  <p:tag name="MH_TYPE" val="Other"/>
  <p:tag name="MH_ORDER" val="4"/>
</p:tagLst>
</file>

<file path=ppt/tags/tag5.xml><?xml version="1.0" encoding="utf-8"?>
<p:tagLst xmlns:p="http://schemas.openxmlformats.org/presentationml/2006/main">
  <p:tag name="MH" val="20160615114644"/>
  <p:tag name="MH_LIBRARY" val="GRAPHIC"/>
  <p:tag name="MH_TYPE" val="Other"/>
  <p:tag name="MH_ORDER" val="5"/>
</p:tagLst>
</file>

<file path=ppt/tags/tag6.xml><?xml version="1.0" encoding="utf-8"?>
<p:tagLst xmlns:p="http://schemas.openxmlformats.org/presentationml/2006/main">
  <p:tag name="MH" val="20160615114644"/>
  <p:tag name="MH_LIBRARY" val="GRAPHIC"/>
  <p:tag name="MH_TYPE" val="Other"/>
  <p:tag name="MH_ORDER" val="6"/>
</p:tagLst>
</file>

<file path=ppt/tags/tag7.xml><?xml version="1.0" encoding="utf-8"?>
<p:tagLst xmlns:p="http://schemas.openxmlformats.org/presentationml/2006/main">
  <p:tag name="MH" val="20160615114644"/>
  <p:tag name="MH_LIBRARY" val="GRAPHIC"/>
  <p:tag name="MH_TYPE" val="Other"/>
  <p:tag name="MH_ORDER" val="7"/>
</p:tagLst>
</file>

<file path=ppt/tags/tag8.xml><?xml version="1.0" encoding="utf-8"?>
<p:tagLst xmlns:p="http://schemas.openxmlformats.org/presentationml/2006/main">
  <p:tag name="MH" val="20160615114644"/>
  <p:tag name="MH_LIBRARY" val="GRAPHIC"/>
  <p:tag name="MH_TYPE" val="Other"/>
  <p:tag name="MH_ORDER" val="8"/>
</p:tagLst>
</file>

<file path=ppt/tags/tag9.xml><?xml version="1.0" encoding="utf-8"?>
<p:tagLst xmlns:p="http://schemas.openxmlformats.org/presentationml/2006/main">
  <p:tag name="MH" val="20160615114644"/>
  <p:tag name="MH_LIBRARY" val="GRAPHIC"/>
  <p:tag name="MH_TYPE" val="Other"/>
  <p:tag name="MH_ORDER" val="9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</Words>
  <Application>WPS 演示</Application>
  <PresentationFormat>宽屏</PresentationFormat>
  <Paragraphs>72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21" baseType="lpstr">
      <vt:lpstr>Arial</vt:lpstr>
      <vt:lpstr>宋体</vt:lpstr>
      <vt:lpstr>Wingdings</vt:lpstr>
      <vt:lpstr>站酷小薇LOGO体</vt:lpstr>
      <vt:lpstr>等线</vt:lpstr>
      <vt:lpstr>等线</vt:lpstr>
      <vt:lpstr>逐浪细阁体</vt:lpstr>
      <vt:lpstr>方正粗黑宋简体</vt:lpstr>
      <vt:lpstr>微软雅黑</vt:lpstr>
      <vt:lpstr>Arial Unicode MS</vt:lpstr>
      <vt:lpstr>等线 Light</vt:lpstr>
      <vt:lpstr>Calibri</vt:lpstr>
      <vt:lpstr>Segoe UI</vt:lpstr>
      <vt:lpstr>等线</vt:lpstr>
      <vt:lpstr>Office 主题​​</vt:lpstr>
      <vt:lpstr>2_Office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8</cp:revision>
  <dcterms:created xsi:type="dcterms:W3CDTF">2020-02-23T11:39:00Z</dcterms:created>
  <dcterms:modified xsi:type="dcterms:W3CDTF">2020-05-28T15:13:50Z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