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409" r:id="rId3"/>
    <p:sldId id="417" r:id="rId4"/>
    <p:sldId id="412" r:id="rId5"/>
    <p:sldId id="413" r:id="rId7"/>
    <p:sldId id="414" r:id="rId8"/>
    <p:sldId id="41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5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E:\400px_tools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file:///E:\400px_tools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8.xml"/><Relationship Id="rId5" Type="http://schemas.openxmlformats.org/officeDocument/2006/relationships/image" Target="file:///E:\400px_tools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7.xml"/><Relationship Id="rId5" Type="http://schemas.openxmlformats.org/officeDocument/2006/relationships/image" Target="file:///E:\400px_tools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file:///E:\400px_tools/pic_temp/1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26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E:\400px_tools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9.xml"/><Relationship Id="rId4" Type="http://schemas.openxmlformats.org/officeDocument/2006/relationships/image" Target="file:///C:\Users\Kingsoft\Desktop\AA\sup\02\subjec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7032625" y="2726055"/>
            <a:ext cx="4397375" cy="127825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7031990" y="4067810"/>
            <a:ext cx="4397375" cy="69088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866255" y="4170045"/>
            <a:ext cx="4436110" cy="67183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3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866890" y="2868930"/>
            <a:ext cx="4436110" cy="1250950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8337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092004" y="0"/>
            <a:ext cx="1099996" cy="914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0"/>
            <a:ext cx="1620202" cy="187602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511165"/>
            <a:ext cx="1620202" cy="1346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blipFill rotWithShape="0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/>
            <a:fld id="{9A0DB2DC-4C9A-4742-B13C-FB6460FD3503}" type="slidenum">
              <a:rPr lang="en-US" altLang="zh-CN" sz="1400" strike="noStrike" noProof="1" dirty="0">
                <a:latin typeface="Calibri" panose="020F0502020204030204" pitchFamily="34" charset="0"/>
                <a:ea typeface="华文楷体" panose="02010600040101010101" charset="-122"/>
                <a:cs typeface="+mn-cs"/>
              </a:rPr>
            </a:fld>
            <a:endParaRPr lang="en-US" altLang="zh-CN" sz="1400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4656449"/>
            <a:ext cx="4064000" cy="22015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4354830" y="1845310"/>
            <a:ext cx="5544820" cy="835660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4354830" y="2731770"/>
            <a:ext cx="5544820" cy="5251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831299" y="1234440"/>
            <a:ext cx="4055901" cy="438912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833788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9407"/>
            <a:ext cx="720090" cy="598593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5.xml"/><Relationship Id="rId4" Type="http://schemas.openxmlformats.org/officeDocument/2006/relationships/image" Target="../media/image10.jpe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64885" y="2332355"/>
            <a:ext cx="5407660" cy="2703195"/>
          </a:xfrm>
        </p:spPr>
        <p:txBody>
          <a:bodyPr>
            <a:normAutofit/>
          </a:bodyPr>
          <a:p>
            <a:r>
              <a:rPr lang="en-US" altLang="zh-CN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后疫情时代</a:t>
            </a:r>
            <a:r>
              <a:rPr lang="en-US" altLang="zh-CN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br>
              <a:rPr lang="en-US" altLang="zh-CN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个人</a:t>
            </a:r>
            <a:r>
              <a:rPr lang="zh-CN" altLang="zh-CN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阅读交流</a:t>
            </a:r>
            <a:endParaRPr lang="zh-CN" altLang="zh-CN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925" y="961390"/>
            <a:ext cx="3448050" cy="2048510"/>
          </a:xfrm>
        </p:spPr>
        <p:txBody>
          <a:bodyPr/>
          <a:p>
            <a:r>
              <a:rPr lang="en-US" altLang="zh-CN"/>
              <a:t>                                                 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773045" y="1463675"/>
            <a:ext cx="2692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latin typeface="楷体" panose="02010609060101010101" charset="-122"/>
                <a:ea typeface="楷体" panose="02010609060101010101" charset="-122"/>
              </a:rPr>
              <a:t>奖励</a:t>
            </a:r>
            <a:endParaRPr lang="zh-CN" altLang="en-US" sz="7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0715" y="1463675"/>
            <a:ext cx="2404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7200">
                <a:latin typeface="楷体" panose="02010609060101010101" charset="-122"/>
                <a:ea typeface="楷体" panose="02010609060101010101" charset="-122"/>
              </a:rPr>
              <a:t>惩罚</a:t>
            </a:r>
            <a:endParaRPr lang="zh-CN" altLang="en-US" sz="7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3680" y="2954655"/>
            <a:ext cx="3952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7200">
                <a:latin typeface="楷体" panose="02010609060101010101" charset="-122"/>
                <a:ea typeface="楷体" panose="02010609060101010101" charset="-122"/>
              </a:rPr>
              <a:t>正面管教</a:t>
            </a:r>
            <a:endParaRPr lang="zh-CN" altLang="en-US" sz="72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6" grpId="2"/>
      <p:bldP spid="7" grpId="2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4525010" y="1744980"/>
            <a:ext cx="6250940" cy="1484630"/>
          </a:xfrm>
        </p:spPr>
        <p:txBody>
          <a:bodyPr>
            <a:no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《教室里的正面管教》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2"/>
            </p:custDataLst>
          </p:nvPr>
        </p:nvSpPr>
        <p:spPr>
          <a:xfrm>
            <a:off x="1449070" y="192595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endParaRPr lang="en-US" altLang="zh-CN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4" name="内容占位符 3" descr="IMG_20200610_212939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9620" y="521970"/>
            <a:ext cx="3443605" cy="48304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1148715" y="484505"/>
            <a:ext cx="9601835" cy="4986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正面管教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是一种鼓励模式，是一种不同的教育方式，它是通过建立情感联结让学生感受到被关爱，倡导用和善、尊重的态度，以鼓励的模式帮助学生真正解决问题，而不是成为惩罚和奖励的被动接受者。让孩子在一种和善而坚定的氛围中，培养出自律、责任感、合作以及自己解决问题的能力。学会使他受益终身的社会技能和生活技能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2"/>
            </p:custDataLst>
          </p:nvPr>
        </p:nvSpPr>
        <p:spPr>
          <a:xfrm>
            <a:off x="1449070" y="192595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endParaRPr lang="en-US" altLang="zh-CN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1099820" y="3292475"/>
            <a:ext cx="9919970" cy="25895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SzTx/>
              <a:buFontTx/>
            </a:pPr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坚定：</a:t>
            </a:r>
            <a:r>
              <a:rPr lang="zh-CN" altLang="en-US" sz="3600" spc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大家一起定好的规则，一定要坚定地执行，不能朝令夕改，否则威信扫地，再无正面管教的可能。</a:t>
            </a:r>
            <a:endParaRPr lang="zh-CN" altLang="en-US" sz="3600" spc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2"/>
            </p:custDataLst>
          </p:nvPr>
        </p:nvSpPr>
        <p:spPr>
          <a:xfrm>
            <a:off x="1449070" y="192595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endParaRPr lang="en-US" altLang="zh-CN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9820" y="123825"/>
            <a:ext cx="999236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和善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要尊重孩子，要平等对待、要友善、要理解孩子的感受，而不是搞一言堂、蔑视孩子的诉求。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449070" y="1925955"/>
            <a:ext cx="1659890" cy="338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/>
            <a:endParaRPr lang="en-US" altLang="zh-CN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4175" y="1925955"/>
            <a:ext cx="46221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   励</a:t>
            </a:r>
            <a:endParaRPr lang="zh-CN" altLang="en-US" sz="8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98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98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98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20、23、24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980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98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TEMPLATE_CATEGORY" val="custom"/>
  <p:tag name="KSO_WM_TEMPLATE_INDEX" val="20205980"/>
  <p:tag name="KSO_WM_UNIT_ID" val="custom20205980_7*a*1"/>
  <p:tag name="KSO_WM_UNIT_PRESET_TEXT" val="单击添加大标题"/>
  <p:tag name="KSO_WM_UNIT_ISNUMDGMTITLE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5980"/>
  <p:tag name="KSO_WM_UNIT_ID" val="custom20205980_7*i*1"/>
  <p:tag name="KSO_WM_UNIT_TYPE" val="i"/>
  <p:tag name="KSO_WM_UNIT_INDEX" val="1"/>
</p:tagLst>
</file>

<file path=ppt/tags/tag144.xml><?xml version="1.0" encoding="utf-8"?>
<p:tagLst xmlns:p="http://schemas.openxmlformats.org/presentationml/2006/main">
  <p:tag name="REFSHAPE" val="424438700"/>
  <p:tag name="KSO_WM_UNIT_PLACING_PICTURE_USER_VIEWPORT" val="{&quot;height&quot;:8486,&quot;width&quot;:6051}"/>
</p:tagLst>
</file>

<file path=ppt/tags/tag145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980"/>
  <p:tag name="KSO_WM_SLIDE_ID" val="custom20205980_7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TEMPLATE_CATEGORY" val="custom"/>
  <p:tag name="KSO_WM_TEMPLATE_INDEX" val="20205980"/>
  <p:tag name="KSO_WM_UNIT_ID" val="custom20205980_7*a*1"/>
  <p:tag name="KSO_WM_UNIT_PRESET_TEXT" val="单击添加大标题"/>
  <p:tag name="KSO_WM_UNIT_ISNUMDGMTITLE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5980"/>
  <p:tag name="KSO_WM_UNIT_ID" val="custom20205980_7*i*1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980"/>
  <p:tag name="KSO_WM_SLIDE_ID" val="custom20205980_7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TEMPLATE_CATEGORY" val="custom"/>
  <p:tag name="KSO_WM_TEMPLATE_INDEX" val="20205980"/>
  <p:tag name="KSO_WM_UNIT_ID" val="custom20205980_7*a*1"/>
  <p:tag name="KSO_WM_UNIT_PRESET_TEXT" val="单击添加大标题"/>
  <p:tag name="KSO_WM_UNIT_ISNUMDGMTITL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5980"/>
  <p:tag name="KSO_WM_UNIT_ID" val="custom20205980_7*i*1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980"/>
  <p:tag name="KSO_WM_SLIDE_ID" val="custom20205980_7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SHOW_EDIT_AREA_INDICATION" val="0"/>
  <p:tag name="KSO_WM_TEMPLATE_CATEGORY" val="custom"/>
  <p:tag name="KSO_WM_TEMPLATE_INDEX" val="20205980"/>
  <p:tag name="KSO_WM_UNIT_ID" val="custom20205980_7*i*1"/>
  <p:tag name="KSO_WM_UNIT_TYPE" val="i"/>
  <p:tag name="KSO_WM_UNIT_INDEX" val="1"/>
</p:tagLst>
</file>

<file path=ppt/tags/tag153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5980"/>
  <p:tag name="KSO_WM_SLIDE_ID" val="custom20205980_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3F6FC"/>
      </a:dk2>
      <a:lt2>
        <a:srgbClr val="FFFFFF"/>
      </a:lt2>
      <a:accent1>
        <a:srgbClr val="64BEDE"/>
      </a:accent1>
      <a:accent2>
        <a:srgbClr val="68ADEE"/>
      </a:accent2>
      <a:accent3>
        <a:srgbClr val="7D99EE"/>
      </a:accent3>
      <a:accent4>
        <a:srgbClr val="A084D9"/>
      </a:accent4>
      <a:accent5>
        <a:srgbClr val="C571B1"/>
      </a:accent5>
      <a:accent6>
        <a:srgbClr val="DE638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宽屏</PresentationFormat>
  <Paragraphs>20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幼圆</vt:lpstr>
      <vt:lpstr>汉仪乐喵体W</vt:lpstr>
      <vt:lpstr>楷体</vt:lpstr>
      <vt:lpstr>Rage Italic</vt:lpstr>
      <vt:lpstr>站酷快乐体</vt:lpstr>
      <vt:lpstr>站酷文艺体</vt:lpstr>
      <vt:lpstr>等线 Light</vt:lpstr>
      <vt:lpstr>仿宋</vt:lpstr>
      <vt:lpstr>华光中圆_CNKI</vt:lpstr>
      <vt:lpstr>等线</vt:lpstr>
      <vt:lpstr>华文楷体</vt:lpstr>
      <vt:lpstr>Calibri</vt:lpstr>
      <vt:lpstr>Times New Roman</vt:lpstr>
      <vt:lpstr>1_Office 主题​​</vt:lpstr>
      <vt:lpstr>空白演示</vt:lpstr>
      <vt:lpstr>PowerPoint 演示文稿</vt:lpstr>
      <vt:lpstr>和善与坚定</vt:lpstr>
      <vt:lpstr>和善与坚定</vt:lpstr>
      <vt:lpstr>和善与坚定</vt:lpstr>
      <vt:lpstr>和善与坚定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生旦净末你ya</cp:lastModifiedBy>
  <cp:revision>107</cp:revision>
  <dcterms:created xsi:type="dcterms:W3CDTF">2019-06-19T02:08:00Z</dcterms:created>
  <dcterms:modified xsi:type="dcterms:W3CDTF">2020-06-13T03:26:16Z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