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2" r:id="rId4"/>
    <p:sldId id="269" r:id="rId5"/>
    <p:sldId id="260" r:id="rId6"/>
    <p:sldId id="265" r:id="rId7"/>
    <p:sldId id="263" r:id="rId8"/>
    <p:sldId id="266" r:id="rId9"/>
    <p:sldId id="271" r:id="rId10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04">
          <p15:clr>
            <a:srgbClr val="A4A3A4"/>
          </p15:clr>
        </p15:guide>
        <p15:guide id="2" orient="horz" pos="2436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4332">
          <p15:clr>
            <a:srgbClr val="A4A3A4"/>
          </p15:clr>
        </p15:guide>
        <p15:guide id="5" pos="1429">
          <p15:clr>
            <a:srgbClr val="A4A3A4"/>
          </p15:clr>
        </p15:guide>
        <p15:guide id="6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C000"/>
    <a:srgbClr val="00AFE7"/>
    <a:srgbClr val="FF442F"/>
    <a:srgbClr val="FA4453"/>
    <a:srgbClr val="3C3C37"/>
    <a:srgbClr val="05AF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1" autoAdjust="0"/>
    <p:restoredTop sz="94599" autoAdjust="0"/>
  </p:normalViewPr>
  <p:slideViewPr>
    <p:cSldViewPr snapToObjects="1">
      <p:cViewPr varScale="1">
        <p:scale>
          <a:sx n="92" d="100"/>
          <a:sy n="92" d="100"/>
        </p:scale>
        <p:origin x="756" y="84"/>
      </p:cViewPr>
      <p:guideLst>
        <p:guide orient="horz" pos="804"/>
        <p:guide orient="horz" pos="2436"/>
        <p:guide orient="horz" pos="1620"/>
        <p:guide pos="4332"/>
        <p:guide pos="142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2020/6/9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2020/6/9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2020/6/9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2020/6/9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4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4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2020/6/9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2020/6/9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2020/6/9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0" y="-35630"/>
            <a:ext cx="9144000" cy="5271676"/>
          </a:xfrm>
          <a:prstGeom prst="rect">
            <a:avLst/>
          </a:prstGeom>
          <a:solidFill>
            <a:schemeClr val="dk1">
              <a:alpha val="12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72008" y="-20538"/>
            <a:ext cx="9252520" cy="2283718"/>
          </a:xfrm>
          <a:prstGeom prst="rect">
            <a:avLst/>
          </a:prstGeom>
          <a:solidFill>
            <a:srgbClr val="FA4453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/>
          <p:cNvCxnSpPr/>
          <p:nvPr/>
        </p:nvCxnSpPr>
        <p:spPr>
          <a:xfrm flipH="1">
            <a:off x="3851920" y="1131590"/>
            <a:ext cx="633670" cy="0"/>
          </a:xfrm>
          <a:prstGeom prst="line">
            <a:avLst/>
          </a:prstGeom>
          <a:ln w="12700">
            <a:solidFill>
              <a:schemeClr val="bg1"/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/>
        </p:nvGrpSpPr>
        <p:grpSpPr>
          <a:xfrm>
            <a:off x="3736707" y="411510"/>
            <a:ext cx="1670586" cy="1440160"/>
            <a:chOff x="3736707" y="411510"/>
            <a:chExt cx="1670586" cy="144016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六边形 2"/>
            <p:cNvSpPr/>
            <p:nvPr/>
          </p:nvSpPr>
          <p:spPr>
            <a:xfrm>
              <a:off x="3736707" y="411510"/>
              <a:ext cx="1670586" cy="1440160"/>
            </a:xfrm>
            <a:prstGeom prst="hexagon">
              <a:avLst/>
            </a:prstGeom>
            <a:solidFill>
              <a:srgbClr val="3C3C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" name="直接连接符 4"/>
            <p:cNvCxnSpPr/>
            <p:nvPr/>
          </p:nvCxnSpPr>
          <p:spPr>
            <a:xfrm flipV="1">
              <a:off x="4569183" y="537188"/>
              <a:ext cx="403245" cy="576064"/>
            </a:xfrm>
            <a:prstGeom prst="line">
              <a:avLst/>
            </a:prstGeom>
            <a:ln w="12700">
              <a:solidFill>
                <a:schemeClr val="bg1"/>
              </a:solidFill>
              <a:prstDash val="sys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V="1">
              <a:off x="4698797" y="1131590"/>
              <a:ext cx="547261" cy="10269"/>
            </a:xfrm>
            <a:prstGeom prst="line">
              <a:avLst/>
            </a:prstGeom>
            <a:ln w="12700">
              <a:solidFill>
                <a:schemeClr val="bg1"/>
              </a:solidFill>
              <a:prstDash val="sys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4569183" y="1160267"/>
              <a:ext cx="403245" cy="556642"/>
            </a:xfrm>
            <a:prstGeom prst="line">
              <a:avLst/>
            </a:prstGeom>
            <a:ln w="12700">
              <a:solidFill>
                <a:schemeClr val="bg1"/>
              </a:solidFill>
              <a:prstDash val="sys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>
              <a:off x="4168755" y="1141859"/>
              <a:ext cx="388843" cy="575320"/>
            </a:xfrm>
            <a:prstGeom prst="line">
              <a:avLst/>
            </a:prstGeom>
            <a:ln w="12700">
              <a:solidFill>
                <a:schemeClr val="bg1"/>
              </a:solidFill>
              <a:prstDash val="sys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 flipV="1">
              <a:off x="4168755" y="555526"/>
              <a:ext cx="403245" cy="576064"/>
            </a:xfrm>
            <a:prstGeom prst="line">
              <a:avLst/>
            </a:prstGeom>
            <a:ln w="12700">
              <a:solidFill>
                <a:schemeClr val="bg1"/>
              </a:solidFill>
              <a:prstDash val="sys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流程图: 联系 33"/>
            <p:cNvSpPr/>
            <p:nvPr/>
          </p:nvSpPr>
          <p:spPr>
            <a:xfrm>
              <a:off x="4183861" y="771550"/>
              <a:ext cx="748179" cy="748179"/>
            </a:xfrm>
            <a:prstGeom prst="flowChartConnector">
              <a:avLst/>
            </a:prstGeom>
            <a:solidFill>
              <a:srgbClr val="3C3C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932537" y="962313"/>
              <a:ext cx="1250122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16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LOGO</a:t>
              </a:r>
              <a:endPara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" name="六边形 35"/>
            <p:cNvSpPr/>
            <p:nvPr/>
          </p:nvSpPr>
          <p:spPr>
            <a:xfrm>
              <a:off x="3806783" y="464080"/>
              <a:ext cx="1524799" cy="1314482"/>
            </a:xfrm>
            <a:prstGeom prst="hexagon">
              <a:avLst/>
            </a:prstGeom>
            <a:noFill/>
            <a:ln w="3175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TextBox 53"/>
          <p:cNvSpPr txBox="1"/>
          <p:nvPr/>
        </p:nvSpPr>
        <p:spPr bwMode="auto">
          <a:xfrm>
            <a:off x="957198" y="2496152"/>
            <a:ext cx="7200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600" b="1" spc="22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《</a:t>
            </a:r>
            <a:r>
              <a:rPr lang="zh-CN" altLang="en-US" sz="3600" b="1" spc="22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爱弥儿</a:t>
            </a:r>
            <a:r>
              <a:rPr lang="en-US" altLang="zh-CN" sz="3600" b="1" spc="22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》</a:t>
            </a:r>
            <a:r>
              <a:rPr lang="zh-CN" altLang="en-US" sz="3600" b="1" spc="22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读书交流</a:t>
            </a:r>
            <a:endParaRPr lang="zh-CN" altLang="en-US" sz="3600" b="1" spc="225" dirty="0">
              <a:solidFill>
                <a:schemeClr val="tx1">
                  <a:lumMod val="65000"/>
                  <a:lumOff val="35000"/>
                </a:schemeClr>
              </a:solidFill>
              <a:latin typeface="方正小标宋简体" panose="02010601030101010101" pitchFamily="2" charset="-122"/>
              <a:ea typeface="方正小标宋简体" panose="02010601030101010101" pitchFamily="2" charset="-122"/>
            </a:endParaRPr>
          </a:p>
        </p:txBody>
      </p:sp>
      <p:sp>
        <p:nvSpPr>
          <p:cNvPr id="38" name="矩形 37"/>
          <p:cNvSpPr/>
          <p:nvPr/>
        </p:nvSpPr>
        <p:spPr bwMode="auto">
          <a:xfrm>
            <a:off x="4043274" y="4016374"/>
            <a:ext cx="167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7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2020</a:t>
            </a:r>
            <a:r>
              <a:rPr lang="zh-CN" altLang="en-US" sz="1600" spc="7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年</a:t>
            </a:r>
            <a:r>
              <a:rPr lang="en-US" altLang="zh-CN" sz="1600" spc="7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6</a:t>
            </a:r>
            <a:r>
              <a:rPr lang="zh-CN" altLang="en-US" sz="1600" spc="7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月</a:t>
            </a:r>
            <a:r>
              <a:rPr lang="en-US" altLang="zh-CN" sz="1600" spc="7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11</a:t>
            </a:r>
            <a:r>
              <a:rPr lang="zh-CN" altLang="en-US" sz="1600" spc="7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日</a:t>
            </a:r>
            <a:endParaRPr lang="en-US" altLang="zh-CN" sz="1600" spc="75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3921667" y="1123522"/>
            <a:ext cx="273630" cy="13202"/>
          </a:xfrm>
          <a:prstGeom prst="line">
            <a:avLst/>
          </a:prstGeom>
          <a:ln w="12700">
            <a:solidFill>
              <a:schemeClr val="bg1"/>
            </a:solidFill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19414" y="1778562"/>
            <a:ext cx="1512168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dist"/>
            <a:r>
              <a:rPr lang="en-US" altLang="zh-CN" sz="5400" b="1" dirty="0" smtClean="0">
                <a:solidFill>
                  <a:srgbClr val="05AFC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en-US" altLang="zh-CN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54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en-US" altLang="zh-CN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5400" b="1" dirty="0" smtClean="0">
                <a:solidFill>
                  <a:srgbClr val="FA44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endParaRPr lang="zh-CN" altLang="zh-CN" sz="5400" b="1" dirty="0">
              <a:solidFill>
                <a:srgbClr val="FA445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 bwMode="auto">
          <a:xfrm>
            <a:off x="3412099" y="3556723"/>
            <a:ext cx="2717412" cy="4592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7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常州市兰陵小学    王桃</a:t>
            </a:r>
            <a:r>
              <a:rPr lang="en-US" altLang="zh-CN" spc="7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 </a:t>
            </a:r>
            <a:endParaRPr lang="en-US" altLang="zh-CN" spc="75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74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0" y="-35630"/>
            <a:ext cx="9144000" cy="5271676"/>
          </a:xfrm>
          <a:prstGeom prst="rect">
            <a:avLst/>
          </a:prstGeom>
          <a:solidFill>
            <a:schemeClr val="dk1">
              <a:alpha val="12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 58"/>
          <p:cNvSpPr/>
          <p:nvPr/>
        </p:nvSpPr>
        <p:spPr>
          <a:xfrm>
            <a:off x="0" y="5092030"/>
            <a:ext cx="9144000" cy="144016"/>
          </a:xfrm>
          <a:prstGeom prst="rect">
            <a:avLst/>
          </a:prstGeom>
          <a:solidFill>
            <a:srgbClr val="FA4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5576" y="771550"/>
            <a:ext cx="770485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2700"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 bwMode="auto">
          <a:xfrm flipV="1">
            <a:off x="1646002" y="339502"/>
            <a:ext cx="0" cy="288032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12700"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09264" y="283463"/>
            <a:ext cx="782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91680" y="33021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流程图: 联系 9"/>
          <p:cNvSpPr/>
          <p:nvPr/>
        </p:nvSpPr>
        <p:spPr>
          <a:xfrm>
            <a:off x="2447764" y="2067694"/>
            <a:ext cx="1008112" cy="1008112"/>
          </a:xfrm>
          <a:prstGeom prst="flowChartConnector">
            <a:avLst/>
          </a:prstGeom>
          <a:solidFill>
            <a:srgbClr val="05AFC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流程图: 联系 13"/>
          <p:cNvSpPr/>
          <p:nvPr/>
        </p:nvSpPr>
        <p:spPr>
          <a:xfrm>
            <a:off x="4067944" y="2067694"/>
            <a:ext cx="1008112" cy="1008112"/>
          </a:xfrm>
          <a:prstGeom prst="flowChartConnector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流程图: 联系 14"/>
          <p:cNvSpPr/>
          <p:nvPr/>
        </p:nvSpPr>
        <p:spPr>
          <a:xfrm>
            <a:off x="5724128" y="2067694"/>
            <a:ext cx="1008112" cy="1008112"/>
          </a:xfrm>
          <a:prstGeom prst="flowChartConnector">
            <a:avLst/>
          </a:prstGeom>
          <a:solidFill>
            <a:srgbClr val="FA445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2123728" y="3134410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开宗明义</a:t>
            </a: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自然教育</a:t>
            </a:r>
            <a:endParaRPr lang="zh-CN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87997" y="3176797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“自然后果法”</a:t>
            </a:r>
            <a:endParaRPr lang="zh-CN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40928" y="3176797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经典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之义</a:t>
            </a:r>
            <a:endParaRPr lang="zh-CN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流程图: 联系 18"/>
          <p:cNvSpPr/>
          <p:nvPr/>
        </p:nvSpPr>
        <p:spPr>
          <a:xfrm>
            <a:off x="2447093" y="2051277"/>
            <a:ext cx="1008112" cy="1008112"/>
          </a:xfrm>
          <a:prstGeom prst="flowChartConnector">
            <a:avLst/>
          </a:prstGeom>
          <a:solidFill>
            <a:srgbClr val="05AFC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流程图: 联系 19"/>
          <p:cNvSpPr/>
          <p:nvPr/>
        </p:nvSpPr>
        <p:spPr>
          <a:xfrm>
            <a:off x="4067944" y="2067694"/>
            <a:ext cx="1008112" cy="1008112"/>
          </a:xfrm>
          <a:prstGeom prst="flowChartConnector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流程图: 联系 20"/>
          <p:cNvSpPr/>
          <p:nvPr/>
        </p:nvSpPr>
        <p:spPr>
          <a:xfrm>
            <a:off x="5724128" y="2067694"/>
            <a:ext cx="1008112" cy="1008112"/>
          </a:xfrm>
          <a:prstGeom prst="flowChartConnector">
            <a:avLst/>
          </a:prstGeom>
          <a:solidFill>
            <a:srgbClr val="FA445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laptop"/>
          <p:cNvSpPr>
            <a:spLocks noEditPoints="1" noChangeArrowheads="1"/>
          </p:cNvSpPr>
          <p:nvPr/>
        </p:nvSpPr>
        <p:spPr bwMode="auto">
          <a:xfrm>
            <a:off x="2589212" y="2355724"/>
            <a:ext cx="725216" cy="429009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Litebulb"/>
          <p:cNvSpPr>
            <a:spLocks noEditPoints="1" noChangeArrowheads="1"/>
          </p:cNvSpPr>
          <p:nvPr/>
        </p:nvSpPr>
        <p:spPr bwMode="auto">
          <a:xfrm>
            <a:off x="6071108" y="2316943"/>
            <a:ext cx="314152" cy="5096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5125" name="Picture 5" descr="C:\Users\ybi9\AppData\Local\Microsoft\Windows\Temporary Internet Files\Content.IE5\OM1J1Y24\MC90029815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94" y="2291805"/>
            <a:ext cx="408211" cy="66088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81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-29486" y="0"/>
            <a:ext cx="9144000" cy="5271676"/>
          </a:xfrm>
          <a:prstGeom prst="rect">
            <a:avLst/>
          </a:prstGeom>
          <a:solidFill>
            <a:schemeClr val="dk1">
              <a:alpha val="12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 58"/>
          <p:cNvSpPr/>
          <p:nvPr/>
        </p:nvSpPr>
        <p:spPr>
          <a:xfrm>
            <a:off x="0" y="5092030"/>
            <a:ext cx="9144000" cy="1440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流程图: 合并 38"/>
          <p:cNvSpPr/>
          <p:nvPr/>
        </p:nvSpPr>
        <p:spPr>
          <a:xfrm rot="5400000">
            <a:off x="5020835" y="860349"/>
            <a:ext cx="5328595" cy="3134774"/>
          </a:xfrm>
          <a:prstGeom prst="flowChartMerge">
            <a:avLst/>
          </a:prstGeom>
          <a:solidFill>
            <a:srgbClr val="FFC000">
              <a:alpha val="7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流程图: 合并 40"/>
          <p:cNvSpPr/>
          <p:nvPr/>
        </p:nvSpPr>
        <p:spPr>
          <a:xfrm rot="5400000">
            <a:off x="5380874" y="1059582"/>
            <a:ext cx="4608512" cy="2736305"/>
          </a:xfrm>
          <a:prstGeom prst="flowChartMerg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TextBox 41"/>
          <p:cNvSpPr txBox="1"/>
          <p:nvPr/>
        </p:nvSpPr>
        <p:spPr>
          <a:xfrm>
            <a:off x="6601894" y="1919904"/>
            <a:ext cx="1296142" cy="1015663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anose="02030609000101010101" pitchFamily="49" charset="-127"/>
                <a:ea typeface="BatangChe" panose="02030609000101010101" pitchFamily="49" charset="-127"/>
              </a:rPr>
              <a:t>1</a:t>
            </a:r>
            <a:endParaRPr lang="zh-CN" altLang="zh-CN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44" name="流程图: 合并 43"/>
          <p:cNvSpPr/>
          <p:nvPr/>
        </p:nvSpPr>
        <p:spPr>
          <a:xfrm rot="16200000">
            <a:off x="2699792" y="2283719"/>
            <a:ext cx="432049" cy="288032"/>
          </a:xfrm>
          <a:prstGeom prst="flowChartMerg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077218" y="2166124"/>
            <a:ext cx="3210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开宗名义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自然教育</a:t>
            </a:r>
            <a:endParaRPr lang="zh-CN" altLang="zh-C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8348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0" y="-35630"/>
            <a:ext cx="9144000" cy="5271676"/>
          </a:xfrm>
          <a:prstGeom prst="rect">
            <a:avLst/>
          </a:prstGeom>
          <a:solidFill>
            <a:schemeClr val="dk1">
              <a:alpha val="12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" name="直接连接符 1"/>
          <p:cNvCxnSpPr/>
          <p:nvPr/>
        </p:nvCxnSpPr>
        <p:spPr bwMode="auto">
          <a:xfrm>
            <a:off x="179512" y="714067"/>
            <a:ext cx="87129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2700"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 bwMode="auto">
          <a:xfrm flipV="1">
            <a:off x="1069938" y="282019"/>
            <a:ext cx="0" cy="288032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12700"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87522" y="225980"/>
            <a:ext cx="782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3644" y="241369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开宗明义</a:t>
            </a: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自然教育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70018" y="-35630"/>
            <a:ext cx="1512168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dist"/>
            <a:r>
              <a:rPr lang="en-US" altLang="zh-CN" sz="5400" b="1" dirty="0" smtClean="0">
                <a:solidFill>
                  <a:srgbClr val="05AFC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en-US" altLang="zh-CN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54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en-US" altLang="zh-CN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5400" b="1" dirty="0" smtClean="0">
                <a:solidFill>
                  <a:srgbClr val="FA44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endParaRPr lang="zh-CN" altLang="zh-CN" sz="5400" b="1" dirty="0">
              <a:solidFill>
                <a:srgbClr val="FA445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6736" y="1021263"/>
            <a:ext cx="2715110" cy="31589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74382" y="1021263"/>
            <a:ext cx="242354" cy="315898"/>
          </a:xfrm>
          <a:prstGeom prst="rect">
            <a:avLst/>
          </a:prstGeom>
          <a:solidFill>
            <a:srgbClr val="3C3C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539551" y="986851"/>
            <a:ext cx="2701112" cy="3847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/>
            <a:r>
              <a:rPr lang="zh-CN" altLang="en-US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开宗明义</a:t>
            </a:r>
            <a:endParaRPr lang="zh-CN" altLang="zh-CN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74382" y="2715766"/>
            <a:ext cx="2966281" cy="400110"/>
            <a:chOff x="274382" y="2645794"/>
            <a:chExt cx="2966281" cy="400110"/>
          </a:xfrm>
        </p:grpSpPr>
        <p:sp>
          <p:nvSpPr>
            <p:cNvPr id="10" name="矩形 9"/>
            <p:cNvSpPr/>
            <p:nvPr/>
          </p:nvSpPr>
          <p:spPr>
            <a:xfrm>
              <a:off x="525553" y="2687900"/>
              <a:ext cx="2715110" cy="31589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274382" y="2687900"/>
              <a:ext cx="242354" cy="315898"/>
            </a:xfrm>
            <a:prstGeom prst="rect">
              <a:avLst/>
            </a:prstGeom>
            <a:solidFill>
              <a:srgbClr val="3C3C3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6735" y="2645794"/>
              <a:ext cx="2715111" cy="40011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自然教育</a:t>
              </a:r>
              <a:endParaRPr lang="zh-CN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22652" y="1555221"/>
            <a:ext cx="50045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“出自造物主之手的东西都是好的，而一到人的手里就全变坏了。”</a:t>
            </a:r>
            <a:endParaRPr lang="en-US" altLang="zh-CN" sz="2000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0" y="5092030"/>
            <a:ext cx="9144000" cy="14401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流程图: 合并 30"/>
          <p:cNvSpPr/>
          <p:nvPr/>
        </p:nvSpPr>
        <p:spPr>
          <a:xfrm rot="16200000">
            <a:off x="147157" y="281204"/>
            <a:ext cx="360039" cy="240025"/>
          </a:xfrm>
          <a:prstGeom prst="flowChartMerg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179512" y="3220535"/>
            <a:ext cx="47165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尽可能用自然的力量教育，不过多地进行人为干涉的教育；</a:t>
            </a:r>
            <a:endParaRPr lang="en-US" altLang="zh-CN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全书以小说讲故事的形式，描写在教育者（作者）引导下爱弥儿接受各部分“自然教育”的情况。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027" y="2425747"/>
            <a:ext cx="1672020" cy="24745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575" y="843320"/>
            <a:ext cx="1888612" cy="23687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1516282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矩形 60"/>
          <p:cNvSpPr/>
          <p:nvPr/>
        </p:nvSpPr>
        <p:spPr>
          <a:xfrm>
            <a:off x="0" y="-35630"/>
            <a:ext cx="9144000" cy="5271676"/>
          </a:xfrm>
          <a:prstGeom prst="rect">
            <a:avLst/>
          </a:prstGeom>
          <a:solidFill>
            <a:schemeClr val="dk1">
              <a:alpha val="12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流程图: 合并 38"/>
          <p:cNvSpPr/>
          <p:nvPr/>
        </p:nvSpPr>
        <p:spPr>
          <a:xfrm rot="10800000">
            <a:off x="971600" y="4155925"/>
            <a:ext cx="7200800" cy="1008112"/>
          </a:xfrm>
          <a:prstGeom prst="flowChartMerge">
            <a:avLst/>
          </a:prstGeom>
          <a:solidFill>
            <a:srgbClr val="05AFC8">
              <a:alpha val="7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流程图: 合并 40"/>
          <p:cNvSpPr/>
          <p:nvPr/>
        </p:nvSpPr>
        <p:spPr>
          <a:xfrm rot="10800000">
            <a:off x="1187624" y="4227933"/>
            <a:ext cx="6768752" cy="936104"/>
          </a:xfrm>
          <a:prstGeom prst="flowChartMerg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TextBox 41"/>
          <p:cNvSpPr txBox="1"/>
          <p:nvPr/>
        </p:nvSpPr>
        <p:spPr>
          <a:xfrm>
            <a:off x="3275854" y="4096692"/>
            <a:ext cx="2592288" cy="1015663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anose="02030609000101010101" pitchFamily="49" charset="-127"/>
                <a:ea typeface="BatangChe" panose="02030609000101010101" pitchFamily="49" charset="-127"/>
              </a:rPr>
              <a:t>2</a:t>
            </a:r>
            <a:endParaRPr lang="zh-CN" altLang="zh-CN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44" name="流程图: 合并 43"/>
          <p:cNvSpPr/>
          <p:nvPr/>
        </p:nvSpPr>
        <p:spPr>
          <a:xfrm>
            <a:off x="4355976" y="1995686"/>
            <a:ext cx="432049" cy="288032"/>
          </a:xfrm>
          <a:prstGeom prst="flowChartMerg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TextBox 48"/>
          <p:cNvSpPr txBox="1"/>
          <p:nvPr/>
        </p:nvSpPr>
        <p:spPr>
          <a:xfrm>
            <a:off x="1151618" y="2315656"/>
            <a:ext cx="6840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“自然后果法”</a:t>
            </a:r>
            <a:endParaRPr lang="zh-CN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流程图: 合并 53"/>
          <p:cNvSpPr/>
          <p:nvPr/>
        </p:nvSpPr>
        <p:spPr>
          <a:xfrm>
            <a:off x="-108520" y="-23472"/>
            <a:ext cx="1008111" cy="349771"/>
          </a:xfrm>
          <a:prstGeom prst="flowChartMerge">
            <a:avLst/>
          </a:prstGeom>
          <a:solidFill>
            <a:srgbClr val="05AF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流程图: 合并 54"/>
          <p:cNvSpPr/>
          <p:nvPr/>
        </p:nvSpPr>
        <p:spPr>
          <a:xfrm>
            <a:off x="-508" y="-23472"/>
            <a:ext cx="756084" cy="290966"/>
          </a:xfrm>
          <a:prstGeom prst="flowChartMerg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246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矩形 117"/>
          <p:cNvSpPr/>
          <p:nvPr/>
        </p:nvSpPr>
        <p:spPr>
          <a:xfrm>
            <a:off x="-29486" y="0"/>
            <a:ext cx="9144000" cy="5081397"/>
          </a:xfrm>
          <a:prstGeom prst="rect">
            <a:avLst/>
          </a:prstGeom>
          <a:solidFill>
            <a:schemeClr val="dk1">
              <a:alpha val="12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 58"/>
          <p:cNvSpPr/>
          <p:nvPr/>
        </p:nvSpPr>
        <p:spPr>
          <a:xfrm>
            <a:off x="0" y="5081397"/>
            <a:ext cx="9144000" cy="144016"/>
          </a:xfrm>
          <a:prstGeom prst="rect">
            <a:avLst/>
          </a:prstGeom>
          <a:solidFill>
            <a:srgbClr val="05AF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8" name="直接连接符 57"/>
          <p:cNvCxnSpPr>
            <a:stCxn id="9" idx="3"/>
            <a:endCxn id="5" idx="6"/>
          </p:cNvCxnSpPr>
          <p:nvPr/>
        </p:nvCxnSpPr>
        <p:spPr>
          <a:xfrm flipH="1">
            <a:off x="2898890" y="1982075"/>
            <a:ext cx="763732" cy="856407"/>
          </a:xfrm>
          <a:prstGeom prst="line">
            <a:avLst/>
          </a:prstGeom>
          <a:ln w="6350">
            <a:solidFill>
              <a:schemeClr val="bg1"/>
            </a:solidFill>
            <a:prstDash val="sysDot"/>
            <a:headEnd type="none"/>
            <a:tailEnd type="non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>
            <a:stCxn id="46" idx="3"/>
          </p:cNvCxnSpPr>
          <p:nvPr/>
        </p:nvCxnSpPr>
        <p:spPr>
          <a:xfrm flipH="1" flipV="1">
            <a:off x="5150918" y="1735219"/>
            <a:ext cx="1083009" cy="1294427"/>
          </a:xfrm>
          <a:prstGeom prst="line">
            <a:avLst/>
          </a:prstGeom>
          <a:ln w="6350">
            <a:solidFill>
              <a:schemeClr val="bg1"/>
            </a:solidFill>
            <a:prstDash val="sysDot"/>
            <a:headEnd type="none"/>
            <a:tailEnd type="non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流程图: 联系 4"/>
          <p:cNvSpPr/>
          <p:nvPr/>
        </p:nvSpPr>
        <p:spPr>
          <a:xfrm>
            <a:off x="2252295" y="2521681"/>
            <a:ext cx="646595" cy="633602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 w="57150"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流程图: 联系 42"/>
          <p:cNvSpPr/>
          <p:nvPr/>
        </p:nvSpPr>
        <p:spPr>
          <a:xfrm>
            <a:off x="6139235" y="2488831"/>
            <a:ext cx="646595" cy="633602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 w="57150"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流程图: 联系 30"/>
          <p:cNvSpPr/>
          <p:nvPr/>
        </p:nvSpPr>
        <p:spPr>
          <a:xfrm>
            <a:off x="2255490" y="2553443"/>
            <a:ext cx="646595" cy="633602"/>
          </a:xfrm>
          <a:prstGeom prst="flowChartConnector">
            <a:avLst/>
          </a:prstGeom>
          <a:solidFill>
            <a:srgbClr val="05AFC8"/>
          </a:solidFill>
          <a:ln w="57150"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流程图: 摘录 31"/>
          <p:cNvSpPr/>
          <p:nvPr/>
        </p:nvSpPr>
        <p:spPr>
          <a:xfrm rot="16200000" flipH="1" flipV="1">
            <a:off x="2411706" y="2675700"/>
            <a:ext cx="440234" cy="360690"/>
          </a:xfrm>
          <a:prstGeom prst="flowChartExtra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流程图: 联系 45"/>
          <p:cNvSpPr/>
          <p:nvPr/>
        </p:nvSpPr>
        <p:spPr>
          <a:xfrm>
            <a:off x="6139235" y="2488833"/>
            <a:ext cx="646595" cy="633602"/>
          </a:xfrm>
          <a:prstGeom prst="flowChartConnector">
            <a:avLst/>
          </a:prstGeom>
          <a:solidFill>
            <a:srgbClr val="05AFC8"/>
          </a:solidFill>
          <a:ln w="57150"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流程图: 摘录 46"/>
          <p:cNvSpPr/>
          <p:nvPr/>
        </p:nvSpPr>
        <p:spPr>
          <a:xfrm rot="5400000" flipH="1" flipV="1">
            <a:off x="6172949" y="2625289"/>
            <a:ext cx="440234" cy="360690"/>
          </a:xfrm>
          <a:prstGeom prst="flowChartExtra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3662622" y="1261995"/>
            <a:ext cx="1670586" cy="1440160"/>
            <a:chOff x="3660996" y="1863907"/>
            <a:chExt cx="1670586" cy="144016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9" name="六边形 8"/>
            <p:cNvSpPr/>
            <p:nvPr/>
          </p:nvSpPr>
          <p:spPr>
            <a:xfrm>
              <a:off x="3660996" y="1863907"/>
              <a:ext cx="1670586" cy="1440160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六边形 16"/>
            <p:cNvSpPr/>
            <p:nvPr/>
          </p:nvSpPr>
          <p:spPr>
            <a:xfrm>
              <a:off x="3731072" y="1916477"/>
              <a:ext cx="1524799" cy="1314482"/>
            </a:xfrm>
            <a:prstGeom prst="hexagon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3852793" y="1657836"/>
            <a:ext cx="125012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自然后果法</a:t>
            </a:r>
            <a:endParaRPr lang="en-US" altLang="zh-CN" sz="24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952657" y="2702155"/>
            <a:ext cx="125012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837471" y="2651744"/>
            <a:ext cx="125012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508578" y="3378803"/>
            <a:ext cx="255450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用自然的后果来惩罚，不要过多人为惩罚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1520922" y="3404008"/>
            <a:ext cx="199591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自己的行为负责，“自食其果”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0529" y="785654"/>
            <a:ext cx="2902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PS</a:t>
            </a:r>
            <a:r>
              <a:rPr lang="zh-CN" altLang="en-US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：两个条件缺一不可，教育中有许多可为之处。</a:t>
            </a:r>
            <a:endParaRPr lang="zh-CN" altLang="en-US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270940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-35630"/>
            <a:ext cx="9144000" cy="5271676"/>
          </a:xfrm>
          <a:prstGeom prst="rect">
            <a:avLst/>
          </a:prstGeom>
          <a:solidFill>
            <a:schemeClr val="dk1">
              <a:alpha val="12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流程图: 合并 38"/>
          <p:cNvSpPr/>
          <p:nvPr/>
        </p:nvSpPr>
        <p:spPr>
          <a:xfrm rot="16200000">
            <a:off x="-1171274" y="2012476"/>
            <a:ext cx="5328595" cy="3134774"/>
          </a:xfrm>
          <a:prstGeom prst="flowChartMerge">
            <a:avLst/>
          </a:prstGeom>
          <a:solidFill>
            <a:srgbClr val="FA4453">
              <a:alpha val="7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流程图: 合并 40"/>
          <p:cNvSpPr/>
          <p:nvPr/>
        </p:nvSpPr>
        <p:spPr>
          <a:xfrm rot="16200000">
            <a:off x="-811230" y="2211712"/>
            <a:ext cx="4608512" cy="2736305"/>
          </a:xfrm>
          <a:prstGeom prst="flowChartMerg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流程图: 合并 43"/>
          <p:cNvSpPr/>
          <p:nvPr/>
        </p:nvSpPr>
        <p:spPr>
          <a:xfrm rot="5400000">
            <a:off x="6084167" y="3428933"/>
            <a:ext cx="432049" cy="288032"/>
          </a:xfrm>
          <a:prstGeom prst="flowChartMerg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147351" y="3265754"/>
            <a:ext cx="266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经典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之义</a:t>
            </a:r>
            <a:endParaRPr lang="zh-CN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1602" y="3118198"/>
            <a:ext cx="1296142" cy="92333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anose="02030609000101010101" pitchFamily="49" charset="-127"/>
                <a:ea typeface="BatangChe" panose="02030609000101010101" pitchFamily="49" charset="-127"/>
              </a:rPr>
              <a:t>03</a:t>
            </a:r>
            <a:endParaRPr lang="zh-CN" altLang="zh-CN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0" y="5020022"/>
            <a:ext cx="9144000" cy="216024"/>
          </a:xfrm>
          <a:prstGeom prst="rect">
            <a:avLst/>
          </a:prstGeom>
          <a:solidFill>
            <a:srgbClr val="FA445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65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-38557"/>
            <a:ext cx="9144000" cy="5271676"/>
          </a:xfrm>
          <a:prstGeom prst="rect">
            <a:avLst/>
          </a:prstGeom>
          <a:solidFill>
            <a:schemeClr val="dk1">
              <a:alpha val="12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07504" y="210010"/>
            <a:ext cx="3816672" cy="405750"/>
            <a:chOff x="251520" y="210010"/>
            <a:chExt cx="3816672" cy="405750"/>
          </a:xfrm>
        </p:grpSpPr>
        <p:cxnSp>
          <p:nvCxnSpPr>
            <p:cNvPr id="3" name="直接连接符 2"/>
            <p:cNvCxnSpPr/>
            <p:nvPr/>
          </p:nvCxnSpPr>
          <p:spPr bwMode="auto">
            <a:xfrm flipV="1">
              <a:off x="1033936" y="250660"/>
              <a:ext cx="0" cy="288032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2700" dist="12700" dir="5400000" algn="t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251520" y="215650"/>
              <a:ext cx="7824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/>
              <a:r>
                <a:rPr lang="en-US" altLang="zh-CN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43856" y="210010"/>
              <a:ext cx="30243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经典</a:t>
              </a:r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之义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524328" y="-92546"/>
            <a:ext cx="1512168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r"/>
            <a:r>
              <a:rPr lang="en-US" altLang="zh-CN" sz="5400" b="1" dirty="0" smtClean="0">
                <a:solidFill>
                  <a:srgbClr val="05AFC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en-US" altLang="zh-CN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54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en-US" altLang="zh-CN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5400" b="1" dirty="0" smtClean="0">
                <a:solidFill>
                  <a:srgbClr val="FA44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endParaRPr lang="zh-CN" altLang="zh-CN" sz="5400" b="1" dirty="0">
              <a:solidFill>
                <a:srgbClr val="FA445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777936" y="882024"/>
            <a:ext cx="2196504" cy="1151286"/>
            <a:chOff x="971600" y="2086838"/>
            <a:chExt cx="1943968" cy="1020886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0" name="矩形 9"/>
            <p:cNvSpPr/>
            <p:nvPr/>
          </p:nvSpPr>
          <p:spPr>
            <a:xfrm>
              <a:off x="971600" y="2086838"/>
              <a:ext cx="1943968" cy="1020886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079488" y="2158846"/>
              <a:ext cx="1728192" cy="876870"/>
            </a:xfrm>
            <a:prstGeom prst="rect">
              <a:avLst/>
            </a:prstGeom>
            <a:grpFill/>
            <a:ln w="1016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44886" y="3623443"/>
            <a:ext cx="2587821" cy="1236712"/>
            <a:chOff x="971600" y="2086838"/>
            <a:chExt cx="1943968" cy="1020886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9" name="矩形 18"/>
            <p:cNvSpPr/>
            <p:nvPr/>
          </p:nvSpPr>
          <p:spPr>
            <a:xfrm>
              <a:off x="971600" y="2086838"/>
              <a:ext cx="1943968" cy="1020886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1079488" y="2187625"/>
              <a:ext cx="1728192" cy="819309"/>
            </a:xfrm>
            <a:prstGeom prst="rect">
              <a:avLst/>
            </a:prstGeom>
            <a:grpFill/>
            <a:ln w="1016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088096" y="1485798"/>
            <a:ext cx="6156312" cy="2602315"/>
            <a:chOff x="2088096" y="1485798"/>
            <a:chExt cx="6156312" cy="2602315"/>
          </a:xfrm>
          <a:solidFill>
            <a:schemeClr val="bg1"/>
          </a:solidFill>
        </p:grpSpPr>
        <p:sp>
          <p:nvSpPr>
            <p:cNvPr id="27" name="矩形 26"/>
            <p:cNvSpPr/>
            <p:nvPr/>
          </p:nvSpPr>
          <p:spPr>
            <a:xfrm>
              <a:off x="2088096" y="1995686"/>
              <a:ext cx="6156312" cy="1584176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2915816" y="1485798"/>
              <a:ext cx="5328592" cy="50825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2088927" y="3579862"/>
              <a:ext cx="4499297" cy="508251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239342" y="1721557"/>
            <a:ext cx="4105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爱弥儿</a:t>
            </a: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经典之义：“发现儿童”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67547" y="2262825"/>
            <a:ext cx="6048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卢梭时代，儿童地位低下，遭受苦难；</a:t>
            </a:r>
            <a:endParaRPr lang="en-US" altLang="zh-CN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儿童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成长规律不被人们认识到</a:t>
            </a: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当下，我们的</a:t>
            </a: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教育教学中依然存在很多忽视儿童成长规律与轻视其地位之处，值得我们多多反思。</a:t>
            </a:r>
            <a:endParaRPr lang="en-US" altLang="zh-CN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流程图: 合并 38"/>
          <p:cNvSpPr/>
          <p:nvPr/>
        </p:nvSpPr>
        <p:spPr>
          <a:xfrm rot="16200000">
            <a:off x="147157" y="281204"/>
            <a:ext cx="360039" cy="240025"/>
          </a:xfrm>
          <a:prstGeom prst="flowChartMerg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927029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矩形 60"/>
          <p:cNvSpPr/>
          <p:nvPr/>
        </p:nvSpPr>
        <p:spPr>
          <a:xfrm>
            <a:off x="0" y="-35630"/>
            <a:ext cx="9144000" cy="5271676"/>
          </a:xfrm>
          <a:prstGeom prst="rect">
            <a:avLst/>
          </a:prstGeom>
          <a:solidFill>
            <a:schemeClr val="dk1">
              <a:alpha val="12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流程图: 合并 38"/>
          <p:cNvSpPr/>
          <p:nvPr/>
        </p:nvSpPr>
        <p:spPr>
          <a:xfrm rot="10800000">
            <a:off x="971600" y="4155925"/>
            <a:ext cx="7200800" cy="1008112"/>
          </a:xfrm>
          <a:prstGeom prst="flowChartMerge">
            <a:avLst/>
          </a:prstGeom>
          <a:solidFill>
            <a:srgbClr val="F5C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流程图: 合并 40"/>
          <p:cNvSpPr/>
          <p:nvPr/>
        </p:nvSpPr>
        <p:spPr>
          <a:xfrm rot="10800000">
            <a:off x="1187624" y="4227933"/>
            <a:ext cx="6768752" cy="936104"/>
          </a:xfrm>
          <a:prstGeom prst="flowChartMerg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流程图: 合并 43"/>
          <p:cNvSpPr/>
          <p:nvPr/>
        </p:nvSpPr>
        <p:spPr>
          <a:xfrm>
            <a:off x="4324075" y="1569894"/>
            <a:ext cx="432049" cy="288032"/>
          </a:xfrm>
          <a:prstGeom prst="flowChartMerg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流程图: 合并 53"/>
          <p:cNvSpPr/>
          <p:nvPr/>
        </p:nvSpPr>
        <p:spPr>
          <a:xfrm>
            <a:off x="-108520" y="-23472"/>
            <a:ext cx="1008111" cy="349771"/>
          </a:xfrm>
          <a:prstGeom prst="flowChartMerge">
            <a:avLst/>
          </a:prstGeom>
          <a:solidFill>
            <a:srgbClr val="F5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流程图: 合并 54"/>
          <p:cNvSpPr/>
          <p:nvPr/>
        </p:nvSpPr>
        <p:spPr>
          <a:xfrm>
            <a:off x="-508" y="-23472"/>
            <a:ext cx="756084" cy="290966"/>
          </a:xfrm>
          <a:prstGeom prst="flowChartMerge">
            <a:avLst/>
          </a:prstGeom>
          <a:solidFill>
            <a:srgbClr val="F5C000"/>
          </a:solidFill>
          <a:ln w="63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5"/>
          <p:cNvSpPr txBox="1"/>
          <p:nvPr/>
        </p:nvSpPr>
        <p:spPr>
          <a:xfrm>
            <a:off x="7236295" y="62075"/>
            <a:ext cx="1512168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r"/>
            <a:r>
              <a:rPr lang="en-US" altLang="zh-CN" sz="5400" b="1" dirty="0" smtClean="0">
                <a:solidFill>
                  <a:srgbClr val="05AFC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en-US" altLang="zh-CN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54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en-US" altLang="zh-CN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5400" b="1" dirty="0" smtClean="0">
                <a:solidFill>
                  <a:srgbClr val="FA44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endParaRPr lang="zh-CN" altLang="zh-CN" sz="5400" b="1" dirty="0">
              <a:solidFill>
                <a:srgbClr val="FA445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43808" y="2215487"/>
            <a:ext cx="47011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i="1" dirty="0" smtClean="0"/>
              <a:t>谢谢各位老师！</a:t>
            </a:r>
            <a:endParaRPr lang="zh-CN" altLang="en-US" sz="4400" b="1" i="1" dirty="0"/>
          </a:p>
        </p:txBody>
      </p:sp>
    </p:spTree>
    <p:extLst>
      <p:ext uri="{BB962C8B-B14F-4D97-AF65-F5344CB8AC3E}">
        <p14:creationId xmlns:p14="http://schemas.microsoft.com/office/powerpoint/2010/main" val="4101339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自定义 5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F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1357</TotalTime>
  <Words>228</Words>
  <Application>Microsoft Office PowerPoint</Application>
  <PresentationFormat>全屏显示(16:9)</PresentationFormat>
  <Paragraphs>40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9" baseType="lpstr">
      <vt:lpstr>Arial Unicode MS</vt:lpstr>
      <vt:lpstr>BatangChe</vt:lpstr>
      <vt:lpstr>方正小标宋简体</vt:lpstr>
      <vt:lpstr>华文行楷</vt:lpstr>
      <vt:lpstr>宋体</vt:lpstr>
      <vt:lpstr>微软雅黑</vt:lpstr>
      <vt:lpstr>Arial</vt:lpstr>
      <vt:lpstr>Calibri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杨睿</dc:creator>
  <cp:lastModifiedBy>李雪</cp:lastModifiedBy>
  <cp:revision>87</cp:revision>
  <dcterms:created xsi:type="dcterms:W3CDTF">1988-01-08T08:00:09Z</dcterms:created>
  <dcterms:modified xsi:type="dcterms:W3CDTF">2020-06-09T13:46:24Z</dcterms:modified>
</cp:coreProperties>
</file>