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8" r:id="rId13"/>
    <p:sldId id="275" r:id="rId14"/>
    <p:sldId id="276" r:id="rId15"/>
    <p:sldId id="277" r:id="rId16"/>
    <p:sldId id="273" r:id="rId17"/>
    <p:sldId id="279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82A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55" d="100"/>
          <a:sy n="55" d="100"/>
        </p:scale>
        <p:origin x="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7ED81-42DF-404D-BDEB-EC30612951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86379-B819-4425-9870-DBCC71FF35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EDE35-E072-472C-8ED8-029E32C24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42B44-BC53-483A-BE61-FAA7B4424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406128" y="2783756"/>
            <a:ext cx="1659429" cy="1862048"/>
            <a:chOff x="4916657" y="3190057"/>
            <a:chExt cx="1659429" cy="1862048"/>
          </a:xfrm>
        </p:grpSpPr>
        <p:sp>
          <p:nvSpPr>
            <p:cNvPr id="11" name="文本框 10"/>
            <p:cNvSpPr txBox="1"/>
            <p:nvPr/>
          </p:nvSpPr>
          <p:spPr>
            <a:xfrm>
              <a:off x="4916657" y="3190057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  <a:sym typeface="字魂59号-创粗黑" panose="00000500000000000000" pitchFamily="2" charset="-122"/>
                </a:rPr>
                <a:t>分</a:t>
              </a:r>
              <a:endParaRPr lang="zh-CN" altLang="en-US" sz="115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rot="18449013">
              <a:off x="4932442" y="3772289"/>
              <a:ext cx="1053239" cy="31161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READING</a:t>
              </a:r>
              <a:endParaRPr lang="zh-CN" altLang="en-US" sz="1600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354606" y="2753849"/>
            <a:ext cx="1659429" cy="1862048"/>
            <a:chOff x="6377157" y="3190057"/>
            <a:chExt cx="1659429" cy="1862048"/>
          </a:xfrm>
        </p:grpSpPr>
        <p:sp>
          <p:nvSpPr>
            <p:cNvPr id="14" name="文本框 13"/>
            <p:cNvSpPr txBox="1"/>
            <p:nvPr/>
          </p:nvSpPr>
          <p:spPr>
            <a:xfrm>
              <a:off x="6377157" y="3190057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  <a:sym typeface="字魂59号-创粗黑" panose="00000500000000000000" pitchFamily="2" charset="-122"/>
                </a:rPr>
                <a:t>享</a:t>
              </a:r>
              <a:endParaRPr lang="zh-CN" altLang="en-US" sz="115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21427651">
              <a:off x="6660699" y="4431520"/>
              <a:ext cx="1185613" cy="2531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SHARING</a:t>
              </a:r>
              <a:endParaRPr lang="zh-CN" altLang="en-US" sz="1600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303085" y="2753849"/>
            <a:ext cx="1659429" cy="1862048"/>
            <a:chOff x="7837656" y="3190057"/>
            <a:chExt cx="1659429" cy="1862048"/>
          </a:xfrm>
        </p:grpSpPr>
        <p:sp>
          <p:nvSpPr>
            <p:cNvPr id="17" name="文本框 16"/>
            <p:cNvSpPr txBox="1"/>
            <p:nvPr/>
          </p:nvSpPr>
          <p:spPr>
            <a:xfrm>
              <a:off x="7837656" y="3190057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  <a:sym typeface="字魂59号-创粗黑" panose="00000500000000000000" pitchFamily="2" charset="-122"/>
                </a:rPr>
                <a:t>会</a:t>
              </a:r>
              <a:endParaRPr lang="zh-CN" altLang="en-US" sz="115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1461666">
              <a:off x="8760801" y="3832076"/>
              <a:ext cx="670612" cy="2280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rPr>
                <a:t>CLUB</a:t>
              </a:r>
              <a:endParaRPr lang="zh-CN" altLang="en-US" sz="1600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590192" y="1152540"/>
            <a:ext cx="81457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rPr>
              <a:t>《名师名课</a:t>
            </a:r>
            <a:r>
              <a:rPr lang="en-US" altLang="zh-CN" sz="6600" dirty="0"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rPr>
              <a:t>.</a:t>
            </a:r>
            <a:r>
              <a:rPr lang="zh-CN" altLang="en-US" sz="6600" dirty="0"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rPr>
              <a:t>珍珠篇》</a:t>
            </a:r>
            <a:endParaRPr lang="zh-CN" altLang="en-US" sz="6600" dirty="0"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06128" y="4873907"/>
            <a:ext cx="570194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i="0" dirty="0" smtClean="0">
                <a:effectLst/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常州市兰陵小学   张春玲</a:t>
            </a:r>
            <a:endParaRPr lang="zh-CN" altLang="en-US" sz="2800" b="1" i="0" dirty="0" smtClean="0">
              <a:effectLst/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330912" y="5824516"/>
            <a:ext cx="1886863" cy="370590"/>
            <a:chOff x="6414265" y="5878129"/>
            <a:chExt cx="1886863" cy="370590"/>
          </a:xfrm>
        </p:grpSpPr>
        <p:sp>
          <p:nvSpPr>
            <p:cNvPr id="30" name="椭圆 29"/>
            <p:cNvSpPr/>
            <p:nvPr/>
          </p:nvSpPr>
          <p:spPr>
            <a:xfrm>
              <a:off x="6414265" y="5878129"/>
              <a:ext cx="370590" cy="3705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72401" y="5878129"/>
              <a:ext cx="370590" cy="3705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7930538" y="5878129"/>
              <a:ext cx="370590" cy="3705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十字形 1"/>
          <p:cNvSpPr/>
          <p:nvPr/>
        </p:nvSpPr>
        <p:spPr>
          <a:xfrm>
            <a:off x="7408257" y="5901861"/>
            <a:ext cx="215900" cy="215900"/>
          </a:xfrm>
          <a:prstGeom prst="plus">
            <a:avLst>
              <a:gd name="adj" fmla="val 3794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8184320" y="5911418"/>
            <a:ext cx="196786" cy="196786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33" name="动作按钮: 声音 32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8953026" y="5941431"/>
            <a:ext cx="158243" cy="158243"/>
          </a:xfrm>
          <a:prstGeom prst="actionButtonSou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" grpId="0" animBg="1"/>
      <p:bldP spid="3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62457" y="3043123"/>
            <a:ext cx="424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rPr>
              <a:t>个人感受</a:t>
            </a:r>
            <a:endParaRPr lang="zh-CN" altLang="en-US" sz="8000" dirty="0"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01092" y="4582665"/>
            <a:ext cx="47696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b="0" i="0" dirty="0" smtClean="0">
                <a:effectLst/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The user can demonstrate on a projector or computer, or print the presentation and make it into a film to be used in a wider field</a:t>
            </a:r>
            <a:endParaRPr lang="en-US" altLang="zh-CN" sz="1000" b="0" i="0" dirty="0" smtClean="0">
              <a:effectLst/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19004330">
            <a:off x="7521068" y="1627375"/>
            <a:ext cx="1529654" cy="1327917"/>
            <a:chOff x="6433779" y="475408"/>
            <a:chExt cx="1529654" cy="1327917"/>
          </a:xfrm>
        </p:grpSpPr>
        <p:grpSp>
          <p:nvGrpSpPr>
            <p:cNvPr id="10" name="组合 9"/>
            <p:cNvGrpSpPr/>
            <p:nvPr/>
          </p:nvGrpSpPr>
          <p:grpSpPr>
            <a:xfrm>
              <a:off x="6433779" y="475408"/>
              <a:ext cx="1529654" cy="1327917"/>
              <a:chOff x="5817992" y="612568"/>
              <a:chExt cx="1529654" cy="1327917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5892512" y="627011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5817992" y="612568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 rot="1260124">
              <a:off x="6809768" y="871789"/>
              <a:ext cx="1127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03</a:t>
              </a:r>
              <a:endParaRPr lang="zh-CN" altLang="en-US" sz="44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11" y="261854"/>
            <a:ext cx="11278578" cy="63342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094105" y="628650"/>
            <a:ext cx="9253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一、教学设计精当，令人耳目一新</a:t>
            </a:r>
            <a:endParaRPr lang="zh-CN" altLang="en-US" sz="2800" dirty="0">
              <a:solidFill>
                <a:srgbClr val="0070C0"/>
              </a:solidFill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2" name="图片 1" descr="C:\Users\Administrator\Desktop\1.jp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8219" y="1868561"/>
            <a:ext cx="2796540" cy="3960408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09295" y="1739265"/>
            <a:ext cx="569785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200" b="0">
                <a:ea typeface="宋体" panose="02010600030101010101" pitchFamily="2" charset="-122"/>
              </a:rPr>
              <a:t>          </a:t>
            </a:r>
            <a:r>
              <a:rPr lang="zh-CN" sz="2400" b="0">
                <a:ea typeface="宋体" panose="02010600030101010101" pitchFamily="2" charset="-122"/>
              </a:rPr>
              <a:t>如：《两位数加两位数的口算》时，设计了一个让学生编题的过程。让学生先猜一猜4   ＋2   可能是多少，再让学生自主编三道得数是六十几，三道得数是七十几的题。学生在编题的过程中深刻体会到了“个位上的数字相加不满十，就是六十几，满十就是七十几”。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72870" y="712470"/>
            <a:ext cx="8893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二、课堂教学扎实有效，突出知识的产生和发展过程。</a:t>
            </a:r>
            <a:endParaRPr lang="zh-CN" altLang="en-US" sz="2800" dirty="0">
              <a:solidFill>
                <a:srgbClr val="0070C0"/>
              </a:solidFill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2" name="图片 1" descr="D6B9DFAF7FCA1BEA824B3AD353E08A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370" y="1254125"/>
            <a:ext cx="4999990" cy="4916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11" y="261854"/>
            <a:ext cx="11278578" cy="6334293"/>
          </a:xfrm>
          <a:prstGeom prst="rect">
            <a:avLst/>
          </a:prstGeom>
        </p:spPr>
      </p:pic>
      <p:pic>
        <p:nvPicPr>
          <p:cNvPr id="30" name="图片 29" descr="C:\Users\Administrator\Desktop\1.jp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35323" y="1448842"/>
            <a:ext cx="2796540" cy="3960408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15390" y="755015"/>
            <a:ext cx="89185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6070"/>
            <a:r>
              <a:rPr lang="zh-CN" sz="2800" b="1">
                <a:ea typeface="宋体" panose="02010600030101010101" pitchFamily="2" charset="-122"/>
              </a:rPr>
              <a:t>三、加强数学与生活的联系，极力构建生活化的课堂</a:t>
            </a:r>
            <a:r>
              <a:rPr lang="zh-CN" sz="1200" b="1">
                <a:ea typeface="宋体" panose="02010600030101010101" pitchFamily="2" charset="-122"/>
              </a:rPr>
              <a:t>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36395" y="2199005"/>
            <a:ext cx="70993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6070"/>
            <a:r>
              <a:rPr lang="zh-CN" sz="2800" b="1">
                <a:ea typeface="宋体" panose="02010600030101010101" pitchFamily="2" charset="-122"/>
              </a:rPr>
              <a:t>四、加强对学生探究能力的培养与训练</a:t>
            </a:r>
            <a:r>
              <a:rPr lang="zh-CN" sz="1200" b="1">
                <a:ea typeface="宋体" panose="02010600030101010101" pitchFamily="2" charset="-122"/>
              </a:rPr>
              <a:t>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40180" y="3823335"/>
            <a:ext cx="69996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2800" b="1">
                <a:solidFill>
                  <a:srgbClr val="333333"/>
                </a:solidFill>
                <a:ea typeface="宋体" panose="02010600030101010101" pitchFamily="2" charset="-122"/>
              </a:rPr>
              <a:t>五、加强对学生的动手实践能力和创新意识的培养。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70457" y="3055823"/>
            <a:ext cx="3230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rPr>
              <a:t>结束语</a:t>
            </a:r>
            <a:endParaRPr lang="zh-CN" altLang="en-US" sz="8000" dirty="0"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19004330">
            <a:off x="7521068" y="1627375"/>
            <a:ext cx="1529654" cy="1327917"/>
            <a:chOff x="6433779" y="475408"/>
            <a:chExt cx="1529654" cy="1327917"/>
          </a:xfrm>
        </p:grpSpPr>
        <p:grpSp>
          <p:nvGrpSpPr>
            <p:cNvPr id="10" name="组合 9"/>
            <p:cNvGrpSpPr/>
            <p:nvPr/>
          </p:nvGrpSpPr>
          <p:grpSpPr>
            <a:xfrm>
              <a:off x="6433779" y="475408"/>
              <a:ext cx="1529654" cy="1327917"/>
              <a:chOff x="5817992" y="612568"/>
              <a:chExt cx="1529654" cy="1327917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5892512" y="627011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5817992" y="612568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 rot="1260124">
              <a:off x="6809768" y="871789"/>
              <a:ext cx="1127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04</a:t>
              </a:r>
              <a:endParaRPr lang="zh-CN" altLang="en-US" sz="44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16" y="261854"/>
            <a:ext cx="11278578" cy="63342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7" b="18953"/>
          <a:stretch>
            <a:fillRect/>
          </a:stretch>
        </p:blipFill>
        <p:spPr>
          <a:xfrm>
            <a:off x="2060355" y="4362353"/>
            <a:ext cx="8125366" cy="1895919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22525" y="1380490"/>
            <a:ext cx="760158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0">
                <a:solidFill>
                  <a:srgbClr val="222222"/>
                </a:solidFill>
                <a:ea typeface="宋体" panose="02010600030101010101" pitchFamily="2" charset="-122"/>
              </a:rPr>
              <a:t>         </a:t>
            </a:r>
            <a:r>
              <a:rPr lang="zh-CN" sz="2800" b="0">
                <a:solidFill>
                  <a:srgbClr val="222222"/>
                </a:solidFill>
                <a:ea typeface="宋体" panose="02010600030101010101" pitchFamily="2" charset="-122"/>
              </a:rPr>
              <a:t>相信书籍的力量，“书籍是精神的食粮”，“书籍是人类进步的阶梯。”书籍更是我们作为人类工程师“进步的阶梯”。多读书吧，读书使人心明眼亮。”是的，读了书，多读书，我们教育工作者的心会更纯净，眼睛会更充满智慧的光芒！</a:t>
            </a:r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</a:rPr>
              <a:t> 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762522" y="900346"/>
            <a:ext cx="2955577" cy="1032678"/>
            <a:chOff x="4445846" y="586919"/>
            <a:chExt cx="2202179" cy="769441"/>
          </a:xfrm>
        </p:grpSpPr>
        <p:sp>
          <p:nvSpPr>
            <p:cNvPr id="6" name="矩形 7"/>
            <p:cNvSpPr/>
            <p:nvPr/>
          </p:nvSpPr>
          <p:spPr>
            <a:xfrm>
              <a:off x="4445846" y="654652"/>
              <a:ext cx="2202179" cy="696627"/>
            </a:xfrm>
            <a:custGeom>
              <a:avLst/>
              <a:gdLst>
                <a:gd name="connsiteX0" fmla="*/ 0 w 2141220"/>
                <a:gd name="connsiteY0" fmla="*/ 0 h 579120"/>
                <a:gd name="connsiteX1" fmla="*/ 2141220 w 2141220"/>
                <a:gd name="connsiteY1" fmla="*/ 0 h 579120"/>
                <a:gd name="connsiteX2" fmla="*/ 2141220 w 2141220"/>
                <a:gd name="connsiteY2" fmla="*/ 579120 h 579120"/>
                <a:gd name="connsiteX3" fmla="*/ 0 w 2141220"/>
                <a:gd name="connsiteY3" fmla="*/ 579120 h 579120"/>
                <a:gd name="connsiteX4" fmla="*/ 0 w 2141220"/>
                <a:gd name="connsiteY4" fmla="*/ 0 h 579120"/>
                <a:gd name="connsiteX0-1" fmla="*/ 27093 w 2168313"/>
                <a:gd name="connsiteY0-2" fmla="*/ 0 h 579120"/>
                <a:gd name="connsiteX1-3" fmla="*/ 2168313 w 2168313"/>
                <a:gd name="connsiteY1-4" fmla="*/ 0 h 579120"/>
                <a:gd name="connsiteX2-5" fmla="*/ 2168313 w 2168313"/>
                <a:gd name="connsiteY2-6" fmla="*/ 579120 h 579120"/>
                <a:gd name="connsiteX3-7" fmla="*/ 27093 w 2168313"/>
                <a:gd name="connsiteY3-8" fmla="*/ 579120 h 579120"/>
                <a:gd name="connsiteX4-9" fmla="*/ 27093 w 2168313"/>
                <a:gd name="connsiteY4-10" fmla="*/ 0 h 579120"/>
                <a:gd name="connsiteX0-11" fmla="*/ 27093 w 2168313"/>
                <a:gd name="connsiteY0-12" fmla="*/ 60960 h 640080"/>
                <a:gd name="connsiteX1-13" fmla="*/ 2168313 w 2168313"/>
                <a:gd name="connsiteY1-14" fmla="*/ 60960 h 640080"/>
                <a:gd name="connsiteX2-15" fmla="*/ 2168313 w 2168313"/>
                <a:gd name="connsiteY2-16" fmla="*/ 640080 h 640080"/>
                <a:gd name="connsiteX3-17" fmla="*/ 27093 w 2168313"/>
                <a:gd name="connsiteY3-18" fmla="*/ 640080 h 640080"/>
                <a:gd name="connsiteX4-19" fmla="*/ 27093 w 2168313"/>
                <a:gd name="connsiteY4-20" fmla="*/ 60960 h 640080"/>
                <a:gd name="connsiteX0-21" fmla="*/ 27093 w 2168313"/>
                <a:gd name="connsiteY0-22" fmla="*/ 60960 h 680720"/>
                <a:gd name="connsiteX1-23" fmla="*/ 2168313 w 2168313"/>
                <a:gd name="connsiteY1-24" fmla="*/ 60960 h 680720"/>
                <a:gd name="connsiteX2-25" fmla="*/ 2168313 w 2168313"/>
                <a:gd name="connsiteY2-26" fmla="*/ 640080 h 680720"/>
                <a:gd name="connsiteX3-27" fmla="*/ 27093 w 2168313"/>
                <a:gd name="connsiteY3-28" fmla="*/ 640080 h 680720"/>
                <a:gd name="connsiteX4-29" fmla="*/ 27093 w 2168313"/>
                <a:gd name="connsiteY4-30" fmla="*/ 60960 h 680720"/>
                <a:gd name="connsiteX0-31" fmla="*/ 27093 w 2202179"/>
                <a:gd name="connsiteY0-32" fmla="*/ 60960 h 680720"/>
                <a:gd name="connsiteX1-33" fmla="*/ 2168313 w 2202179"/>
                <a:gd name="connsiteY1-34" fmla="*/ 60960 h 680720"/>
                <a:gd name="connsiteX2-35" fmla="*/ 2168313 w 2202179"/>
                <a:gd name="connsiteY2-36" fmla="*/ 640080 h 680720"/>
                <a:gd name="connsiteX3-37" fmla="*/ 27093 w 2202179"/>
                <a:gd name="connsiteY3-38" fmla="*/ 640080 h 680720"/>
                <a:gd name="connsiteX4-39" fmla="*/ 27093 w 2202179"/>
                <a:gd name="connsiteY4-40" fmla="*/ 60960 h 680720"/>
                <a:gd name="connsiteX0-41" fmla="*/ 27093 w 2202179"/>
                <a:gd name="connsiteY0-42" fmla="*/ 76867 h 696627"/>
                <a:gd name="connsiteX1-43" fmla="*/ 2168313 w 2202179"/>
                <a:gd name="connsiteY1-44" fmla="*/ 76867 h 696627"/>
                <a:gd name="connsiteX2-45" fmla="*/ 2168313 w 2202179"/>
                <a:gd name="connsiteY2-46" fmla="*/ 655987 h 696627"/>
                <a:gd name="connsiteX3-47" fmla="*/ 27093 w 2202179"/>
                <a:gd name="connsiteY3-48" fmla="*/ 655987 h 696627"/>
                <a:gd name="connsiteX4-49" fmla="*/ 27093 w 2202179"/>
                <a:gd name="connsiteY4-50" fmla="*/ 76867 h 6966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02179" h="696627">
                  <a:moveTo>
                    <a:pt x="27093" y="76867"/>
                  </a:moveTo>
                  <a:cubicBezTo>
                    <a:pt x="740833" y="-60293"/>
                    <a:pt x="1454573" y="15907"/>
                    <a:pt x="2168313" y="76867"/>
                  </a:cubicBezTo>
                  <a:cubicBezTo>
                    <a:pt x="2168313" y="269907"/>
                    <a:pt x="2244513" y="462947"/>
                    <a:pt x="2168313" y="655987"/>
                  </a:cubicBezTo>
                  <a:cubicBezTo>
                    <a:pt x="1454573" y="655987"/>
                    <a:pt x="862753" y="747427"/>
                    <a:pt x="27093" y="655987"/>
                  </a:cubicBezTo>
                  <a:cubicBezTo>
                    <a:pt x="27093" y="462947"/>
                    <a:pt x="-33867" y="346107"/>
                    <a:pt x="27093" y="7686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945380" y="586919"/>
              <a:ext cx="1417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dirty="0" smtClean="0">
                  <a:solidFill>
                    <a:schemeClr val="bg1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  <a:sym typeface="字魂59号-创粗黑" panose="00000500000000000000" pitchFamily="2" charset="-122"/>
                </a:rPr>
                <a:t>目录</a:t>
              </a:r>
              <a:endParaRPr lang="zh-CN" altLang="en-US" sz="60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429425" y="2640258"/>
            <a:ext cx="2426911" cy="584775"/>
            <a:chOff x="2270760" y="2066985"/>
            <a:chExt cx="2426911" cy="584775"/>
          </a:xfrm>
        </p:grpSpPr>
        <p:grpSp>
          <p:nvGrpSpPr>
            <p:cNvPr id="9" name="组合 8"/>
            <p:cNvGrpSpPr/>
            <p:nvPr/>
          </p:nvGrpSpPr>
          <p:grpSpPr>
            <a:xfrm>
              <a:off x="2270760" y="2087880"/>
              <a:ext cx="670560" cy="563880"/>
              <a:chOff x="2270760" y="2087880"/>
              <a:chExt cx="670560" cy="56388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2270760" y="2087880"/>
                <a:ext cx="563880" cy="5638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316480" y="2138987"/>
                <a:ext cx="624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8号-创中黑" panose="00000500000000000000" pitchFamily="2" charset="-122"/>
                    <a:sym typeface="字魂59号-创粗黑" panose="00000500000000000000" pitchFamily="2" charset="-122"/>
                  </a:rPr>
                  <a:t>01</a:t>
                </a:r>
                <a:endParaRPr lang="zh-CN" altLang="en-US" sz="24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2889191" y="206698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作者介绍</a:t>
              </a:r>
              <a:endParaRPr lang="zh-CN" altLang="en-US" sz="32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47539" y="2589150"/>
            <a:ext cx="2426911" cy="584775"/>
            <a:chOff x="2270760" y="2066985"/>
            <a:chExt cx="2426911" cy="584775"/>
          </a:xfrm>
        </p:grpSpPr>
        <p:grpSp>
          <p:nvGrpSpPr>
            <p:cNvPr id="14" name="组合 13"/>
            <p:cNvGrpSpPr/>
            <p:nvPr/>
          </p:nvGrpSpPr>
          <p:grpSpPr>
            <a:xfrm>
              <a:off x="2270760" y="2087880"/>
              <a:ext cx="670560" cy="563880"/>
              <a:chOff x="2270760" y="2087880"/>
              <a:chExt cx="670560" cy="56388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2270760" y="2087880"/>
                <a:ext cx="563880" cy="5638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316480" y="2138987"/>
                <a:ext cx="624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8号-创中黑" panose="00000500000000000000" pitchFamily="2" charset="-122"/>
                    <a:sym typeface="字魂59号-创粗黑" panose="00000500000000000000" pitchFamily="2" charset="-122"/>
                  </a:rPr>
                  <a:t>02</a:t>
                </a:r>
                <a:endParaRPr lang="zh-CN" altLang="en-US" sz="24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889191" y="206698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目录分享</a:t>
              </a:r>
              <a:endParaRPr lang="zh-CN" altLang="en-US" sz="32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75145" y="3747390"/>
            <a:ext cx="2426911" cy="584775"/>
            <a:chOff x="2270760" y="2066985"/>
            <a:chExt cx="2426911" cy="584775"/>
          </a:xfrm>
        </p:grpSpPr>
        <p:grpSp>
          <p:nvGrpSpPr>
            <p:cNvPr id="19" name="组合 18"/>
            <p:cNvGrpSpPr/>
            <p:nvPr/>
          </p:nvGrpSpPr>
          <p:grpSpPr>
            <a:xfrm>
              <a:off x="2270760" y="2087880"/>
              <a:ext cx="670560" cy="563880"/>
              <a:chOff x="2270760" y="2087880"/>
              <a:chExt cx="670560" cy="563880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2270760" y="2087880"/>
                <a:ext cx="563880" cy="5638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2316480" y="2138987"/>
                <a:ext cx="624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8号-创中黑" panose="00000500000000000000" pitchFamily="2" charset="-122"/>
                    <a:sym typeface="字魂59号-创粗黑" panose="00000500000000000000" pitchFamily="2" charset="-122"/>
                  </a:rPr>
                  <a:t>03</a:t>
                </a:r>
                <a:endParaRPr lang="zh-CN" altLang="en-US" sz="24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889191" y="2066985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个人感受</a:t>
              </a:r>
              <a:endParaRPr lang="zh-CN" altLang="en-US" sz="32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093259" y="3696282"/>
            <a:ext cx="2223711" cy="584775"/>
            <a:chOff x="2270760" y="2066985"/>
            <a:chExt cx="2223711" cy="584775"/>
          </a:xfrm>
        </p:grpSpPr>
        <p:grpSp>
          <p:nvGrpSpPr>
            <p:cNvPr id="24" name="组合 23"/>
            <p:cNvGrpSpPr/>
            <p:nvPr/>
          </p:nvGrpSpPr>
          <p:grpSpPr>
            <a:xfrm>
              <a:off x="2270760" y="2087880"/>
              <a:ext cx="670560" cy="563880"/>
              <a:chOff x="2270760" y="2087880"/>
              <a:chExt cx="670560" cy="56388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270760" y="2087880"/>
                <a:ext cx="563880" cy="5638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2316480" y="2138987"/>
                <a:ext cx="624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8号-创中黑" panose="00000500000000000000" pitchFamily="2" charset="-122"/>
                    <a:sym typeface="字魂59号-创粗黑" panose="00000500000000000000" pitchFamily="2" charset="-122"/>
                  </a:rPr>
                  <a:t>04</a:t>
                </a:r>
                <a:endParaRPr lang="zh-CN" altLang="en-US" sz="24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3092391" y="2066985"/>
              <a:ext cx="14020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结束语</a:t>
              </a:r>
              <a:endParaRPr lang="zh-CN" altLang="en-US" sz="32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7" b="18953"/>
          <a:stretch>
            <a:fillRect/>
          </a:stretch>
        </p:blipFill>
        <p:spPr>
          <a:xfrm>
            <a:off x="815340" y="4531897"/>
            <a:ext cx="10058400" cy="2346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62457" y="3055823"/>
            <a:ext cx="424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rPr>
              <a:t>作者介绍</a:t>
            </a:r>
            <a:endParaRPr lang="zh-CN" altLang="en-US" sz="8000" dirty="0"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01092" y="4582665"/>
            <a:ext cx="47696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b="0" i="0" dirty="0" smtClean="0">
                <a:effectLst/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The user can demonstrate on a projector or computer, or print the presentation and make it into a film to be used in a wider field</a:t>
            </a:r>
            <a:endParaRPr lang="en-US" altLang="zh-CN" sz="1000" b="0" i="0" dirty="0" smtClean="0">
              <a:effectLst/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19004330">
            <a:off x="7521068" y="1627375"/>
            <a:ext cx="1529654" cy="1327917"/>
            <a:chOff x="6433779" y="475408"/>
            <a:chExt cx="1529654" cy="1327917"/>
          </a:xfrm>
        </p:grpSpPr>
        <p:grpSp>
          <p:nvGrpSpPr>
            <p:cNvPr id="10" name="组合 9"/>
            <p:cNvGrpSpPr/>
            <p:nvPr/>
          </p:nvGrpSpPr>
          <p:grpSpPr>
            <a:xfrm>
              <a:off x="6433779" y="475408"/>
              <a:ext cx="1529654" cy="1327917"/>
              <a:chOff x="5817992" y="612568"/>
              <a:chExt cx="1529654" cy="1327917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5892512" y="627011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5817992" y="612568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 rot="1260124">
              <a:off x="6809768" y="871789"/>
              <a:ext cx="1127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01</a:t>
              </a:r>
              <a:endParaRPr lang="zh-CN" altLang="en-US" sz="44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11" y="261854"/>
            <a:ext cx="11278578" cy="63342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24475" y="628650"/>
            <a:ext cx="2346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作者介绍</a:t>
            </a:r>
            <a:endParaRPr lang="zh-CN" altLang="en-US" sz="2800" dirty="0">
              <a:solidFill>
                <a:srgbClr val="0070C0"/>
              </a:solidFill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77124" y="558318"/>
            <a:ext cx="747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01</a:t>
            </a:r>
            <a:endParaRPr lang="zh-CN" altLang="en-US" sz="4800" dirty="0">
              <a:solidFill>
                <a:srgbClr val="0070C0"/>
              </a:solidFill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6" b="80480"/>
          <a:stretch>
            <a:fillRect/>
          </a:stretch>
        </p:blipFill>
        <p:spPr>
          <a:xfrm rot="21263796">
            <a:off x="9444335" y="5149139"/>
            <a:ext cx="2669141" cy="1739040"/>
          </a:xfrm>
          <a:prstGeom prst="rect">
            <a:avLst/>
          </a:prstGeom>
        </p:spPr>
      </p:pic>
      <p:pic>
        <p:nvPicPr>
          <p:cNvPr id="52" name="图片 51" descr="C:\Users\Administrator\Desktop\3.jpg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5370" y="956945"/>
            <a:ext cx="2472690" cy="32912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667760" y="1659890"/>
            <a:ext cx="687451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200" b="0">
                <a:solidFill>
                  <a:srgbClr val="333333"/>
                </a:solidFill>
                <a:ea typeface="宋体" panose="02010600030101010101" pitchFamily="2" charset="-122"/>
              </a:rPr>
              <a:t>   </a:t>
            </a:r>
            <a:r>
              <a:rPr lang="en-US" alt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    </a:t>
            </a:r>
            <a:r>
              <a:rPr lang="zh-CN" sz="2800" b="0">
                <a:solidFill>
                  <a:srgbClr val="333333"/>
                </a:solidFill>
                <a:ea typeface="宋体" panose="02010600030101010101" pitchFamily="2" charset="-122"/>
              </a:rPr>
              <a:t>夏青峰，中学高级教师，特级教师，教育博士生，曾获全国第三届小学数学教学比赛第一名，应邀至全国各地上课讲学200多场次，在《人民教育》《中国教育报》等省级以上报刊发表论文200多篇。曾任江苏省江阴市华士实验教育集团董事长、总校长，现任北京市朝阳区管庄学区党总支书记、管庄中心小学校长。 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11" y="261854"/>
            <a:ext cx="11278578" cy="63342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24475" y="628650"/>
            <a:ext cx="2346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作者介绍</a:t>
            </a:r>
            <a:endParaRPr lang="zh-CN" altLang="en-US" sz="2800" dirty="0">
              <a:solidFill>
                <a:srgbClr val="0070C0"/>
              </a:solidFill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77124" y="558318"/>
            <a:ext cx="747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01</a:t>
            </a:r>
            <a:endParaRPr lang="zh-CN" altLang="en-US" sz="4800" dirty="0">
              <a:solidFill>
                <a:srgbClr val="0070C0"/>
              </a:solidFill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77" y="2812538"/>
            <a:ext cx="448822" cy="44218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42" y="3625689"/>
            <a:ext cx="665338" cy="665338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839595" y="1389380"/>
            <a:ext cx="806513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altLang="zh-CN" sz="3600" b="0">
                <a:solidFill>
                  <a:srgbClr val="333333"/>
                </a:solidFill>
                <a:ea typeface="宋体" panose="02010600030101010101" pitchFamily="2" charset="-122"/>
              </a:rPr>
              <a:t>     </a:t>
            </a:r>
            <a:r>
              <a:rPr lang="zh-CN" sz="3600" b="0">
                <a:solidFill>
                  <a:srgbClr val="333333"/>
                </a:solidFill>
                <a:ea typeface="宋体" panose="02010600030101010101" pitchFamily="2" charset="-122"/>
              </a:rPr>
              <a:t>郑美玲，福建省南靖县教师进修学校小学教研室主任。本科学历，小学数学高级教师，在《福建教育》《中小学数学》《小学教学设计》等杂志上发表了10多篇论文。先后被评为福建省优秀班主任、漳州市课改优秀教师、南靖县第二批优秀青年技术人才、漳州市优秀青年教师、漳州市研究型名师。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62457" y="3055823"/>
            <a:ext cx="424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59号-创粗黑" panose="00000500000000000000" pitchFamily="2" charset="-122"/>
              </a:rPr>
              <a:t>目录分享</a:t>
            </a:r>
            <a:endParaRPr lang="zh-CN" altLang="en-US" sz="8000" dirty="0"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01092" y="4582665"/>
            <a:ext cx="47696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b="0" i="0" dirty="0" smtClean="0">
                <a:effectLst/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rPr>
              <a:t>The user can demonstrate on a projector or computer, or print the presentation and make it into a film to be used in a wider field</a:t>
            </a:r>
            <a:endParaRPr lang="en-US" altLang="zh-CN" sz="1000" b="0" i="0" dirty="0" smtClean="0">
              <a:effectLst/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19004330">
            <a:off x="7521068" y="1627375"/>
            <a:ext cx="1529654" cy="1327917"/>
            <a:chOff x="6433779" y="475408"/>
            <a:chExt cx="1529654" cy="1327917"/>
          </a:xfrm>
        </p:grpSpPr>
        <p:grpSp>
          <p:nvGrpSpPr>
            <p:cNvPr id="10" name="组合 9"/>
            <p:cNvGrpSpPr/>
            <p:nvPr/>
          </p:nvGrpSpPr>
          <p:grpSpPr>
            <a:xfrm>
              <a:off x="6433779" y="475408"/>
              <a:ext cx="1529654" cy="1327917"/>
              <a:chOff x="5817992" y="612568"/>
              <a:chExt cx="1529654" cy="1327917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5892512" y="627011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5817992" y="612568"/>
                <a:ext cx="1455134" cy="1313474"/>
              </a:xfrm>
              <a:custGeom>
                <a:avLst/>
                <a:gdLst>
                  <a:gd name="connsiteX0" fmla="*/ 908236 w 1455134"/>
                  <a:gd name="connsiteY0" fmla="*/ 139535 h 1313474"/>
                  <a:gd name="connsiteX1" fmla="*/ 773052 w 1455134"/>
                  <a:gd name="connsiteY1" fmla="*/ 274719 h 1313474"/>
                  <a:gd name="connsiteX2" fmla="*/ 908236 w 1455134"/>
                  <a:gd name="connsiteY2" fmla="*/ 409903 h 1313474"/>
                  <a:gd name="connsiteX3" fmla="*/ 1043420 w 1455134"/>
                  <a:gd name="connsiteY3" fmla="*/ 274719 h 1313474"/>
                  <a:gd name="connsiteX4" fmla="*/ 908236 w 1455134"/>
                  <a:gd name="connsiteY4" fmla="*/ 139535 h 1313474"/>
                  <a:gd name="connsiteX5" fmla="*/ 738985 w 1455134"/>
                  <a:gd name="connsiteY5" fmla="*/ 1400 h 1313474"/>
                  <a:gd name="connsiteX6" fmla="*/ 1430062 w 1455134"/>
                  <a:gd name="connsiteY6" fmla="*/ 307461 h 1313474"/>
                  <a:gd name="connsiteX7" fmla="*/ 1102019 w 1455134"/>
                  <a:gd name="connsiteY7" fmla="*/ 1291587 h 1313474"/>
                  <a:gd name="connsiteX8" fmla="*/ 16957 w 1455134"/>
                  <a:gd name="connsiteY8" fmla="*/ 913077 h 1313474"/>
                  <a:gd name="connsiteX9" fmla="*/ 509020 w 1455134"/>
                  <a:gd name="connsiteY9" fmla="*/ 29887 h 1313474"/>
                  <a:gd name="connsiteX10" fmla="*/ 738985 w 1455134"/>
                  <a:gd name="connsiteY10" fmla="*/ 1400 h 131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5134" h="1313474">
                    <a:moveTo>
                      <a:pt x="908236" y="139535"/>
                    </a:moveTo>
                    <a:cubicBezTo>
                      <a:pt x="833576" y="139535"/>
                      <a:pt x="773052" y="200059"/>
                      <a:pt x="773052" y="274719"/>
                    </a:cubicBezTo>
                    <a:cubicBezTo>
                      <a:pt x="773052" y="349379"/>
                      <a:pt x="833576" y="409903"/>
                      <a:pt x="908236" y="409903"/>
                    </a:cubicBezTo>
                    <a:cubicBezTo>
                      <a:pt x="982896" y="409903"/>
                      <a:pt x="1043420" y="349379"/>
                      <a:pt x="1043420" y="274719"/>
                    </a:cubicBezTo>
                    <a:cubicBezTo>
                      <a:pt x="1043420" y="200059"/>
                      <a:pt x="982896" y="139535"/>
                      <a:pt x="908236" y="139535"/>
                    </a:cubicBezTo>
                    <a:close/>
                    <a:moveTo>
                      <a:pt x="738985" y="1400"/>
                    </a:moveTo>
                    <a:cubicBezTo>
                      <a:pt x="1008969" y="16481"/>
                      <a:pt x="1359091" y="151325"/>
                      <a:pt x="1430062" y="307461"/>
                    </a:cubicBezTo>
                    <a:cubicBezTo>
                      <a:pt x="1524689" y="515642"/>
                      <a:pt x="1337537" y="1190651"/>
                      <a:pt x="1102019" y="1291587"/>
                    </a:cubicBezTo>
                    <a:cubicBezTo>
                      <a:pt x="866502" y="1392523"/>
                      <a:pt x="115790" y="1123361"/>
                      <a:pt x="16957" y="913077"/>
                    </a:cubicBezTo>
                    <a:cubicBezTo>
                      <a:pt x="-81877" y="702794"/>
                      <a:pt x="273503" y="130823"/>
                      <a:pt x="509020" y="29887"/>
                    </a:cubicBezTo>
                    <a:cubicBezTo>
                      <a:pt x="567900" y="4653"/>
                      <a:pt x="648990" y="-3627"/>
                      <a:pt x="738985" y="14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 rot="1260124">
              <a:off x="6809768" y="871789"/>
              <a:ext cx="1127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solidFill>
                    <a:srgbClr val="0070C0"/>
                  </a:solidFill>
                  <a:latin typeface="字魂59号-创粗黑" panose="00000500000000000000" pitchFamily="2" charset="-122"/>
                  <a:ea typeface="字魂58号-创中黑" panose="00000500000000000000" pitchFamily="2" charset="-122"/>
                  <a:sym typeface="字魂59号-创粗黑" panose="00000500000000000000" pitchFamily="2" charset="-122"/>
                </a:rPr>
                <a:t>02</a:t>
              </a:r>
              <a:endParaRPr lang="zh-CN" altLang="en-US" sz="4400" dirty="0">
                <a:solidFill>
                  <a:srgbClr val="0070C0"/>
                </a:solidFill>
                <a:latin typeface="字魂59号-创粗黑" panose="00000500000000000000" pitchFamily="2" charset="-122"/>
                <a:ea typeface="字魂58号-创中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 descr="579962BD9B7A883290B9AB02A0A623B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5" y="487045"/>
            <a:ext cx="3807460" cy="5939155"/>
          </a:xfrm>
          <a:prstGeom prst="rect">
            <a:avLst/>
          </a:prstGeom>
        </p:spPr>
      </p:pic>
      <p:pic>
        <p:nvPicPr>
          <p:cNvPr id="5" name="图片 4" descr="041864379F2CADFB5A5523170A49121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515" y="487045"/>
            <a:ext cx="4276090" cy="5884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图片 1" descr="3CDFB62E31DB9541CC805D3F09E8E4F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75" y="246380"/>
            <a:ext cx="4606925" cy="6330950"/>
          </a:xfrm>
          <a:prstGeom prst="rect">
            <a:avLst/>
          </a:prstGeom>
        </p:spPr>
      </p:pic>
      <p:pic>
        <p:nvPicPr>
          <p:cNvPr id="3" name="图片 2" descr="E1A77C2733C787DD49437C8B3AFFAE3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680" y="382270"/>
            <a:ext cx="5143500" cy="6059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7" name="任意多边形 36"/>
          <p:cNvSpPr/>
          <p:nvPr/>
        </p:nvSpPr>
        <p:spPr>
          <a:xfrm>
            <a:off x="1871663" y="3271838"/>
            <a:ext cx="8741448" cy="344155"/>
          </a:xfrm>
          <a:custGeom>
            <a:avLst/>
            <a:gdLst>
              <a:gd name="connsiteX0" fmla="*/ 0 w 8329612"/>
              <a:gd name="connsiteY0" fmla="*/ 0 h 344155"/>
              <a:gd name="connsiteX1" fmla="*/ 1085850 w 8329612"/>
              <a:gd name="connsiteY1" fmla="*/ 314325 h 344155"/>
              <a:gd name="connsiteX2" fmla="*/ 3043237 w 8329612"/>
              <a:gd name="connsiteY2" fmla="*/ 200025 h 344155"/>
              <a:gd name="connsiteX3" fmla="*/ 4914900 w 8329612"/>
              <a:gd name="connsiteY3" fmla="*/ 342900 h 344155"/>
              <a:gd name="connsiteX4" fmla="*/ 5886450 w 8329612"/>
              <a:gd name="connsiteY4" fmla="*/ 100012 h 344155"/>
              <a:gd name="connsiteX5" fmla="*/ 7072312 w 8329612"/>
              <a:gd name="connsiteY5" fmla="*/ 242887 h 344155"/>
              <a:gd name="connsiteX6" fmla="*/ 8329612 w 8329612"/>
              <a:gd name="connsiteY6" fmla="*/ 214312 h 34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29612" h="344155">
                <a:moveTo>
                  <a:pt x="0" y="0"/>
                </a:moveTo>
                <a:cubicBezTo>
                  <a:pt x="289322" y="140494"/>
                  <a:pt x="578644" y="280988"/>
                  <a:pt x="1085850" y="314325"/>
                </a:cubicBezTo>
                <a:cubicBezTo>
                  <a:pt x="1593056" y="347662"/>
                  <a:pt x="2405062" y="195263"/>
                  <a:pt x="3043237" y="200025"/>
                </a:cubicBezTo>
                <a:cubicBezTo>
                  <a:pt x="3681412" y="204788"/>
                  <a:pt x="4441031" y="359569"/>
                  <a:pt x="4914900" y="342900"/>
                </a:cubicBezTo>
                <a:cubicBezTo>
                  <a:pt x="5388769" y="326231"/>
                  <a:pt x="5526881" y="116681"/>
                  <a:pt x="5886450" y="100012"/>
                </a:cubicBezTo>
                <a:cubicBezTo>
                  <a:pt x="6246019" y="83343"/>
                  <a:pt x="6665118" y="223837"/>
                  <a:pt x="7072312" y="242887"/>
                </a:cubicBezTo>
                <a:cubicBezTo>
                  <a:pt x="7479506" y="261937"/>
                  <a:pt x="7904559" y="238124"/>
                  <a:pt x="8329612" y="21431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8号-创中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2" name="图片 1" descr="7AE72A114E2F242E7A7AE52AB47F54B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60" y="295275"/>
            <a:ext cx="6481445" cy="6336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</Words>
  <Application>WPS 演示</Application>
  <PresentationFormat>宽屏</PresentationFormat>
  <Paragraphs>83</Paragraphs>
  <Slides>15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字魂27号-布丁体</vt:lpstr>
      <vt:lpstr>字魂59号-创粗黑</vt:lpstr>
      <vt:lpstr>字魂58号-创中黑</vt:lpstr>
      <vt:lpstr>Verdana</vt:lpstr>
      <vt:lpstr>Open Sans</vt:lpstr>
      <vt:lpstr>微软雅黑</vt:lpstr>
      <vt:lpstr>Arial Unicode MS</vt:lpstr>
      <vt:lpstr>Calibri Light</vt:lpstr>
      <vt:lpstr>Calibri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禅心</cp:lastModifiedBy>
  <cp:revision>72</cp:revision>
  <dcterms:created xsi:type="dcterms:W3CDTF">2019-08-14T12:57:00Z</dcterms:created>
  <dcterms:modified xsi:type="dcterms:W3CDTF">2020-06-10T01:43:05Z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