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305" r:id="rId4"/>
    <p:sldId id="335" r:id="rId5"/>
    <p:sldId id="257" r:id="rId6"/>
    <p:sldId id="320" r:id="rId7"/>
    <p:sldId id="321" r:id="rId8"/>
    <p:sldId id="323" r:id="rId9"/>
    <p:sldId id="337" r:id="rId10"/>
    <p:sldId id="338" r:id="rId12"/>
    <p:sldId id="322" r:id="rId13"/>
    <p:sldId id="283" r:id="rId14"/>
  </p:sldIdLst>
  <p:sldSz cx="12192000" cy="6858000"/>
  <p:notesSz cx="7103745" cy="1023429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568"/>
    <a:srgbClr val="F59E26"/>
    <a:srgbClr val="AAABB3"/>
    <a:srgbClr val="FFF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84"/>
      </p:cViewPr>
      <p:guideLst>
        <p:guide orient="horz" pos="2307"/>
        <p:guide pos="39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E582-5B2D-466A-9762-00CE9DD7184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D8AB-583F-4EC2-9C8B-64FA4E2CC7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B95D-890A-40C9-BBE3-CF7B5BF21A1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ECEA-8C3D-46FB-9721-576DBE319E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FFE0-0E8B-40CE-A02F-8BDD6038C46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DA04-3FF1-49DF-A9BE-67A9EDD4E7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6174-BF83-4360-92B1-AB38EB1823C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4368-4F13-4B02-AC97-0AFB5CE90D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0528-E133-48E1-8304-66531DC534D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CA30-F945-42A8-85C7-38DED447AD6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EE17-9090-4026-8D7E-9C349B8FF1E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7ACE-F4F5-4659-8E30-FA9F7713FAE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3FE9-BECD-44DE-BC1A-84B60319406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8BCF-DBE5-473F-A2C9-5C73A07981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0075-7A70-414E-8B0C-1191BD27062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F7B8-49C4-446D-8249-17F069A766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86D06-633A-4F1D-BFEB-C025F6FA30F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4608-3AC4-44C4-935D-70F9744C7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5FA8-762B-4848-97AB-131BB6CADE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6675-9775-4293-92FF-99B7F68237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BC3076-E3CC-49C9-B353-906B02E7B06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D336F7-62D3-4594-93C8-87CAB218BE2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>
        <p:push dir="d"/>
      </p:transition>
    </mc:Choice>
    <mc:Fallback>
      <p:transition>
        <p:push dir="d"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.xml"/><Relationship Id="rId7" Type="http://schemas.openxmlformats.org/officeDocument/2006/relationships/image" Target="../media/image5.png"/><Relationship Id="rId6" Type="http://schemas.microsoft.com/office/2007/relationships/media" Target="file:///C:\Users\Administrator\Desktop\Lovestoned%20-%20Bye%20Bye%20Bye.mp3" TargetMode="External"/><Relationship Id="rId5" Type="http://schemas.openxmlformats.org/officeDocument/2006/relationships/audio" Target="file:///C:\Users\Administrator\Desktop\Lovestoned%20-%20Bye%20Bye%20Bye.mp3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9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84425" y="355600"/>
            <a:ext cx="74644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7" descr="未标题-2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425" y="1524000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图片 5" descr="未标题-2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7150" y="2206625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图片 6" descr="未标题-2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4768850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图片 8" descr="7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8850" y="81915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图片 9" descr="7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3267075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图片 10" descr="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7563" y="5289550"/>
            <a:ext cx="709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图片 11" descr="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" y="736600"/>
            <a:ext cx="709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171950" y="2332038"/>
            <a:ext cx="3738563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你笑起来真好看</a:t>
            </a:r>
            <a:endParaRPr lang="zh-CN" altLang="en-US" sz="4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630738" y="3267075"/>
            <a:ext cx="39893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——</a:t>
            </a:r>
            <a:r>
              <a:rPr lang="zh-CN" altLang="en-US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疫情下如何管理好自己的情绪 </a:t>
            </a:r>
            <a:endParaRPr lang="zh-CN" altLang="en-US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Lovestoned - Bye Bye Bye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6625" y="-11699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未标题-2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25" y="2197100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 descr="未标题-2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75" y="4759325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7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9325" y="809625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7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325755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8038" y="5280025"/>
            <a:ext cx="709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 descr="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727075"/>
            <a:ext cx="709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321175" y="3257550"/>
            <a:ext cx="30956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738688" y="4244975"/>
            <a:ext cx="26050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二级心理咨询师  金建红 </a:t>
            </a:r>
            <a:endParaRPr lang="zh-CN" altLang="en-US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350" y="77788"/>
            <a:ext cx="4851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i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龙虎塘小学开学第一课</a:t>
            </a:r>
            <a:r>
              <a:rPr lang="zh-CN" altLang="en-US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9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  <p:bldP spid="14" grpId="0"/>
      <p:bldP spid="23" grpId="0"/>
      <p:bldP spid="23" grpId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91850" y="3711575"/>
            <a:ext cx="12001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图片 6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667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图片 8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21431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图片 10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112490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图片 11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757237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图片 12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946785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图片 13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15290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文本框 14"/>
          <p:cNvSpPr txBox="1">
            <a:spLocks noChangeArrowheads="1"/>
          </p:cNvSpPr>
          <p:nvPr/>
        </p:nvSpPr>
        <p:spPr bwMode="auto">
          <a:xfrm>
            <a:off x="4886325" y="828675"/>
            <a:ext cx="292735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59E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身心协作，保护自己</a:t>
            </a:r>
            <a:endParaRPr lang="zh-CN" altLang="en-US" sz="2400" b="1">
              <a:solidFill>
                <a:srgbClr val="F59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rgbClr val="F59E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42" name="饼形 3"/>
          <p:cNvSpPr/>
          <p:nvPr/>
        </p:nvSpPr>
        <p:spPr bwMode="auto">
          <a:xfrm>
            <a:off x="4505325" y="1939925"/>
            <a:ext cx="2978150" cy="2979738"/>
          </a:xfrm>
          <a:custGeom>
            <a:avLst/>
            <a:gdLst>
              <a:gd name="T0" fmla="*/ 0 w 4691"/>
              <a:gd name="T1" fmla="*/ 0 h 4691"/>
              <a:gd name="T2" fmla="*/ 4691 w 4691"/>
              <a:gd name="T3" fmla="*/ 4691 h 4691"/>
            </a:gdLst>
            <a:ahLst/>
            <a:cxnLst>
              <a:cxn ang="0">
                <a:pos x="0" y="2345"/>
              </a:cxn>
              <a:cxn ang="0">
                <a:pos x="0" y="2345"/>
              </a:cxn>
              <a:cxn ang="0">
                <a:pos x="2344" y="0"/>
              </a:cxn>
              <a:cxn ang="0">
                <a:pos x="2345" y="2345"/>
              </a:cxn>
            </a:cxnLst>
            <a:rect l="T0" t="T1" r="T2" b="T3"/>
            <a:pathLst>
              <a:path w="4691" h="4691">
                <a:moveTo>
                  <a:pt x="0" y="2345"/>
                </a:moveTo>
                <a:lnTo>
                  <a:pt x="0" y="2345"/>
                </a:lnTo>
                <a:cubicBezTo>
                  <a:pt x="0" y="1049"/>
                  <a:pt x="1049" y="0"/>
                  <a:pt x="2344" y="0"/>
                </a:cubicBezTo>
                <a:lnTo>
                  <a:pt x="2345" y="2345"/>
                </a:lnTo>
                <a:close/>
              </a:path>
            </a:pathLst>
          </a:custGeom>
          <a:solidFill>
            <a:srgbClr val="7FB568"/>
          </a:solidFill>
          <a:ln w="12700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3" name="饼形 4"/>
          <p:cNvSpPr/>
          <p:nvPr/>
        </p:nvSpPr>
        <p:spPr bwMode="auto">
          <a:xfrm>
            <a:off x="4810125" y="1939925"/>
            <a:ext cx="2978150" cy="2979738"/>
          </a:xfrm>
          <a:custGeom>
            <a:avLst/>
            <a:gdLst>
              <a:gd name="T0" fmla="*/ 0 w 4691"/>
              <a:gd name="T1" fmla="*/ 0 h 4691"/>
              <a:gd name="T2" fmla="*/ 4691 w 4691"/>
              <a:gd name="T3" fmla="*/ 4691 h 4691"/>
            </a:gdLst>
            <a:ahLst/>
            <a:cxnLst>
              <a:cxn ang="0">
                <a:pos x="2323" y="0"/>
              </a:cxn>
              <a:cxn ang="0">
                <a:pos x="2322" y="0"/>
              </a:cxn>
              <a:cxn ang="0">
                <a:pos x="4668" y="2345"/>
              </a:cxn>
              <a:cxn ang="0">
                <a:pos x="2345" y="2345"/>
              </a:cxn>
            </a:cxnLst>
            <a:rect l="T0" t="T1" r="T2" b="T3"/>
            <a:pathLst>
              <a:path w="4691" h="4691">
                <a:moveTo>
                  <a:pt x="2323" y="0"/>
                </a:moveTo>
                <a:lnTo>
                  <a:pt x="2322" y="0"/>
                </a:lnTo>
                <a:cubicBezTo>
                  <a:pt x="3618" y="0"/>
                  <a:pt x="4668" y="1049"/>
                  <a:pt x="4668" y="2345"/>
                </a:cubicBezTo>
                <a:lnTo>
                  <a:pt x="2345" y="2345"/>
                </a:lnTo>
                <a:close/>
              </a:path>
            </a:pathLst>
          </a:custGeom>
          <a:solidFill>
            <a:srgbClr val="F59E26"/>
          </a:solidFill>
          <a:ln w="12700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4" name="饼形 10"/>
          <p:cNvSpPr/>
          <p:nvPr/>
        </p:nvSpPr>
        <p:spPr bwMode="auto">
          <a:xfrm flipV="1">
            <a:off x="4505325" y="2239963"/>
            <a:ext cx="2978150" cy="2951162"/>
          </a:xfrm>
          <a:custGeom>
            <a:avLst/>
            <a:gdLst>
              <a:gd name="T0" fmla="*/ 0 w 4691"/>
              <a:gd name="T1" fmla="*/ 0 h 4648"/>
              <a:gd name="T2" fmla="*/ 4691 w 4691"/>
              <a:gd name="T3" fmla="*/ 4648 h 4648"/>
            </a:gdLst>
            <a:ahLst/>
            <a:cxnLst>
              <a:cxn ang="0">
                <a:pos x="0" y="2324"/>
              </a:cxn>
              <a:cxn ang="0">
                <a:pos x="0" y="2324"/>
              </a:cxn>
              <a:cxn ang="0">
                <a:pos x="2344" y="0"/>
              </a:cxn>
              <a:cxn ang="0">
                <a:pos x="2345" y="2324"/>
              </a:cxn>
            </a:cxnLst>
            <a:rect l="T0" t="T1" r="T2" b="T3"/>
            <a:pathLst>
              <a:path w="4691" h="4648">
                <a:moveTo>
                  <a:pt x="0" y="2324"/>
                </a:moveTo>
                <a:lnTo>
                  <a:pt x="0" y="2324"/>
                </a:lnTo>
                <a:cubicBezTo>
                  <a:pt x="0" y="1040"/>
                  <a:pt x="1049" y="0"/>
                  <a:pt x="2344" y="0"/>
                </a:cubicBezTo>
                <a:lnTo>
                  <a:pt x="2345" y="2324"/>
                </a:lnTo>
                <a:close/>
              </a:path>
            </a:pathLst>
          </a:custGeom>
          <a:solidFill>
            <a:srgbClr val="F59E26"/>
          </a:solidFill>
          <a:ln w="12700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5" name="饼形 11"/>
          <p:cNvSpPr/>
          <p:nvPr/>
        </p:nvSpPr>
        <p:spPr bwMode="auto">
          <a:xfrm flipV="1">
            <a:off x="4810125" y="2239963"/>
            <a:ext cx="2978150" cy="2951162"/>
          </a:xfrm>
          <a:custGeom>
            <a:avLst/>
            <a:gdLst>
              <a:gd name="T0" fmla="*/ 0 w 4691"/>
              <a:gd name="T1" fmla="*/ 0 h 4648"/>
              <a:gd name="T2" fmla="*/ 4691 w 4691"/>
              <a:gd name="T3" fmla="*/ 4648 h 4648"/>
            </a:gdLst>
            <a:ahLst/>
            <a:cxnLst>
              <a:cxn ang="0">
                <a:pos x="2324" y="0"/>
              </a:cxn>
              <a:cxn ang="0">
                <a:pos x="2323" y="0"/>
              </a:cxn>
              <a:cxn ang="0">
                <a:pos x="4669" y="2324"/>
              </a:cxn>
              <a:cxn ang="0">
                <a:pos x="2345" y="2324"/>
              </a:cxn>
            </a:cxnLst>
            <a:rect l="T0" t="T1" r="T2" b="T3"/>
            <a:pathLst>
              <a:path w="4691" h="4648">
                <a:moveTo>
                  <a:pt x="2324" y="0"/>
                </a:moveTo>
                <a:lnTo>
                  <a:pt x="2323" y="0"/>
                </a:lnTo>
                <a:cubicBezTo>
                  <a:pt x="3619" y="0"/>
                  <a:pt x="4669" y="1040"/>
                  <a:pt x="4669" y="2324"/>
                </a:cubicBezTo>
                <a:lnTo>
                  <a:pt x="2345" y="2324"/>
                </a:lnTo>
                <a:close/>
              </a:path>
            </a:pathLst>
          </a:custGeom>
          <a:solidFill>
            <a:srgbClr val="7FB568"/>
          </a:solidFill>
          <a:ln w="12700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600700" y="3027363"/>
            <a:ext cx="1012825" cy="10144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7" name="直接连接符 14"/>
          <p:cNvSpPr>
            <a:spLocks noChangeShapeType="1"/>
          </p:cNvSpPr>
          <p:nvPr/>
        </p:nvSpPr>
        <p:spPr bwMode="auto">
          <a:xfrm flipH="1">
            <a:off x="4025900" y="4738688"/>
            <a:ext cx="904875" cy="806450"/>
          </a:xfrm>
          <a:prstGeom prst="line">
            <a:avLst/>
          </a:prstGeom>
          <a:noFill/>
          <a:ln w="19050">
            <a:solidFill>
              <a:srgbClr val="F59E26"/>
            </a:solidFill>
            <a:prstDash val="lgDash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8" name="直接连接符 16"/>
          <p:cNvSpPr>
            <a:spLocks noChangeShapeType="1"/>
          </p:cNvSpPr>
          <p:nvPr/>
        </p:nvSpPr>
        <p:spPr bwMode="auto">
          <a:xfrm flipH="1">
            <a:off x="3308350" y="5562600"/>
            <a:ext cx="714375" cy="0"/>
          </a:xfrm>
          <a:prstGeom prst="line">
            <a:avLst/>
          </a:prstGeom>
          <a:noFill/>
          <a:ln w="19050">
            <a:solidFill>
              <a:srgbClr val="F59E26"/>
            </a:solidFill>
            <a:prstDash val="lgDash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9" name="直接连接符 17"/>
          <p:cNvSpPr>
            <a:spLocks noChangeShapeType="1"/>
          </p:cNvSpPr>
          <p:nvPr/>
        </p:nvSpPr>
        <p:spPr bwMode="auto">
          <a:xfrm>
            <a:off x="7381875" y="4738688"/>
            <a:ext cx="650875" cy="806450"/>
          </a:xfrm>
          <a:prstGeom prst="line">
            <a:avLst/>
          </a:prstGeom>
          <a:noFill/>
          <a:ln w="19050">
            <a:solidFill>
              <a:srgbClr val="7FB568"/>
            </a:solidFill>
            <a:prstDash val="lgDash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0" name="直接连接符 18"/>
          <p:cNvSpPr>
            <a:spLocks noChangeShapeType="1"/>
          </p:cNvSpPr>
          <p:nvPr/>
        </p:nvSpPr>
        <p:spPr bwMode="auto">
          <a:xfrm flipV="1">
            <a:off x="8032750" y="5553075"/>
            <a:ext cx="1114425" cy="19050"/>
          </a:xfrm>
          <a:prstGeom prst="line">
            <a:avLst/>
          </a:prstGeom>
          <a:noFill/>
          <a:ln w="19050">
            <a:solidFill>
              <a:srgbClr val="7FB568"/>
            </a:solidFill>
            <a:prstDash val="lgDash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1" name="直接连接符 23"/>
          <p:cNvSpPr>
            <a:spLocks noChangeShapeType="1"/>
          </p:cNvSpPr>
          <p:nvPr/>
        </p:nvSpPr>
        <p:spPr bwMode="auto">
          <a:xfrm flipV="1">
            <a:off x="7312025" y="1628775"/>
            <a:ext cx="803275" cy="774700"/>
          </a:xfrm>
          <a:prstGeom prst="line">
            <a:avLst/>
          </a:prstGeom>
          <a:noFill/>
          <a:ln w="19050">
            <a:solidFill>
              <a:srgbClr val="F59E26"/>
            </a:solidFill>
            <a:prstDash val="lgDash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2" name="直接连接符 24"/>
          <p:cNvSpPr>
            <a:spLocks noChangeShapeType="1"/>
          </p:cNvSpPr>
          <p:nvPr/>
        </p:nvSpPr>
        <p:spPr bwMode="auto">
          <a:xfrm flipV="1">
            <a:off x="8156575" y="1600200"/>
            <a:ext cx="1114425" cy="17463"/>
          </a:xfrm>
          <a:prstGeom prst="line">
            <a:avLst/>
          </a:prstGeom>
          <a:noFill/>
          <a:ln w="19050">
            <a:solidFill>
              <a:srgbClr val="F59E26"/>
            </a:solidFill>
            <a:prstDash val="lgDash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3" name="直接连接符 29"/>
          <p:cNvSpPr>
            <a:spLocks noChangeShapeType="1"/>
          </p:cNvSpPr>
          <p:nvPr/>
        </p:nvSpPr>
        <p:spPr bwMode="auto">
          <a:xfrm flipH="1" flipV="1">
            <a:off x="4025900" y="1597025"/>
            <a:ext cx="904875" cy="806450"/>
          </a:xfrm>
          <a:prstGeom prst="line">
            <a:avLst/>
          </a:prstGeom>
          <a:noFill/>
          <a:ln w="19050">
            <a:solidFill>
              <a:srgbClr val="7FB568"/>
            </a:solidFill>
            <a:prstDash val="lgDash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4" name="直接连接符 30"/>
          <p:cNvSpPr>
            <a:spLocks noChangeShapeType="1"/>
          </p:cNvSpPr>
          <p:nvPr/>
        </p:nvSpPr>
        <p:spPr bwMode="auto">
          <a:xfrm flipH="1">
            <a:off x="3308350" y="1604963"/>
            <a:ext cx="714375" cy="0"/>
          </a:xfrm>
          <a:prstGeom prst="line">
            <a:avLst/>
          </a:prstGeom>
          <a:noFill/>
          <a:ln w="19050">
            <a:solidFill>
              <a:srgbClr val="7FB568"/>
            </a:solidFill>
            <a:prstDash val="lgDash"/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5" name="矩形 38"/>
          <p:cNvSpPr>
            <a:spLocks noChangeArrowheads="1"/>
          </p:cNvSpPr>
          <p:nvPr/>
        </p:nvSpPr>
        <p:spPr bwMode="auto">
          <a:xfrm>
            <a:off x="1400175" y="1597025"/>
            <a:ext cx="1908175" cy="625475"/>
          </a:xfrm>
          <a:prstGeom prst="rect">
            <a:avLst/>
          </a:prstGeom>
          <a:solidFill>
            <a:srgbClr val="7FB568"/>
          </a:solidFill>
          <a:ln w="12700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文本框 39"/>
          <p:cNvSpPr/>
          <p:nvPr/>
        </p:nvSpPr>
        <p:spPr>
          <a:xfrm>
            <a:off x="1277938" y="1725613"/>
            <a:ext cx="22240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健康生物钟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57" name="矩形 40"/>
          <p:cNvSpPr>
            <a:spLocks noChangeArrowheads="1"/>
          </p:cNvSpPr>
          <p:nvPr/>
        </p:nvSpPr>
        <p:spPr bwMode="auto">
          <a:xfrm>
            <a:off x="9271000" y="1593850"/>
            <a:ext cx="1908175" cy="625475"/>
          </a:xfrm>
          <a:prstGeom prst="rect">
            <a:avLst/>
          </a:prstGeom>
          <a:solidFill>
            <a:srgbClr val="F59E26"/>
          </a:solidFill>
          <a:ln w="12700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8" name="矩形 42"/>
          <p:cNvSpPr>
            <a:spLocks noChangeArrowheads="1"/>
          </p:cNvSpPr>
          <p:nvPr/>
        </p:nvSpPr>
        <p:spPr bwMode="auto">
          <a:xfrm>
            <a:off x="1400175" y="4935538"/>
            <a:ext cx="1908175" cy="625475"/>
          </a:xfrm>
          <a:prstGeom prst="rect">
            <a:avLst/>
          </a:prstGeom>
          <a:solidFill>
            <a:srgbClr val="F59E26"/>
          </a:solidFill>
          <a:ln w="12700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9" name="文本框 43"/>
          <p:cNvSpPr>
            <a:spLocks noChangeArrowheads="1"/>
          </p:cNvSpPr>
          <p:nvPr/>
        </p:nvSpPr>
        <p:spPr bwMode="auto">
          <a:xfrm>
            <a:off x="1277938" y="4949825"/>
            <a:ext cx="23717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听轻音乐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适量运动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60" name="矩形 44"/>
          <p:cNvSpPr>
            <a:spLocks noChangeArrowheads="1"/>
          </p:cNvSpPr>
          <p:nvPr/>
        </p:nvSpPr>
        <p:spPr bwMode="auto">
          <a:xfrm>
            <a:off x="9134475" y="4919663"/>
            <a:ext cx="1911350" cy="625475"/>
          </a:xfrm>
          <a:prstGeom prst="rect">
            <a:avLst/>
          </a:prstGeom>
          <a:solidFill>
            <a:srgbClr val="7FB568"/>
          </a:solidFill>
          <a:ln w="12700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61" name="文本框 45"/>
          <p:cNvSpPr>
            <a:spLocks noChangeArrowheads="1"/>
          </p:cNvSpPr>
          <p:nvPr/>
        </p:nvSpPr>
        <p:spPr bwMode="auto">
          <a:xfrm>
            <a:off x="9207500" y="5048250"/>
            <a:ext cx="18383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积极冥想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462" name="图片 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75" y="2635250"/>
            <a:ext cx="485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图片 5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6225" y="2640013"/>
            <a:ext cx="6508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图片 5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0" y="4179888"/>
            <a:ext cx="527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图片 5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8300" y="4171950"/>
            <a:ext cx="4699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文本框 39"/>
          <p:cNvSpPr/>
          <p:nvPr/>
        </p:nvSpPr>
        <p:spPr>
          <a:xfrm>
            <a:off x="9147175" y="1720850"/>
            <a:ext cx="22288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做自己喜欢的事情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" descr="7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86063" y="201613"/>
            <a:ext cx="6619875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7" descr="未标题-2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425" y="1524000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5" descr="未标题-2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7150" y="2206625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图片 6" descr="未标题-2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4768850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图片 8" descr="7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8850" y="81915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图片 9" descr="7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3267075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图片 10" descr="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7563" y="5289550"/>
            <a:ext cx="709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图片 11" descr="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" y="736600"/>
            <a:ext cx="709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文本框 1"/>
          <p:cNvSpPr txBox="1">
            <a:spLocks noChangeArrowheads="1"/>
          </p:cNvSpPr>
          <p:nvPr/>
        </p:nvSpPr>
        <p:spPr bwMode="auto">
          <a:xfrm>
            <a:off x="4368800" y="2584450"/>
            <a:ext cx="3536950" cy="1106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6600">
                <a:solidFill>
                  <a:srgbClr val="F59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谢谢倾听</a:t>
            </a:r>
            <a:endParaRPr lang="zh-CN" altLang="en-US" sz="6600">
              <a:solidFill>
                <a:srgbClr val="F59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7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11375" y="210185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图片 5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217150" y="2206625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图片 6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9550" y="5485765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图片 8" descr="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6050" y="5073650"/>
            <a:ext cx="7445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图片 9" descr="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3267075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图片 10" descr="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7563" y="5289550"/>
            <a:ext cx="709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图片 11" descr="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736600"/>
            <a:ext cx="709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图片 1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7293" y="5745163"/>
            <a:ext cx="46513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图片 2" descr="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6050" y="1524000"/>
            <a:ext cx="7445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文本框 4"/>
          <p:cNvSpPr txBox="1">
            <a:spLocks noChangeArrowheads="1"/>
          </p:cNvSpPr>
          <p:nvPr/>
        </p:nvSpPr>
        <p:spPr bwMode="auto">
          <a:xfrm>
            <a:off x="1419225" y="2316480"/>
            <a:ext cx="7045960" cy="3169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常州市心理咨询师协会   秘书长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民盟常州光明志愿者协会 副会长 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民盟江苏省委新的阶层人士联谊会理事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江苏省社会工作协会心理健康工作委员理事。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国家职业二级心理咨询师  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常州市第二批社会工作助理督导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“5.12”汶川大地震全国首批心理援助志愿者。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从事心理咨询、社会工作服务近二十年，能熟练运用各种咨询技巧，擅长亲子教育、学生个人成长咨询；婚姻情感咨询、家庭治疗、人际沟通、情绪管理及各类团体心理辅导等。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24" name="文本框 13"/>
          <p:cNvSpPr txBox="1">
            <a:spLocks noChangeArrowheads="1"/>
          </p:cNvSpPr>
          <p:nvPr/>
        </p:nvSpPr>
        <p:spPr bwMode="auto">
          <a:xfrm>
            <a:off x="2949575" y="1284605"/>
            <a:ext cx="4010660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smtClean="0">
                <a:solidFill>
                  <a:schemeClr val="accent2"/>
                </a:solidFill>
                <a:sym typeface="+mn-ea"/>
              </a:rPr>
              <a:t>金建红讲师</a:t>
            </a:r>
            <a:endParaRPr lang="zh-CN" altLang="en-US" sz="5400">
              <a:solidFill>
                <a:srgbClr val="F59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5" name="图片 12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64438" y="412750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图片 14" descr="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150" y="647700"/>
            <a:ext cx="711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945515" y="558165"/>
            <a:ext cx="10096500" cy="5535930"/>
          </a:xfrm>
          <a:prstGeom prst="rect">
            <a:avLst/>
          </a:prstGeom>
          <a:noFill/>
          <a:ln w="38100">
            <a:solidFill>
              <a:srgbClr val="F59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4660" y="634365"/>
            <a:ext cx="2903220" cy="34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39700"/>
          </a:effectLst>
        </p:spPr>
      </p:pic>
    </p:spTree>
  </p:cSld>
  <p:clrMapOvr>
    <a:masterClrMapping/>
  </p:clrMapOvr>
  <p:transition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7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30425" y="1524000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图片 5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217150" y="2206625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图片 6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39900" y="4768850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图片 8" descr="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6050" y="5073650"/>
            <a:ext cx="7445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图片 9" descr="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3267075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图片 10" descr="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7563" y="5289550"/>
            <a:ext cx="709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图片 11" descr="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736600"/>
            <a:ext cx="709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图片 1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97688" y="5367338"/>
            <a:ext cx="46513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图片 2" descr="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6050" y="1524000"/>
            <a:ext cx="7445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文本框 4"/>
          <p:cNvSpPr txBox="1">
            <a:spLocks noChangeArrowheads="1"/>
          </p:cNvSpPr>
          <p:nvPr/>
        </p:nvSpPr>
        <p:spPr bwMode="auto">
          <a:xfrm>
            <a:off x="4643438" y="3594100"/>
            <a:ext cx="2468562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春天如期而至，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一切都会好起来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世界和我们都爱你！</a:t>
            </a:r>
            <a:endParaRPr lang="zh-CN" altLang="en-US" sz="2000" b="1">
              <a:solidFill>
                <a:srgbClr val="7FB5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24" name="文本框 13"/>
          <p:cNvSpPr txBox="1">
            <a:spLocks noChangeArrowheads="1"/>
          </p:cNvSpPr>
          <p:nvPr/>
        </p:nvSpPr>
        <p:spPr bwMode="auto">
          <a:xfrm>
            <a:off x="4697413" y="2432050"/>
            <a:ext cx="2867025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寄语</a:t>
            </a:r>
            <a:endParaRPr lang="zh-CN" altLang="en-US" sz="5400">
              <a:solidFill>
                <a:srgbClr val="F59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5" name="图片 12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64438" y="412750"/>
            <a:ext cx="466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图片 14" descr="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150" y="647700"/>
            <a:ext cx="711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3325813" y="2130425"/>
            <a:ext cx="5103812" cy="3065463"/>
          </a:xfrm>
          <a:prstGeom prst="rect">
            <a:avLst/>
          </a:prstGeom>
          <a:noFill/>
          <a:ln w="38100">
            <a:solidFill>
              <a:srgbClr val="F59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91850" y="3711575"/>
            <a:ext cx="12001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图片 6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667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图片 8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21431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图片 10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112490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图片 11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757237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图片 12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946785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图片 13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15290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文本框 14"/>
          <p:cNvSpPr txBox="1">
            <a:spLocks noChangeArrowheads="1"/>
          </p:cNvSpPr>
          <p:nvPr/>
        </p:nvSpPr>
        <p:spPr bwMode="auto">
          <a:xfrm>
            <a:off x="4886325" y="828675"/>
            <a:ext cx="14033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59E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关于疫情</a:t>
            </a:r>
            <a:endParaRPr lang="zh-CN" altLang="en-US" sz="2400" b="1">
              <a:solidFill>
                <a:srgbClr val="F59E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346" name="矩形 39"/>
          <p:cNvSpPr>
            <a:spLocks noChangeArrowheads="1"/>
          </p:cNvSpPr>
          <p:nvPr/>
        </p:nvSpPr>
        <p:spPr bwMode="auto">
          <a:xfrm>
            <a:off x="6372225" y="3898900"/>
            <a:ext cx="1382713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0968D"/>
                </a:solidFill>
                <a:latin typeface="方正兰亭黑_GBK"/>
                <a:ea typeface="方正兰亭黑_GBK"/>
                <a:cs typeface="方正兰亭黑_GBK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14347" name="Freeform 25"/>
          <p:cNvSpPr/>
          <p:nvPr/>
        </p:nvSpPr>
        <p:spPr bwMode="auto">
          <a:xfrm>
            <a:off x="4886325" y="2282825"/>
            <a:ext cx="1485900" cy="1546225"/>
          </a:xfrm>
          <a:custGeom>
            <a:avLst/>
            <a:gdLst>
              <a:gd name="T0" fmla="*/ 1397278684 w 968"/>
              <a:gd name="T1" fmla="*/ 2147483647 h 1008"/>
              <a:gd name="T2" fmla="*/ 334593070 w 968"/>
              <a:gd name="T3" fmla="*/ 0 h 1008"/>
              <a:gd name="T4" fmla="*/ 1581069731 w 968"/>
              <a:gd name="T5" fmla="*/ 2147483647 h 1008"/>
              <a:gd name="T6" fmla="*/ 930733832 w 968"/>
              <a:gd name="T7" fmla="*/ 1016501951 h 1008"/>
              <a:gd name="T8" fmla="*/ 1397278684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Freeform 19"/>
          <p:cNvSpPr/>
          <p:nvPr/>
        </p:nvSpPr>
        <p:spPr bwMode="auto">
          <a:xfrm>
            <a:off x="5710238" y="2146300"/>
            <a:ext cx="1936750" cy="1828800"/>
          </a:xfrm>
          <a:custGeom>
            <a:avLst/>
            <a:gdLst>
              <a:gd name="T0" fmla="*/ 915268761 w 1261"/>
              <a:gd name="T1" fmla="*/ 2147483647 h 1191"/>
              <a:gd name="T2" fmla="*/ 1554541922 w 1261"/>
              <a:gd name="T3" fmla="*/ 0 h 1191"/>
              <a:gd name="T4" fmla="*/ 1155880289 w 1261"/>
              <a:gd name="T5" fmla="*/ 2147483647 h 1191"/>
              <a:gd name="T6" fmla="*/ 1403569170 w 1261"/>
              <a:gd name="T7" fmla="*/ 1289721516 h 1191"/>
              <a:gd name="T8" fmla="*/ 915268761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9" name="Freeform 21"/>
          <p:cNvSpPr/>
          <p:nvPr/>
        </p:nvSpPr>
        <p:spPr bwMode="auto">
          <a:xfrm>
            <a:off x="6710363" y="3194050"/>
            <a:ext cx="1431925" cy="1403350"/>
          </a:xfrm>
          <a:custGeom>
            <a:avLst/>
            <a:gdLst>
              <a:gd name="T0" fmla="*/ 0 w 933"/>
              <a:gd name="T1" fmla="*/ 1180846242 h 915"/>
              <a:gd name="T2" fmla="*/ 2147483647 w 933"/>
              <a:gd name="T3" fmla="*/ 486922635 h 915"/>
              <a:gd name="T4" fmla="*/ 87152512 w 933"/>
              <a:gd name="T5" fmla="*/ 1352564090 h 915"/>
              <a:gd name="T6" fmla="*/ 1241331698 w 933"/>
              <a:gd name="T7" fmla="*/ 907981395 h 915"/>
              <a:gd name="T8" fmla="*/ 0 w 933"/>
              <a:gd name="T9" fmla="*/ 1180846242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0" name="Freeform 23"/>
          <p:cNvSpPr/>
          <p:nvPr/>
        </p:nvSpPr>
        <p:spPr bwMode="auto">
          <a:xfrm>
            <a:off x="4114800" y="2987675"/>
            <a:ext cx="1487488" cy="1571625"/>
          </a:xfrm>
          <a:custGeom>
            <a:avLst/>
            <a:gdLst>
              <a:gd name="T0" fmla="*/ 2147483647 w 969"/>
              <a:gd name="T1" fmla="*/ 1652743829 h 1025"/>
              <a:gd name="T2" fmla="*/ 0 w 969"/>
              <a:gd name="T3" fmla="*/ 1170791452 h 1025"/>
              <a:gd name="T4" fmla="*/ 2147483647 w 969"/>
              <a:gd name="T5" fmla="*/ 1457610578 h 1025"/>
              <a:gd name="T6" fmla="*/ 1048398184 w 969"/>
              <a:gd name="T7" fmla="*/ 1276585531 h 1025"/>
              <a:gd name="T8" fmla="*/ 2147483647 w 969"/>
              <a:gd name="T9" fmla="*/ 1652743829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438" y="3829050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969250" y="4529138"/>
            <a:ext cx="3022600" cy="39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、身心协作，保护自己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7969250" y="2160588"/>
            <a:ext cx="3162300" cy="39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、我们如何保护自己？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1568450" y="4529138"/>
            <a:ext cx="2444750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、疫情当前，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情绪知多少？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1160463" y="2146300"/>
            <a:ext cx="37957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、新型冠状病毒知多少？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91850" y="3711575"/>
            <a:ext cx="12001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图片 6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667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图片 8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21431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图片 10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112490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图片 11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757237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图片 12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946785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图片 13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15290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文本框 14"/>
          <p:cNvSpPr txBox="1">
            <a:spLocks noChangeArrowheads="1"/>
          </p:cNvSpPr>
          <p:nvPr/>
        </p:nvSpPr>
        <p:spPr bwMode="auto">
          <a:xfrm>
            <a:off x="4886325" y="828675"/>
            <a:ext cx="23177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59E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新冠病毒知多少</a:t>
            </a:r>
            <a:endParaRPr lang="zh-CN" altLang="en-US" sz="2400" b="1">
              <a:solidFill>
                <a:srgbClr val="F59E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MH_SubTitle_4"/>
          <p:cNvSpPr/>
          <p:nvPr>
            <p:custDataLst>
              <p:tags r:id="rId4"/>
            </p:custDataLst>
          </p:nvPr>
        </p:nvSpPr>
        <p:spPr>
          <a:xfrm flipH="1">
            <a:off x="3043238" y="3927475"/>
            <a:ext cx="2986087" cy="1393825"/>
          </a:xfrm>
          <a:custGeom>
            <a:avLst/>
            <a:gdLst>
              <a:gd name="connsiteX0" fmla="*/ 2792137 w 2987042"/>
              <a:gd name="connsiteY0" fmla="*/ 0 h 1393371"/>
              <a:gd name="connsiteX1" fmla="*/ 0 w 2987042"/>
              <a:gd name="connsiteY1" fmla="*/ 0 h 1393371"/>
              <a:gd name="connsiteX2" fmla="*/ 0 w 2987042"/>
              <a:gd name="connsiteY2" fmla="*/ 1198466 h 1393371"/>
              <a:gd name="connsiteX3" fmla="*/ 194905 w 2987042"/>
              <a:gd name="connsiteY3" fmla="*/ 1393371 h 1393371"/>
              <a:gd name="connsiteX4" fmla="*/ 2987042 w 2987042"/>
              <a:gd name="connsiteY4" fmla="*/ 1393371 h 1393371"/>
              <a:gd name="connsiteX5" fmla="*/ 2987042 w 2987042"/>
              <a:gd name="connsiteY5" fmla="*/ 194905 h 1393371"/>
              <a:gd name="connsiteX6" fmla="*/ 2792137 w 2987042"/>
              <a:gd name="connsiteY6" fmla="*/ 0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042" h="1393371">
                <a:moveTo>
                  <a:pt x="2792137" y="0"/>
                </a:moveTo>
                <a:lnTo>
                  <a:pt x="0" y="0"/>
                </a:lnTo>
                <a:lnTo>
                  <a:pt x="0" y="1198466"/>
                </a:lnTo>
                <a:cubicBezTo>
                  <a:pt x="0" y="1306109"/>
                  <a:pt x="87262" y="1393371"/>
                  <a:pt x="194905" y="1393371"/>
                </a:cubicBezTo>
                <a:lnTo>
                  <a:pt x="2987042" y="1393371"/>
                </a:lnTo>
                <a:lnTo>
                  <a:pt x="2987042" y="194905"/>
                </a:lnTo>
                <a:cubicBezTo>
                  <a:pt x="2987042" y="87262"/>
                  <a:pt x="2899780" y="0"/>
                  <a:pt x="2792137" y="0"/>
                </a:cubicBezTo>
                <a:close/>
              </a:path>
            </a:pathLst>
          </a:custGeom>
          <a:noFill/>
          <a:ln>
            <a:solidFill>
              <a:srgbClr val="F59E26"/>
            </a:solidFill>
          </a:ln>
          <a:effectLst>
            <a:outerShdw blurRad="63500" sx="102000" sy="102000" algn="ctr" rotWithShape="0">
              <a:srgbClr val="979A9C">
                <a:alpha val="40000"/>
              </a:srgbClr>
            </a:outerShdw>
          </a:effectLst>
        </p:spPr>
        <p:txBody>
          <a:bodyPr lIns="1152000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发烧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咳嗽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身体无力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MH_SubTitle_3"/>
          <p:cNvSpPr/>
          <p:nvPr>
            <p:custDataLst>
              <p:tags r:id="rId5"/>
            </p:custDataLst>
          </p:nvPr>
        </p:nvSpPr>
        <p:spPr>
          <a:xfrm>
            <a:off x="6162675" y="3927475"/>
            <a:ext cx="2986088" cy="1393825"/>
          </a:xfrm>
          <a:custGeom>
            <a:avLst/>
            <a:gdLst>
              <a:gd name="connsiteX0" fmla="*/ 0 w 2987042"/>
              <a:gd name="connsiteY0" fmla="*/ 0 h 1393371"/>
              <a:gd name="connsiteX1" fmla="*/ 2792137 w 2987042"/>
              <a:gd name="connsiteY1" fmla="*/ 0 h 1393371"/>
              <a:gd name="connsiteX2" fmla="*/ 2987042 w 2987042"/>
              <a:gd name="connsiteY2" fmla="*/ 194905 h 1393371"/>
              <a:gd name="connsiteX3" fmla="*/ 2987042 w 2987042"/>
              <a:gd name="connsiteY3" fmla="*/ 1393371 h 1393371"/>
              <a:gd name="connsiteX4" fmla="*/ 194905 w 2987042"/>
              <a:gd name="connsiteY4" fmla="*/ 1393371 h 1393371"/>
              <a:gd name="connsiteX5" fmla="*/ 0 w 2987042"/>
              <a:gd name="connsiteY5" fmla="*/ 1198466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042" h="1393371">
                <a:moveTo>
                  <a:pt x="0" y="0"/>
                </a:moveTo>
                <a:lnTo>
                  <a:pt x="2792137" y="0"/>
                </a:lnTo>
                <a:cubicBezTo>
                  <a:pt x="2899780" y="0"/>
                  <a:pt x="2987042" y="87262"/>
                  <a:pt x="2987042" y="194905"/>
                </a:cubicBezTo>
                <a:lnTo>
                  <a:pt x="2987042" y="1393371"/>
                </a:lnTo>
                <a:lnTo>
                  <a:pt x="194905" y="1393371"/>
                </a:lnTo>
                <a:cubicBezTo>
                  <a:pt x="87262" y="1393371"/>
                  <a:pt x="0" y="1306109"/>
                  <a:pt x="0" y="1198466"/>
                </a:cubicBezTo>
                <a:close/>
              </a:path>
            </a:pathLst>
          </a:custGeom>
          <a:noFill/>
          <a:ln>
            <a:solidFill>
              <a:srgbClr val="7FB568"/>
            </a:solidFill>
          </a:ln>
          <a:effectLst>
            <a:outerShdw blurRad="63500" sx="102000" sy="102000" algn="ctr" rotWithShape="0">
              <a:srgbClr val="979A9C">
                <a:alpha val="40000"/>
              </a:srgbClr>
            </a:outerShdw>
          </a:effectLst>
        </p:spPr>
        <p:txBody>
          <a:bodyPr lIns="90000" rIns="1152000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呼吸道、飞沫、接触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MH_SubTitle_1"/>
          <p:cNvSpPr/>
          <p:nvPr>
            <p:custDataLst>
              <p:tags r:id="rId6"/>
            </p:custDataLst>
          </p:nvPr>
        </p:nvSpPr>
        <p:spPr>
          <a:xfrm flipH="1">
            <a:off x="3043238" y="2406650"/>
            <a:ext cx="2986087" cy="1393825"/>
          </a:xfrm>
          <a:prstGeom prst="round2DiagRect">
            <a:avLst>
              <a:gd name="adj1" fmla="val 13988"/>
              <a:gd name="adj2" fmla="val 0"/>
            </a:avLst>
          </a:prstGeom>
          <a:noFill/>
          <a:ln>
            <a:solidFill>
              <a:srgbClr val="7FB568"/>
            </a:solidFill>
          </a:ln>
          <a:effectLst>
            <a:outerShdw blurRad="63500" sx="102000" sy="102000" algn="ctr" rotWithShape="0">
              <a:srgbClr val="979A9C">
                <a:alpha val="40000"/>
              </a:srgbClr>
            </a:outerShdw>
          </a:effectLst>
        </p:spPr>
        <p:txBody>
          <a:bodyPr lIns="1152000" anchor="ctr">
            <a:norm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圆球、有角、突起、像花冠一样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373" name="MH_Other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3043238" y="2406650"/>
            <a:ext cx="1466850" cy="1393825"/>
          </a:xfrm>
          <a:custGeom>
            <a:avLst/>
            <a:gdLst>
              <a:gd name="T0" fmla="*/ 1466850 w 1467218"/>
              <a:gd name="T1" fmla="*/ 0 h 1393371"/>
              <a:gd name="T2" fmla="*/ 0 w 1467218"/>
              <a:gd name="T3" fmla="*/ 0 h 1393371"/>
              <a:gd name="T4" fmla="*/ 1158327 w 1467218"/>
              <a:gd name="T5" fmla="*/ 1393825 h 1393371"/>
              <a:gd name="T6" fmla="*/ 1271994 w 1467218"/>
              <a:gd name="T7" fmla="*/ 1393825 h 1393371"/>
              <a:gd name="T8" fmla="*/ 1466850 w 1467218"/>
              <a:gd name="T9" fmla="*/ 1198857 h 1393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7218"/>
              <a:gd name="T16" fmla="*/ 0 h 1393371"/>
              <a:gd name="T17" fmla="*/ 1467218 w 1467218"/>
              <a:gd name="T18" fmla="*/ 1393371 h 1393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7218" h="1393371">
                <a:moveTo>
                  <a:pt x="1467218" y="0"/>
                </a:moveTo>
                <a:lnTo>
                  <a:pt x="0" y="0"/>
                </a:lnTo>
                <a:lnTo>
                  <a:pt x="1158617" y="1393371"/>
                </a:lnTo>
                <a:lnTo>
                  <a:pt x="1272313" y="1393371"/>
                </a:lnTo>
                <a:cubicBezTo>
                  <a:pt x="1379956" y="1393371"/>
                  <a:pt x="1467218" y="1306109"/>
                  <a:pt x="1467218" y="1198466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miter lim="800000"/>
          </a:ln>
        </p:spPr>
        <p:txBody>
          <a:bodyPr rIns="612000"/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FFFFFF"/>
                </a:solidFill>
                <a:latin typeface="Calibri" panose="020F0502020204030204" pitchFamily="34" charset="0"/>
              </a:rPr>
              <a:t>形状</a:t>
            </a:r>
            <a:endParaRPr lang="zh-CN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MH_SubTitle_2"/>
          <p:cNvSpPr/>
          <p:nvPr>
            <p:custDataLst>
              <p:tags r:id="rId8"/>
            </p:custDataLst>
          </p:nvPr>
        </p:nvSpPr>
        <p:spPr>
          <a:xfrm>
            <a:off x="6162675" y="2406650"/>
            <a:ext cx="2986088" cy="1393825"/>
          </a:xfrm>
          <a:prstGeom prst="round2DiagRect">
            <a:avLst>
              <a:gd name="adj1" fmla="val 13988"/>
              <a:gd name="adj2" fmla="val 0"/>
            </a:avLst>
          </a:prstGeom>
          <a:noFill/>
          <a:ln>
            <a:solidFill>
              <a:srgbClr val="F59E26"/>
            </a:solidFill>
          </a:ln>
          <a:effectLst>
            <a:outerShdw blurRad="63500" sx="102000" sy="102000" algn="ctr" rotWithShape="0">
              <a:srgbClr val="979A9C">
                <a:alpha val="40000"/>
              </a:srgbClr>
            </a:outerShdw>
          </a:effectLst>
        </p:spPr>
        <p:txBody>
          <a:bodyPr lIns="90000" rIns="1152000" anchor="ctr">
            <a:norm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呼吸系统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神经系统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375" name="MH_Other_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81913" y="2406650"/>
            <a:ext cx="1466850" cy="1393825"/>
          </a:xfrm>
          <a:custGeom>
            <a:avLst/>
            <a:gdLst>
              <a:gd name="T0" fmla="*/ 1466850 w 1467218"/>
              <a:gd name="T1" fmla="*/ 0 h 1393371"/>
              <a:gd name="T2" fmla="*/ 0 w 1467218"/>
              <a:gd name="T3" fmla="*/ 0 h 1393371"/>
              <a:gd name="T4" fmla="*/ 1158327 w 1467218"/>
              <a:gd name="T5" fmla="*/ 1393825 h 1393371"/>
              <a:gd name="T6" fmla="*/ 1271994 w 1467218"/>
              <a:gd name="T7" fmla="*/ 1393825 h 1393371"/>
              <a:gd name="T8" fmla="*/ 1466850 w 1467218"/>
              <a:gd name="T9" fmla="*/ 1198857 h 1393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7218"/>
              <a:gd name="T16" fmla="*/ 0 h 1393371"/>
              <a:gd name="T17" fmla="*/ 1467218 w 1467218"/>
              <a:gd name="T18" fmla="*/ 1393371 h 1393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7218" h="1393371">
                <a:moveTo>
                  <a:pt x="1467218" y="0"/>
                </a:moveTo>
                <a:lnTo>
                  <a:pt x="0" y="0"/>
                </a:lnTo>
                <a:lnTo>
                  <a:pt x="1158617" y="1393371"/>
                </a:lnTo>
                <a:lnTo>
                  <a:pt x="1272313" y="1393371"/>
                </a:lnTo>
                <a:cubicBezTo>
                  <a:pt x="1379956" y="1393371"/>
                  <a:pt x="1467218" y="1306109"/>
                  <a:pt x="1467218" y="1198466"/>
                </a:cubicBezTo>
                <a:close/>
              </a:path>
            </a:pathLst>
          </a:custGeom>
          <a:solidFill>
            <a:srgbClr val="F59E26"/>
          </a:solidFill>
          <a:ln w="9525">
            <a:noFill/>
            <a:miter lim="800000"/>
          </a:ln>
        </p:spPr>
        <p:txBody>
          <a:bodyPr lIns="612000" rIns="90000"/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FFFFFF"/>
                </a:solidFill>
                <a:latin typeface="Calibri" panose="020F0502020204030204" pitchFamily="34" charset="0"/>
              </a:rPr>
              <a:t>危害</a:t>
            </a:r>
            <a:endParaRPr lang="zh-CN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76" name="MH_Other_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3043238" y="3927475"/>
            <a:ext cx="1466850" cy="1393825"/>
          </a:xfrm>
          <a:custGeom>
            <a:avLst/>
            <a:gdLst>
              <a:gd name="T0" fmla="*/ 1271994 w 1467218"/>
              <a:gd name="T1" fmla="*/ 0 h 1393371"/>
              <a:gd name="T2" fmla="*/ 1158327 w 1467218"/>
              <a:gd name="T3" fmla="*/ 0 h 1393371"/>
              <a:gd name="T4" fmla="*/ 0 w 1467218"/>
              <a:gd name="T5" fmla="*/ 1393825 h 1393371"/>
              <a:gd name="T6" fmla="*/ 1466850 w 1467218"/>
              <a:gd name="T7" fmla="*/ 1393825 h 1393371"/>
              <a:gd name="T8" fmla="*/ 1466850 w 1467218"/>
              <a:gd name="T9" fmla="*/ 194968 h 1393371"/>
              <a:gd name="T10" fmla="*/ 1271994 w 1467218"/>
              <a:gd name="T11" fmla="*/ 0 h 1393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7218"/>
              <a:gd name="T19" fmla="*/ 0 h 1393371"/>
              <a:gd name="T20" fmla="*/ 1467218 w 1467218"/>
              <a:gd name="T21" fmla="*/ 1393371 h 1393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7218" h="1393371">
                <a:moveTo>
                  <a:pt x="1272313" y="0"/>
                </a:moveTo>
                <a:lnTo>
                  <a:pt x="1158617" y="0"/>
                </a:lnTo>
                <a:lnTo>
                  <a:pt x="0" y="1393371"/>
                </a:lnTo>
                <a:lnTo>
                  <a:pt x="1467218" y="1393371"/>
                </a:lnTo>
                <a:lnTo>
                  <a:pt x="1467218" y="194905"/>
                </a:lnTo>
                <a:cubicBezTo>
                  <a:pt x="1467218" y="87262"/>
                  <a:pt x="1379956" y="0"/>
                  <a:pt x="1272313" y="0"/>
                </a:cubicBezTo>
                <a:close/>
              </a:path>
            </a:pathLst>
          </a:custGeom>
          <a:solidFill>
            <a:srgbClr val="F59E26"/>
          </a:solidFill>
          <a:ln w="9525">
            <a:noFill/>
            <a:miter lim="800000"/>
          </a:ln>
        </p:spPr>
        <p:txBody>
          <a:bodyPr rIns="612000" anchor="b"/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FFFFFF"/>
                </a:solidFill>
                <a:latin typeface="Calibri" panose="020F0502020204030204" pitchFamily="34" charset="0"/>
              </a:rPr>
              <a:t>症状</a:t>
            </a:r>
            <a:endParaRPr lang="zh-CN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77" name="MH_Other_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81913" y="3927475"/>
            <a:ext cx="1466850" cy="1393825"/>
          </a:xfrm>
          <a:custGeom>
            <a:avLst/>
            <a:gdLst>
              <a:gd name="T0" fmla="*/ 1158327 w 1467218"/>
              <a:gd name="T1" fmla="*/ 0 h 1393371"/>
              <a:gd name="T2" fmla="*/ 1271994 w 1467218"/>
              <a:gd name="T3" fmla="*/ 0 h 1393371"/>
              <a:gd name="T4" fmla="*/ 1466850 w 1467218"/>
              <a:gd name="T5" fmla="*/ 194968 h 1393371"/>
              <a:gd name="T6" fmla="*/ 1466850 w 1467218"/>
              <a:gd name="T7" fmla="*/ 1393825 h 1393371"/>
              <a:gd name="T8" fmla="*/ 0 w 1467218"/>
              <a:gd name="T9" fmla="*/ 1393825 h 1393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7218"/>
              <a:gd name="T16" fmla="*/ 0 h 1393371"/>
              <a:gd name="T17" fmla="*/ 1467218 w 1467218"/>
              <a:gd name="T18" fmla="*/ 1393371 h 1393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7218" h="1393371">
                <a:moveTo>
                  <a:pt x="1158617" y="0"/>
                </a:moveTo>
                <a:lnTo>
                  <a:pt x="1272313" y="0"/>
                </a:lnTo>
                <a:cubicBezTo>
                  <a:pt x="1379956" y="0"/>
                  <a:pt x="1467218" y="87262"/>
                  <a:pt x="1467218" y="194905"/>
                </a:cubicBezTo>
                <a:lnTo>
                  <a:pt x="1467218" y="1393371"/>
                </a:lnTo>
                <a:lnTo>
                  <a:pt x="0" y="1393371"/>
                </a:lnTo>
                <a:close/>
              </a:path>
            </a:pathLst>
          </a:custGeom>
          <a:solidFill>
            <a:srgbClr val="7FB568"/>
          </a:solidFill>
          <a:ln w="9525">
            <a:noFill/>
            <a:miter lim="800000"/>
          </a:ln>
        </p:spPr>
        <p:txBody>
          <a:bodyPr lIns="612000" rIns="90000" anchor="b"/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FFFFFF"/>
                </a:solidFill>
                <a:latin typeface="Calibri" panose="020F0502020204030204" pitchFamily="34" charset="0"/>
              </a:rPr>
              <a:t>途径</a:t>
            </a:r>
            <a:endParaRPr lang="zh-CN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80000">
            <a:off x="297815" y="1182370"/>
            <a:ext cx="2466975" cy="2162175"/>
          </a:xfrm>
          <a:prstGeom prst="rect">
            <a:avLst/>
          </a:prstGeom>
          <a:effectLst>
            <a:softEdge rad="355600"/>
          </a:effectLst>
        </p:spPr>
      </p:pic>
    </p:spTree>
  </p:cSld>
  <p:clrMapOvr>
    <a:masterClrMapping/>
  </p:clrMapOvr>
  <p:transition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91850" y="3711575"/>
            <a:ext cx="12001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6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667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图片 8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21431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图片 10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112490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图片 11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757237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图片 12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946785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图片 13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15290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文本框 14"/>
          <p:cNvSpPr txBox="1">
            <a:spLocks noChangeArrowheads="1"/>
          </p:cNvSpPr>
          <p:nvPr/>
        </p:nvSpPr>
        <p:spPr bwMode="auto">
          <a:xfrm>
            <a:off x="4886325" y="828675"/>
            <a:ext cx="26225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59E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我们如何保护自己</a:t>
            </a:r>
            <a:endParaRPr lang="zh-CN" altLang="en-US" sz="2400" b="1">
              <a:solidFill>
                <a:srgbClr val="F59E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394" name="MH_Other_1"/>
          <p:cNvSpPr/>
          <p:nvPr>
            <p:custDataLst>
              <p:tags r:id="rId4"/>
            </p:custDataLst>
          </p:nvPr>
        </p:nvSpPr>
        <p:spPr bwMode="auto">
          <a:xfrm>
            <a:off x="8423275" y="2954338"/>
            <a:ext cx="2263775" cy="2374900"/>
          </a:xfrm>
          <a:custGeom>
            <a:avLst/>
            <a:gdLst>
              <a:gd name="T0" fmla="*/ 0 w 341"/>
              <a:gd name="T1" fmla="*/ 2374900 h 337"/>
              <a:gd name="T2" fmla="*/ 292100 w 341"/>
              <a:gd name="T3" fmla="*/ 2156437 h 337"/>
              <a:gd name="T4" fmla="*/ 736889 w 341"/>
              <a:gd name="T5" fmla="*/ 768143 h 337"/>
              <a:gd name="T6" fmla="*/ 1440584 w 341"/>
              <a:gd name="T7" fmla="*/ 676529 h 337"/>
              <a:gd name="T8" fmla="*/ 1951759 w 341"/>
              <a:gd name="T9" fmla="*/ 2121202 h 337"/>
              <a:gd name="T10" fmla="*/ 2263775 w 341"/>
              <a:gd name="T11" fmla="*/ 2374900 h 337"/>
              <a:gd name="T12" fmla="*/ 0 w 341"/>
              <a:gd name="T13" fmla="*/ 237490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1"/>
              <a:gd name="T22" fmla="*/ 0 h 337"/>
              <a:gd name="T23" fmla="*/ 341 w 341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5" name="MH_Other_2"/>
          <p:cNvSpPr/>
          <p:nvPr>
            <p:custDataLst>
              <p:tags r:id="rId5"/>
            </p:custDataLst>
          </p:nvPr>
        </p:nvSpPr>
        <p:spPr bwMode="auto">
          <a:xfrm>
            <a:off x="6426200" y="2314575"/>
            <a:ext cx="2874963" cy="3013075"/>
          </a:xfrm>
          <a:custGeom>
            <a:avLst/>
            <a:gdLst>
              <a:gd name="T0" fmla="*/ 0 w 341"/>
              <a:gd name="T1" fmla="*/ 3014345 h 337"/>
              <a:gd name="T2" fmla="*/ 370922 w 341"/>
              <a:gd name="T3" fmla="*/ 2737061 h 337"/>
              <a:gd name="T4" fmla="*/ 935735 w 341"/>
              <a:gd name="T5" fmla="*/ 974966 h 337"/>
              <a:gd name="T6" fmla="*/ 1829319 w 341"/>
              <a:gd name="T7" fmla="*/ 858686 h 337"/>
              <a:gd name="T8" fmla="*/ 2478433 w 341"/>
              <a:gd name="T9" fmla="*/ 2692338 h 337"/>
              <a:gd name="T10" fmla="*/ 2874645 w 341"/>
              <a:gd name="T11" fmla="*/ 3014345 h 337"/>
              <a:gd name="T12" fmla="*/ 0 w 341"/>
              <a:gd name="T13" fmla="*/ 3014345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1"/>
              <a:gd name="T22" fmla="*/ 0 h 337"/>
              <a:gd name="T23" fmla="*/ 341 w 341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F59E26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MH_Other_3"/>
          <p:cNvSpPr/>
          <p:nvPr>
            <p:custDataLst>
              <p:tags r:id="rId6"/>
            </p:custDataLst>
          </p:nvPr>
        </p:nvSpPr>
        <p:spPr bwMode="auto">
          <a:xfrm>
            <a:off x="4886325" y="2794000"/>
            <a:ext cx="2419350" cy="2535238"/>
          </a:xfrm>
          <a:custGeom>
            <a:avLst/>
            <a:gdLst>
              <a:gd name="T0" fmla="*/ 0 w 341"/>
              <a:gd name="T1" fmla="*/ 2534285 h 337"/>
              <a:gd name="T2" fmla="*/ 312010 w 341"/>
              <a:gd name="T3" fmla="*/ 2301161 h 337"/>
              <a:gd name="T4" fmla="*/ 787117 w 341"/>
              <a:gd name="T5" fmla="*/ 819694 h 337"/>
              <a:gd name="T6" fmla="*/ 1538778 w 341"/>
              <a:gd name="T7" fmla="*/ 721933 h 337"/>
              <a:gd name="T8" fmla="*/ 2084796 w 341"/>
              <a:gd name="T9" fmla="*/ 2263560 h 337"/>
              <a:gd name="T10" fmla="*/ 2418080 w 341"/>
              <a:gd name="T11" fmla="*/ 2534285 h 337"/>
              <a:gd name="T12" fmla="*/ 0 w 341"/>
              <a:gd name="T13" fmla="*/ 2534285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1"/>
              <a:gd name="T22" fmla="*/ 0 h 337"/>
              <a:gd name="T23" fmla="*/ 341 w 341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7" name="MH_Other_4"/>
          <p:cNvSpPr/>
          <p:nvPr>
            <p:custDataLst>
              <p:tags r:id="rId7"/>
            </p:custDataLst>
          </p:nvPr>
        </p:nvSpPr>
        <p:spPr bwMode="auto">
          <a:xfrm>
            <a:off x="3330575" y="3309938"/>
            <a:ext cx="2435225" cy="2019300"/>
          </a:xfrm>
          <a:custGeom>
            <a:avLst/>
            <a:gdLst>
              <a:gd name="T0" fmla="*/ 0 w 344"/>
              <a:gd name="T1" fmla="*/ 2147483647 h 268"/>
              <a:gd name="T2" fmla="*/ 0 w 344"/>
              <a:gd name="T3" fmla="*/ 2147483647 h 268"/>
              <a:gd name="T4" fmla="*/ 2147483647 w 344"/>
              <a:gd name="T5" fmla="*/ 2147483647 h 268"/>
              <a:gd name="T6" fmla="*/ 2147483647 w 344"/>
              <a:gd name="T7" fmla="*/ 2147483647 h 268"/>
              <a:gd name="T8" fmla="*/ 2147483647 w 344"/>
              <a:gd name="T9" fmla="*/ 2147483647 h 268"/>
              <a:gd name="T10" fmla="*/ 2147483647 w 344"/>
              <a:gd name="T11" fmla="*/ 2147483647 h 268"/>
              <a:gd name="T12" fmla="*/ 2147483647 w 344"/>
              <a:gd name="T13" fmla="*/ 2147483647 h 268"/>
              <a:gd name="T14" fmla="*/ 0 w 344"/>
              <a:gd name="T15" fmla="*/ 2147483647 h 2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4"/>
              <a:gd name="T25" fmla="*/ 0 h 268"/>
              <a:gd name="T26" fmla="*/ 344 w 344"/>
              <a:gd name="T27" fmla="*/ 268 h 2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4" h="268">
                <a:moveTo>
                  <a:pt x="0" y="268"/>
                </a:moveTo>
                <a:cubicBezTo>
                  <a:pt x="0" y="265"/>
                  <a:pt x="0" y="265"/>
                  <a:pt x="0" y="265"/>
                </a:cubicBezTo>
                <a:cubicBezTo>
                  <a:pt x="27" y="268"/>
                  <a:pt x="49" y="251"/>
                  <a:pt x="62" y="222"/>
                </a:cubicBezTo>
                <a:cubicBezTo>
                  <a:pt x="80" y="185"/>
                  <a:pt x="103" y="106"/>
                  <a:pt x="120" y="69"/>
                </a:cubicBezTo>
                <a:cubicBezTo>
                  <a:pt x="148" y="6"/>
                  <a:pt x="185" y="0"/>
                  <a:pt x="215" y="59"/>
                </a:cubicBezTo>
                <a:cubicBezTo>
                  <a:pt x="230" y="87"/>
                  <a:pt x="257" y="144"/>
                  <a:pt x="269" y="173"/>
                </a:cubicBezTo>
                <a:cubicBezTo>
                  <a:pt x="295" y="235"/>
                  <a:pt x="317" y="264"/>
                  <a:pt x="344" y="268"/>
                </a:cubicBezTo>
                <a:lnTo>
                  <a:pt x="0" y="268"/>
                </a:lnTo>
                <a:close/>
              </a:path>
            </a:pathLst>
          </a:custGeom>
          <a:solidFill>
            <a:srgbClr val="F59E26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8" name="MH_Other_5"/>
          <p:cNvSpPr/>
          <p:nvPr>
            <p:custDataLst>
              <p:tags r:id="rId8"/>
            </p:custDataLst>
          </p:nvPr>
        </p:nvSpPr>
        <p:spPr bwMode="auto">
          <a:xfrm>
            <a:off x="1792288" y="2082800"/>
            <a:ext cx="2417762" cy="3254375"/>
          </a:xfrm>
          <a:custGeom>
            <a:avLst/>
            <a:gdLst>
              <a:gd name="T0" fmla="*/ 0 w 341"/>
              <a:gd name="T1" fmla="*/ 2147483647 h 337"/>
              <a:gd name="T2" fmla="*/ 2147483647 w 341"/>
              <a:gd name="T3" fmla="*/ 2147483647 h 337"/>
              <a:gd name="T4" fmla="*/ 2147483647 w 341"/>
              <a:gd name="T5" fmla="*/ 2147483647 h 337"/>
              <a:gd name="T6" fmla="*/ 2147483647 w 341"/>
              <a:gd name="T7" fmla="*/ 2147483647 h 337"/>
              <a:gd name="T8" fmla="*/ 2147483647 w 341"/>
              <a:gd name="T9" fmla="*/ 2147483647 h 337"/>
              <a:gd name="T10" fmla="*/ 2147483647 w 341"/>
              <a:gd name="T11" fmla="*/ 2147483647 h 337"/>
              <a:gd name="T12" fmla="*/ 0 w 341"/>
              <a:gd name="T13" fmla="*/ 2147483647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1"/>
              <a:gd name="T22" fmla="*/ 0 h 337"/>
              <a:gd name="T23" fmla="*/ 341 w 341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MH_SubTitle_1"/>
          <p:cNvSpPr/>
          <p:nvPr>
            <p:custDataLst>
              <p:tags r:id="rId9"/>
            </p:custDataLst>
          </p:nvPr>
        </p:nvSpPr>
        <p:spPr>
          <a:xfrm>
            <a:off x="2344738" y="1349375"/>
            <a:ext cx="1223962" cy="588963"/>
          </a:xfrm>
          <a:prstGeom prst="wedgeRoundRectCallout">
            <a:avLst>
              <a:gd name="adj1" fmla="val -11329"/>
              <a:gd name="adj2" fmla="val 107964"/>
              <a:gd name="adj3" fmla="val 16667"/>
            </a:avLst>
          </a:prstGeom>
          <a:solidFill>
            <a:srgbClr val="7FB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非必要</a:t>
            </a:r>
            <a:endParaRPr lang="zh-CN" altLang="en-US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不外出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MH_SubTitle_2"/>
          <p:cNvSpPr/>
          <p:nvPr>
            <p:custDataLst>
              <p:tags r:id="rId10"/>
            </p:custDataLst>
          </p:nvPr>
        </p:nvSpPr>
        <p:spPr>
          <a:xfrm>
            <a:off x="3937000" y="2327275"/>
            <a:ext cx="1223963" cy="587375"/>
          </a:xfrm>
          <a:prstGeom prst="wedgeRoundRectCallout">
            <a:avLst>
              <a:gd name="adj1" fmla="val -11329"/>
              <a:gd name="adj2" fmla="val 107964"/>
              <a:gd name="adj3" fmla="val 16667"/>
            </a:avLst>
          </a:prstGeom>
          <a:solidFill>
            <a:srgbClr val="F59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勤洗手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MH_SubTitle_3"/>
          <p:cNvSpPr/>
          <p:nvPr>
            <p:custDataLst>
              <p:tags r:id="rId11"/>
            </p:custDataLst>
          </p:nvPr>
        </p:nvSpPr>
        <p:spPr>
          <a:xfrm>
            <a:off x="5483225" y="1938338"/>
            <a:ext cx="1223963" cy="588962"/>
          </a:xfrm>
          <a:prstGeom prst="wedgeRoundRectCallout">
            <a:avLst>
              <a:gd name="adj1" fmla="val -11329"/>
              <a:gd name="adj2" fmla="val 107964"/>
              <a:gd name="adj3" fmla="val 16667"/>
            </a:avLst>
          </a:prstGeom>
          <a:solidFill>
            <a:srgbClr val="7FB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戴口罩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MH_SubTitle_4"/>
          <p:cNvSpPr/>
          <p:nvPr>
            <p:custDataLst>
              <p:tags r:id="rId12"/>
            </p:custDataLst>
          </p:nvPr>
        </p:nvSpPr>
        <p:spPr>
          <a:xfrm>
            <a:off x="7199313" y="1484313"/>
            <a:ext cx="1223962" cy="588962"/>
          </a:xfrm>
          <a:prstGeom prst="wedgeRoundRectCallout">
            <a:avLst>
              <a:gd name="adj1" fmla="val -11329"/>
              <a:gd name="adj2" fmla="val 107964"/>
              <a:gd name="adj3" fmla="val 16667"/>
            </a:avLst>
          </a:prstGeom>
          <a:solidFill>
            <a:srgbClr val="F59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不揉眼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MH_SubTitle_5"/>
          <p:cNvSpPr/>
          <p:nvPr>
            <p:custDataLst>
              <p:tags r:id="rId13"/>
            </p:custDataLst>
          </p:nvPr>
        </p:nvSpPr>
        <p:spPr>
          <a:xfrm>
            <a:off x="8912225" y="2062163"/>
            <a:ext cx="1223963" cy="588962"/>
          </a:xfrm>
          <a:prstGeom prst="wedgeRoundRectCallout">
            <a:avLst>
              <a:gd name="adj1" fmla="val -11329"/>
              <a:gd name="adj2" fmla="val 107964"/>
              <a:gd name="adj3" fmla="val 16667"/>
            </a:avLst>
          </a:prstGeom>
          <a:solidFill>
            <a:srgbClr val="7FB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不聚众</a:t>
            </a: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91850" y="3711575"/>
            <a:ext cx="12001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6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667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图片 8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21431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图片 10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112490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图片 11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757237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图片 12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946785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图片 13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15290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文本框 14"/>
          <p:cNvSpPr txBox="1">
            <a:spLocks noChangeArrowheads="1"/>
          </p:cNvSpPr>
          <p:nvPr/>
        </p:nvSpPr>
        <p:spPr bwMode="auto">
          <a:xfrm>
            <a:off x="4386263" y="1046163"/>
            <a:ext cx="414496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400" b="1">
                <a:solidFill>
                  <a:srgbClr val="F59E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疫情当前，情绪变化知多少？</a:t>
            </a:r>
            <a:endParaRPr lang="zh-CN" altLang="en-US" sz="2400" b="1">
              <a:solidFill>
                <a:srgbClr val="F59E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418" name="Shape 539"/>
          <p:cNvSpPr>
            <a:spLocks noChangeArrowheads="1"/>
          </p:cNvSpPr>
          <p:nvPr/>
        </p:nvSpPr>
        <p:spPr bwMode="auto">
          <a:xfrm>
            <a:off x="1476375" y="2495550"/>
            <a:ext cx="2527300" cy="1274763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4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F59E26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7419" name="Shape 544"/>
          <p:cNvSpPr>
            <a:spLocks noChangeArrowheads="1"/>
          </p:cNvSpPr>
          <p:nvPr/>
        </p:nvSpPr>
        <p:spPr bwMode="auto">
          <a:xfrm>
            <a:off x="3702050" y="2493963"/>
            <a:ext cx="2528888" cy="1276350"/>
          </a:xfrm>
          <a:custGeom>
            <a:avLst/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7420" name="Shape 549"/>
          <p:cNvSpPr>
            <a:spLocks noChangeArrowheads="1"/>
          </p:cNvSpPr>
          <p:nvPr/>
        </p:nvSpPr>
        <p:spPr bwMode="auto">
          <a:xfrm>
            <a:off x="5932488" y="2493963"/>
            <a:ext cx="2527300" cy="1276350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4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F59E26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7421" name="Shape 555"/>
          <p:cNvSpPr>
            <a:spLocks noChangeArrowheads="1"/>
          </p:cNvSpPr>
          <p:nvPr/>
        </p:nvSpPr>
        <p:spPr bwMode="auto">
          <a:xfrm>
            <a:off x="8161338" y="2497138"/>
            <a:ext cx="2528887" cy="1276350"/>
          </a:xfrm>
          <a:custGeom>
            <a:avLst/>
            <a:gdLst>
              <a:gd name="T0" fmla="*/ 5503 w 21600"/>
              <a:gd name="T1" fmla="*/ 0 h 21600"/>
              <a:gd name="T2" fmla="*/ 364932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7 w 21600"/>
              <a:gd name="T9" fmla="*/ 647807 h 21600"/>
              <a:gd name="T10" fmla="*/ 2185965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74825" y="4049713"/>
            <a:ext cx="133985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平和、期待</a:t>
            </a:r>
            <a:endParaRPr lang="zh-CN" altLang="en-US" sz="16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574800" y="4316413"/>
            <a:ext cx="1822450" cy="66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年一月初，你们正在准备期末考试，期待美好的寒假生活。</a:t>
            </a:r>
            <a:endParaRPr lang="zh-CN" altLang="en-US" sz="11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197350" y="4049713"/>
            <a:ext cx="133985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紧张、害怕</a:t>
            </a:r>
            <a:endParaRPr lang="zh-CN" altLang="en-US" sz="16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4003675" y="4335463"/>
            <a:ext cx="1836738" cy="10953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defTabSz="1216025">
              <a:lnSpc>
                <a:spcPct val="130000"/>
              </a:lnSpc>
              <a:spcBef>
                <a:spcPts val="25"/>
              </a:spcBef>
            </a:pPr>
            <a:r>
              <a:rPr lang="en-US" altLang="zh-CN" sz="110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110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年春节，你们正在欢度春节，正月初三，国家发出一级防控响应，全国进入战备状态，我们不能外出，很多小区封了，到处都设卡口设点</a:t>
            </a:r>
            <a:r>
              <a:rPr lang="en-US" altLang="zh-CN" sz="110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en-US" altLang="zh-CN" sz="110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388100" y="4049713"/>
            <a:ext cx="133985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恐惧、焦虑</a:t>
            </a:r>
            <a:endParaRPr lang="zh-CN" altLang="en-US" sz="16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6259513" y="4335463"/>
            <a:ext cx="1773237" cy="10953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defTabSz="1216025">
              <a:lnSpc>
                <a:spcPct val="130000"/>
              </a:lnSpc>
              <a:spcBef>
                <a:spcPts val="25"/>
              </a:spcBef>
            </a:pPr>
            <a:r>
              <a:rPr lang="zh-CN" altLang="en-US" sz="1100">
                <a:solidFill>
                  <a:srgbClr val="3B3838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每天的新增的感染人数越来越多，身边是不是传来关于疫情的信息，我们依然只能呆在家不能外出，被困了好多天</a:t>
            </a:r>
            <a:r>
              <a:rPr lang="en-US" altLang="zh-CN" sz="1100">
                <a:solidFill>
                  <a:srgbClr val="3B3838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endParaRPr lang="en-US" altLang="zh-CN" sz="1100">
              <a:solidFill>
                <a:srgbClr val="3B3838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8756650" y="4049713"/>
            <a:ext cx="1339850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欣喜、平和</a:t>
            </a:r>
            <a:endParaRPr lang="zh-CN" altLang="en-US" sz="16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8626475" y="4335463"/>
            <a:ext cx="1773238" cy="10953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defTabSz="1216025">
              <a:lnSpc>
                <a:spcPct val="130000"/>
              </a:lnSpc>
              <a:spcBef>
                <a:spcPts val="25"/>
              </a:spcBef>
            </a:pPr>
            <a:r>
              <a:rPr lang="zh-CN" altLang="en-US" sz="1100">
                <a:solidFill>
                  <a:srgbClr val="3B3838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自一线抗战英雄和全国人民的共同努力配合下，目前国内疫情平稳，零新增的数据每天都会有，我们也回到学校</a:t>
            </a:r>
            <a:r>
              <a:rPr lang="en-US" altLang="zh-CN" sz="1100">
                <a:solidFill>
                  <a:srgbClr val="3B3838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endParaRPr lang="en-US" altLang="zh-CN" sz="1100">
              <a:solidFill>
                <a:srgbClr val="3B3838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30" name="文本框 2"/>
          <p:cNvSpPr txBox="1">
            <a:spLocks noChangeArrowheads="1"/>
          </p:cNvSpPr>
          <p:nvPr/>
        </p:nvSpPr>
        <p:spPr bwMode="auto">
          <a:xfrm>
            <a:off x="2266950" y="2884488"/>
            <a:ext cx="8794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最初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31" name="文本框 4"/>
          <p:cNvSpPr txBox="1">
            <a:spLocks noChangeArrowheads="1"/>
          </p:cNvSpPr>
          <p:nvPr/>
        </p:nvSpPr>
        <p:spPr bwMode="auto">
          <a:xfrm>
            <a:off x="4483100" y="2720975"/>
            <a:ext cx="879475" cy="828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一级响应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32" name="文本框 5"/>
          <p:cNvSpPr txBox="1">
            <a:spLocks noChangeArrowheads="1"/>
          </p:cNvSpPr>
          <p:nvPr/>
        </p:nvSpPr>
        <p:spPr bwMode="auto">
          <a:xfrm>
            <a:off x="6756400" y="2720975"/>
            <a:ext cx="879475" cy="828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数据暴增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33" name="文本框 9"/>
          <p:cNvSpPr txBox="1">
            <a:spLocks noChangeArrowheads="1"/>
          </p:cNvSpPr>
          <p:nvPr/>
        </p:nvSpPr>
        <p:spPr bwMode="auto">
          <a:xfrm>
            <a:off x="8931275" y="2905125"/>
            <a:ext cx="11620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零新增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" y="4588604"/>
            <a:ext cx="2209524" cy="22984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8" y="831320"/>
            <a:ext cx="4320479" cy="259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891" y="314899"/>
            <a:ext cx="432047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F59E26"/>
                </a:solidFill>
                <a:sym typeface="+mn-ea"/>
              </a:rPr>
              <a:t>情绪是什么？</a:t>
            </a:r>
            <a:endParaRPr lang="zh-CN" altLang="en-US" sz="3600" dirty="0">
              <a:solidFill>
                <a:schemeClr val="accent2"/>
              </a:solidFill>
              <a:latin typeface="汉仪铸字童年体W"/>
              <a:ea typeface="汉仪铸字童年体W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528207" y="1556792"/>
            <a:ext cx="4464496" cy="2337517"/>
            <a:chOff x="982638" y="1772815"/>
            <a:chExt cx="4464496" cy="233751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38" y="1772815"/>
              <a:ext cx="4464496" cy="233751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3450"/>
            <a:stretch>
              <a:fillRect/>
            </a:stretch>
          </p:blipFill>
          <p:spPr>
            <a:xfrm>
              <a:off x="1313776" y="2075569"/>
              <a:ext cx="1579661" cy="1585550"/>
            </a:xfrm>
            <a:prstGeom prst="rect">
              <a:avLst/>
            </a:prstGeom>
          </p:spPr>
        </p:pic>
        <p:cxnSp>
          <p:nvCxnSpPr>
            <p:cNvPr id="27" name="直接连接符 26"/>
            <p:cNvCxnSpPr/>
            <p:nvPr/>
          </p:nvCxnSpPr>
          <p:spPr>
            <a:xfrm>
              <a:off x="2805008" y="2348880"/>
              <a:ext cx="161759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2805008" y="2679032"/>
              <a:ext cx="2152003" cy="1924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805008" y="3013032"/>
              <a:ext cx="215200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805008" y="3345108"/>
              <a:ext cx="1994054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805008" y="3677185"/>
              <a:ext cx="161759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2351743" y="4294318"/>
            <a:ext cx="4464496" cy="2337517"/>
            <a:chOff x="982638" y="1772815"/>
            <a:chExt cx="4464496" cy="233751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38" y="1772815"/>
              <a:ext cx="4464496" cy="233751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3450"/>
            <a:stretch>
              <a:fillRect/>
            </a:stretch>
          </p:blipFill>
          <p:spPr>
            <a:xfrm>
              <a:off x="1313776" y="2075569"/>
              <a:ext cx="1579661" cy="1585550"/>
            </a:xfrm>
            <a:prstGeom prst="rect">
              <a:avLst/>
            </a:prstGeom>
          </p:spPr>
        </p:pic>
        <p:cxnSp>
          <p:nvCxnSpPr>
            <p:cNvPr id="35" name="直接连接符 34"/>
            <p:cNvCxnSpPr/>
            <p:nvPr/>
          </p:nvCxnSpPr>
          <p:spPr>
            <a:xfrm>
              <a:off x="2805008" y="2348880"/>
              <a:ext cx="161759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2805008" y="2679032"/>
              <a:ext cx="2152003" cy="1924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805008" y="3013032"/>
              <a:ext cx="215200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805008" y="3345108"/>
              <a:ext cx="1994054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805008" y="3677185"/>
              <a:ext cx="161759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519898" y="4221088"/>
            <a:ext cx="4464496" cy="2337517"/>
            <a:chOff x="982638" y="1772815"/>
            <a:chExt cx="4464496" cy="2337517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38" y="1772815"/>
              <a:ext cx="4464496" cy="2337517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3450"/>
            <a:stretch>
              <a:fillRect/>
            </a:stretch>
          </p:blipFill>
          <p:spPr>
            <a:xfrm>
              <a:off x="1313776" y="2075569"/>
              <a:ext cx="1579661" cy="1585550"/>
            </a:xfrm>
            <a:prstGeom prst="rect">
              <a:avLst/>
            </a:prstGeom>
          </p:spPr>
        </p:pic>
        <p:cxnSp>
          <p:nvCxnSpPr>
            <p:cNvPr id="43" name="直接连接符 42"/>
            <p:cNvCxnSpPr/>
            <p:nvPr/>
          </p:nvCxnSpPr>
          <p:spPr>
            <a:xfrm>
              <a:off x="2805008" y="2348880"/>
              <a:ext cx="161759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2805008" y="2679032"/>
              <a:ext cx="2152003" cy="1924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805008" y="3013032"/>
              <a:ext cx="215200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805008" y="3345108"/>
              <a:ext cx="1994054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805008" y="3677185"/>
              <a:ext cx="161759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8422332" y="2238092"/>
            <a:ext cx="185003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chemeClr val="accent2"/>
                </a:solidFill>
              </a:rPr>
              <a:t>情绪没有好坏之分！</a:t>
            </a:r>
            <a:endParaRPr lang="zh-CN" altLang="en-US" sz="2000" b="1" smtClean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6695" y="4588510"/>
            <a:ext cx="2267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zh-CN" altLang="en-US" sz="2000" b="1" smtClean="0">
              <a:solidFill>
                <a:schemeClr val="accent2"/>
              </a:solidFill>
              <a:sym typeface="+mn-ea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000" b="1" smtClean="0">
                <a:solidFill>
                  <a:schemeClr val="accent2"/>
                </a:solidFill>
                <a:sym typeface="+mn-ea"/>
              </a:rPr>
              <a:t>正面的有：</a:t>
            </a:r>
            <a:endParaRPr lang="zh-CN" altLang="en-US" sz="2000" b="1" smtClean="0">
              <a:solidFill>
                <a:schemeClr val="accent2"/>
              </a:solidFill>
              <a:sym typeface="+mn-ea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000" b="1" smtClean="0">
                <a:solidFill>
                  <a:schemeClr val="accent2"/>
                </a:solidFill>
                <a:sym typeface="+mn-ea"/>
              </a:rPr>
              <a:t>开心的、快乐的等</a:t>
            </a:r>
            <a:endParaRPr lang="zh-CN" altLang="en-US" sz="2000" b="1" smtClean="0">
              <a:solidFill>
                <a:schemeClr val="accent2"/>
              </a:solidFill>
              <a:sym typeface="+mn-ea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000" b="1" smtClean="0">
                <a:solidFill>
                  <a:schemeClr val="accent2"/>
                </a:solidFill>
                <a:sym typeface="+mn-ea"/>
              </a:rPr>
              <a:t>负面的有：伤心的、难过的、紧张的、焦虑的等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汉仪悠然体简"/>
              <a:ea typeface="汉仪悠然体简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41981" y="4870638"/>
            <a:ext cx="185003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000" b="1" smtClean="0">
                <a:solidFill>
                  <a:schemeClr val="accent2"/>
                </a:solidFill>
                <a:sym typeface="+mn-ea"/>
              </a:rPr>
              <a:t>不同的人有不同的情绪波动，表现程度不一样！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汉仪悠然体简"/>
              <a:ea typeface="汉仪悠然体简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055599" y="1556792"/>
            <a:ext cx="4464496" cy="2337517"/>
            <a:chOff x="982638" y="1772815"/>
            <a:chExt cx="4464496" cy="2337517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38" y="1772815"/>
              <a:ext cx="4464496" cy="2337517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3450"/>
            <a:stretch>
              <a:fillRect/>
            </a:stretch>
          </p:blipFill>
          <p:spPr>
            <a:xfrm>
              <a:off x="1313776" y="2075569"/>
              <a:ext cx="1579661" cy="1585550"/>
            </a:xfrm>
            <a:prstGeom prst="rect">
              <a:avLst/>
            </a:prstGeom>
          </p:spPr>
        </p:pic>
        <p:cxnSp>
          <p:nvCxnSpPr>
            <p:cNvPr id="72" name="直接连接符 71"/>
            <p:cNvCxnSpPr/>
            <p:nvPr/>
          </p:nvCxnSpPr>
          <p:spPr>
            <a:xfrm>
              <a:off x="2805008" y="2348880"/>
              <a:ext cx="161759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2805008" y="2679032"/>
              <a:ext cx="2152003" cy="1924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805008" y="3013032"/>
              <a:ext cx="215200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2805008" y="3345108"/>
              <a:ext cx="1994054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2805008" y="3677185"/>
              <a:ext cx="1617593" cy="0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2877969" y="1869792"/>
            <a:ext cx="18500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chemeClr val="accent2"/>
                </a:solidFill>
                <a:sym typeface="+mn-ea"/>
              </a:rPr>
              <a:t>情绪是个人的主观体验和感受，跟人的气质、性格有关。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汉仪悠然体简"/>
              <a:ea typeface="汉仪悠然体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  <p:bldP spid="51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 descr="未标题-2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91850" y="3711575"/>
            <a:ext cx="12001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6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667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图片 8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21431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图片 10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1124902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图片 11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7572375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图片 12" descr="未标题-274"/>
          <p:cNvPicPr>
            <a:picLocks noChangeAspect="1"/>
          </p:cNvPicPr>
          <p:nvPr/>
        </p:nvPicPr>
        <p:blipFill>
          <a:blip r:embed="rId3"/>
          <a:srcRect t="32208" r="-2997"/>
          <a:stretch>
            <a:fillRect/>
          </a:stretch>
        </p:blipFill>
        <p:spPr bwMode="auto">
          <a:xfrm>
            <a:off x="946785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图片 13" descr="未标题-274"/>
          <p:cNvPicPr>
            <a:picLocks noChangeAspect="1"/>
          </p:cNvPicPr>
          <p:nvPr/>
        </p:nvPicPr>
        <p:blipFill>
          <a:blip r:embed="rId2"/>
          <a:srcRect l="-2997" t="32208"/>
          <a:stretch>
            <a:fillRect/>
          </a:stretch>
        </p:blipFill>
        <p:spPr bwMode="auto">
          <a:xfrm>
            <a:off x="4152900" y="0"/>
            <a:ext cx="479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文本框 5"/>
          <p:cNvSpPr txBox="1">
            <a:spLocks noChangeArrowheads="1"/>
          </p:cNvSpPr>
          <p:nvPr/>
        </p:nvSpPr>
        <p:spPr bwMode="auto">
          <a:xfrm>
            <a:off x="6756400" y="2720975"/>
            <a:ext cx="87947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数暴增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33" name="文本框 9"/>
          <p:cNvSpPr txBox="1">
            <a:spLocks noChangeArrowheads="1"/>
          </p:cNvSpPr>
          <p:nvPr/>
        </p:nvSpPr>
        <p:spPr bwMode="auto">
          <a:xfrm>
            <a:off x="8931275" y="2905125"/>
            <a:ext cx="11620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零新增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5830" y="541020"/>
            <a:ext cx="5392420" cy="631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41300"/>
          </a:effectLst>
        </p:spPr>
      </p:pic>
    </p:spTree>
  </p:cSld>
  <p:clrMapOvr>
    <a:masterClrMapping/>
  </p:clrMapOvr>
  <p:transition>
    <p:push dir="d"/>
  </p:transition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MH" val="20170516181504"/>
  <p:tag name="MH_LIBRARY" val="GRAPHIC"/>
  <p:tag name="MH_TYPE" val="Other"/>
  <p:tag name="MH_ORDER" val="1"/>
</p:tagLst>
</file>

<file path=ppt/tags/tag11.xml><?xml version="1.0" encoding="utf-8"?>
<p:tagLst xmlns:p="http://schemas.openxmlformats.org/presentationml/2006/main">
  <p:tag name="MH" val="20170516181504"/>
  <p:tag name="MH_LIBRARY" val="GRAPHIC"/>
  <p:tag name="MH_TYPE" val="Other"/>
  <p:tag name="MH_ORDER" val="2"/>
</p:tagLst>
</file>

<file path=ppt/tags/tag12.xml><?xml version="1.0" encoding="utf-8"?>
<p:tagLst xmlns:p="http://schemas.openxmlformats.org/presentationml/2006/main">
  <p:tag name="MH" val="20170516181504"/>
  <p:tag name="MH_LIBRARY" val="GRAPHIC"/>
  <p:tag name="MH_TYPE" val="Other"/>
  <p:tag name="MH_ORDER" val="3"/>
</p:tagLst>
</file>

<file path=ppt/tags/tag13.xml><?xml version="1.0" encoding="utf-8"?>
<p:tagLst xmlns:p="http://schemas.openxmlformats.org/presentationml/2006/main">
  <p:tag name="MH" val="20170516181504"/>
  <p:tag name="MH_LIBRARY" val="GRAPHIC"/>
  <p:tag name="MH_TYPE" val="Other"/>
  <p:tag name="MH_ORDER" val="4"/>
</p:tagLst>
</file>

<file path=ppt/tags/tag14.xml><?xml version="1.0" encoding="utf-8"?>
<p:tagLst xmlns:p="http://schemas.openxmlformats.org/presentationml/2006/main">
  <p:tag name="MH" val="20170516181504"/>
  <p:tag name="MH_LIBRARY" val="GRAPHIC"/>
  <p:tag name="MH_TYPE" val="Other"/>
  <p:tag name="MH_ORDER" val="5"/>
</p:tagLst>
</file>

<file path=ppt/tags/tag15.xml><?xml version="1.0" encoding="utf-8"?>
<p:tagLst xmlns:p="http://schemas.openxmlformats.org/presentationml/2006/main">
  <p:tag name="MH" val="20170516181504"/>
  <p:tag name="MH_LIBRARY" val="GRAPHIC"/>
  <p:tag name="MH_TYPE" val="SubTitle"/>
  <p:tag name="MH_ORDER" val="1"/>
</p:tagLst>
</file>

<file path=ppt/tags/tag16.xml><?xml version="1.0" encoding="utf-8"?>
<p:tagLst xmlns:p="http://schemas.openxmlformats.org/presentationml/2006/main">
  <p:tag name="MH" val="20170516181504"/>
  <p:tag name="MH_LIBRARY" val="GRAPHIC"/>
  <p:tag name="MH_TYPE" val="SubTitle"/>
  <p:tag name="MH_ORDER" val="2"/>
</p:tagLst>
</file>

<file path=ppt/tags/tag17.xml><?xml version="1.0" encoding="utf-8"?>
<p:tagLst xmlns:p="http://schemas.openxmlformats.org/presentationml/2006/main">
  <p:tag name="MH" val="20170516181504"/>
  <p:tag name="MH_LIBRARY" val="GRAPHIC"/>
  <p:tag name="MH_TYPE" val="SubTitle"/>
  <p:tag name="MH_ORDER" val="3"/>
</p:tagLst>
</file>

<file path=ppt/tags/tag18.xml><?xml version="1.0" encoding="utf-8"?>
<p:tagLst xmlns:p="http://schemas.openxmlformats.org/presentationml/2006/main">
  <p:tag name="MH" val="20170516181504"/>
  <p:tag name="MH_LIBRARY" val="GRAPHIC"/>
  <p:tag name="MH_TYPE" val="SubTitle"/>
  <p:tag name="MH_ORDER" val="4"/>
</p:tagLst>
</file>

<file path=ppt/tags/tag19.xml><?xml version="1.0" encoding="utf-8"?>
<p:tagLst xmlns:p="http://schemas.openxmlformats.org/presentationml/2006/main">
  <p:tag name="MH" val="20170516181504"/>
  <p:tag name="MH_LIBRARY" val="GRAPHIC"/>
  <p:tag name="MH_TYPE" val="SubTitle"/>
  <p:tag name="MH_ORDER" val="5"/>
</p:tagLst>
</file>

<file path=ppt/tags/tag2.xml><?xml version="1.0" encoding="utf-8"?>
<p:tagLst xmlns:p="http://schemas.openxmlformats.org/presentationml/2006/main">
  <p:tag name="MH" val="20170516181805"/>
  <p:tag name="MH_LIBRARY" val="GRAPHIC"/>
  <p:tag name="MH_TYPE" val="SubTitle"/>
  <p:tag name="MH_ORDER" val="4"/>
</p:tagLst>
</file>

<file path=ppt/tags/tag3.xml><?xml version="1.0" encoding="utf-8"?>
<p:tagLst xmlns:p="http://schemas.openxmlformats.org/presentationml/2006/main">
  <p:tag name="MH" val="20170516181805"/>
  <p:tag name="MH_LIBRARY" val="GRAPHIC"/>
  <p:tag name="MH_TYPE" val="SubTitle"/>
  <p:tag name="MH_ORDER" val="3"/>
</p:tagLst>
</file>

<file path=ppt/tags/tag4.xml><?xml version="1.0" encoding="utf-8"?>
<p:tagLst xmlns:p="http://schemas.openxmlformats.org/presentationml/2006/main">
  <p:tag name="MH" val="20170516181805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70516181805"/>
  <p:tag name="MH_LIBRARY" val="GRAPHIC"/>
  <p:tag name="MH_TYPE" val="Other"/>
  <p:tag name="MH_ORDER" val="1"/>
</p:tagLst>
</file>

<file path=ppt/tags/tag6.xml><?xml version="1.0" encoding="utf-8"?>
<p:tagLst xmlns:p="http://schemas.openxmlformats.org/presentationml/2006/main">
  <p:tag name="MH" val="20170516181805"/>
  <p:tag name="MH_LIBRARY" val="GRAPHIC"/>
  <p:tag name="MH_TYPE" val="SubTitle"/>
  <p:tag name="MH_ORDER" val="2"/>
</p:tagLst>
</file>

<file path=ppt/tags/tag7.xml><?xml version="1.0" encoding="utf-8"?>
<p:tagLst xmlns:p="http://schemas.openxmlformats.org/presentationml/2006/main">
  <p:tag name="MH" val="20170516181805"/>
  <p:tag name="MH_LIBRARY" val="GRAPHIC"/>
  <p:tag name="MH_TYPE" val="Other"/>
  <p:tag name="MH_ORDER" val="2"/>
</p:tagLst>
</file>

<file path=ppt/tags/tag8.xml><?xml version="1.0" encoding="utf-8"?>
<p:tagLst xmlns:p="http://schemas.openxmlformats.org/presentationml/2006/main">
  <p:tag name="MH" val="20170516181805"/>
  <p:tag name="MH_LIBRARY" val="GRAPHIC"/>
  <p:tag name="MH_TYPE" val="Other"/>
  <p:tag name="MH_ORDER" val="3"/>
</p:tagLst>
</file>

<file path=ppt/tags/tag9.xml><?xml version="1.0" encoding="utf-8"?>
<p:tagLst xmlns:p="http://schemas.openxmlformats.org/presentationml/2006/main">
  <p:tag name="MH" val="20170516181805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WPS 演示</Application>
  <PresentationFormat>自定义</PresentationFormat>
  <Paragraphs>130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Calibri Light</vt:lpstr>
      <vt:lpstr>微软雅黑</vt:lpstr>
      <vt:lpstr>方正兰亭黑_GBK</vt:lpstr>
      <vt:lpstr>黑体</vt:lpstr>
      <vt:lpstr>Calibri</vt:lpstr>
      <vt:lpstr>Arial Unicode MS</vt:lpstr>
      <vt:lpstr>汉仪铸字童年体W</vt:lpstr>
      <vt:lpstr>Segoe Print</vt:lpstr>
      <vt:lpstr>汉仪悠然体简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常州市心理咨询师协会</cp:lastModifiedBy>
  <cp:revision>26</cp:revision>
  <dcterms:created xsi:type="dcterms:W3CDTF">2017-05-23T07:31:00Z</dcterms:created>
  <dcterms:modified xsi:type="dcterms:W3CDTF">2020-04-22T06:27:14Z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