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5" r:id="rId4"/>
    <p:sldId id="282" r:id="rId5"/>
    <p:sldId id="332" r:id="rId6"/>
    <p:sldId id="335" r:id="rId7"/>
    <p:sldId id="336" r:id="rId8"/>
    <p:sldId id="337" r:id="rId9"/>
    <p:sldId id="338" r:id="rId10"/>
    <p:sldId id="340" r:id="rId11"/>
    <p:sldId id="341" r:id="rId12"/>
    <p:sldId id="342" r:id="rId13"/>
    <p:sldId id="343" r:id="rId14"/>
    <p:sldId id="344" r:id="rId15"/>
    <p:sldId id="346" r:id="rId16"/>
    <p:sldId id="347" r:id="rId17"/>
    <p:sldId id="349" r:id="rId18"/>
    <p:sldId id="257" r:id="rId19"/>
    <p:sldId id="351" r:id="rId20"/>
    <p:sldId id="352" r:id="rId21"/>
    <p:sldId id="353" r:id="rId22"/>
    <p:sldId id="379" r:id="rId23"/>
    <p:sldId id="354" r:id="rId24"/>
    <p:sldId id="355" r:id="rId25"/>
    <p:sldId id="357" r:id="rId26"/>
    <p:sldId id="356" r:id="rId27"/>
    <p:sldId id="358" r:id="rId28"/>
    <p:sldId id="359" r:id="rId29"/>
    <p:sldId id="360" r:id="rId30"/>
    <p:sldId id="365" r:id="rId31"/>
    <p:sldId id="362" r:id="rId32"/>
    <p:sldId id="366" r:id="rId33"/>
    <p:sldId id="367" r:id="rId34"/>
    <p:sldId id="368" r:id="rId35"/>
    <p:sldId id="364" r:id="rId36"/>
    <p:sldId id="363" r:id="rId37"/>
    <p:sldId id="405" r:id="rId38"/>
    <p:sldId id="374" r:id="rId39"/>
    <p:sldId id="375" r:id="rId40"/>
    <p:sldId id="378" r:id="rId41"/>
    <p:sldId id="283" r:id="rId4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568"/>
    <a:srgbClr val="F59E26"/>
    <a:srgbClr val="AAABB3"/>
    <a:srgbClr val="FF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102"/>
      </p:cViewPr>
      <p:guideLst>
        <p:guide orient="horz" pos="2376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.xml"/><Relationship Id="rId7" Type="http://schemas.openxmlformats.org/officeDocument/2006/relationships/image" Target="../media/image5.png"/><Relationship Id="rId6" Type="http://schemas.microsoft.com/office/2007/relationships/media" Target="file:///C:\Users\Administrator\Desktop\Lovestoned%20-%20Bye%20Bye%20Bye.mp3" TargetMode="External"/><Relationship Id="rId5" Type="http://schemas.openxmlformats.org/officeDocument/2006/relationships/audio" Target="file:///C:\Users\Administrator\Desktop\Lovestoned%20-%20Bye%20Bye%20Bye.mp3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3790" y="437515"/>
            <a:ext cx="7465060" cy="5760720"/>
          </a:xfrm>
          <a:prstGeom prst="rect">
            <a:avLst/>
          </a:prstGeom>
        </p:spPr>
      </p:pic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0" y="819150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93490" y="2058670"/>
            <a:ext cx="537210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揭秘性格色彩</a:t>
            </a:r>
            <a:endParaRPr lang="zh-CN" altLang="en-US" sz="36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36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6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助力搭建支持系统</a:t>
            </a:r>
            <a:endParaRPr lang="zh-CN" altLang="en-US" sz="36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220980" y="190500"/>
            <a:ext cx="4852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800" i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龙虎塘小学开学第一课</a:t>
            </a:r>
            <a:r>
              <a:rPr lang="zh-CN" altLang="en-US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Lovestoned - Bye Bye Bye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6625" y="-1169670"/>
            <a:ext cx="619125" cy="619125"/>
          </a:xfrm>
          <a:prstGeom prst="rect">
            <a:avLst/>
          </a:prstGeom>
        </p:spPr>
      </p:pic>
      <p:pic>
        <p:nvPicPr>
          <p:cNvPr id="17" name="图片 16" descr="未标题-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208260" y="2197100"/>
            <a:ext cx="466090" cy="1222375"/>
          </a:xfrm>
          <a:prstGeom prst="rect">
            <a:avLst/>
          </a:prstGeom>
        </p:spPr>
      </p:pic>
      <p:pic>
        <p:nvPicPr>
          <p:cNvPr id="18" name="图片 17" descr="未标题-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731010" y="4759325"/>
            <a:ext cx="466090" cy="1222375"/>
          </a:xfrm>
          <a:prstGeom prst="rect">
            <a:avLst/>
          </a:prstGeom>
        </p:spPr>
      </p:pic>
      <p:pic>
        <p:nvPicPr>
          <p:cNvPr id="19" name="图片 18" descr="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325" y="809625"/>
            <a:ext cx="743585" cy="792480"/>
          </a:xfrm>
          <a:prstGeom prst="rect">
            <a:avLst/>
          </a:prstGeom>
        </p:spPr>
      </p:pic>
      <p:pic>
        <p:nvPicPr>
          <p:cNvPr id="20" name="图片 19" descr="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3257550"/>
            <a:ext cx="743585" cy="792480"/>
          </a:xfrm>
          <a:prstGeom prst="rect">
            <a:avLst/>
          </a:prstGeom>
        </p:spPr>
      </p:pic>
      <p:pic>
        <p:nvPicPr>
          <p:cNvPr id="21" name="图片 20" descr="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355" y="5280025"/>
            <a:ext cx="709930" cy="57594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321175" y="32575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95470" y="4050030"/>
            <a:ext cx="32905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</a:rPr>
              <a:t>常州市心理咨询师协会  沈伟伟 </a:t>
            </a:r>
            <a:endParaRPr lang="zh-CN" altLang="en-US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1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  <p:bldP spid="14" grpId="0"/>
      <p:bldP spid="23" grpId="0"/>
      <p:bldP spid="23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35580" y="302260"/>
            <a:ext cx="6076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人格</a:t>
            </a:r>
            <a:r>
              <a:rPr lang="en-US" altLang="zh-CN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先天</a:t>
            </a:r>
            <a:r>
              <a:rPr lang="en-US" altLang="zh-CN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后天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8876030" y="8445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585710" cy="507111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5" name="图片 2097320" descr="7630b0db240c844769eaee5b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725" y="1224280"/>
            <a:ext cx="7585075" cy="5047615"/>
          </a:xfrm>
          <a:prstGeom prst="rect">
            <a:avLst/>
          </a:prstGeom>
          <a:noFill/>
          <a:ln w="9525">
            <a:noFill/>
          </a:ln>
          <a:effectLst>
            <a:softEdge rad="596900"/>
          </a:effectLst>
        </p:spPr>
      </p:pic>
    </p:spTree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3725" y="1312545"/>
            <a:ext cx="705866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  当我们了解了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不同的人，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面对同样一件事情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有不同的看法和反应的时候，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你才能发自内心的明白在这个世界上每一个人对同一个事情的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反应不一样，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我们要学会去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理解。</a:t>
            </a:r>
            <a:endParaRPr lang="zh-CN" altLang="en-US" sz="2800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这是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性格的差异，</a:t>
            </a:r>
            <a:r>
              <a:rPr lang="en-US" altLang="zh-CN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并非其他人一定要和你一样。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8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8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36750" y="302260"/>
            <a:ext cx="7409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为什么要了解性格色彩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3725" y="1312545"/>
            <a:ext cx="705866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                  TO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学龄阶段的你们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r>
              <a:rPr lang="zh-CN" altLang="zh-CN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每种性格都有其自身的</a:t>
            </a:r>
            <a:r>
              <a:rPr lang="zh-CN" altLang="zh-CN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优势和不足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，你需要了解独属于你的性格色彩。知道自己的性格优点，发挥优势，变得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更好更强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。同时我们也要知道自己的缺点，那我们需要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接纳自己的缺点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，不要觉得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泄气和伤心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，你要学会合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理分析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别人对你的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评论和批评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，用一些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方法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帮助自己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完善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自己性格中的缺点。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8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8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36750" y="302260"/>
            <a:ext cx="7409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为什么要了解性格色彩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3725" y="1057910"/>
            <a:ext cx="787590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endParaRPr lang="zh-CN" altLang="en-US" sz="2800" dirty="0"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TO 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家长 </a:t>
            </a:r>
            <a:endParaRPr lang="zh-CN" altLang="en-US" sz="28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   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因为世界上</a:t>
            </a:r>
            <a:r>
              <a:rPr lang="zh-CN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没有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两片完全相同的叶子”，同样世界上也没有完全相同的两个孩子。每个孩子有自己</a:t>
            </a:r>
            <a:r>
              <a:rPr lang="zh-CN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独特</a:t>
            </a:r>
            <a:r>
              <a:rPr lang="zh-CN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的个别发展水平，</a:t>
            </a:r>
            <a:r>
              <a:rPr lang="zh-CN" altLang="zh-CN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尊重孩子就要尊重孩子的个体差异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，尊重孩子自己的发展水平。要真正做到在教育过程中做个有心人，投身处地为孩子着想，站在孩子的角度上看问题、思考问题、理解问题，就要做到因材施教。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8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28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36750" y="302260"/>
            <a:ext cx="7409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为什么要了解性格色彩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916545" cy="4434205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" y="1740535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6190" y="302260"/>
            <a:ext cx="101142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怎样去了解自己的性格色彩呢？</a:t>
            </a:r>
            <a:endParaRPr lang="zh-CN" altLang="zh-CN" sz="5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916545" cy="4434205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341" name="图片 2097340" descr="timg (1)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2131060"/>
            <a:ext cx="6640830" cy="2866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09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40535" y="318135"/>
            <a:ext cx="9375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怎样去了解自己的性格色彩呢？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8105140" cy="4887595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411" name="图片 2097352" descr="7630b0db240c844769eaee5b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5" y="1240155"/>
            <a:ext cx="8650605" cy="4855845"/>
          </a:xfrm>
          <a:prstGeom prst="rect">
            <a:avLst/>
          </a:prstGeom>
          <a:noFill/>
          <a:ln w="9525">
            <a:noFill/>
          </a:ln>
          <a:effectLst>
            <a:softEdge rad="368300"/>
          </a:effectLst>
        </p:spPr>
      </p:pic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40535" y="318135"/>
            <a:ext cx="9375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心理学知识   加油站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8105140" cy="4887595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389" name="图片 2097348" descr="7630b0db240c844769eaee5b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535" y="1192530"/>
            <a:ext cx="8039735" cy="4798695"/>
          </a:xfrm>
          <a:prstGeom prst="rect">
            <a:avLst/>
          </a:prstGeom>
          <a:noFill/>
          <a:ln w="9525">
            <a:noFill/>
          </a:ln>
          <a:effectLst>
            <a:softEdge rad="368300"/>
          </a:effectLst>
        </p:spPr>
      </p:pic>
    </p:spTree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0483" name="图片 2097364" descr="73893cdd4693daef5ef73d57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0" y="901700"/>
            <a:ext cx="7497445" cy="5622925"/>
          </a:xfrm>
          <a:prstGeom prst="rect">
            <a:avLst/>
          </a:prstGeom>
          <a:noFill/>
          <a:ln w="9525">
            <a:noFill/>
          </a:ln>
          <a:effectLst>
            <a:softEdge rad="673100"/>
          </a:effectLst>
        </p:spPr>
      </p:pic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1507" name="图片 2097368" descr="73893cdd4693daef5ef73d57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35" y="532130"/>
            <a:ext cx="8229600" cy="6172200"/>
          </a:xfrm>
          <a:prstGeom prst="rect">
            <a:avLst/>
          </a:prstGeom>
          <a:noFill/>
          <a:ln w="9525">
            <a:noFill/>
          </a:ln>
          <a:effectLst>
            <a:softEdge rad="698500"/>
          </a:effectLst>
        </p:spPr>
      </p:pic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2531" name="图片 2097376" descr="73893cdd4693daef5ef73d57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10" y="456565"/>
            <a:ext cx="8458200" cy="6515100"/>
          </a:xfrm>
          <a:prstGeom prst="rect">
            <a:avLst/>
          </a:prstGeom>
          <a:noFill/>
          <a:ln w="9525">
            <a:noFill/>
          </a:ln>
          <a:effectLst>
            <a:softEdge rad="635000"/>
          </a:effectLst>
        </p:spPr>
      </p:pic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51885" y="2156460"/>
            <a:ext cx="297688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读懂自己</a:t>
            </a:r>
            <a:endParaRPr lang="zh-CN" altLang="en-US" sz="20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接纳自己</a:t>
            </a:r>
            <a:endParaRPr lang="zh-CN" altLang="en-US" sz="20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遇见更好的自己</a:t>
            </a:r>
            <a:endParaRPr lang="zh-CN" altLang="en-US" sz="20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建立和谐有爱的支持系统</a:t>
            </a:r>
            <a:endParaRPr lang="zh-CN" altLang="en-US" sz="20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85" y="648335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325495" y="1951355"/>
            <a:ext cx="5785485" cy="1732915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78505" y="4175125"/>
            <a:ext cx="5880100" cy="175133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478530" y="4543425"/>
            <a:ext cx="4246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支持系统：</a:t>
            </a:r>
            <a:endParaRPr lang="zh-CN" altLang="en-US" sz="20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0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rgbClr val="7FB56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分为正式支持系统和非正式支持系统</a:t>
            </a:r>
            <a:endParaRPr lang="zh-CN" altLang="en-US" sz="2000" b="1">
              <a:solidFill>
                <a:srgbClr val="7FB568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4579" name="图片 2097372" descr="73893cdd4693daef5ef73d57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685800"/>
            <a:ext cx="8229600" cy="6172200"/>
          </a:xfrm>
          <a:prstGeom prst="rect">
            <a:avLst/>
          </a:prstGeom>
          <a:noFill/>
          <a:ln w="9525">
            <a:noFill/>
          </a:ln>
          <a:effectLst>
            <a:softEdge rad="749300"/>
          </a:effectLst>
        </p:spPr>
      </p:pic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3555" name="图片 2097380" descr="73893cdd4693daef5ef73d57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0" y="153035"/>
            <a:ext cx="9067800" cy="7239000"/>
          </a:xfrm>
          <a:prstGeom prst="rect">
            <a:avLst/>
          </a:prstGeom>
          <a:noFill/>
          <a:ln w="9525">
            <a:noFill/>
          </a:ln>
          <a:effectLst>
            <a:softEdge rad="444500"/>
          </a:effectLst>
        </p:spPr>
      </p:pic>
    </p:spTree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5603" name="图片 2097384" descr="73893cdd4693daef5ef73d57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946150"/>
            <a:ext cx="7324725" cy="5652770"/>
          </a:xfrm>
          <a:prstGeom prst="rect">
            <a:avLst/>
          </a:prstGeom>
          <a:noFill/>
          <a:ln w="9525">
            <a:noFill/>
          </a:ln>
          <a:effectLst>
            <a:softEdge rad="546100"/>
          </a:effectLst>
        </p:spPr>
      </p:pic>
    </p:spTree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6627" name="图片 2097388" descr="73893cdd4693daef5ef73d57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85" y="0"/>
            <a:ext cx="9829800" cy="7429500"/>
          </a:xfrm>
          <a:prstGeom prst="rect">
            <a:avLst/>
          </a:prstGeom>
          <a:noFill/>
          <a:ln w="9525">
            <a:noFill/>
          </a:ln>
          <a:effectLst>
            <a:softEdge rad="698500"/>
          </a:effectLst>
        </p:spPr>
      </p:pic>
    </p:spTree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8675" name="图片 2097392" descr="73893cdd4693daef5ef73d57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10" y="785495"/>
            <a:ext cx="8380095" cy="6532880"/>
          </a:xfrm>
          <a:prstGeom prst="rect">
            <a:avLst/>
          </a:prstGeom>
          <a:noFill/>
          <a:ln w="9525">
            <a:noFill/>
          </a:ln>
          <a:effectLst>
            <a:softEdge rad="660400"/>
          </a:effectLst>
        </p:spPr>
      </p:pic>
    </p:spTree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7651" name="图片 2097396" descr="73893cdd4693daef5ef73d57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35" y="115570"/>
            <a:ext cx="9753600" cy="7315200"/>
          </a:xfrm>
          <a:prstGeom prst="rect">
            <a:avLst/>
          </a:prstGeom>
          <a:noFill/>
          <a:ln w="9525">
            <a:noFill/>
          </a:ln>
          <a:effectLst>
            <a:softEdge rad="546100"/>
          </a:effectLst>
        </p:spPr>
      </p:pic>
    </p:spTree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9701" name="图片 2097404" descr="73893cdd4693daef5ef73d57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587375"/>
            <a:ext cx="8229600" cy="6172200"/>
          </a:xfrm>
          <a:prstGeom prst="rect">
            <a:avLst/>
          </a:prstGeom>
          <a:noFill/>
          <a:ln w="9525">
            <a:noFill/>
          </a:ln>
          <a:effectLst>
            <a:softEdge rad="698500"/>
          </a:effectLst>
        </p:spPr>
      </p:pic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0723" name="图片 2097408" descr="73893cdd4693daef5ef73d57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965835"/>
            <a:ext cx="8229600" cy="6172200"/>
          </a:xfrm>
          <a:prstGeom prst="rect">
            <a:avLst/>
          </a:prstGeom>
          <a:noFill/>
          <a:ln w="9525">
            <a:noFill/>
          </a:ln>
          <a:effectLst>
            <a:softEdge rad="444500"/>
          </a:effectLst>
        </p:spPr>
      </p:pic>
    </p:spTree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1747" name="图片 2097412" descr="73893cdd4693daef5ef73d57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24460"/>
            <a:ext cx="9677400" cy="7543800"/>
          </a:xfrm>
          <a:prstGeom prst="rect">
            <a:avLst/>
          </a:prstGeom>
          <a:noFill/>
          <a:ln w="9525">
            <a:noFill/>
          </a:ln>
          <a:effectLst>
            <a:softEdge rad="787400"/>
          </a:effectLst>
        </p:spPr>
      </p:pic>
    </p:spTree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797" name="图片 2097420" descr="73893cdd4693daef5ef73d57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35" y="680085"/>
            <a:ext cx="8686800" cy="6743700"/>
          </a:xfrm>
          <a:prstGeom prst="rect">
            <a:avLst/>
          </a:prstGeom>
          <a:noFill/>
          <a:ln w="9525">
            <a:noFill/>
          </a:ln>
          <a:effectLst>
            <a:softEdge rad="254000"/>
          </a:effectLst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7150" y="980440"/>
            <a:ext cx="577151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b="1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zh-CN" altLang="en-US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en-US" altLang="zh-CN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你和爸爸妈妈一起去逛街，</a:t>
            </a:r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zh-CN" altLang="en-US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你走路的状态是什么样的？</a:t>
            </a:r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0" hangingPunct="0"/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0" hangingPunct="0"/>
            <a:r>
              <a:rPr lang="zh-CN" altLang="en-US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突然在路上你看到了非常非常喜欢的一件玩具，</a:t>
            </a:r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zh-CN" altLang="en-US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想要爸爸妈妈给你买。</a:t>
            </a:r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zh-CN" altLang="en-US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但是爸爸妈妈让你赶快回家，</a:t>
            </a:r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zh-CN" altLang="en-US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你的第一反应是什么？</a:t>
            </a:r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zh-CN" altLang="en-US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你会怎么做？</a:t>
            </a:r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2985" y="234950"/>
            <a:ext cx="3800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场景模拟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2773" name="图片 2097428" descr="73893cdd4693daef5ef73d57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5" y="257810"/>
            <a:ext cx="8686800" cy="7277100"/>
          </a:xfrm>
          <a:prstGeom prst="rect">
            <a:avLst/>
          </a:prstGeom>
          <a:noFill/>
          <a:ln w="9525">
            <a:noFill/>
          </a:ln>
          <a:effectLst>
            <a:softEdge rad="406400"/>
          </a:effectLst>
        </p:spPr>
      </p:pic>
    </p:spTree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4821" name="图片 2097436" descr="73893cdd4693daef5ef73d57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30" y="965835"/>
            <a:ext cx="8229600" cy="6172200"/>
          </a:xfrm>
          <a:prstGeom prst="rect">
            <a:avLst/>
          </a:prstGeom>
          <a:noFill/>
          <a:ln w="9525">
            <a:noFill/>
          </a:ln>
          <a:effectLst>
            <a:softEdge rad="546100"/>
          </a:effectLst>
        </p:spPr>
      </p:pic>
    </p:spTree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5845" name="图片 2097444" descr="73893cdd4693daef5ef73d57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35" y="448310"/>
            <a:ext cx="8915400" cy="6896100"/>
          </a:xfrm>
          <a:prstGeom prst="rect">
            <a:avLst/>
          </a:prstGeom>
          <a:noFill/>
          <a:ln w="9525">
            <a:noFill/>
          </a:ln>
          <a:effectLst>
            <a:softEdge rad="596900"/>
          </a:effectLst>
        </p:spPr>
      </p:pic>
    </p:spTree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6869" name="图片 2097452" descr="73893cdd4693daef5ef73d57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85" y="410210"/>
            <a:ext cx="9144000" cy="6972300"/>
          </a:xfrm>
          <a:prstGeom prst="rect">
            <a:avLst/>
          </a:prstGeom>
          <a:noFill/>
          <a:ln w="9525">
            <a:noFill/>
          </a:ln>
          <a:effectLst>
            <a:softEdge rad="520700"/>
          </a:effectLst>
        </p:spPr>
      </p:pic>
    </p:spTree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8917" name="图片 2097460" descr="73893cdd4693daef5ef73d57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65" y="318135"/>
            <a:ext cx="9448800" cy="7467600"/>
          </a:xfrm>
          <a:prstGeom prst="rect">
            <a:avLst/>
          </a:prstGeom>
          <a:noFill/>
          <a:ln w="9525">
            <a:noFill/>
          </a:ln>
          <a:effectLst>
            <a:softEdge rad="596900"/>
          </a:effectLst>
        </p:spPr>
      </p:pic>
    </p:spTree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7893" name="图片 2097468" descr="73893cdd4693daef5ef73d57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72085"/>
            <a:ext cx="9372600" cy="7200900"/>
          </a:xfrm>
          <a:prstGeom prst="rect">
            <a:avLst/>
          </a:prstGeom>
          <a:noFill/>
          <a:ln w="9525">
            <a:noFill/>
          </a:ln>
          <a:effectLst>
            <a:softEdge rad="406400"/>
          </a:effectLst>
        </p:spPr>
      </p:pic>
    </p:spTree>
  </p:cSld>
  <p:clrMapOvr>
    <a:masterClrMapping/>
  </p:clrMapOvr>
  <p:transition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8131" name="图片 2097544" descr="73893cdd4693daef5ef73d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546100"/>
            <a:ext cx="8229600" cy="6172200"/>
          </a:xfrm>
          <a:prstGeom prst="rect">
            <a:avLst/>
          </a:prstGeom>
          <a:noFill/>
          <a:ln w="9525">
            <a:noFill/>
          </a:ln>
          <a:effectLst>
            <a:softEdge rad="698500"/>
          </a:effectLst>
        </p:spPr>
      </p:pic>
      <p:pic>
        <p:nvPicPr>
          <p:cNvPr id="48133" name="图片 2097540" descr="7630b0db240c844769eaee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70" y="2072640"/>
            <a:ext cx="3475990" cy="2607310"/>
          </a:xfrm>
          <a:prstGeom prst="rect">
            <a:avLst/>
          </a:prstGeom>
          <a:noFill/>
          <a:ln w="9525">
            <a:noFill/>
          </a:ln>
          <a:effectLst>
            <a:softEdge rad="1016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" name="图片 2097516" descr="73893cdd4693daef5ef73d57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35" y="551180"/>
            <a:ext cx="8229600" cy="6172200"/>
          </a:xfrm>
          <a:prstGeom prst="rect">
            <a:avLst/>
          </a:prstGeom>
          <a:noFill/>
          <a:ln w="9525">
            <a:noFill/>
          </a:ln>
          <a:effectLst>
            <a:softEdge rad="901700"/>
          </a:effectLst>
        </p:spPr>
      </p:pic>
    </p:spTree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6" name="矩形 39"/>
          <p:cNvSpPr>
            <a:spLocks noChangeArrowheads="1"/>
          </p:cNvSpPr>
          <p:nvPr/>
        </p:nvSpPr>
        <p:spPr bwMode="auto">
          <a:xfrm>
            <a:off x="6372543" y="3899218"/>
            <a:ext cx="138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0968D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 </a:t>
            </a:r>
            <a:endParaRPr lang="zh-CN" altLang="en-US" sz="2400" b="1">
              <a:solidFill>
                <a:srgbClr val="F0968D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17" name="Freeform 25"/>
          <p:cNvSpPr/>
          <p:nvPr/>
        </p:nvSpPr>
        <p:spPr bwMode="auto">
          <a:xfrm>
            <a:off x="4886960" y="2283460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7FB568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5710555" y="2146935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7FB5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6710045" y="3194685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/>
          <p:nvPr/>
        </p:nvSpPr>
        <p:spPr bwMode="auto">
          <a:xfrm>
            <a:off x="4115435" y="2987040"/>
            <a:ext cx="1487170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F59E2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41"/>
          <p:cNvSpPr/>
          <p:nvPr/>
        </p:nvSpPr>
        <p:spPr bwMode="auto">
          <a:xfrm>
            <a:off x="4516755" y="3829685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6085" name="图片 2097524" descr="73893cdd4693daef5ef73d57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10" y="685800"/>
            <a:ext cx="8229600" cy="6172200"/>
          </a:xfrm>
          <a:prstGeom prst="rect">
            <a:avLst/>
          </a:prstGeom>
          <a:noFill/>
          <a:ln w="9525">
            <a:noFill/>
          </a:ln>
          <a:effectLst>
            <a:softEdge rad="711200"/>
          </a:effectLst>
        </p:spPr>
      </p:pic>
    </p:spTree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2485" y="3712210"/>
            <a:ext cx="1199515" cy="3145790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66725" y="0"/>
            <a:ext cx="480060" cy="828675"/>
          </a:xfrm>
          <a:prstGeom prst="rect">
            <a:avLst/>
          </a:prstGeom>
        </p:spPr>
      </p:pic>
      <p:pic>
        <p:nvPicPr>
          <p:cNvPr id="9" name="图片 8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2143125" y="0"/>
            <a:ext cx="480060" cy="828675"/>
          </a:xfrm>
          <a:prstGeom prst="rect">
            <a:avLst/>
          </a:prstGeom>
        </p:spPr>
      </p:pic>
      <p:pic>
        <p:nvPicPr>
          <p:cNvPr id="11" name="图片 10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11249025" y="0"/>
            <a:ext cx="480060" cy="828675"/>
          </a:xfrm>
          <a:prstGeom prst="rect">
            <a:avLst/>
          </a:prstGeom>
        </p:spPr>
      </p:pic>
      <p:pic>
        <p:nvPicPr>
          <p:cNvPr id="12" name="图片 11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7572375" y="0"/>
            <a:ext cx="480060" cy="828675"/>
          </a:xfrm>
          <a:prstGeom prst="rect">
            <a:avLst/>
          </a:prstGeom>
        </p:spPr>
      </p:pic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V="1">
            <a:off x="9467850" y="0"/>
            <a:ext cx="480060" cy="828675"/>
          </a:xfrm>
          <a:prstGeom prst="rect">
            <a:avLst/>
          </a:prstGeom>
        </p:spPr>
      </p:pic>
      <p:pic>
        <p:nvPicPr>
          <p:cNvPr id="14" name="图片 13" descr="未标题-274"/>
          <p:cNvPicPr>
            <a:picLocks noChangeAspect="1"/>
          </p:cNvPicPr>
          <p:nvPr/>
        </p:nvPicPr>
        <p:blipFill>
          <a:blip r:embed="rId1"/>
          <a:srcRect r="-2997" b="32208"/>
          <a:stretch>
            <a:fillRect/>
          </a:stretch>
        </p:blipFill>
        <p:spPr>
          <a:xfrm flipH="1" flipV="1">
            <a:off x="4152900" y="0"/>
            <a:ext cx="480060" cy="8286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40325" y="82867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益起来汇总</a:t>
            </a:r>
            <a:endParaRPr lang="zh-CN" altLang="en-US" sz="24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饼形 3"/>
          <p:cNvSpPr/>
          <p:nvPr/>
        </p:nvSpPr>
        <p:spPr>
          <a:xfrm>
            <a:off x="4504690" y="1939290"/>
            <a:ext cx="2978150" cy="2980055"/>
          </a:xfrm>
          <a:custGeom>
            <a:avLst/>
            <a:gdLst>
              <a:gd name="txL" fmla="*/ 0 w 4691"/>
              <a:gd name="txT" fmla="*/ 0 h 4691"/>
              <a:gd name="txR" fmla="*/ 4691 w 4691"/>
              <a:gd name="txB" fmla="*/ 4691 h 4691"/>
            </a:gdLst>
            <a:ahLst/>
            <a:cxnLst/>
            <a:rect l="txL" t="txT" r="txR" b="txB"/>
            <a:pathLst>
              <a:path w="4691" h="4691">
                <a:moveTo>
                  <a:pt x="0" y="2345"/>
                </a:moveTo>
                <a:arcTo wR="2345" hR="2345" stAng="-10800000" swAng="5400000"/>
                <a:lnTo>
                  <a:pt x="2345" y="2345"/>
                </a:lnTo>
                <a:close/>
              </a:path>
            </a:pathLst>
          </a:custGeom>
          <a:solidFill>
            <a:srgbClr val="7FB568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饼形 4"/>
          <p:cNvSpPr/>
          <p:nvPr/>
        </p:nvSpPr>
        <p:spPr>
          <a:xfrm>
            <a:off x="4810760" y="1939290"/>
            <a:ext cx="2978150" cy="2980055"/>
          </a:xfrm>
          <a:custGeom>
            <a:avLst/>
            <a:gdLst>
              <a:gd name="txL" fmla="*/ 0 w 4691"/>
              <a:gd name="txT" fmla="*/ 0 h 4691"/>
              <a:gd name="txR" fmla="*/ 4691 w 4691"/>
              <a:gd name="txB" fmla="*/ 4691 h 4691"/>
            </a:gdLst>
            <a:ahLst/>
            <a:cxnLst/>
            <a:rect l="txL" t="txT" r="txR" b="txB"/>
            <a:pathLst>
              <a:path w="4691" h="4691">
                <a:moveTo>
                  <a:pt x="2323" y="0"/>
                </a:moveTo>
                <a:arcTo wR="2345" hR="2345" stAng="-5400000" swAng="5400000"/>
                <a:lnTo>
                  <a:pt x="2345" y="2345"/>
                </a:lnTo>
                <a:close/>
              </a:path>
            </a:pathLst>
          </a:custGeom>
          <a:solidFill>
            <a:srgbClr val="F59E26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饼形 10"/>
          <p:cNvSpPr/>
          <p:nvPr/>
        </p:nvSpPr>
        <p:spPr>
          <a:xfrm flipV="1">
            <a:off x="4504690" y="2239645"/>
            <a:ext cx="2978150" cy="2950845"/>
          </a:xfrm>
          <a:custGeom>
            <a:avLst/>
            <a:gdLst>
              <a:gd name="txL" fmla="*/ 0 w 4691"/>
              <a:gd name="txT" fmla="*/ 0 h 4648"/>
              <a:gd name="txR" fmla="*/ 4691 w 4691"/>
              <a:gd name="txB" fmla="*/ 4648 h 4648"/>
            </a:gdLst>
            <a:ahLst/>
            <a:cxnLst/>
            <a:rect l="txL" t="txT" r="txR" b="txB"/>
            <a:pathLst>
              <a:path w="4691" h="4648">
                <a:moveTo>
                  <a:pt x="0" y="2324"/>
                </a:moveTo>
                <a:arcTo wR="2345" hR="2324" stAng="-10800000" swAng="5400000"/>
                <a:lnTo>
                  <a:pt x="2345" y="2324"/>
                </a:lnTo>
                <a:close/>
              </a:path>
            </a:pathLst>
          </a:custGeom>
          <a:solidFill>
            <a:srgbClr val="F59E26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饼形 11"/>
          <p:cNvSpPr/>
          <p:nvPr/>
        </p:nvSpPr>
        <p:spPr>
          <a:xfrm flipV="1">
            <a:off x="4810760" y="2239645"/>
            <a:ext cx="2978150" cy="2950845"/>
          </a:xfrm>
          <a:custGeom>
            <a:avLst/>
            <a:gdLst>
              <a:gd name="txL" fmla="*/ 0 w 4691"/>
              <a:gd name="txT" fmla="*/ 0 h 4648"/>
              <a:gd name="txR" fmla="*/ 4691 w 4691"/>
              <a:gd name="txB" fmla="*/ 4648 h 4648"/>
            </a:gdLst>
            <a:ahLst/>
            <a:cxnLst/>
            <a:rect l="txL" t="txT" r="txR" b="txB"/>
            <a:pathLst>
              <a:path w="4691" h="4648">
                <a:moveTo>
                  <a:pt x="2324" y="0"/>
                </a:moveTo>
                <a:arcTo wR="2345" hR="2324" stAng="-5400000" swAng="5400000"/>
                <a:lnTo>
                  <a:pt x="2345" y="2324"/>
                </a:lnTo>
                <a:close/>
              </a:path>
            </a:pathLst>
          </a:custGeom>
          <a:solidFill>
            <a:srgbClr val="7FB568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600065" y="3027045"/>
            <a:ext cx="1014095" cy="10140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直接连接符 14"/>
          <p:cNvSpPr/>
          <p:nvPr/>
        </p:nvSpPr>
        <p:spPr>
          <a:xfrm flipH="1">
            <a:off x="4025265" y="4738370"/>
            <a:ext cx="904875" cy="806450"/>
          </a:xfrm>
          <a:prstGeom prst="line">
            <a:avLst/>
          </a:prstGeom>
          <a:ln w="19050" cap="flat" cmpd="sng">
            <a:solidFill>
              <a:srgbClr val="F59E26"/>
            </a:solidFill>
            <a:prstDash val="lgDash"/>
            <a:bevel/>
            <a:headEnd type="none" w="med" len="med"/>
            <a:tailEnd type="none" w="med" len="med"/>
          </a:ln>
        </p:spPr>
      </p:sp>
      <p:sp>
        <p:nvSpPr>
          <p:cNvPr id="16" name="直接连接符 16"/>
          <p:cNvSpPr/>
          <p:nvPr/>
        </p:nvSpPr>
        <p:spPr>
          <a:xfrm flipH="1">
            <a:off x="3308985" y="5561965"/>
            <a:ext cx="714375" cy="0"/>
          </a:xfrm>
          <a:prstGeom prst="line">
            <a:avLst/>
          </a:prstGeom>
          <a:ln w="19050" cap="flat" cmpd="sng">
            <a:solidFill>
              <a:srgbClr val="F59E26"/>
            </a:solidFill>
            <a:prstDash val="lgDash"/>
            <a:bevel/>
            <a:headEnd type="none" w="med" len="med"/>
            <a:tailEnd type="none" w="med" len="med"/>
          </a:ln>
        </p:spPr>
      </p:sp>
      <p:sp>
        <p:nvSpPr>
          <p:cNvPr id="17" name="直接连接符 17"/>
          <p:cNvSpPr/>
          <p:nvPr/>
        </p:nvSpPr>
        <p:spPr>
          <a:xfrm>
            <a:off x="7382510" y="4738370"/>
            <a:ext cx="650875" cy="806450"/>
          </a:xfrm>
          <a:prstGeom prst="line">
            <a:avLst/>
          </a:prstGeom>
          <a:ln w="19050" cap="flat" cmpd="sng">
            <a:solidFill>
              <a:srgbClr val="7FB568"/>
            </a:solidFill>
            <a:prstDash val="lgDash"/>
            <a:bevel/>
            <a:headEnd type="none" w="med" len="med"/>
            <a:tailEnd type="none" w="med" len="med"/>
          </a:ln>
        </p:spPr>
      </p:sp>
      <p:sp>
        <p:nvSpPr>
          <p:cNvPr id="18" name="直接连接符 18"/>
          <p:cNvSpPr/>
          <p:nvPr/>
        </p:nvSpPr>
        <p:spPr>
          <a:xfrm flipV="1">
            <a:off x="8033385" y="5552440"/>
            <a:ext cx="1114425" cy="19050"/>
          </a:xfrm>
          <a:prstGeom prst="line">
            <a:avLst/>
          </a:prstGeom>
          <a:ln w="19050" cap="flat" cmpd="sng">
            <a:solidFill>
              <a:srgbClr val="7FB568"/>
            </a:solidFill>
            <a:prstDash val="lgDash"/>
            <a:bevel/>
            <a:headEnd type="none" w="med" len="med"/>
            <a:tailEnd type="none" w="med" len="med"/>
          </a:ln>
        </p:spPr>
      </p:sp>
      <p:sp>
        <p:nvSpPr>
          <p:cNvPr id="19" name="直接连接符 23"/>
          <p:cNvSpPr/>
          <p:nvPr/>
        </p:nvSpPr>
        <p:spPr>
          <a:xfrm flipV="1">
            <a:off x="7311390" y="1628140"/>
            <a:ext cx="804545" cy="774700"/>
          </a:xfrm>
          <a:prstGeom prst="line">
            <a:avLst/>
          </a:prstGeom>
          <a:ln w="19050" cap="flat" cmpd="sng">
            <a:solidFill>
              <a:srgbClr val="F59E26"/>
            </a:solidFill>
            <a:prstDash val="lgDash"/>
            <a:bevel/>
            <a:headEnd type="none" w="med" len="med"/>
            <a:tailEnd type="none" w="med" len="med"/>
          </a:ln>
        </p:spPr>
      </p:sp>
      <p:sp>
        <p:nvSpPr>
          <p:cNvPr id="20" name="直接连接符 24"/>
          <p:cNvSpPr/>
          <p:nvPr/>
        </p:nvSpPr>
        <p:spPr>
          <a:xfrm flipV="1">
            <a:off x="8155940" y="1599565"/>
            <a:ext cx="1114425" cy="17780"/>
          </a:xfrm>
          <a:prstGeom prst="line">
            <a:avLst/>
          </a:prstGeom>
          <a:ln w="19050" cap="flat" cmpd="sng">
            <a:solidFill>
              <a:srgbClr val="F59E26"/>
            </a:solidFill>
            <a:prstDash val="lgDash"/>
            <a:bevel/>
            <a:headEnd type="none" w="med" len="med"/>
            <a:tailEnd type="none" w="med" len="med"/>
          </a:ln>
        </p:spPr>
      </p:sp>
      <p:sp>
        <p:nvSpPr>
          <p:cNvPr id="21" name="直接连接符 29"/>
          <p:cNvSpPr/>
          <p:nvPr/>
        </p:nvSpPr>
        <p:spPr>
          <a:xfrm flipH="1" flipV="1">
            <a:off x="4025265" y="1596390"/>
            <a:ext cx="904875" cy="806450"/>
          </a:xfrm>
          <a:prstGeom prst="line">
            <a:avLst/>
          </a:prstGeom>
          <a:ln w="19050" cap="flat" cmpd="sng">
            <a:solidFill>
              <a:srgbClr val="7FB568"/>
            </a:solidFill>
            <a:prstDash val="lgDash"/>
            <a:bevel/>
            <a:headEnd type="none" w="med" len="med"/>
            <a:tailEnd type="none" w="med" len="med"/>
          </a:ln>
        </p:spPr>
      </p:sp>
      <p:sp>
        <p:nvSpPr>
          <p:cNvPr id="22" name="直接连接符 30"/>
          <p:cNvSpPr/>
          <p:nvPr/>
        </p:nvSpPr>
        <p:spPr>
          <a:xfrm flipH="1">
            <a:off x="3308985" y="1604645"/>
            <a:ext cx="714375" cy="0"/>
          </a:xfrm>
          <a:prstGeom prst="line">
            <a:avLst/>
          </a:prstGeom>
          <a:ln w="19050" cap="flat" cmpd="sng">
            <a:solidFill>
              <a:srgbClr val="7FB568"/>
            </a:solidFill>
            <a:prstDash val="lgDash"/>
            <a:bevel/>
            <a:headEnd type="none" w="med" len="med"/>
            <a:tailEnd type="none" w="med" len="med"/>
          </a:ln>
        </p:spPr>
      </p:sp>
      <p:sp>
        <p:nvSpPr>
          <p:cNvPr id="23" name="矩形 38"/>
          <p:cNvSpPr/>
          <p:nvPr/>
        </p:nvSpPr>
        <p:spPr>
          <a:xfrm>
            <a:off x="1399540" y="1596390"/>
            <a:ext cx="2041525" cy="1430655"/>
          </a:xfrm>
          <a:prstGeom prst="rect">
            <a:avLst/>
          </a:prstGeom>
          <a:solidFill>
            <a:srgbClr val="7FB568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39"/>
          <p:cNvSpPr/>
          <p:nvPr/>
        </p:nvSpPr>
        <p:spPr>
          <a:xfrm>
            <a:off x="1277620" y="1725295"/>
            <a:ext cx="22244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性格，是指人类在出生时，与生俱来就带来有的性格倾向。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矩形 40"/>
          <p:cNvSpPr/>
          <p:nvPr/>
        </p:nvSpPr>
        <p:spPr>
          <a:xfrm>
            <a:off x="8968740" y="1593215"/>
            <a:ext cx="2211070" cy="1778635"/>
          </a:xfrm>
          <a:prstGeom prst="rect">
            <a:avLst/>
          </a:prstGeom>
          <a:solidFill>
            <a:srgbClr val="F59E26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矩形 42"/>
          <p:cNvSpPr/>
          <p:nvPr/>
        </p:nvSpPr>
        <p:spPr>
          <a:xfrm>
            <a:off x="540385" y="3711575"/>
            <a:ext cx="2768600" cy="1859915"/>
          </a:xfrm>
          <a:prstGeom prst="rect">
            <a:avLst/>
          </a:prstGeom>
          <a:solidFill>
            <a:srgbClr val="F59E26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文本框 43"/>
          <p:cNvSpPr/>
          <p:nvPr/>
        </p:nvSpPr>
        <p:spPr>
          <a:xfrm>
            <a:off x="540385" y="3903345"/>
            <a:ext cx="262191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人格由两部分组成，一是先天，一个是后天培养。人格的形成，跟天生性格有关，人格的发展，跟后天环境有关。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44"/>
          <p:cNvSpPr/>
          <p:nvPr/>
        </p:nvSpPr>
        <p:spPr>
          <a:xfrm>
            <a:off x="8549005" y="4041140"/>
            <a:ext cx="2496185" cy="1503680"/>
          </a:xfrm>
          <a:prstGeom prst="rect">
            <a:avLst/>
          </a:prstGeom>
          <a:solidFill>
            <a:srgbClr val="7FB568"/>
          </a:solidFill>
          <a:ln w="12700">
            <a:noFill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文本框 45"/>
          <p:cNvSpPr/>
          <p:nvPr/>
        </p:nvSpPr>
        <p:spPr>
          <a:xfrm>
            <a:off x="8615045" y="4171315"/>
            <a:ext cx="24961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了解一个人的天生性格，会让我们在人际关系，支持系统中相处更轻松，和谐有爱。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1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740" y="2634615"/>
            <a:ext cx="485775" cy="45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860" y="2639695"/>
            <a:ext cx="650875" cy="448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365" y="4179570"/>
            <a:ext cx="52705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665" y="4171315"/>
            <a:ext cx="469900" cy="42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文本框 39"/>
          <p:cNvSpPr/>
          <p:nvPr/>
        </p:nvSpPr>
        <p:spPr>
          <a:xfrm>
            <a:off x="8976360" y="1617345"/>
            <a:ext cx="206946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人的身体里面，同时存在各种性格色彩，某种性格，只表示你的内在人格中，这个性格占据比例比较多。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7150" y="1385570"/>
            <a:ext cx="577151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b="1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zh-CN" altLang="en-US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en-US" altLang="zh-CN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“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爸爸你给我买吧，买吧，买吧”爸爸不同意，然后开始大哭大闹，“不行，我就是要买！”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  发现爸爸妈妈就是不同意，他很不开心跟着爸爸妈妈回家了。回到家</a:t>
            </a:r>
            <a:r>
              <a:rPr lang="en-US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A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小朋友发现妈妈给他买了另外一个玩具，他很开心，他立刻就把之前想买街上看到的那个玩具的事情忘记了</a:t>
            </a:r>
            <a:r>
              <a:rPr lang="en-US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------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3320" y="302260"/>
            <a:ext cx="3800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小朋友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4445" y="109220"/>
            <a:ext cx="9842500" cy="6640195"/>
          </a:xfrm>
          <a:prstGeom prst="rect">
            <a:avLst/>
          </a:prstGeom>
        </p:spPr>
      </p:pic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0" y="819150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63190" y="1078865"/>
            <a:ext cx="7646670" cy="5169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6600" b="1" dirty="0"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读懂自己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,</a:t>
            </a:r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接纳自己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,</a:t>
            </a:r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遇见更好的自己。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l"/>
            <a:endParaRPr lang="zh-CN" altLang="zh-CN" sz="6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/>
            <a:endParaRPr lang="zh-CN" altLang="en-US" sz="66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1085" y="5011420"/>
            <a:ext cx="4866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/>
                </a:solidFill>
              </a:rPr>
              <a:t>常州市心理咨询师协会  沈伟伟</a:t>
            </a:r>
            <a:endParaRPr lang="zh-CN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7150" y="1385570"/>
            <a:ext cx="577151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b="1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zh-CN" altLang="en-US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en-US" altLang="zh-CN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问爸爸自己最近变现怎么样，表现好的小朋友应该是有奖励的。婉转表达自己想要玩具的意愿。爸爸说今天没带钱，他说“哦，那好吧”就不说话了，然后闷闷不乐和爸爸妈妈走了。但是三个礼拜后时，爸爸突然反应过来，这三个礼拜好像</a:t>
            </a:r>
            <a:r>
              <a:rPr lang="en-US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B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小朋友在家都没怎么说话</a:t>
            </a:r>
            <a:r>
              <a:rPr lang="en-US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------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3320" y="302260"/>
            <a:ext cx="3800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小朋友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7150" y="1385570"/>
            <a:ext cx="577151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b="1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zh-CN" altLang="en-US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en-US" altLang="zh-CN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“爸爸你知道吗？我每次和你出来都特别开心，你是这个世界上最好的爸爸。你给我买这个玩具。”爸爸不同意，他回到家会磨着爷爷奶奶一定要买回来。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   </a:t>
            </a:r>
            <a:r>
              <a:rPr lang="en-US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C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小朋友内心独白：爸爸妈妈不同意，没关系，我可以让爷爷奶奶买。爷爷奶奶不买，那我就叫外公外婆买。总之，我会想办法，买到这个我想要的玩具。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3320" y="302260"/>
            <a:ext cx="3800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小朋友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7150" y="2045970"/>
            <a:ext cx="57715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b="1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zh-CN" altLang="en-US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en-US" altLang="zh-CN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走在路上看了两眼玩具，就跟着爸爸走了</a:t>
            </a:r>
            <a:r>
              <a:rPr lang="en-US" altLang="zh-CN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------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3320" y="302260"/>
            <a:ext cx="3800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小朋友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7150" y="2045970"/>
            <a:ext cx="577151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b="1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zh-CN" altLang="en-US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en-US" altLang="zh-CN" sz="2000" dirty="0">
                <a:solidFill>
                  <a:srgbClr val="14213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为什么都是同样年龄的小朋友，但是大家面对买喜欢的玩具，反应表现完全不同呢？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3320" y="302260"/>
            <a:ext cx="3800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问题来啦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2131060" y="1524000"/>
            <a:ext cx="466090" cy="1222375"/>
          </a:xfrm>
          <a:prstGeom prst="rect">
            <a:avLst/>
          </a:prstGeom>
        </p:spPr>
      </p:pic>
      <p:pic>
        <p:nvPicPr>
          <p:cNvPr id="6" name="图片 5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0217785" y="2206625"/>
            <a:ext cx="466090" cy="1222375"/>
          </a:xfrm>
          <a:prstGeom prst="rect">
            <a:avLst/>
          </a:prstGeom>
        </p:spPr>
      </p:pic>
      <p:pic>
        <p:nvPicPr>
          <p:cNvPr id="7" name="图片 6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1740535" y="4768850"/>
            <a:ext cx="466090" cy="1222375"/>
          </a:xfrm>
          <a:prstGeom prst="rect">
            <a:avLst/>
          </a:prstGeom>
        </p:spPr>
      </p:pic>
      <p:pic>
        <p:nvPicPr>
          <p:cNvPr id="9" name="图片 8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5073015"/>
            <a:ext cx="743585" cy="792480"/>
          </a:xfrm>
          <a:prstGeom prst="rect">
            <a:avLst/>
          </a:prstGeom>
        </p:spPr>
      </p:pic>
      <p:pic>
        <p:nvPicPr>
          <p:cNvPr id="10" name="图片 9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3267075"/>
            <a:ext cx="743585" cy="7924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880" y="5289550"/>
            <a:ext cx="709930" cy="575945"/>
          </a:xfrm>
          <a:prstGeom prst="rect">
            <a:avLst/>
          </a:prstGeom>
        </p:spPr>
      </p:pic>
      <p:pic>
        <p:nvPicPr>
          <p:cNvPr id="12" name="图片 11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736600"/>
            <a:ext cx="709930" cy="575945"/>
          </a:xfrm>
          <a:prstGeom prst="rect">
            <a:avLst/>
          </a:prstGeom>
        </p:spPr>
      </p:pic>
      <p:pic>
        <p:nvPicPr>
          <p:cNvPr id="2" name="图片 1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6897370" y="5367655"/>
            <a:ext cx="466090" cy="1222375"/>
          </a:xfrm>
          <a:prstGeom prst="rect">
            <a:avLst/>
          </a:prstGeom>
        </p:spPr>
      </p:pic>
      <p:pic>
        <p:nvPicPr>
          <p:cNvPr id="3" name="图片 2" descr="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85" y="1524000"/>
            <a:ext cx="743585" cy="792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7150" y="2045970"/>
            <a:ext cx="577151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b="1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zh-CN" altLang="en-US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eaLnBrk="0" hangingPunct="0"/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因为每一个人都有属于自己的</a:t>
            </a:r>
            <a:r>
              <a:rPr lang="zh-CN" altLang="en-US" sz="2000" u="sng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性格</a:t>
            </a:r>
            <a:r>
              <a:rPr lang="zh-CN" altLang="en-US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。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我们这里说性格是指你</a:t>
            </a:r>
            <a:r>
              <a:rPr lang="zh-CN" altLang="en-US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与生俱来的，</a:t>
            </a:r>
            <a:r>
              <a:rPr lang="zh-CN" altLang="en-US" sz="2000" u="sng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独一无二的</a:t>
            </a:r>
            <a:r>
              <a:rPr lang="zh-CN" altLang="en-US" sz="2000" u="sng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性格特质</a:t>
            </a:r>
            <a:r>
              <a:rPr lang="zh-CN" altLang="en-US" sz="2000" u="sng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。</a:t>
            </a:r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从妈妈肚子里生出来，你就是这样的</a:t>
            </a:r>
            <a:r>
              <a:rPr lang="zh-CN" altLang="en-US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性</a:t>
            </a:r>
            <a:r>
              <a:rPr lang="en-US" altLang="zh-CN" sz="2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格。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en-US" altLang="zh-CN" sz="2000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l" eaLnBrk="0" hangingPunct="0"/>
            <a:r>
              <a:rPr lang="zh-CN" altLang="en-US" sz="20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而我们后天培养出来的，那叫</a:t>
            </a:r>
            <a:r>
              <a:rPr lang="en-US" altLang="zh-CN" sz="20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个性。</a:t>
            </a:r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/>
            <a:endParaRPr lang="zh-CN" altLang="en-US" sz="2000" dirty="0">
              <a:solidFill>
                <a:srgbClr val="1421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4000" b="1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3320" y="302260"/>
            <a:ext cx="3800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F59E26"/>
                </a:solidFill>
                <a:latin typeface="微软雅黑" panose="020B0503020204020204" charset="-122"/>
                <a:ea typeface="微软雅黑" panose="020B0503020204020204" charset="-122"/>
              </a:rPr>
              <a:t>答案在这里</a:t>
            </a:r>
            <a:endParaRPr lang="zh-CN" altLang="en-US" sz="5400">
              <a:solidFill>
                <a:srgbClr val="F59E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未标题-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7564755" y="413385"/>
            <a:ext cx="466090" cy="1222375"/>
          </a:xfrm>
          <a:prstGeom prst="rect">
            <a:avLst/>
          </a:prstGeom>
        </p:spPr>
      </p:pic>
      <p:pic>
        <p:nvPicPr>
          <p:cNvPr id="15" name="图片 14" descr="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65" y="407670"/>
            <a:ext cx="709930" cy="5759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63725" y="1224280"/>
            <a:ext cx="7058025" cy="3971290"/>
          </a:xfrm>
          <a:prstGeom prst="rect">
            <a:avLst/>
          </a:prstGeom>
          <a:noFill/>
          <a:ln w="38100">
            <a:solidFill>
              <a:srgbClr val="F59E2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1512</Words>
  <Application>WPS 演示</Application>
  <PresentationFormat>宽屏</PresentationFormat>
  <Paragraphs>173</Paragraphs>
  <Slides>40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方正粗黑宋简体</vt:lpstr>
      <vt:lpstr>Arial Unicode MS</vt:lpstr>
      <vt:lpstr>Calibri Light</vt:lpstr>
      <vt:lpstr>Calibri</vt:lpstr>
      <vt:lpstr>方正兰亭黑_GBK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常州市心理咨询师协会</cp:lastModifiedBy>
  <cp:revision>45</cp:revision>
  <dcterms:created xsi:type="dcterms:W3CDTF">2017-05-23T07:31:00Z</dcterms:created>
  <dcterms:modified xsi:type="dcterms:W3CDTF">2020-04-27T01:50:13Z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