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68" r:id="rId3"/>
    <p:sldId id="257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5" autoAdjust="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B6AF1-7A60-43A5-B726-E82893BCEF49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BFBED-ED2D-43F9-82D5-7025385DC9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8194" name="日期占位符 2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fld id="{94A0D247-972E-4C74-AB82-C8248047F6B3}" type="datetime1">
              <a:rPr lang="zh-CN" altLang="en-US" smtClean="0">
                <a:latin typeface="Arial" charset="0"/>
                <a:ea typeface="宋体" charset="-122"/>
              </a:rPr>
              <a:pPr>
                <a:buFont typeface="Arial" charset="0"/>
                <a:buNone/>
              </a:pPr>
              <a:t>2018/8/29</a:t>
            </a:fld>
            <a:endParaRPr lang="en-US" altLang="zh-CN" sz="1200" smtClean="0">
              <a:latin typeface="Arial" charset="0"/>
              <a:ea typeface="宋体" charset="-122"/>
            </a:endParaRPr>
          </a:p>
        </p:txBody>
      </p:sp>
      <p:sp>
        <p:nvSpPr>
          <p:cNvPr id="8195" name="文本占位符 3"/>
          <p:cNvSpPr>
            <a:spLocks noGrp="1"/>
          </p:cNvSpPr>
          <p:nvPr>
            <p:ph type="body" sz="quarter"/>
          </p:nvPr>
        </p:nvSpPr>
        <p:spPr bwMode="auto">
          <a:xfrm>
            <a:off x="661988" y="3932238"/>
            <a:ext cx="5295900" cy="3216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41986" name="日期占位符 2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fld id="{C5213157-6AA5-4975-BB88-626A89EBF28F}" type="datetime1">
              <a:rPr lang="zh-CN" altLang="en-US" smtClean="0">
                <a:latin typeface="Arial" charset="0"/>
                <a:ea typeface="宋体" charset="-122"/>
              </a:rPr>
              <a:pPr>
                <a:buFont typeface="Arial" charset="0"/>
                <a:buNone/>
              </a:pPr>
              <a:t>2018/8/29</a:t>
            </a:fld>
            <a:endParaRPr lang="en-US" altLang="zh-CN" sz="1200" smtClean="0">
              <a:latin typeface="Arial" charset="0"/>
              <a:ea typeface="宋体" charset="-122"/>
            </a:endParaRPr>
          </a:p>
        </p:txBody>
      </p:sp>
      <p:sp>
        <p:nvSpPr>
          <p:cNvPr id="41987" name="文本占位符 3"/>
          <p:cNvSpPr>
            <a:spLocks noGrp="1"/>
          </p:cNvSpPr>
          <p:nvPr>
            <p:ph type="body" sz="quarter"/>
          </p:nvPr>
        </p:nvSpPr>
        <p:spPr bwMode="auto">
          <a:xfrm>
            <a:off x="661988" y="3932238"/>
            <a:ext cx="5295900" cy="3216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68"/>
            <a:ext cx="8229600" cy="1143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8467"/>
            <a:ext cx="2133600" cy="364067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B9D0A1F-0F46-44A9-AEDC-23FB72F7A398}" type="datetime1">
              <a:rPr lang="zh-CN" altLang="en-US"/>
              <a:pPr>
                <a:defRPr/>
              </a:pPr>
              <a:t>2018/8/29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8467"/>
            <a:ext cx="2895600" cy="364067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8467"/>
            <a:ext cx="2133600" cy="364067"/>
          </a:xfrm>
        </p:spPr>
        <p:txBody>
          <a:bodyPr/>
          <a:lstStyle>
            <a:lvl1pPr algn="r">
              <a:buFontTx/>
              <a:buChar char="•"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754D1F2-C37D-4792-B12A-4D4A0ECD16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A007F-2AF0-452F-A747-1D76CE33B936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8D142-B723-41EE-91F7-661C3BB26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3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354764" y="6358467"/>
            <a:ext cx="1920875" cy="364067"/>
          </a:xfrm>
        </p:spPr>
        <p:txBody>
          <a:bodyPr anchor="ctr"/>
          <a:lstStyle/>
          <a:p>
            <a:pPr>
              <a:defRPr/>
            </a:pPr>
            <a:fld id="{4B2E1F21-26AD-490D-825D-96E43CCA468E}" type="slidenum">
              <a:rPr lang="zh-CN" altLang="en-US" sz="1080">
                <a:sym typeface="方正兰亭粗黑_GBK" charset="-122"/>
              </a:rPr>
              <a:pPr>
                <a:defRPr/>
              </a:pPr>
              <a:t>1</a:t>
            </a:fld>
            <a:endParaRPr lang="zh-CN" altLang="en-US" sz="1080">
              <a:sym typeface="方正兰亭粗黑_GBK" charset="-122"/>
            </a:endParaRPr>
          </a:p>
        </p:txBody>
      </p:sp>
      <p:sp>
        <p:nvSpPr>
          <p:cNvPr id="15366" name="矩形 6"/>
          <p:cNvSpPr/>
          <p:nvPr/>
        </p:nvSpPr>
        <p:spPr>
          <a:xfrm>
            <a:off x="457200" y="6686551"/>
            <a:ext cx="2039938" cy="173567"/>
          </a:xfrm>
          <a:prstGeom prst="rect">
            <a:avLst/>
          </a:prstGeom>
          <a:solidFill>
            <a:srgbClr val="F49022"/>
          </a:solidFill>
          <a:ln w="25400">
            <a:noFill/>
          </a:ln>
        </p:spPr>
        <p:txBody>
          <a:bodyPr anchor="ctr"/>
          <a:lstStyle/>
          <a:p>
            <a:pPr algn="ctr">
              <a:defRPr/>
            </a:pPr>
            <a:endParaRPr lang="zh-CN" altLang="zh-CN" sz="162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7" name="矩形 7"/>
          <p:cNvSpPr/>
          <p:nvPr/>
        </p:nvSpPr>
        <p:spPr>
          <a:xfrm>
            <a:off x="2497138" y="6686551"/>
            <a:ext cx="2074862" cy="173567"/>
          </a:xfrm>
          <a:prstGeom prst="rect">
            <a:avLst/>
          </a:prstGeom>
          <a:solidFill>
            <a:srgbClr val="EE3636"/>
          </a:solidFill>
          <a:ln w="25400">
            <a:noFill/>
          </a:ln>
        </p:spPr>
        <p:txBody>
          <a:bodyPr anchor="ctr"/>
          <a:lstStyle/>
          <a:p>
            <a:pPr algn="ctr">
              <a:defRPr/>
            </a:pPr>
            <a:endParaRPr lang="zh-CN" altLang="zh-CN" sz="162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8" name="矩形 8"/>
          <p:cNvSpPr/>
          <p:nvPr/>
        </p:nvSpPr>
        <p:spPr>
          <a:xfrm>
            <a:off x="4572000" y="6686551"/>
            <a:ext cx="2039938" cy="173567"/>
          </a:xfrm>
          <a:prstGeom prst="rect">
            <a:avLst/>
          </a:prstGeom>
          <a:solidFill>
            <a:srgbClr val="53C3B0"/>
          </a:solidFill>
          <a:ln w="25400">
            <a:noFill/>
          </a:ln>
        </p:spPr>
        <p:txBody>
          <a:bodyPr anchor="ctr"/>
          <a:lstStyle/>
          <a:p>
            <a:pPr algn="ctr">
              <a:defRPr/>
            </a:pPr>
            <a:endParaRPr lang="zh-CN" altLang="zh-CN" sz="162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9" name="矩形 9"/>
          <p:cNvSpPr/>
          <p:nvPr/>
        </p:nvSpPr>
        <p:spPr>
          <a:xfrm>
            <a:off x="6611938" y="6686551"/>
            <a:ext cx="2074862" cy="173567"/>
          </a:xfrm>
          <a:prstGeom prst="rect">
            <a:avLst/>
          </a:prstGeom>
          <a:solidFill>
            <a:srgbClr val="317FB7"/>
          </a:solidFill>
          <a:ln w="25400">
            <a:noFill/>
          </a:ln>
        </p:spPr>
        <p:txBody>
          <a:bodyPr anchor="ctr"/>
          <a:lstStyle/>
          <a:p>
            <a:pPr algn="ctr">
              <a:defRPr/>
            </a:pPr>
            <a:endParaRPr lang="zh-CN" altLang="zh-CN" sz="162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15036" y="1265767"/>
            <a:ext cx="1659429" cy="186204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</a:p>
        </p:txBody>
      </p:sp>
      <p:sp>
        <p:nvSpPr>
          <p:cNvPr id="5" name="矩形 4"/>
          <p:cNvSpPr/>
          <p:nvPr/>
        </p:nvSpPr>
        <p:spPr>
          <a:xfrm>
            <a:off x="3105381" y="1722121"/>
            <a:ext cx="1659429" cy="186204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说</a:t>
            </a:r>
          </a:p>
        </p:txBody>
      </p:sp>
      <p:sp>
        <p:nvSpPr>
          <p:cNvPr id="6" name="矩形 5"/>
          <p:cNvSpPr/>
          <p:nvPr/>
        </p:nvSpPr>
        <p:spPr>
          <a:xfrm>
            <a:off x="4667481" y="1317414"/>
            <a:ext cx="1659429" cy="186204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</a:t>
            </a:r>
          </a:p>
        </p:txBody>
      </p:sp>
      <p:sp>
        <p:nvSpPr>
          <p:cNvPr id="7" name="矩形 6"/>
          <p:cNvSpPr/>
          <p:nvPr/>
        </p:nvSpPr>
        <p:spPr>
          <a:xfrm>
            <a:off x="6157826" y="1773767"/>
            <a:ext cx="1659429" cy="186204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4955" y="4409441"/>
            <a:ext cx="895629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eaLnBrk="0" hangingPunct="0">
              <a:defRPr/>
            </a:pPr>
            <a:r>
              <a:rPr lang="zh-CN" altLang="en-US" sz="3600">
                <a:ln w="31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常规重在“常”，责在“规”，贵在“实”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456565" y="5218007"/>
            <a:ext cx="8417560" cy="10525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indent="304800" eaLnBrk="0" hangingPunct="0">
              <a:lnSpc>
                <a:spcPct val="130000"/>
              </a:lnSpc>
              <a:defRPr/>
            </a:pPr>
            <a:r>
              <a:rPr lang="en-US" altLang="zh-CN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  </a:t>
            </a:r>
            <a:r>
              <a:rPr lang="zh-CN" altLang="en-US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让“知规</a:t>
            </a:r>
            <a:r>
              <a:rPr lang="en-US" altLang="zh-CN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Calibri" panose="020F0502020204030204" pitchFamily="34" charset="0"/>
              </a:rPr>
              <a:t>——</a:t>
            </a:r>
            <a:r>
              <a:rPr lang="zh-CN" altLang="en-US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明确标准；行规</a:t>
            </a:r>
            <a:r>
              <a:rPr lang="en-US" altLang="zh-CN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Calibri" panose="020F0502020204030204" pitchFamily="34" charset="0"/>
              </a:rPr>
              <a:t>——</a:t>
            </a:r>
            <a:r>
              <a:rPr lang="zh-CN" altLang="en-US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行为训练；懂规</a:t>
            </a:r>
            <a:r>
              <a:rPr lang="en-US" altLang="zh-CN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Calibri" panose="020F0502020204030204" pitchFamily="34" charset="0"/>
              </a:rPr>
              <a:t>——</a:t>
            </a:r>
            <a:r>
              <a:rPr lang="zh-CN" altLang="en-US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内化过程；成规</a:t>
            </a:r>
            <a:r>
              <a:rPr lang="en-US" altLang="zh-CN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Calibri" panose="020F0502020204030204" pitchFamily="34" charset="0"/>
              </a:rPr>
              <a:t>——</a:t>
            </a:r>
            <a:r>
              <a:rPr lang="zh-CN" altLang="en-US" sz="240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自觉行为”贯穿于每一个常规培养中。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10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980728"/>
            <a:ext cx="21863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夕会课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07704" y="1052736"/>
            <a:ext cx="687070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口令要求：收拾桌面坐正听，班级常规再教育，善真银行日评价</a:t>
            </a:r>
          </a:p>
        </p:txBody>
      </p:sp>
      <p:pic>
        <p:nvPicPr>
          <p:cNvPr id="6" name="图片 5" descr="IMG_20171228_15305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07504" y="1340768"/>
            <a:ext cx="2699792" cy="2699792"/>
          </a:xfrm>
          <a:prstGeom prst="rect">
            <a:avLst/>
          </a:prstGeom>
        </p:spPr>
      </p:pic>
      <p:pic>
        <p:nvPicPr>
          <p:cNvPr id="7" name="图片 6" descr="IMG_20171228_153139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131840" y="1412776"/>
            <a:ext cx="2736304" cy="2614722"/>
          </a:xfrm>
          <a:prstGeom prst="rect">
            <a:avLst/>
          </a:prstGeom>
        </p:spPr>
      </p:pic>
      <p:pic>
        <p:nvPicPr>
          <p:cNvPr id="3" name="图片 2" descr="IMG_20171228_1533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412776"/>
            <a:ext cx="2592288" cy="2592530"/>
          </a:xfrm>
          <a:prstGeom prst="rect">
            <a:avLst/>
          </a:prstGeom>
        </p:spPr>
      </p:pic>
      <p:pic>
        <p:nvPicPr>
          <p:cNvPr id="8" name="图片 7" descr="IMG_20171228_15395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121696"/>
            <a:ext cx="2736304" cy="2736304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131177"/>
            <a:ext cx="3635896" cy="272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11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" y="1594274"/>
            <a:ext cx="188592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sz="2400" dirty="0" err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创新之举</a:t>
            </a:r>
            <a:endParaRPr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7006" y="2208107"/>
            <a:ext cx="2378075" cy="3618653"/>
            <a:chOff x="167005" y="1656080"/>
            <a:chExt cx="2378075" cy="2713990"/>
          </a:xfrm>
        </p:grpSpPr>
        <p:pic>
          <p:nvPicPr>
            <p:cNvPr id="3" name="图片 2" descr="育人直观化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67005" y="1656080"/>
              <a:ext cx="2378075" cy="271399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62019" y="3732034"/>
              <a:ext cx="1980029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 smtClean="0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育人可视化</a:t>
              </a:r>
              <a:endParaRPr lang="zh-CN" alt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729974" y="2733041"/>
            <a:ext cx="3138170" cy="2567940"/>
            <a:chOff x="2657475" y="2049780"/>
            <a:chExt cx="3138170" cy="1925955"/>
          </a:xfrm>
        </p:grpSpPr>
        <p:pic>
          <p:nvPicPr>
            <p:cNvPr id="8" name="图片 7" descr="育人情境化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>
            <a:xfrm>
              <a:off x="2657475" y="2049780"/>
              <a:ext cx="3138170" cy="1925955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236545" y="3363838"/>
              <a:ext cx="1980029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育人情境化</a:t>
              </a:r>
              <a:endParaRPr lang="zh-CN" alt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09640" y="2469728"/>
            <a:ext cx="2919730" cy="2920153"/>
            <a:chOff x="6009640" y="1852295"/>
            <a:chExt cx="2919730" cy="2190115"/>
          </a:xfrm>
        </p:grpSpPr>
        <p:pic>
          <p:nvPicPr>
            <p:cNvPr id="9" name="图片 8" descr="育人体验化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009640" y="1852295"/>
              <a:ext cx="2919730" cy="219011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6160183" y="3378091"/>
              <a:ext cx="2289088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306070" algn="ctr"/>
              <a:r>
                <a:rPr lang="zh-CN" altLang="en-US" sz="2800" dirty="0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育人体验化</a:t>
              </a:r>
            </a:p>
          </p:txBody>
        </p:sp>
      </p:grpSp>
      <p:sp>
        <p:nvSpPr>
          <p:cNvPr id="15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354764" y="6358467"/>
            <a:ext cx="1920875" cy="364067"/>
          </a:xfrm>
        </p:spPr>
        <p:txBody>
          <a:bodyPr anchor="ctr"/>
          <a:lstStyle/>
          <a:p>
            <a:pPr>
              <a:defRPr/>
            </a:pPr>
            <a:fld id="{143DA52E-642F-498B-90EC-2D000A625088}" type="slidenum">
              <a:rPr lang="zh-CN" altLang="en-US" sz="1080">
                <a:sym typeface="方正兰亭粗黑_GBK" charset="-122"/>
              </a:rPr>
              <a:pPr>
                <a:defRPr/>
              </a:pPr>
              <a:t>2</a:t>
            </a:fld>
            <a:endParaRPr lang="zh-CN" altLang="en-US" sz="1080">
              <a:sym typeface="方正兰亭粗黑_GBK" charset="-122"/>
            </a:endParaRPr>
          </a:p>
        </p:txBody>
      </p:sp>
      <p:sp>
        <p:nvSpPr>
          <p:cNvPr id="64514" name="文本框 99"/>
          <p:cNvSpPr txBox="1">
            <a:spLocks noChangeArrowheads="1"/>
          </p:cNvSpPr>
          <p:nvPr/>
        </p:nvSpPr>
        <p:spPr bwMode="auto">
          <a:xfrm>
            <a:off x="144463" y="1612900"/>
            <a:ext cx="88519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04800" eaLnBrk="0" hangingPunct="0">
              <a:lnSpc>
                <a:spcPct val="180000"/>
              </a:lnSpc>
            </a:pPr>
            <a:r>
              <a:rPr lang="en-US" altLang="zh-CN" sz="2000">
                <a:latin typeface="楷体_GB2312" pitchFamily="49" charset="-122"/>
                <a:ea typeface="楷体_GB2312" pitchFamily="49" charset="-122"/>
                <a:cs typeface="宋体" charset="-122"/>
              </a:rPr>
              <a:t>  </a:t>
            </a:r>
            <a:r>
              <a:rPr lang="zh-CN" altLang="en-US" sz="2000">
                <a:latin typeface="楷体_GB2312" pitchFamily="49" charset="-122"/>
                <a:ea typeface="楷体_GB2312" pitchFamily="49" charset="-122"/>
                <a:cs typeface="宋体" charset="-122"/>
              </a:rPr>
              <a:t>从课堂内到课堂外，我们必须重视学生的言行举止和行为规范，让教育不留死角。用餐、行走、路队、做操、集会、课间、上课等，讲规矩，讲规格，讲品位。这些细节便是做人的素质。而常规的养成必须经历</a:t>
            </a:r>
            <a:r>
              <a:rPr lang="zh-CN" altLang="en-US" sz="20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“</a:t>
            </a:r>
            <a:r>
              <a:rPr lang="zh-CN" altLang="en-US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制度规约</a:t>
            </a:r>
            <a:r>
              <a:rPr lang="en-US" altLang="zh-CN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——</a:t>
            </a:r>
            <a:r>
              <a:rPr lang="zh-CN" altLang="en-US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形成认同</a:t>
            </a:r>
            <a:r>
              <a:rPr lang="en-US" altLang="zh-CN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——</a:t>
            </a:r>
            <a:r>
              <a:rPr lang="zh-CN" altLang="en-US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评价奖惩</a:t>
            </a:r>
            <a:r>
              <a:rPr lang="en-US" altLang="zh-CN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——</a:t>
            </a:r>
            <a:r>
              <a:rPr lang="zh-CN" altLang="en-US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逐渐固化</a:t>
            </a:r>
            <a:r>
              <a:rPr lang="en-US" altLang="zh-CN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——</a:t>
            </a:r>
            <a:r>
              <a:rPr lang="zh-CN" altLang="en-US" sz="2000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自觉自然</a:t>
            </a:r>
            <a:r>
              <a:rPr lang="zh-CN" altLang="en-US" sz="20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宋体" charset="-122"/>
              </a:rPr>
              <a:t>”</a:t>
            </a:r>
            <a:r>
              <a:rPr lang="zh-CN" altLang="en-US" sz="2000">
                <a:latin typeface="楷体_GB2312" pitchFamily="49" charset="-122"/>
                <a:ea typeface="楷体_GB2312" pitchFamily="49" charset="-122"/>
                <a:cs typeface="宋体" charset="-122"/>
              </a:rPr>
              <a:t>五个过程，执行时要一以贯之，抓严细节，抓实过程，要预防重于治疗（事先教会学生如何做好该做的事，比事后惩罚、责骂来得好），多正向引导，善随时指导，重表扬奖励。</a:t>
            </a:r>
          </a:p>
        </p:txBody>
      </p:sp>
      <p:sp>
        <p:nvSpPr>
          <p:cNvPr id="64520" name="文本框 1"/>
          <p:cNvSpPr txBox="1">
            <a:spLocks noChangeArrowheads="1"/>
          </p:cNvSpPr>
          <p:nvPr/>
        </p:nvSpPr>
        <p:spPr bwMode="auto">
          <a:xfrm>
            <a:off x="1289051" y="215900"/>
            <a:ext cx="7707313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04800" eaLnBrk="0" hangingPunct="0">
              <a:lnSpc>
                <a:spcPct val="140000"/>
              </a:lnSpc>
            </a:pPr>
            <a:endParaRPr lang="zh-CN" altLang="en-US" sz="2400">
              <a:latin typeface="微软雅黑"/>
              <a:ea typeface="微软雅黑"/>
              <a:cs typeface="宋体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5616" y="620688"/>
            <a:ext cx="828069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0" hangingPunct="0">
              <a:defRPr/>
            </a:pPr>
            <a:r>
              <a:rPr lang="zh-CN" altLang="en-US" sz="3200" dirty="0">
                <a:ln w="31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常规重在“常”，责在“规”，贵在“实”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826594"/>
            <a:ext cx="185166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早阅读</a:t>
            </a:r>
          </a:p>
        </p:txBody>
      </p:sp>
      <p:pic>
        <p:nvPicPr>
          <p:cNvPr id="6" name="图片 5" descr="五13没有老师的早读非常安静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323528" y="1340768"/>
            <a:ext cx="3343275" cy="3343487"/>
          </a:xfrm>
          <a:prstGeom prst="rect">
            <a:avLst/>
          </a:prstGeom>
        </p:spPr>
      </p:pic>
      <p:pic>
        <p:nvPicPr>
          <p:cNvPr id="7" name="图片 6" descr="IMG_20171228_072015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3707904" y="1340768"/>
            <a:ext cx="3312368" cy="33123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55800" y="908720"/>
            <a:ext cx="614807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口令要求：进教室，理书包；选好书，自觉读；多积累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，并活用</a:t>
            </a:r>
            <a:endParaRPr lang="zh-CN" altLang="en-US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 descr="IMG_20160912_07040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4725144"/>
            <a:ext cx="345182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三（2）班边看书边摘抄"/>
          <p:cNvPicPr>
            <a:picLocks noChangeAspect="1"/>
          </p:cNvPicPr>
          <p:nvPr/>
        </p:nvPicPr>
        <p:blipFill>
          <a:blip r:embed="rId6" cstate="print"/>
          <a:srcRect t="10884"/>
          <a:stretch>
            <a:fillRect/>
          </a:stretch>
        </p:blipFill>
        <p:spPr bwMode="auto">
          <a:xfrm>
            <a:off x="7141284" y="1340768"/>
            <a:ext cx="20027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五（2）班小岗位管理下的早阅读非常棒、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725144"/>
            <a:ext cx="2592288" cy="194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三（2）班"/>
          <p:cNvPicPr>
            <a:picLocks noChangeAspect="1"/>
          </p:cNvPicPr>
          <p:nvPr/>
        </p:nvPicPr>
        <p:blipFill>
          <a:blip r:embed="rId8" cstate="print"/>
          <a:srcRect l="14342" t="22603" r="8485" b="39322"/>
          <a:stretch>
            <a:fillRect/>
          </a:stretch>
        </p:blipFill>
        <p:spPr bwMode="auto">
          <a:xfrm rot="-180000">
            <a:off x="6636722" y="4708922"/>
            <a:ext cx="2181903" cy="191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186634"/>
            <a:ext cx="21863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候课常规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15820" y="1268760"/>
            <a:ext cx="585978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口令要求：外出课，早排队；在教室，脸朝外，趴桌上</a:t>
            </a:r>
          </a:p>
        </p:txBody>
      </p:sp>
      <p:pic>
        <p:nvPicPr>
          <p:cNvPr id="3" name="图片 2" descr="IMG_20171228_101458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2195736" y="1772815"/>
            <a:ext cx="2448272" cy="2242855"/>
          </a:xfrm>
          <a:prstGeom prst="rect">
            <a:avLst/>
          </a:prstGeom>
        </p:spPr>
      </p:pic>
      <p:pic>
        <p:nvPicPr>
          <p:cNvPr id="8" name="图片 7" descr="IMG_20171229_101227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0" y="1772816"/>
            <a:ext cx="2085340" cy="3485727"/>
          </a:xfrm>
          <a:prstGeom prst="rect">
            <a:avLst/>
          </a:prstGeom>
        </p:spPr>
      </p:pic>
      <p:pic>
        <p:nvPicPr>
          <p:cNvPr id="6" name="图片 5" descr="IMG_20171228_10160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44824"/>
            <a:ext cx="2160240" cy="2160240"/>
          </a:xfrm>
          <a:prstGeom prst="rect">
            <a:avLst/>
          </a:prstGeom>
        </p:spPr>
      </p:pic>
      <p:pic>
        <p:nvPicPr>
          <p:cNvPr id="7" name="图片 6" descr="IMG_20171229_1301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936115" cy="1936968"/>
          </a:xfrm>
          <a:prstGeom prst="rect">
            <a:avLst/>
          </a:prstGeom>
        </p:spPr>
      </p:pic>
      <p:pic>
        <p:nvPicPr>
          <p:cNvPr id="9" name="图片 8" descr="语文课前美文诵读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3717032"/>
            <a:ext cx="1935480" cy="1935480"/>
          </a:xfrm>
          <a:prstGeom prst="rect">
            <a:avLst/>
          </a:prstGeom>
        </p:spPr>
      </p:pic>
      <p:sp>
        <p:nvSpPr>
          <p:cNvPr id="12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11" name="Picture 4" descr="E:\手机里照片\IMG_20170904_1318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869160"/>
            <a:ext cx="3528029" cy="1988840"/>
          </a:xfrm>
          <a:prstGeom prst="rect">
            <a:avLst/>
          </a:prstGeom>
          <a:noFill/>
        </p:spPr>
      </p:pic>
      <p:pic>
        <p:nvPicPr>
          <p:cNvPr id="13" name="Picture 5" descr="E:\值周反馈\值周反馈2017.12\常规图示\尹丽老师提前进班带队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845868"/>
            <a:ext cx="3570513" cy="2012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5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124744"/>
            <a:ext cx="21863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3.路队行进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79712" y="1196752"/>
            <a:ext cx="644271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口令要求：快静齐，站直线；上下楼，靠右行；轻步走，不跑跳</a:t>
            </a:r>
          </a:p>
        </p:txBody>
      </p:sp>
      <p:pic>
        <p:nvPicPr>
          <p:cNvPr id="3" name="图片 2" descr="-60dc5076f92f8372"/>
          <p:cNvPicPr>
            <a:picLocks noChangeAspect="1"/>
          </p:cNvPicPr>
          <p:nvPr/>
        </p:nvPicPr>
        <p:blipFill rotWithShape="1">
          <a:blip r:embed="rId2" cstate="print"/>
          <a:srcRect t="28149"/>
          <a:stretch/>
        </p:blipFill>
        <p:spPr>
          <a:xfrm>
            <a:off x="35496" y="3825895"/>
            <a:ext cx="1932369" cy="2099383"/>
          </a:xfrm>
          <a:prstGeom prst="rect">
            <a:avLst/>
          </a:prstGeom>
        </p:spPr>
      </p:pic>
      <p:pic>
        <p:nvPicPr>
          <p:cNvPr id="8" name="图片 7" descr="IMG_20171226_113041"/>
          <p:cNvPicPr>
            <a:picLocks noChangeAspect="1"/>
          </p:cNvPicPr>
          <p:nvPr/>
        </p:nvPicPr>
        <p:blipFill rotWithShape="1">
          <a:blip r:embed="rId3" cstate="print"/>
          <a:srcRect t="31529" b="34235"/>
          <a:stretch/>
        </p:blipFill>
        <p:spPr>
          <a:xfrm>
            <a:off x="6876256" y="3356992"/>
            <a:ext cx="1944216" cy="1184459"/>
          </a:xfrm>
          <a:prstGeom prst="rect">
            <a:avLst/>
          </a:prstGeom>
        </p:spPr>
      </p:pic>
      <p:pic>
        <p:nvPicPr>
          <p:cNvPr id="9" name="图片 8" descr="IMG_20171226_113251"/>
          <p:cNvPicPr>
            <a:picLocks noChangeAspect="1"/>
          </p:cNvPicPr>
          <p:nvPr/>
        </p:nvPicPr>
        <p:blipFill rotWithShape="1">
          <a:blip r:embed="rId4" cstate="print"/>
          <a:srcRect l="25259" t="22219" b="127"/>
          <a:stretch/>
        </p:blipFill>
        <p:spPr>
          <a:xfrm>
            <a:off x="2017813" y="3755662"/>
            <a:ext cx="1231601" cy="2275503"/>
          </a:xfrm>
          <a:prstGeom prst="rect">
            <a:avLst/>
          </a:prstGeom>
        </p:spPr>
      </p:pic>
      <p:pic>
        <p:nvPicPr>
          <p:cNvPr id="10" name="图片 9" descr="IMG_20171227_10065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4850" y="2253402"/>
            <a:ext cx="1647190" cy="2929467"/>
          </a:xfrm>
          <a:prstGeom prst="rect">
            <a:avLst/>
          </a:prstGeom>
        </p:spPr>
      </p:pic>
      <p:pic>
        <p:nvPicPr>
          <p:cNvPr id="11" name="图片 10" descr="跑操候场路队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3042" y="3022850"/>
            <a:ext cx="1647190" cy="2927773"/>
          </a:xfrm>
          <a:prstGeom prst="rect">
            <a:avLst/>
          </a:prstGeom>
        </p:spPr>
      </p:pic>
      <p:pic>
        <p:nvPicPr>
          <p:cNvPr id="12" name="图片 11" descr="提前分饭小队"/>
          <p:cNvPicPr>
            <a:picLocks noChangeAspect="1"/>
          </p:cNvPicPr>
          <p:nvPr/>
        </p:nvPicPr>
        <p:blipFill rotWithShape="1">
          <a:blip r:embed="rId7" cstate="print"/>
          <a:srcRect l="-1948" t="34832" r="1948" b="11580"/>
          <a:stretch/>
        </p:blipFill>
        <p:spPr>
          <a:xfrm>
            <a:off x="6804248" y="1484784"/>
            <a:ext cx="1931413" cy="1850812"/>
          </a:xfrm>
          <a:prstGeom prst="rect">
            <a:avLst/>
          </a:prstGeom>
        </p:spPr>
      </p:pic>
      <p:pic>
        <p:nvPicPr>
          <p:cNvPr id="14" name="图片 13" descr="尹丽老师提前进班带队"/>
          <p:cNvPicPr>
            <a:picLocks noChangeAspect="1"/>
          </p:cNvPicPr>
          <p:nvPr/>
        </p:nvPicPr>
        <p:blipFill rotWithShape="1">
          <a:blip r:embed="rId8" cstate="print"/>
          <a:srcRect l="8448" t="10797" r="10551"/>
          <a:stretch/>
        </p:blipFill>
        <p:spPr>
          <a:xfrm>
            <a:off x="58420" y="2295563"/>
            <a:ext cx="1909444" cy="1580095"/>
          </a:xfrm>
          <a:prstGeom prst="rect">
            <a:avLst/>
          </a:prstGeom>
        </p:spPr>
      </p:pic>
      <p:sp>
        <p:nvSpPr>
          <p:cNvPr id="15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16" name="图片 15" descr="一（6）班放学路队很整齐"/>
          <p:cNvPicPr>
            <a:picLocks noChangeAspect="1"/>
          </p:cNvPicPr>
          <p:nvPr/>
        </p:nvPicPr>
        <p:blipFill>
          <a:blip r:embed="rId9" cstate="print"/>
          <a:srcRect t="17677" r="9338"/>
          <a:stretch>
            <a:fillRect/>
          </a:stretch>
        </p:blipFill>
        <p:spPr bwMode="auto">
          <a:xfrm>
            <a:off x="6876256" y="4581128"/>
            <a:ext cx="1880499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6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218440" y="1687408"/>
            <a:ext cx="21863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物品摆放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97380" y="1769534"/>
            <a:ext cx="644271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口令要求：有序摆放，理好抽屉；对线排齐，塞好板凳</a:t>
            </a:r>
          </a:p>
        </p:txBody>
      </p:sp>
      <p:pic>
        <p:nvPicPr>
          <p:cNvPr id="7" name="图片 6" descr="柜子物品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5910" y="2252980"/>
            <a:ext cx="2072640" cy="2072640"/>
          </a:xfrm>
          <a:prstGeom prst="rect">
            <a:avLst/>
          </a:prstGeom>
        </p:spPr>
      </p:pic>
      <p:pic>
        <p:nvPicPr>
          <p:cNvPr id="11" name="图片 10" descr="一4学生桌肚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5265" y="4500034"/>
            <a:ext cx="2233930" cy="2163233"/>
          </a:xfrm>
          <a:prstGeom prst="rect">
            <a:avLst/>
          </a:prstGeom>
        </p:spPr>
      </p:pic>
      <p:pic>
        <p:nvPicPr>
          <p:cNvPr id="12" name="图片 11" descr="一6班讲台整理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276872"/>
            <a:ext cx="3483863" cy="2618678"/>
          </a:xfrm>
          <a:prstGeom prst="rect">
            <a:avLst/>
          </a:prstGeom>
        </p:spPr>
      </p:pic>
      <p:pic>
        <p:nvPicPr>
          <p:cNvPr id="13" name="图片 12" descr="IMG_146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0996" y="2245361"/>
            <a:ext cx="2113915" cy="2114127"/>
          </a:xfrm>
          <a:prstGeom prst="rect">
            <a:avLst/>
          </a:prstGeom>
        </p:spPr>
      </p:pic>
      <p:pic>
        <p:nvPicPr>
          <p:cNvPr id="14" name="图片 13" descr="一3班图书柜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976" y="4500033"/>
            <a:ext cx="2179955" cy="2179320"/>
          </a:xfrm>
          <a:prstGeom prst="rect">
            <a:avLst/>
          </a:prstGeom>
        </p:spPr>
      </p:pic>
      <p:sp>
        <p:nvSpPr>
          <p:cNvPr id="15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1029" name="Picture 5" descr="C:\Users\Administrator\AppData\Roaming\Tencent\Users\249861221\QQ\WinTemp\RichOle\GTXR]_L1E%CNGOAPHNN[5W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598268"/>
            <a:ext cx="1694799" cy="2259732"/>
          </a:xfrm>
          <a:prstGeom prst="rect">
            <a:avLst/>
          </a:prstGeom>
          <a:noFill/>
        </p:spPr>
      </p:pic>
      <p:pic>
        <p:nvPicPr>
          <p:cNvPr id="1030" name="Picture 6" descr="C:\Users\Administrator\AppData\Roaming\Tencent\Users\249861221\QQ\WinTemp\RichOle\NX)HU)AJG788A]UR]LH)ITU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5085184"/>
            <a:ext cx="1915956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7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180528" y="1268760"/>
            <a:ext cx="21863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用餐礼仪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51720" y="1268760"/>
            <a:ext cx="68707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口令要求：排队领饭守秩序，左手扶碗右手勺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zh-CN" sz="16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分类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收拾不掉地，争取两“jing”才是美</a:t>
            </a:r>
          </a:p>
        </p:txBody>
      </p:sp>
      <p:sp>
        <p:nvSpPr>
          <p:cNvPr id="11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13" name="图片 12" descr="IMG_20160909_120444"/>
          <p:cNvPicPr>
            <a:picLocks noChangeAspect="1"/>
          </p:cNvPicPr>
          <p:nvPr/>
        </p:nvPicPr>
        <p:blipFill>
          <a:blip r:embed="rId2" cstate="print"/>
          <a:srcRect t="10370" b="5948"/>
          <a:stretch>
            <a:fillRect/>
          </a:stretch>
        </p:blipFill>
        <p:spPr bwMode="auto">
          <a:xfrm>
            <a:off x="6882383" y="2151831"/>
            <a:ext cx="1593850" cy="2366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图片 13" descr="餐后收拾餐具有序摆放"/>
          <p:cNvPicPr>
            <a:picLocks noChangeAspect="1"/>
          </p:cNvPicPr>
          <p:nvPr/>
        </p:nvPicPr>
        <p:blipFill>
          <a:blip r:embed="rId3" cstate="print"/>
          <a:srcRect t="17563" b="10394"/>
          <a:stretch>
            <a:fillRect/>
          </a:stretch>
        </p:blipFill>
        <p:spPr bwMode="auto">
          <a:xfrm>
            <a:off x="6882383" y="4669606"/>
            <a:ext cx="1593850" cy="159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图片 14" descr="餐后有序收拾餐具（二1班）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924944"/>
            <a:ext cx="2127250" cy="159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图片 15" descr="餐具摆放整齐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408" y="2924944"/>
            <a:ext cx="2125663" cy="159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图片 16" descr="排队倒餐有序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669606"/>
            <a:ext cx="2127250" cy="159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图片 17" descr="排队取饭有秩序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958" y="3285306"/>
            <a:ext cx="1677988" cy="2979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6309784"/>
            <a:ext cx="882650" cy="353483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8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280124" y="1258642"/>
            <a:ext cx="21863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algn="ctr"/>
            <a:r>
              <a:rPr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6.集体跑操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35696" y="1340768"/>
            <a:ext cx="687070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口令要求：安静候场，队列整齐；两臂摆动，呼号响亮</a:t>
            </a:r>
          </a:p>
        </p:txBody>
      </p:sp>
      <p:pic>
        <p:nvPicPr>
          <p:cNvPr id="6" name="图片 5" descr="IMG_20171212_0946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51" y="2301240"/>
            <a:ext cx="2455545" cy="1845733"/>
          </a:xfrm>
          <a:prstGeom prst="rect">
            <a:avLst/>
          </a:prstGeom>
        </p:spPr>
      </p:pic>
      <p:pic>
        <p:nvPicPr>
          <p:cNvPr id="7" name="图片 6" descr="IMG_20171212_09485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21" y="4286674"/>
            <a:ext cx="2543175" cy="1911773"/>
          </a:xfrm>
          <a:prstGeom prst="rect">
            <a:avLst/>
          </a:prstGeom>
        </p:spPr>
      </p:pic>
      <p:pic>
        <p:nvPicPr>
          <p:cNvPr id="9" name="图片 8" descr="IMG_20171212_0952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4976" y="2301241"/>
            <a:ext cx="2456815" cy="1846580"/>
          </a:xfrm>
          <a:prstGeom prst="rect">
            <a:avLst/>
          </a:prstGeom>
        </p:spPr>
      </p:pic>
      <p:pic>
        <p:nvPicPr>
          <p:cNvPr id="10" name="图片 9" descr="冬季长跑1"/>
          <p:cNvPicPr>
            <a:picLocks noChangeAspect="1"/>
          </p:cNvPicPr>
          <p:nvPr/>
        </p:nvPicPr>
        <p:blipFill>
          <a:blip r:embed="rId5" cstate="print"/>
          <a:srcRect t="26339" r="696"/>
          <a:stretch>
            <a:fillRect/>
          </a:stretch>
        </p:blipFill>
        <p:spPr>
          <a:xfrm>
            <a:off x="2948306" y="4355254"/>
            <a:ext cx="2510155" cy="1843193"/>
          </a:xfrm>
          <a:prstGeom prst="rect">
            <a:avLst/>
          </a:prstGeom>
        </p:spPr>
      </p:pic>
      <p:pic>
        <p:nvPicPr>
          <p:cNvPr id="11" name="图片 10" descr="IMG_20171212_09505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4220" y="2152227"/>
            <a:ext cx="2839720" cy="2134447"/>
          </a:xfrm>
          <a:prstGeom prst="rect">
            <a:avLst/>
          </a:prstGeom>
        </p:spPr>
      </p:pic>
      <p:pic>
        <p:nvPicPr>
          <p:cNvPr id="12" name="图片 11" descr="IMG_20171222_09515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4221" y="4355254"/>
            <a:ext cx="2839085" cy="1843193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1376456" y="238233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292469" y="6917115"/>
            <a:ext cx="1920875" cy="364067"/>
          </a:xfrm>
        </p:spPr>
        <p:txBody>
          <a:bodyPr anchor="ctr"/>
          <a:lstStyle/>
          <a:p>
            <a:pPr>
              <a:defRPr/>
            </a:pPr>
            <a:fld id="{63AFA0F1-015A-4177-A9B8-3C94D0A7CA41}" type="slidenum">
              <a:rPr lang="zh-CN" altLang="en-US" sz="1080">
                <a:sym typeface="方正兰亭粗黑_GBK" charset="-122"/>
              </a:rPr>
              <a:pPr>
                <a:defRPr/>
              </a:pPr>
              <a:t>9</a:t>
            </a:fld>
            <a:endParaRPr lang="zh-CN" altLang="en-US" sz="1080">
              <a:sym typeface="方正兰亭粗黑_GBK" charset="-122"/>
            </a:endParaRPr>
          </a:p>
        </p:txBody>
      </p:sp>
      <p:sp>
        <p:nvSpPr>
          <p:cNvPr id="40966" name="矩形 25"/>
          <p:cNvSpPr>
            <a:spLocks noChangeArrowheads="1"/>
          </p:cNvSpPr>
          <p:nvPr/>
        </p:nvSpPr>
        <p:spPr bwMode="auto">
          <a:xfrm>
            <a:off x="2058988" y="433917"/>
            <a:ext cx="6985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模板下载：</a:t>
            </a:r>
            <a:r>
              <a:rPr lang="en-US" altLang="zh-CN" sz="100">
                <a:solidFill>
                  <a:schemeClr val="bg1"/>
                </a:solidFill>
              </a:rPr>
              <a:t>www.1ppt.com/moban/     </a:t>
            </a:r>
            <a:r>
              <a:rPr lang="zh-CN" altLang="en-US" sz="100">
                <a:solidFill>
                  <a:schemeClr val="bg1"/>
                </a:solidFill>
              </a:rPr>
              <a:t>行业</a:t>
            </a:r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模板：</a:t>
            </a:r>
            <a:r>
              <a:rPr lang="en-US" altLang="zh-CN" sz="100">
                <a:solidFill>
                  <a:schemeClr val="bg1"/>
                </a:solidFill>
              </a:rPr>
              <a:t>www.1ppt.com/hangye/ </a:t>
            </a:r>
          </a:p>
          <a:p>
            <a:pPr eaLnBrk="0" hangingPunct="0"/>
            <a:r>
              <a:rPr lang="zh-CN" altLang="en-US" sz="100">
                <a:solidFill>
                  <a:schemeClr val="bg1"/>
                </a:solidFill>
              </a:rPr>
              <a:t>节日</a:t>
            </a:r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模板：</a:t>
            </a:r>
            <a:r>
              <a:rPr lang="en-US" altLang="zh-CN" sz="100">
                <a:solidFill>
                  <a:schemeClr val="bg1"/>
                </a:solidFill>
              </a:rPr>
              <a:t>www.1ppt.com/jieri/           PPT</a:t>
            </a:r>
            <a:r>
              <a:rPr lang="zh-CN" altLang="en-US" sz="100">
                <a:solidFill>
                  <a:schemeClr val="bg1"/>
                </a:solidFill>
              </a:rPr>
              <a:t>素材下载：</a:t>
            </a:r>
            <a:r>
              <a:rPr lang="en-US" altLang="zh-CN" sz="100">
                <a:solidFill>
                  <a:schemeClr val="bg1"/>
                </a:solidFill>
              </a:rPr>
              <a:t>www.1ppt.com/sucai/</a:t>
            </a:r>
          </a:p>
          <a:p>
            <a:pPr eaLnBrk="0" hangingPunct="0"/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背景图片：</a:t>
            </a:r>
            <a:r>
              <a:rPr lang="en-US" altLang="zh-CN" sz="100">
                <a:solidFill>
                  <a:schemeClr val="bg1"/>
                </a:solidFill>
              </a:rPr>
              <a:t>www.1ppt.com/beijing/      PPT</a:t>
            </a:r>
            <a:r>
              <a:rPr lang="zh-CN" altLang="en-US" sz="100">
                <a:solidFill>
                  <a:schemeClr val="bg1"/>
                </a:solidFill>
              </a:rPr>
              <a:t>图表下载：</a:t>
            </a:r>
            <a:r>
              <a:rPr lang="en-US" altLang="zh-CN" sz="100">
                <a:solidFill>
                  <a:schemeClr val="bg1"/>
                </a:solidFill>
              </a:rPr>
              <a:t>www.1ppt.com/tubiao/      </a:t>
            </a:r>
          </a:p>
          <a:p>
            <a:pPr eaLnBrk="0" hangingPunct="0"/>
            <a:r>
              <a:rPr lang="zh-CN" altLang="en-US" sz="100">
                <a:solidFill>
                  <a:schemeClr val="bg1"/>
                </a:solidFill>
              </a:rPr>
              <a:t>优秀</a:t>
            </a:r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下载：</a:t>
            </a:r>
            <a:r>
              <a:rPr lang="en-US" altLang="zh-CN" sz="100">
                <a:solidFill>
                  <a:schemeClr val="bg1"/>
                </a:solidFill>
              </a:rPr>
              <a:t>www.1ppt.com/xiazai/        PPT</a:t>
            </a:r>
            <a:r>
              <a:rPr lang="zh-CN" altLang="en-US" sz="100">
                <a:solidFill>
                  <a:schemeClr val="bg1"/>
                </a:solidFill>
              </a:rPr>
              <a:t>教程： </a:t>
            </a:r>
            <a:r>
              <a:rPr lang="en-US" altLang="zh-CN" sz="100">
                <a:solidFill>
                  <a:schemeClr val="bg1"/>
                </a:solidFill>
              </a:rPr>
              <a:t>www.1ppt.com/powerpoint/      </a:t>
            </a:r>
          </a:p>
          <a:p>
            <a:pPr eaLnBrk="0" hangingPunct="0"/>
            <a:r>
              <a:rPr lang="en-US" altLang="zh-CN" sz="100">
                <a:solidFill>
                  <a:schemeClr val="bg1"/>
                </a:solidFill>
              </a:rPr>
              <a:t>Word</a:t>
            </a:r>
            <a:r>
              <a:rPr lang="zh-CN" altLang="en-US" sz="100">
                <a:solidFill>
                  <a:schemeClr val="bg1"/>
                </a:solidFill>
              </a:rPr>
              <a:t>教程： </a:t>
            </a:r>
            <a:r>
              <a:rPr lang="en-US" altLang="zh-CN" sz="100">
                <a:solidFill>
                  <a:schemeClr val="bg1"/>
                </a:solidFill>
              </a:rPr>
              <a:t>www.1ppt.com/word/              Excel</a:t>
            </a:r>
            <a:r>
              <a:rPr lang="zh-CN" altLang="en-US" sz="100">
                <a:solidFill>
                  <a:schemeClr val="bg1"/>
                </a:solidFill>
              </a:rPr>
              <a:t>教程：</a:t>
            </a:r>
            <a:r>
              <a:rPr lang="en-US" altLang="zh-CN" sz="100">
                <a:solidFill>
                  <a:schemeClr val="bg1"/>
                </a:solidFill>
              </a:rPr>
              <a:t>www.1ppt.com/excel/  </a:t>
            </a:r>
          </a:p>
          <a:p>
            <a:pPr eaLnBrk="0" hangingPunct="0"/>
            <a:r>
              <a:rPr lang="zh-CN" altLang="en-US" sz="100">
                <a:solidFill>
                  <a:schemeClr val="bg1"/>
                </a:solidFill>
              </a:rPr>
              <a:t>资料下载：</a:t>
            </a:r>
            <a:r>
              <a:rPr lang="en-US" altLang="zh-CN" sz="100">
                <a:solidFill>
                  <a:schemeClr val="bg1"/>
                </a:solidFill>
              </a:rPr>
              <a:t>www.1ppt.com/ziliao/                PPT</a:t>
            </a:r>
            <a:r>
              <a:rPr lang="zh-CN" altLang="en-US" sz="100">
                <a:solidFill>
                  <a:schemeClr val="bg1"/>
                </a:solidFill>
              </a:rPr>
              <a:t>课件下载：</a:t>
            </a:r>
            <a:r>
              <a:rPr lang="en-US" altLang="zh-CN" sz="100">
                <a:solidFill>
                  <a:schemeClr val="bg1"/>
                </a:solidFill>
              </a:rPr>
              <a:t>www.1ppt.com/kejian/ </a:t>
            </a:r>
          </a:p>
          <a:p>
            <a:pPr eaLnBrk="0" hangingPunct="0"/>
            <a:r>
              <a:rPr lang="zh-CN" altLang="en-US" sz="100">
                <a:solidFill>
                  <a:schemeClr val="bg1"/>
                </a:solidFill>
              </a:rPr>
              <a:t>范文下载：</a:t>
            </a:r>
            <a:r>
              <a:rPr lang="en-US" altLang="zh-CN" sz="100">
                <a:solidFill>
                  <a:schemeClr val="bg1"/>
                </a:solidFill>
              </a:rPr>
              <a:t>www.1ppt.com/fanwen/             </a:t>
            </a:r>
            <a:r>
              <a:rPr lang="zh-CN" altLang="en-US" sz="100">
                <a:solidFill>
                  <a:schemeClr val="bg1"/>
                </a:solidFill>
              </a:rPr>
              <a:t>试卷下载：</a:t>
            </a:r>
            <a:r>
              <a:rPr lang="en-US" altLang="zh-CN" sz="100">
                <a:solidFill>
                  <a:schemeClr val="bg1"/>
                </a:solidFill>
              </a:rPr>
              <a:t>www.1ppt.com/shiti/  </a:t>
            </a:r>
          </a:p>
          <a:p>
            <a:pPr eaLnBrk="0" hangingPunct="0"/>
            <a:r>
              <a:rPr lang="zh-CN" altLang="en-US" sz="100">
                <a:solidFill>
                  <a:schemeClr val="bg1"/>
                </a:solidFill>
              </a:rPr>
              <a:t>教案下载：</a:t>
            </a:r>
            <a:r>
              <a:rPr lang="en-US" altLang="zh-CN" sz="100">
                <a:solidFill>
                  <a:schemeClr val="bg1"/>
                </a:solidFill>
              </a:rPr>
              <a:t>www.1ppt.com/jiaoan/        PPT</a:t>
            </a:r>
            <a:r>
              <a:rPr lang="zh-CN" altLang="en-US" sz="100">
                <a:solidFill>
                  <a:schemeClr val="bg1"/>
                </a:solidFill>
              </a:rPr>
              <a:t>论坛：</a:t>
            </a:r>
            <a:r>
              <a:rPr lang="en-US" altLang="zh-CN" sz="100">
                <a:solidFill>
                  <a:schemeClr val="bg1"/>
                </a:solidFill>
              </a:rPr>
              <a:t>www.1ppt.cn</a:t>
            </a:r>
          </a:p>
          <a:p>
            <a:pPr eaLnBrk="0" hangingPunct="0"/>
            <a:r>
              <a:rPr lang="en-US" altLang="zh-CN" sz="100">
                <a:solidFill>
                  <a:schemeClr val="bg1"/>
                </a:solidFill>
              </a:rPr>
              <a:t> </a:t>
            </a:r>
            <a:endParaRPr lang="zh-CN" altLang="en-US" sz="100">
              <a:solidFill>
                <a:schemeClr val="bg1"/>
              </a:solidFill>
            </a:endParaRPr>
          </a:p>
        </p:txBody>
      </p:sp>
      <p:pic>
        <p:nvPicPr>
          <p:cNvPr id="4" name="图片 3" descr="爱阅读的学生"/>
          <p:cNvPicPr>
            <a:picLocks noChangeAspect="1"/>
          </p:cNvPicPr>
          <p:nvPr/>
        </p:nvPicPr>
        <p:blipFill>
          <a:blip r:embed="rId3" cstate="print"/>
          <a:srcRect l="17821" r="6676"/>
          <a:stretch>
            <a:fillRect/>
          </a:stretch>
        </p:blipFill>
        <p:spPr bwMode="auto">
          <a:xfrm rot="-180000">
            <a:off x="2226880" y="2038199"/>
            <a:ext cx="1936750" cy="19282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图片 4" descr="花样玩球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0000">
            <a:off x="6363905" y="3358999"/>
            <a:ext cx="2351088" cy="17631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图片 5" descr="花样玩球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0000">
            <a:off x="6488736" y="1473090"/>
            <a:ext cx="2351087" cy="1763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图片 9" descr="花样玩球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0000">
            <a:off x="4425569" y="1966232"/>
            <a:ext cx="1785937" cy="42333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图片 11" descr="课间游戏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80000">
            <a:off x="2109406" y="4313615"/>
            <a:ext cx="2106613" cy="210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课间阅读也是一种休息"/>
          <p:cNvPicPr>
            <a:picLocks noChangeAspect="1"/>
          </p:cNvPicPr>
          <p:nvPr/>
        </p:nvPicPr>
        <p:blipFill>
          <a:blip r:embed="rId8" cstate="print"/>
          <a:srcRect t="8969" b="8987"/>
          <a:stretch>
            <a:fillRect/>
          </a:stretch>
        </p:blipFill>
        <p:spPr bwMode="auto">
          <a:xfrm rot="-240000">
            <a:off x="118681" y="3263748"/>
            <a:ext cx="1782763" cy="346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课间跳跳绳很好"/>
          <p:cNvPicPr>
            <a:picLocks noChangeAspect="1"/>
          </p:cNvPicPr>
          <p:nvPr/>
        </p:nvPicPr>
        <p:blipFill>
          <a:blip r:embed="rId9" cstate="print"/>
          <a:srcRect r="7561" b="19678"/>
          <a:stretch>
            <a:fillRect/>
          </a:stretch>
        </p:blipFill>
        <p:spPr bwMode="auto">
          <a:xfrm rot="540000">
            <a:off x="6532181" y="5219549"/>
            <a:ext cx="2392363" cy="156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0976" name="文本框 13"/>
          <p:cNvSpPr txBox="1">
            <a:spLocks noChangeArrowheads="1"/>
          </p:cNvSpPr>
          <p:nvPr/>
        </p:nvSpPr>
        <p:spPr bwMode="auto">
          <a:xfrm>
            <a:off x="-180528" y="836712"/>
            <a:ext cx="6746875" cy="55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04800" eaLnBrk="0" hangingPunct="0">
              <a:lnSpc>
                <a:spcPct val="140000"/>
              </a:lnSpc>
            </a:pPr>
            <a:r>
              <a:rPr lang="en-US" altLang="zh-CN" sz="2400" dirty="0" smtClean="0">
                <a:latin typeface="微软雅黑"/>
                <a:ea typeface="微软雅黑"/>
                <a:cs typeface="宋体" charset="-122"/>
              </a:rPr>
              <a:t>7.</a:t>
            </a:r>
            <a:r>
              <a:rPr lang="zh-CN" altLang="en-US" sz="2400" dirty="0" smtClean="0">
                <a:latin typeface="微软雅黑"/>
                <a:ea typeface="微软雅黑"/>
                <a:cs typeface="宋体" charset="-122"/>
              </a:rPr>
              <a:t>课</a:t>
            </a:r>
            <a:r>
              <a:rPr lang="zh-CN" altLang="en-US" sz="2400" dirty="0">
                <a:latin typeface="微软雅黑"/>
                <a:ea typeface="微软雅黑"/>
                <a:cs typeface="宋体" charset="-122"/>
              </a:rPr>
              <a:t>间常</a:t>
            </a:r>
            <a:r>
              <a:rPr lang="zh-CN" altLang="en-US" sz="2400" dirty="0" smtClean="0">
                <a:latin typeface="微软雅黑"/>
                <a:ea typeface="微软雅黑"/>
                <a:cs typeface="宋体" charset="-122"/>
              </a:rPr>
              <a:t>规</a:t>
            </a:r>
            <a:endParaRPr lang="zh-CN" altLang="en-US" sz="2400" dirty="0">
              <a:latin typeface="微软雅黑"/>
              <a:ea typeface="微软雅黑"/>
              <a:cs typeface="宋体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1691680" y="980728"/>
            <a:ext cx="7748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FF0000"/>
                </a:solidFill>
                <a:latin typeface="微软雅黑"/>
                <a:ea typeface="微软雅黑"/>
                <a:cs typeface="宋体" charset="-122"/>
              </a:rPr>
              <a:t>学习用品先准备，看看卫生干净否；文明游戏不打闹，轻步慢行懂礼让。</a:t>
            </a:r>
          </a:p>
        </p:txBody>
      </p:sp>
      <p:sp>
        <p:nvSpPr>
          <p:cNvPr id="19" name="Rectangle 3"/>
          <p:cNvSpPr/>
          <p:nvPr/>
        </p:nvSpPr>
        <p:spPr>
          <a:xfrm>
            <a:off x="1547664" y="188640"/>
            <a:ext cx="6173280" cy="1117795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日</a:t>
            </a:r>
            <a:r>
              <a:rPr kumimoji="0" lang="zh-CN" altLang="en-US" sz="36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常之</a:t>
            </a:r>
            <a:r>
              <a:rPr kumimoji="0" lang="zh-CN" altLang="en-US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美</a:t>
            </a:r>
            <a:r>
              <a:rPr kumimoji="0" lang="en-US" altLang="zh-CN" sz="36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美在规范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776</Words>
  <Application>Microsoft Office PowerPoint</Application>
  <PresentationFormat>全屏显示(4:3)</PresentationFormat>
  <Paragraphs>60</Paragraphs>
  <Slides>11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8</cp:revision>
  <dcterms:created xsi:type="dcterms:W3CDTF">2018-08-29T02:09:43Z</dcterms:created>
  <dcterms:modified xsi:type="dcterms:W3CDTF">2018-08-29T02:53:00Z</dcterms:modified>
</cp:coreProperties>
</file>