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61" r:id="rId1"/>
  </p:sldMasterIdLst>
  <p:notesMasterIdLst>
    <p:notesMasterId r:id="rId29"/>
  </p:notesMasterIdLst>
  <p:sldIdLst>
    <p:sldId id="345" r:id="rId2"/>
    <p:sldId id="487" r:id="rId3"/>
    <p:sldId id="488" r:id="rId4"/>
    <p:sldId id="348" r:id="rId5"/>
    <p:sldId id="349" r:id="rId6"/>
    <p:sldId id="383" r:id="rId7"/>
    <p:sldId id="385" r:id="rId8"/>
    <p:sldId id="387" r:id="rId9"/>
    <p:sldId id="392" r:id="rId10"/>
    <p:sldId id="388" r:id="rId11"/>
    <p:sldId id="430" r:id="rId12"/>
    <p:sldId id="389" r:id="rId13"/>
    <p:sldId id="467" r:id="rId14"/>
    <p:sldId id="390" r:id="rId15"/>
    <p:sldId id="477" r:id="rId16"/>
    <p:sldId id="486" r:id="rId17"/>
    <p:sldId id="469" r:id="rId18"/>
    <p:sldId id="391" r:id="rId19"/>
    <p:sldId id="470" r:id="rId20"/>
    <p:sldId id="468" r:id="rId21"/>
    <p:sldId id="471" r:id="rId22"/>
    <p:sldId id="472" r:id="rId23"/>
    <p:sldId id="473" r:id="rId24"/>
    <p:sldId id="344" r:id="rId25"/>
    <p:sldId id="491" r:id="rId26"/>
    <p:sldId id="489" r:id="rId27"/>
    <p:sldId id="490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E6E6"/>
    <a:srgbClr val="009D85"/>
    <a:srgbClr val="068380"/>
    <a:srgbClr val="056968"/>
    <a:srgbClr val="045A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888" y="-360"/>
      </p:cViewPr>
      <p:guideLst>
        <p:guide orient="horz" pos="2272"/>
        <p:guide pos="37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E87EF-EB1D-4B42-AC57-5E49B15E34C6}" type="datetimeFigureOut">
              <a:rPr lang="zh-CN" altLang="en-US" smtClean="0"/>
              <a:pPr/>
              <a:t>2020-5-29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F0032-DBD6-42F4-8838-B8FFF5A67D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2020-5-29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2020-5-29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2020-5-29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11333815" y="322558"/>
            <a:ext cx="487978" cy="28706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6" tIns="60941" rIns="121886" bIns="60941" rtlCol="0" anchor="ctr"/>
          <a:lstStyle/>
          <a:p>
            <a:pPr algn="ctr"/>
            <a:endParaRPr lang="en-US" sz="100" dirty="0"/>
          </a:p>
        </p:txBody>
      </p:sp>
      <p:sp>
        <p:nvSpPr>
          <p:cNvPr id="6" name="Isosceles Triangle 10"/>
          <p:cNvSpPr/>
          <p:nvPr userDrawn="1"/>
        </p:nvSpPr>
        <p:spPr>
          <a:xfrm rot="10610802">
            <a:off x="11339648" y="421679"/>
            <a:ext cx="488775" cy="261855"/>
          </a:xfrm>
          <a:prstGeom prst="triangl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6" tIns="60941" rIns="121886" bIns="60941" rtlCol="0" anchor="ctr"/>
          <a:lstStyle/>
          <a:p>
            <a:pPr algn="ctr"/>
            <a:endParaRPr lang="en-US" sz="100"/>
          </a:p>
        </p:txBody>
      </p:sp>
      <p:sp>
        <p:nvSpPr>
          <p:cNvPr id="7" name="Slide Number Placeholder 5"/>
          <p:cNvSpPr txBox="1"/>
          <p:nvPr userDrawn="1"/>
        </p:nvSpPr>
        <p:spPr>
          <a:xfrm>
            <a:off x="11359314" y="273253"/>
            <a:ext cx="449441" cy="467448"/>
          </a:xfrm>
          <a:prstGeom prst="rect">
            <a:avLst/>
          </a:prstGeom>
        </p:spPr>
        <p:txBody>
          <a:bodyPr vert="horz" lIns="0" tIns="0" rIns="0" bIns="60941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0" smtClean="0"/>
              <a:pPr/>
              <a:t>‹#›</a:t>
            </a:fld>
            <a:endParaRPr lang="en-US" sz="1330" dirty="0"/>
          </a:p>
        </p:txBody>
      </p:sp>
      <p:grpSp>
        <p:nvGrpSpPr>
          <p:cNvPr id="8" name="Group 5"/>
          <p:cNvGrpSpPr/>
          <p:nvPr userDrawn="1"/>
        </p:nvGrpSpPr>
        <p:grpSpPr>
          <a:xfrm>
            <a:off x="463225" y="6309321"/>
            <a:ext cx="298776" cy="294875"/>
            <a:chOff x="4328868" y="5502988"/>
            <a:chExt cx="500307" cy="493774"/>
          </a:xfrm>
        </p:grpSpPr>
        <p:sp>
          <p:nvSpPr>
            <p:cNvPr id="9" name="Freeform 7">
              <a:hlinkClick r:id="" action="ppaction://hlinkshowjump?jump=previousslide"/>
            </p:cNvPr>
            <p:cNvSpPr/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1912" tIns="60956" rIns="121912" bIns="60956" numCol="1" anchor="t" anchorCtr="0" compatLnSpc="1"/>
            <a:lstStyle/>
            <a:p>
              <a:endParaRPr lang="id-ID" sz="100"/>
            </a:p>
          </p:txBody>
        </p:sp>
        <p:sp>
          <p:nvSpPr>
            <p:cNvPr id="10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1912" tIns="60956" rIns="121912" bIns="60956" numCol="1" anchor="t" anchorCtr="0" compatLnSpc="1"/>
            <a:lstStyle/>
            <a:p>
              <a:endParaRPr lang="id-ID" sz="100"/>
            </a:p>
          </p:txBody>
        </p:sp>
      </p:grpSp>
      <p:grpSp>
        <p:nvGrpSpPr>
          <p:cNvPr id="11" name="Group 9"/>
          <p:cNvGrpSpPr/>
          <p:nvPr userDrawn="1"/>
        </p:nvGrpSpPr>
        <p:grpSpPr>
          <a:xfrm flipH="1">
            <a:off x="1244945" y="6309321"/>
            <a:ext cx="298776" cy="294875"/>
            <a:chOff x="4328868" y="5502988"/>
            <a:chExt cx="500307" cy="493774"/>
          </a:xfrm>
        </p:grpSpPr>
        <p:sp>
          <p:nvSpPr>
            <p:cNvPr id="12" name="Freeform 10">
              <a:hlinkClick r:id="" action="ppaction://hlinkshowjump?jump=nextslide"/>
            </p:cNvPr>
            <p:cNvSpPr/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1912" tIns="60956" rIns="121912" bIns="60956" numCol="1" anchor="t" anchorCtr="0" compatLnSpc="1"/>
            <a:lstStyle/>
            <a:p>
              <a:endParaRPr lang="id-ID" sz="100"/>
            </a:p>
          </p:txBody>
        </p:sp>
        <p:sp>
          <p:nvSpPr>
            <p:cNvPr id="13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1912" tIns="60956" rIns="121912" bIns="60956" numCol="1" anchor="t" anchorCtr="0" compatLnSpc="1"/>
            <a:lstStyle/>
            <a:p>
              <a:endParaRPr lang="id-ID" sz="100"/>
            </a:p>
          </p:txBody>
        </p:sp>
      </p:grpSp>
      <p:cxnSp>
        <p:nvCxnSpPr>
          <p:cNvPr id="14" name="Straight Connector 3"/>
          <p:cNvCxnSpPr/>
          <p:nvPr userDrawn="1"/>
        </p:nvCxnSpPr>
        <p:spPr>
          <a:xfrm>
            <a:off x="736945" y="6460467"/>
            <a:ext cx="508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9888" y="280459"/>
            <a:ext cx="940296" cy="940296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istrator\Desktop\微立体创业计划\00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580" y="292955"/>
            <a:ext cx="812801" cy="8128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1579532" y="334005"/>
            <a:ext cx="4288358" cy="50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>
            <a:lvl1pPr>
              <a:defRPr lang="zh-CN" altLang="en-US" sz="2665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+mn-cs"/>
              </a:defRPr>
            </a:lvl1pPr>
          </a:lstStyle>
          <a:p>
            <a:pPr lvl="0" algn="l"/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vortex dir="r"/>
      </p:transition>
    </mc:Choice>
    <mc:Fallback>
      <p:transition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2020-5-29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2020-5-29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2020-5-29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2020-5-29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2020-5-29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2020-5-29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2020-5-29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2020-5-29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2020-5-29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slide" Target="slide15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microsoft.com/office/2007/relationships/hdphoto" Target="../media/image6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5" y="377"/>
            <a:ext cx="12191331" cy="685724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5"/>
          </a:p>
        </p:txBody>
      </p:sp>
      <p:sp>
        <p:nvSpPr>
          <p:cNvPr id="22" name="TextBox 23"/>
          <p:cNvSpPr txBox="1"/>
          <p:nvPr/>
        </p:nvSpPr>
        <p:spPr>
          <a:xfrm>
            <a:off x="2580006" y="661032"/>
            <a:ext cx="7267134" cy="4148707"/>
          </a:xfrm>
          <a:prstGeom prst="rect">
            <a:avLst/>
          </a:prstGeom>
          <a:noFill/>
        </p:spPr>
        <p:txBody>
          <a:bodyPr wrap="none" lIns="121801" tIns="60900" rIns="121801" bIns="60900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4550" b="1" cap="all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做文明人，创文明校</a:t>
            </a:r>
            <a:endParaRPr lang="en-US" altLang="zh-CN" sz="4550" b="1" cap="all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altLang="zh-CN" sz="4550" b="1" cap="all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——</a:t>
            </a:r>
            <a:r>
              <a:rPr lang="zh-CN" sz="4550" b="1" cap="all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文明城市迎检</a:t>
            </a:r>
            <a:r>
              <a:rPr lang="zh-CN" altLang="en-US" sz="4550" b="1" cap="all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部署会议</a:t>
            </a:r>
            <a:endParaRPr lang="en-US" altLang="zh-CN" sz="4550" b="1" cap="all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  <a:p>
            <a:pPr algn="ctr">
              <a:lnSpc>
                <a:spcPct val="120000"/>
              </a:lnSpc>
              <a:defRPr/>
            </a:pPr>
            <a:endParaRPr lang="en-US" altLang="zh-CN" sz="4550" cap="all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3600" cap="all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新北区薛家中心小学</a:t>
            </a:r>
            <a:endParaRPr lang="en-US" altLang="zh-CN" sz="3600" cap="all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  <a:p>
            <a:pPr algn="ctr">
              <a:lnSpc>
                <a:spcPct val="120000"/>
              </a:lnSpc>
              <a:defRPr/>
            </a:pPr>
            <a:endParaRPr lang="zh-CN" sz="4550" cap="all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58"/>
          <p:cNvSpPr txBox="1"/>
          <p:nvPr/>
        </p:nvSpPr>
        <p:spPr>
          <a:xfrm>
            <a:off x="46717" y="-3630"/>
            <a:ext cx="934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-30480" y="24765"/>
            <a:ext cx="12221845" cy="630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-29845" y="-16510"/>
            <a:ext cx="12221210" cy="5048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8"/>
          <p:cNvSpPr txBox="1"/>
          <p:nvPr/>
        </p:nvSpPr>
        <p:spPr>
          <a:xfrm>
            <a:off x="132165" y="12880"/>
            <a:ext cx="432689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中小学文明测评迎检指标解读</a:t>
            </a:r>
            <a:endParaRPr lang="zh-CN" altLang="en-US" sz="25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36930" y="655320"/>
            <a:ext cx="70999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200" b="1">
                <a:solidFill>
                  <a:srgbClr val="C00000"/>
                </a:solidFill>
                <a:ea typeface="宋体" panose="02010600030101010101" pitchFamily="2" charset="-122"/>
              </a:rPr>
              <a:t>环境文化之</a:t>
            </a:r>
            <a:r>
              <a:rPr lang="en-US" altLang="zh-CN" sz="3200" b="1">
                <a:solidFill>
                  <a:srgbClr val="C00000"/>
                </a:solidFill>
                <a:ea typeface="宋体" panose="02010600030101010101" pitchFamily="2" charset="-122"/>
              </a:rPr>
              <a:t>“</a:t>
            </a:r>
            <a:r>
              <a:rPr lang="zh-CN" sz="3200" b="1">
                <a:solidFill>
                  <a:srgbClr val="C00000"/>
                </a:solidFill>
                <a:ea typeface="宋体" panose="02010600030101010101" pitchFamily="2" charset="-122"/>
              </a:rPr>
              <a:t>文明标语的布置张贴</a:t>
            </a:r>
            <a:r>
              <a:rPr lang="en-US" altLang="zh-CN" sz="3200" b="1">
                <a:solidFill>
                  <a:srgbClr val="C00000"/>
                </a:solidFill>
                <a:ea typeface="宋体" panose="02010600030101010101" pitchFamily="2" charset="-122"/>
              </a:rPr>
              <a:t>”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092440" y="1165860"/>
            <a:ext cx="3517265" cy="2065655"/>
            <a:chOff x="13093" y="1442"/>
            <a:chExt cx="5539" cy="3253"/>
          </a:xfrm>
        </p:grpSpPr>
        <p:sp>
          <p:nvSpPr>
            <p:cNvPr id="2" name="云形标注 1"/>
            <p:cNvSpPr/>
            <p:nvPr/>
          </p:nvSpPr>
          <p:spPr>
            <a:xfrm>
              <a:off x="13093" y="1442"/>
              <a:ext cx="5539" cy="3253"/>
            </a:xfrm>
            <a:prstGeom prst="cloudCallout">
              <a:avLst>
                <a:gd name="adj1" fmla="val -54639"/>
                <a:gd name="adj2" fmla="val 5261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3841" y="2133"/>
              <a:ext cx="4791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</a:t>
              </a:r>
              <a:r>
                <a:rPr lang="zh-CN" altLang="en-US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测评指标</a:t>
              </a:r>
            </a:p>
            <a:p>
              <a:r>
                <a:rPr lang="zh-CN" altLang="en-US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12-19、22、23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343025" y="1165543"/>
            <a:ext cx="5080000" cy="4914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2600" b="1">
                <a:ea typeface="宋体" panose="02010600030101010101" pitchFamily="2" charset="-122"/>
              </a:rPr>
              <a:t>（</a:t>
            </a:r>
            <a:r>
              <a:rPr lang="zh-CN" sz="2600" b="1">
                <a:ea typeface="宋体" panose="02010600030101010101" pitchFamily="2" charset="-122"/>
                <a:cs typeface="Times New Roman" panose="02020603050405020304" charset="0"/>
              </a:rPr>
              <a:t>1）</a:t>
            </a:r>
            <a:r>
              <a:rPr lang="zh-CN" sz="2600" b="1">
                <a:ea typeface="宋体" panose="02010600030101010101" pitchFamily="2" charset="-122"/>
              </a:rPr>
              <a:t>体现</a:t>
            </a:r>
            <a:r>
              <a:rPr lang="zh-CN" sz="2600" b="1">
                <a:ea typeface="宋体" panose="02010600030101010101" pitchFamily="2" charset="-122"/>
                <a:cs typeface="Times New Roman" panose="02020603050405020304" charset="0"/>
              </a:rPr>
              <a:t>“显著”位置</a:t>
            </a:r>
            <a:endParaRPr lang="zh-CN" altLang="en-US" sz="2600"/>
          </a:p>
        </p:txBody>
      </p:sp>
      <p:sp>
        <p:nvSpPr>
          <p:cNvPr id="7" name="文本框 6"/>
          <p:cNvSpPr txBox="1"/>
          <p:nvPr/>
        </p:nvSpPr>
        <p:spPr>
          <a:xfrm>
            <a:off x="1343025" y="1687513"/>
            <a:ext cx="5080000" cy="4914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2600" b="1">
                <a:ea typeface="宋体" panose="02010600030101010101" pitchFamily="2" charset="-122"/>
              </a:rPr>
              <a:t>（2）明确张贴位置及内容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43025" y="2209800"/>
            <a:ext cx="5974715" cy="4914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600" b="1">
                <a:ea typeface="宋体" panose="02010600030101010101" pitchFamily="2" charset="-122"/>
              </a:rPr>
              <a:t>（3）张贴物要精心设计、简洁美观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3025" y="2701290"/>
            <a:ext cx="5629910" cy="4100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4"/>
            <a:ext cx="12221570" cy="6874633"/>
          </a:xfrm>
          <a:prstGeom prst="rect">
            <a:avLst/>
          </a:prstGeom>
        </p:spPr>
      </p:pic>
      <p:sp>
        <p:nvSpPr>
          <p:cNvPr id="2" name="流程图: 数据 2"/>
          <p:cNvSpPr/>
          <p:nvPr/>
        </p:nvSpPr>
        <p:spPr>
          <a:xfrm rot="10800000">
            <a:off x="3942715" y="1710055"/>
            <a:ext cx="7490460" cy="155702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030"/>
              <a:gd name="connsiteY0-22" fmla="*/ 10155 h 10155"/>
              <a:gd name="connsiteX1-23" fmla="*/ 30 w 8030"/>
              <a:gd name="connsiteY1-24" fmla="*/ 0 h 10155"/>
              <a:gd name="connsiteX2-25" fmla="*/ 8030 w 8030"/>
              <a:gd name="connsiteY2-26" fmla="*/ 0 h 10155"/>
              <a:gd name="connsiteX3-27" fmla="*/ 6597 w 8030"/>
              <a:gd name="connsiteY3-28" fmla="*/ 10000 h 10155"/>
              <a:gd name="connsiteX4-29" fmla="*/ 0 w 8030"/>
              <a:gd name="connsiteY4-30" fmla="*/ 10155 h 101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30" h="10155">
                <a:moveTo>
                  <a:pt x="0" y="10155"/>
                </a:moveTo>
                <a:lnTo>
                  <a:pt x="30" y="0"/>
                </a:lnTo>
                <a:lnTo>
                  <a:pt x="8030" y="0"/>
                </a:lnTo>
                <a:lnTo>
                  <a:pt x="6597" y="10000"/>
                </a:lnTo>
                <a:lnTo>
                  <a:pt x="0" y="1015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流程图: 数据 2"/>
          <p:cNvSpPr/>
          <p:nvPr/>
        </p:nvSpPr>
        <p:spPr>
          <a:xfrm rot="10800000">
            <a:off x="415843" y="3798912"/>
            <a:ext cx="6251864" cy="154533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567"/>
              <a:gd name="connsiteY0-22" fmla="*/ 10077 h 10077"/>
              <a:gd name="connsiteX1-23" fmla="*/ 2000 w 8567"/>
              <a:gd name="connsiteY1-24" fmla="*/ 77 h 10077"/>
              <a:gd name="connsiteX2-25" fmla="*/ 7158 w 8567"/>
              <a:gd name="connsiteY2-26" fmla="*/ 0 h 10077"/>
              <a:gd name="connsiteX3-27" fmla="*/ 8567 w 8567"/>
              <a:gd name="connsiteY3-28" fmla="*/ 10077 h 10077"/>
              <a:gd name="connsiteX4-29" fmla="*/ 0 w 8567"/>
              <a:gd name="connsiteY4-30" fmla="*/ 10077 h 10077"/>
              <a:gd name="connsiteX0-31" fmla="*/ 0 w 8355"/>
              <a:gd name="connsiteY0-32" fmla="*/ 10000 h 10000"/>
              <a:gd name="connsiteX1-33" fmla="*/ 2335 w 8355"/>
              <a:gd name="connsiteY1-34" fmla="*/ 76 h 10000"/>
              <a:gd name="connsiteX2-35" fmla="*/ 8355 w 8355"/>
              <a:gd name="connsiteY2-36" fmla="*/ 0 h 10000"/>
              <a:gd name="connsiteX3-37" fmla="*/ 8286 w 8355"/>
              <a:gd name="connsiteY3-38" fmla="*/ 9846 h 10000"/>
              <a:gd name="connsiteX4-39" fmla="*/ 0 w 8355"/>
              <a:gd name="connsiteY4-40" fmla="*/ 10000 h 10000"/>
              <a:gd name="connsiteX0-41" fmla="*/ 0 w 10000"/>
              <a:gd name="connsiteY0-42" fmla="*/ 10000 h 10000"/>
              <a:gd name="connsiteX1-43" fmla="*/ 2795 w 10000"/>
              <a:gd name="connsiteY1-44" fmla="*/ 76 h 10000"/>
              <a:gd name="connsiteX2-45" fmla="*/ 10000 w 10000"/>
              <a:gd name="connsiteY2-46" fmla="*/ 0 h 10000"/>
              <a:gd name="connsiteX3-47" fmla="*/ 9993 w 10000"/>
              <a:gd name="connsiteY3-48" fmla="*/ 9846 h 10000"/>
              <a:gd name="connsiteX4-49" fmla="*/ 0 w 10000"/>
              <a:gd name="connsiteY4-50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795" y="76"/>
                </a:lnTo>
                <a:lnTo>
                  <a:pt x="10000" y="0"/>
                </a:lnTo>
                <a:cubicBezTo>
                  <a:pt x="9998" y="3282"/>
                  <a:pt x="9995" y="6564"/>
                  <a:pt x="9993" y="9846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流程图: 数据 2"/>
          <p:cNvSpPr/>
          <p:nvPr/>
        </p:nvSpPr>
        <p:spPr>
          <a:xfrm rot="10800000">
            <a:off x="-130810" y="2279015"/>
            <a:ext cx="10878185" cy="22034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9178"/>
              <a:gd name="connsiteY0-22" fmla="*/ 10000 h 10000"/>
              <a:gd name="connsiteX1-23" fmla="*/ 1178 w 9178"/>
              <a:gd name="connsiteY1-24" fmla="*/ 0 h 10000"/>
              <a:gd name="connsiteX2-25" fmla="*/ 9178 w 9178"/>
              <a:gd name="connsiteY2-26" fmla="*/ 0 h 10000"/>
              <a:gd name="connsiteX3-27" fmla="*/ 7745 w 9178"/>
              <a:gd name="connsiteY3-28" fmla="*/ 10000 h 10000"/>
              <a:gd name="connsiteX4-29" fmla="*/ 0 w 9178"/>
              <a:gd name="connsiteY4-30" fmla="*/ 10000 h 10000"/>
              <a:gd name="connsiteX0-31" fmla="*/ 0 w 8474"/>
              <a:gd name="connsiteY0-32" fmla="*/ 10000 h 10000"/>
              <a:gd name="connsiteX1-33" fmla="*/ 1284 w 8474"/>
              <a:gd name="connsiteY1-34" fmla="*/ 0 h 10000"/>
              <a:gd name="connsiteX2-35" fmla="*/ 8474 w 8474"/>
              <a:gd name="connsiteY2-36" fmla="*/ 0 h 10000"/>
              <a:gd name="connsiteX3-37" fmla="*/ 8439 w 8474"/>
              <a:gd name="connsiteY3-38" fmla="*/ 10000 h 10000"/>
              <a:gd name="connsiteX4-39" fmla="*/ 0 w 8474"/>
              <a:gd name="connsiteY4-40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474" h="10000">
                <a:moveTo>
                  <a:pt x="0" y="10000"/>
                </a:moveTo>
                <a:lnTo>
                  <a:pt x="1284" y="0"/>
                </a:lnTo>
                <a:lnTo>
                  <a:pt x="8474" y="0"/>
                </a:lnTo>
                <a:cubicBezTo>
                  <a:pt x="8462" y="3333"/>
                  <a:pt x="8451" y="6667"/>
                  <a:pt x="8439" y="10000"/>
                </a:cubicBez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061544" y="2486730"/>
            <a:ext cx="1567180" cy="1599565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9800" b="1" dirty="0" smtClean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en-US" sz="9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6835" y="2741262"/>
            <a:ext cx="5134610" cy="1090295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主题教育活动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58"/>
          <p:cNvSpPr txBox="1"/>
          <p:nvPr/>
        </p:nvSpPr>
        <p:spPr>
          <a:xfrm>
            <a:off x="46717" y="-3630"/>
            <a:ext cx="934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-30480" y="24765"/>
            <a:ext cx="12221845" cy="630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-30480" y="24765"/>
            <a:ext cx="12221210" cy="5048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8"/>
          <p:cNvSpPr txBox="1"/>
          <p:nvPr/>
        </p:nvSpPr>
        <p:spPr>
          <a:xfrm>
            <a:off x="132165" y="12880"/>
            <a:ext cx="432689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5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中小学文明测评迎检指标解读</a:t>
            </a:r>
            <a:endParaRPr lang="zh-CN" altLang="en-US" sz="25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969645" y="1917065"/>
            <a:ext cx="4023360" cy="3923030"/>
            <a:chOff x="2011" y="3661"/>
            <a:chExt cx="6336" cy="6178"/>
          </a:xfrm>
        </p:grpSpPr>
        <p:sp>
          <p:nvSpPr>
            <p:cNvPr id="2" name="Quad Arrow 40"/>
            <p:cNvSpPr/>
            <p:nvPr/>
          </p:nvSpPr>
          <p:spPr>
            <a:xfrm>
              <a:off x="2011" y="3661"/>
              <a:ext cx="6337" cy="6178"/>
            </a:xfrm>
            <a:prstGeom prst="quadArrow">
              <a:avLst>
                <a:gd name="adj1" fmla="val 2000"/>
                <a:gd name="adj2" fmla="val 4000"/>
                <a:gd name="adj3" fmla="val 5000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21917" tIns="60958" rIns="121917" bIns="60958"/>
            <a:lstStyle/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6" name="Freeform 41"/>
            <p:cNvSpPr/>
            <p:nvPr/>
          </p:nvSpPr>
          <p:spPr>
            <a:xfrm>
              <a:off x="2462" y="4112"/>
              <a:ext cx="2535" cy="2472"/>
            </a:xfrm>
            <a:custGeom>
              <a:avLst/>
              <a:gdLst>
                <a:gd name="connsiteX0" fmla="*/ 0 w 1457998"/>
                <a:gd name="connsiteY0" fmla="*/ 243005 h 1457998"/>
                <a:gd name="connsiteX1" fmla="*/ 71175 w 1457998"/>
                <a:gd name="connsiteY1" fmla="*/ 71175 h 1457998"/>
                <a:gd name="connsiteX2" fmla="*/ 243006 w 1457998"/>
                <a:gd name="connsiteY2" fmla="*/ 1 h 1457998"/>
                <a:gd name="connsiteX3" fmla="*/ 1214993 w 1457998"/>
                <a:gd name="connsiteY3" fmla="*/ 0 h 1457998"/>
                <a:gd name="connsiteX4" fmla="*/ 1386823 w 1457998"/>
                <a:gd name="connsiteY4" fmla="*/ 71175 h 1457998"/>
                <a:gd name="connsiteX5" fmla="*/ 1457997 w 1457998"/>
                <a:gd name="connsiteY5" fmla="*/ 243006 h 1457998"/>
                <a:gd name="connsiteX6" fmla="*/ 1457998 w 1457998"/>
                <a:gd name="connsiteY6" fmla="*/ 1214993 h 1457998"/>
                <a:gd name="connsiteX7" fmla="*/ 1386823 w 1457998"/>
                <a:gd name="connsiteY7" fmla="*/ 1386824 h 1457998"/>
                <a:gd name="connsiteX8" fmla="*/ 1214992 w 1457998"/>
                <a:gd name="connsiteY8" fmla="*/ 1457998 h 1457998"/>
                <a:gd name="connsiteX9" fmla="*/ 243005 w 1457998"/>
                <a:gd name="connsiteY9" fmla="*/ 1457998 h 1457998"/>
                <a:gd name="connsiteX10" fmla="*/ 71175 w 1457998"/>
                <a:gd name="connsiteY10" fmla="*/ 1386823 h 1457998"/>
                <a:gd name="connsiteX11" fmla="*/ 1 w 1457998"/>
                <a:gd name="connsiteY11" fmla="*/ 1214992 h 1457998"/>
                <a:gd name="connsiteX12" fmla="*/ 0 w 1457998"/>
                <a:gd name="connsiteY12" fmla="*/ 243005 h 145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7998" h="1457998">
                  <a:moveTo>
                    <a:pt x="0" y="243005"/>
                  </a:moveTo>
                  <a:cubicBezTo>
                    <a:pt x="0" y="178556"/>
                    <a:pt x="25602" y="116747"/>
                    <a:pt x="71175" y="71175"/>
                  </a:cubicBezTo>
                  <a:cubicBezTo>
                    <a:pt x="116747" y="25603"/>
                    <a:pt x="178557" y="1"/>
                    <a:pt x="243006" y="1"/>
                  </a:cubicBezTo>
                  <a:lnTo>
                    <a:pt x="1214993" y="0"/>
                  </a:lnTo>
                  <a:cubicBezTo>
                    <a:pt x="1279442" y="0"/>
                    <a:pt x="1341251" y="25602"/>
                    <a:pt x="1386823" y="71175"/>
                  </a:cubicBezTo>
                  <a:cubicBezTo>
                    <a:pt x="1432395" y="116747"/>
                    <a:pt x="1457997" y="178557"/>
                    <a:pt x="1457997" y="243006"/>
                  </a:cubicBezTo>
                  <a:cubicBezTo>
                    <a:pt x="1457997" y="567002"/>
                    <a:pt x="1457998" y="890997"/>
                    <a:pt x="1457998" y="1214993"/>
                  </a:cubicBezTo>
                  <a:cubicBezTo>
                    <a:pt x="1457998" y="1279442"/>
                    <a:pt x="1432396" y="1341251"/>
                    <a:pt x="1386823" y="1386824"/>
                  </a:cubicBezTo>
                  <a:cubicBezTo>
                    <a:pt x="1341251" y="1432396"/>
                    <a:pt x="1279441" y="1457999"/>
                    <a:pt x="1214992" y="1457998"/>
                  </a:cubicBezTo>
                  <a:lnTo>
                    <a:pt x="243005" y="1457998"/>
                  </a:lnTo>
                  <a:cubicBezTo>
                    <a:pt x="178556" y="1457998"/>
                    <a:pt x="116747" y="1432396"/>
                    <a:pt x="71175" y="1386823"/>
                  </a:cubicBezTo>
                  <a:cubicBezTo>
                    <a:pt x="25603" y="1341251"/>
                    <a:pt x="1" y="1279441"/>
                    <a:pt x="1" y="1214992"/>
                  </a:cubicBezTo>
                  <a:cubicBezTo>
                    <a:pt x="1" y="890996"/>
                    <a:pt x="0" y="567001"/>
                    <a:pt x="0" y="24300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7772" tIns="277772" rIns="277772" bIns="277772" numCol="1" spcCol="1693" anchor="ctr" anchorCtr="0">
              <a:noAutofit/>
            </a:bodyPr>
            <a:lstStyle/>
            <a:p>
              <a:pPr algn="ctr" defTabSz="21329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dirty="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/>
              </a:r>
              <a:br>
                <a:rPr lang="en-US" sz="4800" dirty="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</a:br>
              <a:r>
                <a:rPr lang="zh-CN" altLang="en-US" sz="1900" b="1" dirty="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活动开展</a:t>
              </a:r>
              <a:endParaRPr lang="en-US" sz="1900" b="1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7" name="Freeform 42"/>
            <p:cNvSpPr/>
            <p:nvPr/>
          </p:nvSpPr>
          <p:spPr>
            <a:xfrm>
              <a:off x="5405" y="4112"/>
              <a:ext cx="2535" cy="2472"/>
            </a:xfrm>
            <a:custGeom>
              <a:avLst/>
              <a:gdLst>
                <a:gd name="connsiteX0" fmla="*/ 0 w 1457998"/>
                <a:gd name="connsiteY0" fmla="*/ 243005 h 1457998"/>
                <a:gd name="connsiteX1" fmla="*/ 71175 w 1457998"/>
                <a:gd name="connsiteY1" fmla="*/ 71175 h 1457998"/>
                <a:gd name="connsiteX2" fmla="*/ 243006 w 1457998"/>
                <a:gd name="connsiteY2" fmla="*/ 1 h 1457998"/>
                <a:gd name="connsiteX3" fmla="*/ 1214993 w 1457998"/>
                <a:gd name="connsiteY3" fmla="*/ 0 h 1457998"/>
                <a:gd name="connsiteX4" fmla="*/ 1386823 w 1457998"/>
                <a:gd name="connsiteY4" fmla="*/ 71175 h 1457998"/>
                <a:gd name="connsiteX5" fmla="*/ 1457997 w 1457998"/>
                <a:gd name="connsiteY5" fmla="*/ 243006 h 1457998"/>
                <a:gd name="connsiteX6" fmla="*/ 1457998 w 1457998"/>
                <a:gd name="connsiteY6" fmla="*/ 1214993 h 1457998"/>
                <a:gd name="connsiteX7" fmla="*/ 1386823 w 1457998"/>
                <a:gd name="connsiteY7" fmla="*/ 1386824 h 1457998"/>
                <a:gd name="connsiteX8" fmla="*/ 1214992 w 1457998"/>
                <a:gd name="connsiteY8" fmla="*/ 1457998 h 1457998"/>
                <a:gd name="connsiteX9" fmla="*/ 243005 w 1457998"/>
                <a:gd name="connsiteY9" fmla="*/ 1457998 h 1457998"/>
                <a:gd name="connsiteX10" fmla="*/ 71175 w 1457998"/>
                <a:gd name="connsiteY10" fmla="*/ 1386823 h 1457998"/>
                <a:gd name="connsiteX11" fmla="*/ 1 w 1457998"/>
                <a:gd name="connsiteY11" fmla="*/ 1214992 h 1457998"/>
                <a:gd name="connsiteX12" fmla="*/ 0 w 1457998"/>
                <a:gd name="connsiteY12" fmla="*/ 243005 h 145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7998" h="1457998">
                  <a:moveTo>
                    <a:pt x="0" y="243005"/>
                  </a:moveTo>
                  <a:cubicBezTo>
                    <a:pt x="0" y="178556"/>
                    <a:pt x="25602" y="116747"/>
                    <a:pt x="71175" y="71175"/>
                  </a:cubicBezTo>
                  <a:cubicBezTo>
                    <a:pt x="116747" y="25603"/>
                    <a:pt x="178557" y="1"/>
                    <a:pt x="243006" y="1"/>
                  </a:cubicBezTo>
                  <a:lnTo>
                    <a:pt x="1214993" y="0"/>
                  </a:lnTo>
                  <a:cubicBezTo>
                    <a:pt x="1279442" y="0"/>
                    <a:pt x="1341251" y="25602"/>
                    <a:pt x="1386823" y="71175"/>
                  </a:cubicBezTo>
                  <a:cubicBezTo>
                    <a:pt x="1432395" y="116747"/>
                    <a:pt x="1457997" y="178557"/>
                    <a:pt x="1457997" y="243006"/>
                  </a:cubicBezTo>
                  <a:cubicBezTo>
                    <a:pt x="1457997" y="567002"/>
                    <a:pt x="1457998" y="890997"/>
                    <a:pt x="1457998" y="1214993"/>
                  </a:cubicBezTo>
                  <a:cubicBezTo>
                    <a:pt x="1457998" y="1279442"/>
                    <a:pt x="1432396" y="1341251"/>
                    <a:pt x="1386823" y="1386824"/>
                  </a:cubicBezTo>
                  <a:cubicBezTo>
                    <a:pt x="1341251" y="1432396"/>
                    <a:pt x="1279441" y="1457999"/>
                    <a:pt x="1214992" y="1457998"/>
                  </a:cubicBezTo>
                  <a:lnTo>
                    <a:pt x="243005" y="1457998"/>
                  </a:lnTo>
                  <a:cubicBezTo>
                    <a:pt x="178556" y="1457998"/>
                    <a:pt x="116747" y="1432396"/>
                    <a:pt x="71175" y="1386823"/>
                  </a:cubicBezTo>
                  <a:cubicBezTo>
                    <a:pt x="25603" y="1341251"/>
                    <a:pt x="1" y="1279441"/>
                    <a:pt x="1" y="1214992"/>
                  </a:cubicBezTo>
                  <a:cubicBezTo>
                    <a:pt x="1" y="890996"/>
                    <a:pt x="0" y="567001"/>
                    <a:pt x="0" y="24300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7772" tIns="277772" rIns="277772" bIns="277772" numCol="1" spcCol="1693" anchor="ctr" anchorCtr="0">
              <a:noAutofit/>
            </a:bodyPr>
            <a:lstStyle/>
            <a:p>
              <a:pPr algn="ctr" defTabSz="21329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dirty="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/>
              </a:r>
              <a:br>
                <a:rPr lang="en-US" sz="4800" dirty="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</a:br>
              <a:r>
                <a:rPr lang="zh-CN" sz="1900" b="1" dirty="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文明校园</a:t>
              </a:r>
              <a:endParaRPr lang="zh-CN" sz="1900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8" name="Freeform 43"/>
            <p:cNvSpPr/>
            <p:nvPr/>
          </p:nvSpPr>
          <p:spPr>
            <a:xfrm>
              <a:off x="2462" y="6998"/>
              <a:ext cx="2535" cy="2472"/>
            </a:xfrm>
            <a:custGeom>
              <a:avLst/>
              <a:gdLst>
                <a:gd name="connsiteX0" fmla="*/ 0 w 1457998"/>
                <a:gd name="connsiteY0" fmla="*/ 243005 h 1457998"/>
                <a:gd name="connsiteX1" fmla="*/ 71175 w 1457998"/>
                <a:gd name="connsiteY1" fmla="*/ 71175 h 1457998"/>
                <a:gd name="connsiteX2" fmla="*/ 243006 w 1457998"/>
                <a:gd name="connsiteY2" fmla="*/ 1 h 1457998"/>
                <a:gd name="connsiteX3" fmla="*/ 1214993 w 1457998"/>
                <a:gd name="connsiteY3" fmla="*/ 0 h 1457998"/>
                <a:gd name="connsiteX4" fmla="*/ 1386823 w 1457998"/>
                <a:gd name="connsiteY4" fmla="*/ 71175 h 1457998"/>
                <a:gd name="connsiteX5" fmla="*/ 1457997 w 1457998"/>
                <a:gd name="connsiteY5" fmla="*/ 243006 h 1457998"/>
                <a:gd name="connsiteX6" fmla="*/ 1457998 w 1457998"/>
                <a:gd name="connsiteY6" fmla="*/ 1214993 h 1457998"/>
                <a:gd name="connsiteX7" fmla="*/ 1386823 w 1457998"/>
                <a:gd name="connsiteY7" fmla="*/ 1386824 h 1457998"/>
                <a:gd name="connsiteX8" fmla="*/ 1214992 w 1457998"/>
                <a:gd name="connsiteY8" fmla="*/ 1457998 h 1457998"/>
                <a:gd name="connsiteX9" fmla="*/ 243005 w 1457998"/>
                <a:gd name="connsiteY9" fmla="*/ 1457998 h 1457998"/>
                <a:gd name="connsiteX10" fmla="*/ 71175 w 1457998"/>
                <a:gd name="connsiteY10" fmla="*/ 1386823 h 1457998"/>
                <a:gd name="connsiteX11" fmla="*/ 1 w 1457998"/>
                <a:gd name="connsiteY11" fmla="*/ 1214992 h 1457998"/>
                <a:gd name="connsiteX12" fmla="*/ 0 w 1457998"/>
                <a:gd name="connsiteY12" fmla="*/ 243005 h 145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7998" h="1457998">
                  <a:moveTo>
                    <a:pt x="0" y="243005"/>
                  </a:moveTo>
                  <a:cubicBezTo>
                    <a:pt x="0" y="178556"/>
                    <a:pt x="25602" y="116747"/>
                    <a:pt x="71175" y="71175"/>
                  </a:cubicBezTo>
                  <a:cubicBezTo>
                    <a:pt x="116747" y="25603"/>
                    <a:pt x="178557" y="1"/>
                    <a:pt x="243006" y="1"/>
                  </a:cubicBezTo>
                  <a:lnTo>
                    <a:pt x="1214993" y="0"/>
                  </a:lnTo>
                  <a:cubicBezTo>
                    <a:pt x="1279442" y="0"/>
                    <a:pt x="1341251" y="25602"/>
                    <a:pt x="1386823" y="71175"/>
                  </a:cubicBezTo>
                  <a:cubicBezTo>
                    <a:pt x="1432395" y="116747"/>
                    <a:pt x="1457997" y="178557"/>
                    <a:pt x="1457997" y="243006"/>
                  </a:cubicBezTo>
                  <a:cubicBezTo>
                    <a:pt x="1457997" y="567002"/>
                    <a:pt x="1457998" y="890997"/>
                    <a:pt x="1457998" y="1214993"/>
                  </a:cubicBezTo>
                  <a:cubicBezTo>
                    <a:pt x="1457998" y="1279442"/>
                    <a:pt x="1432396" y="1341251"/>
                    <a:pt x="1386823" y="1386824"/>
                  </a:cubicBezTo>
                  <a:cubicBezTo>
                    <a:pt x="1341251" y="1432396"/>
                    <a:pt x="1279441" y="1457999"/>
                    <a:pt x="1214992" y="1457998"/>
                  </a:cubicBezTo>
                  <a:lnTo>
                    <a:pt x="243005" y="1457998"/>
                  </a:lnTo>
                  <a:cubicBezTo>
                    <a:pt x="178556" y="1457998"/>
                    <a:pt x="116747" y="1432396"/>
                    <a:pt x="71175" y="1386823"/>
                  </a:cubicBezTo>
                  <a:cubicBezTo>
                    <a:pt x="25603" y="1341251"/>
                    <a:pt x="1" y="1279441"/>
                    <a:pt x="1" y="1214992"/>
                  </a:cubicBezTo>
                  <a:cubicBezTo>
                    <a:pt x="1" y="890996"/>
                    <a:pt x="0" y="567001"/>
                    <a:pt x="0" y="243005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7772" tIns="277772" rIns="277772" bIns="277772" numCol="1" spcCol="1693" anchor="ctr" anchorCtr="0">
              <a:noAutofit/>
            </a:bodyPr>
            <a:lstStyle/>
            <a:p>
              <a:pPr algn="ctr" defTabSz="21329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dirty="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/>
              </a:r>
              <a:br>
                <a:rPr lang="en-US" sz="4800" dirty="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</a:br>
              <a:r>
                <a:rPr lang="zh-CN" sz="1900" b="1" dirty="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社区活动</a:t>
              </a:r>
              <a:endParaRPr lang="zh-CN" sz="1900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9" name="Freeform 44"/>
            <p:cNvSpPr/>
            <p:nvPr/>
          </p:nvSpPr>
          <p:spPr>
            <a:xfrm>
              <a:off x="5405" y="7005"/>
              <a:ext cx="2535" cy="2472"/>
            </a:xfrm>
            <a:custGeom>
              <a:avLst/>
              <a:gdLst>
                <a:gd name="connsiteX0" fmla="*/ 0 w 1457998"/>
                <a:gd name="connsiteY0" fmla="*/ 243005 h 1457998"/>
                <a:gd name="connsiteX1" fmla="*/ 71175 w 1457998"/>
                <a:gd name="connsiteY1" fmla="*/ 71175 h 1457998"/>
                <a:gd name="connsiteX2" fmla="*/ 243006 w 1457998"/>
                <a:gd name="connsiteY2" fmla="*/ 1 h 1457998"/>
                <a:gd name="connsiteX3" fmla="*/ 1214993 w 1457998"/>
                <a:gd name="connsiteY3" fmla="*/ 0 h 1457998"/>
                <a:gd name="connsiteX4" fmla="*/ 1386823 w 1457998"/>
                <a:gd name="connsiteY4" fmla="*/ 71175 h 1457998"/>
                <a:gd name="connsiteX5" fmla="*/ 1457997 w 1457998"/>
                <a:gd name="connsiteY5" fmla="*/ 243006 h 1457998"/>
                <a:gd name="connsiteX6" fmla="*/ 1457998 w 1457998"/>
                <a:gd name="connsiteY6" fmla="*/ 1214993 h 1457998"/>
                <a:gd name="connsiteX7" fmla="*/ 1386823 w 1457998"/>
                <a:gd name="connsiteY7" fmla="*/ 1386824 h 1457998"/>
                <a:gd name="connsiteX8" fmla="*/ 1214992 w 1457998"/>
                <a:gd name="connsiteY8" fmla="*/ 1457998 h 1457998"/>
                <a:gd name="connsiteX9" fmla="*/ 243005 w 1457998"/>
                <a:gd name="connsiteY9" fmla="*/ 1457998 h 1457998"/>
                <a:gd name="connsiteX10" fmla="*/ 71175 w 1457998"/>
                <a:gd name="connsiteY10" fmla="*/ 1386823 h 1457998"/>
                <a:gd name="connsiteX11" fmla="*/ 1 w 1457998"/>
                <a:gd name="connsiteY11" fmla="*/ 1214992 h 1457998"/>
                <a:gd name="connsiteX12" fmla="*/ 0 w 1457998"/>
                <a:gd name="connsiteY12" fmla="*/ 243005 h 145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7998" h="1457998">
                  <a:moveTo>
                    <a:pt x="0" y="243005"/>
                  </a:moveTo>
                  <a:cubicBezTo>
                    <a:pt x="0" y="178556"/>
                    <a:pt x="25602" y="116747"/>
                    <a:pt x="71175" y="71175"/>
                  </a:cubicBezTo>
                  <a:cubicBezTo>
                    <a:pt x="116747" y="25603"/>
                    <a:pt x="178557" y="1"/>
                    <a:pt x="243006" y="1"/>
                  </a:cubicBezTo>
                  <a:lnTo>
                    <a:pt x="1214993" y="0"/>
                  </a:lnTo>
                  <a:cubicBezTo>
                    <a:pt x="1279442" y="0"/>
                    <a:pt x="1341251" y="25602"/>
                    <a:pt x="1386823" y="71175"/>
                  </a:cubicBezTo>
                  <a:cubicBezTo>
                    <a:pt x="1432395" y="116747"/>
                    <a:pt x="1457997" y="178557"/>
                    <a:pt x="1457997" y="243006"/>
                  </a:cubicBezTo>
                  <a:cubicBezTo>
                    <a:pt x="1457997" y="567002"/>
                    <a:pt x="1457998" y="890997"/>
                    <a:pt x="1457998" y="1214993"/>
                  </a:cubicBezTo>
                  <a:cubicBezTo>
                    <a:pt x="1457998" y="1279442"/>
                    <a:pt x="1432396" y="1341251"/>
                    <a:pt x="1386823" y="1386824"/>
                  </a:cubicBezTo>
                  <a:cubicBezTo>
                    <a:pt x="1341251" y="1432396"/>
                    <a:pt x="1279441" y="1457999"/>
                    <a:pt x="1214992" y="1457998"/>
                  </a:cubicBezTo>
                  <a:lnTo>
                    <a:pt x="243005" y="1457998"/>
                  </a:lnTo>
                  <a:cubicBezTo>
                    <a:pt x="178556" y="1457998"/>
                    <a:pt x="116747" y="1432396"/>
                    <a:pt x="71175" y="1386823"/>
                  </a:cubicBezTo>
                  <a:cubicBezTo>
                    <a:pt x="25603" y="1341251"/>
                    <a:pt x="1" y="1279441"/>
                    <a:pt x="1" y="1214992"/>
                  </a:cubicBezTo>
                  <a:cubicBezTo>
                    <a:pt x="1" y="890996"/>
                    <a:pt x="0" y="567001"/>
                    <a:pt x="0" y="243005"/>
                  </a:cubicBez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7772" tIns="277772" rIns="277772" bIns="277772" numCol="1" spcCol="1693" anchor="ctr" anchorCtr="0">
              <a:noAutofit/>
            </a:bodyPr>
            <a:lstStyle/>
            <a:p>
              <a:pPr algn="ctr" defTabSz="21329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dirty="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/>
              </a:r>
              <a:br>
                <a:rPr lang="en-US" sz="4800" dirty="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</a:br>
              <a:r>
                <a:rPr lang="zh-CN" sz="1900" b="1" dirty="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材料整理</a:t>
              </a:r>
            </a:p>
          </p:txBody>
        </p:sp>
        <p:sp>
          <p:nvSpPr>
            <p:cNvPr id="10" name="Freeform 143"/>
            <p:cNvSpPr>
              <a:spLocks noEditPoints="1"/>
            </p:cNvSpPr>
            <p:nvPr/>
          </p:nvSpPr>
          <p:spPr bwMode="auto">
            <a:xfrm>
              <a:off x="3401" y="7659"/>
              <a:ext cx="697" cy="626"/>
            </a:xfrm>
            <a:custGeom>
              <a:avLst/>
              <a:gdLst>
                <a:gd name="T0" fmla="*/ 151 w 157"/>
                <a:gd name="T1" fmla="*/ 59 h 145"/>
                <a:gd name="T2" fmla="*/ 130 w 157"/>
                <a:gd name="T3" fmla="*/ 41 h 145"/>
                <a:gd name="T4" fmla="*/ 110 w 157"/>
                <a:gd name="T5" fmla="*/ 23 h 145"/>
                <a:gd name="T6" fmla="*/ 88 w 157"/>
                <a:gd name="T7" fmla="*/ 5 h 145"/>
                <a:gd name="T8" fmla="*/ 69 w 157"/>
                <a:gd name="T9" fmla="*/ 5 h 145"/>
                <a:gd name="T10" fmla="*/ 47 w 157"/>
                <a:gd name="T11" fmla="*/ 23 h 145"/>
                <a:gd name="T12" fmla="*/ 27 w 157"/>
                <a:gd name="T13" fmla="*/ 41 h 145"/>
                <a:gd name="T14" fmla="*/ 6 w 157"/>
                <a:gd name="T15" fmla="*/ 59 h 145"/>
                <a:gd name="T16" fmla="*/ 9 w 157"/>
                <a:gd name="T17" fmla="*/ 68 h 145"/>
                <a:gd name="T18" fmla="*/ 21 w 157"/>
                <a:gd name="T19" fmla="*/ 68 h 145"/>
                <a:gd name="T20" fmla="*/ 21 w 157"/>
                <a:gd name="T21" fmla="*/ 139 h 145"/>
                <a:gd name="T22" fmla="*/ 27 w 157"/>
                <a:gd name="T23" fmla="*/ 145 h 145"/>
                <a:gd name="T24" fmla="*/ 38 w 157"/>
                <a:gd name="T25" fmla="*/ 145 h 145"/>
                <a:gd name="T26" fmla="*/ 38 w 157"/>
                <a:gd name="T27" fmla="*/ 81 h 145"/>
                <a:gd name="T28" fmla="*/ 71 w 157"/>
                <a:gd name="T29" fmla="*/ 81 h 145"/>
                <a:gd name="T30" fmla="*/ 71 w 157"/>
                <a:gd name="T31" fmla="*/ 145 h 145"/>
                <a:gd name="T32" fmla="*/ 130 w 157"/>
                <a:gd name="T33" fmla="*/ 145 h 145"/>
                <a:gd name="T34" fmla="*/ 136 w 157"/>
                <a:gd name="T35" fmla="*/ 139 h 145"/>
                <a:gd name="T36" fmla="*/ 136 w 157"/>
                <a:gd name="T37" fmla="*/ 68 h 145"/>
                <a:gd name="T38" fmla="*/ 148 w 157"/>
                <a:gd name="T39" fmla="*/ 68 h 145"/>
                <a:gd name="T40" fmla="*/ 151 w 157"/>
                <a:gd name="T41" fmla="*/ 59 h 145"/>
                <a:gd name="T42" fmla="*/ 118 w 157"/>
                <a:gd name="T43" fmla="*/ 97 h 145"/>
                <a:gd name="T44" fmla="*/ 89 w 157"/>
                <a:gd name="T45" fmla="*/ 97 h 145"/>
                <a:gd name="T46" fmla="*/ 89 w 157"/>
                <a:gd name="T47" fmla="*/ 72 h 145"/>
                <a:gd name="T48" fmla="*/ 118 w 157"/>
                <a:gd name="T49" fmla="*/ 72 h 145"/>
                <a:gd name="T50" fmla="*/ 118 w 157"/>
                <a:gd name="T51" fmla="*/ 9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145">
                  <a:moveTo>
                    <a:pt x="151" y="59"/>
                  </a:moveTo>
                  <a:cubicBezTo>
                    <a:pt x="130" y="41"/>
                    <a:pt x="130" y="41"/>
                    <a:pt x="130" y="41"/>
                  </a:cubicBezTo>
                  <a:cubicBezTo>
                    <a:pt x="124" y="36"/>
                    <a:pt x="115" y="28"/>
                    <a:pt x="110" y="23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3" y="0"/>
                    <a:pt x="74" y="0"/>
                    <a:pt x="69" y="5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2" y="28"/>
                    <a:pt x="33" y="36"/>
                    <a:pt x="27" y="41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0" y="64"/>
                    <a:pt x="2" y="68"/>
                    <a:pt x="9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139"/>
                    <a:pt x="21" y="139"/>
                    <a:pt x="21" y="139"/>
                  </a:cubicBezTo>
                  <a:cubicBezTo>
                    <a:pt x="21" y="142"/>
                    <a:pt x="24" y="145"/>
                    <a:pt x="27" y="145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4" y="145"/>
                    <a:pt x="136" y="142"/>
                    <a:pt x="136" y="139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148" y="68"/>
                    <a:pt x="148" y="68"/>
                    <a:pt x="148" y="68"/>
                  </a:cubicBezTo>
                  <a:cubicBezTo>
                    <a:pt x="155" y="68"/>
                    <a:pt x="157" y="64"/>
                    <a:pt x="151" y="59"/>
                  </a:cubicBezTo>
                  <a:close/>
                  <a:moveTo>
                    <a:pt x="118" y="97"/>
                  </a:moveTo>
                  <a:cubicBezTo>
                    <a:pt x="89" y="97"/>
                    <a:pt x="89" y="97"/>
                    <a:pt x="89" y="97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118" y="72"/>
                    <a:pt x="118" y="72"/>
                    <a:pt x="118" y="72"/>
                  </a:cubicBezTo>
                  <a:lnTo>
                    <a:pt x="118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endParaRPr 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1" name="Freeform 92"/>
            <p:cNvSpPr>
              <a:spLocks noEditPoints="1"/>
            </p:cNvSpPr>
            <p:nvPr/>
          </p:nvSpPr>
          <p:spPr bwMode="auto">
            <a:xfrm>
              <a:off x="6293" y="4787"/>
              <a:ext cx="657" cy="652"/>
            </a:xfrm>
            <a:custGeom>
              <a:avLst/>
              <a:gdLst>
                <a:gd name="T0" fmla="*/ 143 w 148"/>
                <a:gd name="T1" fmla="*/ 130 h 151"/>
                <a:gd name="T2" fmla="*/ 100 w 148"/>
                <a:gd name="T3" fmla="*/ 86 h 151"/>
                <a:gd name="T4" fmla="*/ 110 w 148"/>
                <a:gd name="T5" fmla="*/ 55 h 151"/>
                <a:gd name="T6" fmla="*/ 55 w 148"/>
                <a:gd name="T7" fmla="*/ 0 h 151"/>
                <a:gd name="T8" fmla="*/ 0 w 148"/>
                <a:gd name="T9" fmla="*/ 55 h 151"/>
                <a:gd name="T10" fmla="*/ 55 w 148"/>
                <a:gd name="T11" fmla="*/ 109 h 151"/>
                <a:gd name="T12" fmla="*/ 81 w 148"/>
                <a:gd name="T13" fmla="*/ 103 h 151"/>
                <a:gd name="T14" fmla="*/ 126 w 148"/>
                <a:gd name="T15" fmla="*/ 147 h 151"/>
                <a:gd name="T16" fmla="*/ 143 w 148"/>
                <a:gd name="T17" fmla="*/ 147 h 151"/>
                <a:gd name="T18" fmla="*/ 143 w 148"/>
                <a:gd name="T19" fmla="*/ 130 h 151"/>
                <a:gd name="T20" fmla="*/ 19 w 148"/>
                <a:gd name="T21" fmla="*/ 55 h 151"/>
                <a:gd name="T22" fmla="*/ 55 w 148"/>
                <a:gd name="T23" fmla="*/ 18 h 151"/>
                <a:gd name="T24" fmla="*/ 92 w 148"/>
                <a:gd name="T25" fmla="*/ 55 h 151"/>
                <a:gd name="T26" fmla="*/ 55 w 148"/>
                <a:gd name="T27" fmla="*/ 91 h 151"/>
                <a:gd name="T28" fmla="*/ 19 w 148"/>
                <a:gd name="T29" fmla="*/ 5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8" h="151">
                  <a:moveTo>
                    <a:pt x="143" y="130"/>
                  </a:moveTo>
                  <a:cubicBezTo>
                    <a:pt x="100" y="86"/>
                    <a:pt x="100" y="86"/>
                    <a:pt x="100" y="86"/>
                  </a:cubicBezTo>
                  <a:cubicBezTo>
                    <a:pt x="106" y="77"/>
                    <a:pt x="110" y="67"/>
                    <a:pt x="110" y="55"/>
                  </a:cubicBezTo>
                  <a:cubicBezTo>
                    <a:pt x="110" y="24"/>
                    <a:pt x="85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85"/>
                    <a:pt x="25" y="109"/>
                    <a:pt x="55" y="109"/>
                  </a:cubicBezTo>
                  <a:cubicBezTo>
                    <a:pt x="65" y="109"/>
                    <a:pt x="74" y="107"/>
                    <a:pt x="81" y="103"/>
                  </a:cubicBezTo>
                  <a:cubicBezTo>
                    <a:pt x="126" y="147"/>
                    <a:pt x="126" y="147"/>
                    <a:pt x="126" y="147"/>
                  </a:cubicBezTo>
                  <a:cubicBezTo>
                    <a:pt x="130" y="151"/>
                    <a:pt x="138" y="151"/>
                    <a:pt x="143" y="147"/>
                  </a:cubicBezTo>
                  <a:cubicBezTo>
                    <a:pt x="148" y="142"/>
                    <a:pt x="148" y="134"/>
                    <a:pt x="143" y="130"/>
                  </a:cubicBezTo>
                  <a:close/>
                  <a:moveTo>
                    <a:pt x="19" y="55"/>
                  </a:moveTo>
                  <a:cubicBezTo>
                    <a:pt x="19" y="34"/>
                    <a:pt x="35" y="18"/>
                    <a:pt x="55" y="18"/>
                  </a:cubicBezTo>
                  <a:cubicBezTo>
                    <a:pt x="75" y="18"/>
                    <a:pt x="92" y="34"/>
                    <a:pt x="92" y="55"/>
                  </a:cubicBezTo>
                  <a:cubicBezTo>
                    <a:pt x="92" y="75"/>
                    <a:pt x="75" y="91"/>
                    <a:pt x="55" y="91"/>
                  </a:cubicBezTo>
                  <a:cubicBezTo>
                    <a:pt x="35" y="91"/>
                    <a:pt x="19" y="75"/>
                    <a:pt x="19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endParaRPr 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6289" y="7711"/>
              <a:ext cx="617" cy="563"/>
              <a:chOff x="6661150" y="233363"/>
              <a:chExt cx="320675" cy="300038"/>
            </a:xfrm>
            <a:solidFill>
              <a:schemeClr val="bg1"/>
            </a:solidFill>
          </p:grpSpPr>
          <p:sp>
            <p:nvSpPr>
              <p:cNvPr id="13" name="Freeform 153"/>
              <p:cNvSpPr/>
              <p:nvPr/>
            </p:nvSpPr>
            <p:spPr bwMode="auto">
              <a:xfrm>
                <a:off x="6677025" y="315913"/>
                <a:ext cx="79375" cy="187325"/>
              </a:xfrm>
              <a:custGeom>
                <a:avLst/>
                <a:gdLst>
                  <a:gd name="T0" fmla="*/ 34 w 34"/>
                  <a:gd name="T1" fmla="*/ 81 h 81"/>
                  <a:gd name="T2" fmla="*/ 34 w 34"/>
                  <a:gd name="T3" fmla="*/ 8 h 81"/>
                  <a:gd name="T4" fmla="*/ 26 w 34"/>
                  <a:gd name="T5" fmla="*/ 0 h 81"/>
                  <a:gd name="T6" fmla="*/ 9 w 34"/>
                  <a:gd name="T7" fmla="*/ 0 h 81"/>
                  <a:gd name="T8" fmla="*/ 0 w 34"/>
                  <a:gd name="T9" fmla="*/ 8 h 81"/>
                  <a:gd name="T10" fmla="*/ 0 w 34"/>
                  <a:gd name="T11" fmla="*/ 81 h 81"/>
                  <a:gd name="T12" fmla="*/ 34 w 34"/>
                  <a:gd name="T13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1">
                    <a:moveTo>
                      <a:pt x="34" y="81"/>
                    </a:moveTo>
                    <a:cubicBezTo>
                      <a:pt x="34" y="8"/>
                      <a:pt x="34" y="8"/>
                      <a:pt x="34" y="8"/>
                    </a:cubicBezTo>
                    <a:cubicBezTo>
                      <a:pt x="34" y="4"/>
                      <a:pt x="30" y="0"/>
                      <a:pt x="2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81"/>
                      <a:pt x="0" y="81"/>
                      <a:pt x="0" y="81"/>
                    </a:cubicBezTo>
                    <a:lnTo>
                      <a:pt x="34" y="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14" name="Freeform 154"/>
              <p:cNvSpPr/>
              <p:nvPr/>
            </p:nvSpPr>
            <p:spPr bwMode="auto">
              <a:xfrm>
                <a:off x="6783388" y="233363"/>
                <a:ext cx="77788" cy="269875"/>
              </a:xfrm>
              <a:custGeom>
                <a:avLst/>
                <a:gdLst>
                  <a:gd name="T0" fmla="*/ 34 w 34"/>
                  <a:gd name="T1" fmla="*/ 117 h 117"/>
                  <a:gd name="T2" fmla="*/ 34 w 34"/>
                  <a:gd name="T3" fmla="*/ 8 h 117"/>
                  <a:gd name="T4" fmla="*/ 25 w 34"/>
                  <a:gd name="T5" fmla="*/ 0 h 117"/>
                  <a:gd name="T6" fmla="*/ 8 w 34"/>
                  <a:gd name="T7" fmla="*/ 0 h 117"/>
                  <a:gd name="T8" fmla="*/ 0 w 34"/>
                  <a:gd name="T9" fmla="*/ 8 h 117"/>
                  <a:gd name="T10" fmla="*/ 0 w 34"/>
                  <a:gd name="T11" fmla="*/ 117 h 117"/>
                  <a:gd name="T12" fmla="*/ 34 w 34"/>
                  <a:gd name="T13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7">
                    <a:moveTo>
                      <a:pt x="34" y="117"/>
                    </a:moveTo>
                    <a:cubicBezTo>
                      <a:pt x="34" y="8"/>
                      <a:pt x="34" y="8"/>
                      <a:pt x="34" y="8"/>
                    </a:cubicBezTo>
                    <a:cubicBezTo>
                      <a:pt x="34" y="4"/>
                      <a:pt x="30" y="0"/>
                      <a:pt x="2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17"/>
                      <a:pt x="0" y="117"/>
                      <a:pt x="0" y="117"/>
                    </a:cubicBezTo>
                    <a:lnTo>
                      <a:pt x="34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15" name="Freeform 155"/>
              <p:cNvSpPr/>
              <p:nvPr/>
            </p:nvSpPr>
            <p:spPr bwMode="auto">
              <a:xfrm>
                <a:off x="6886575" y="358776"/>
                <a:ext cx="79375" cy="144463"/>
              </a:xfrm>
              <a:custGeom>
                <a:avLst/>
                <a:gdLst>
                  <a:gd name="T0" fmla="*/ 34 w 34"/>
                  <a:gd name="T1" fmla="*/ 63 h 63"/>
                  <a:gd name="T2" fmla="*/ 34 w 34"/>
                  <a:gd name="T3" fmla="*/ 8 h 63"/>
                  <a:gd name="T4" fmla="*/ 25 w 34"/>
                  <a:gd name="T5" fmla="*/ 0 h 63"/>
                  <a:gd name="T6" fmla="*/ 8 w 34"/>
                  <a:gd name="T7" fmla="*/ 0 h 63"/>
                  <a:gd name="T8" fmla="*/ 0 w 34"/>
                  <a:gd name="T9" fmla="*/ 8 h 63"/>
                  <a:gd name="T10" fmla="*/ 0 w 34"/>
                  <a:gd name="T11" fmla="*/ 63 h 63"/>
                  <a:gd name="T12" fmla="*/ 34 w 34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63">
                    <a:moveTo>
                      <a:pt x="34" y="63"/>
                    </a:moveTo>
                    <a:cubicBezTo>
                      <a:pt x="34" y="8"/>
                      <a:pt x="34" y="8"/>
                      <a:pt x="34" y="8"/>
                    </a:cubicBezTo>
                    <a:cubicBezTo>
                      <a:pt x="34" y="4"/>
                      <a:pt x="30" y="0"/>
                      <a:pt x="2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63"/>
                      <a:pt x="0" y="63"/>
                      <a:pt x="0" y="63"/>
                    </a:cubicBezTo>
                    <a:lnTo>
                      <a:pt x="34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16" name="Rectangle 156"/>
              <p:cNvSpPr>
                <a:spLocks noChangeArrowheads="1"/>
              </p:cNvSpPr>
              <p:nvPr/>
            </p:nvSpPr>
            <p:spPr bwMode="auto">
              <a:xfrm>
                <a:off x="6661150" y="512763"/>
                <a:ext cx="320675" cy="206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sp>
          <p:nvSpPr>
            <p:cNvPr id="17" name="Freeform 140"/>
            <p:cNvSpPr>
              <a:spLocks noEditPoints="1"/>
            </p:cNvSpPr>
            <p:nvPr/>
          </p:nvSpPr>
          <p:spPr bwMode="auto">
            <a:xfrm>
              <a:off x="3489" y="4824"/>
              <a:ext cx="684" cy="667"/>
            </a:xfrm>
            <a:custGeom>
              <a:avLst/>
              <a:gdLst>
                <a:gd name="T0" fmla="*/ 103 w 112"/>
                <a:gd name="T1" fmla="*/ 47 h 112"/>
                <a:gd name="T2" fmla="*/ 106 w 112"/>
                <a:gd name="T3" fmla="*/ 36 h 112"/>
                <a:gd name="T4" fmla="*/ 102 w 112"/>
                <a:gd name="T5" fmla="*/ 22 h 112"/>
                <a:gd name="T6" fmla="*/ 92 w 112"/>
                <a:gd name="T7" fmla="*/ 25 h 112"/>
                <a:gd name="T8" fmla="*/ 90 w 112"/>
                <a:gd name="T9" fmla="*/ 14 h 112"/>
                <a:gd name="T10" fmla="*/ 79 w 112"/>
                <a:gd name="T11" fmla="*/ 4 h 112"/>
                <a:gd name="T12" fmla="*/ 71 w 112"/>
                <a:gd name="T13" fmla="*/ 11 h 112"/>
                <a:gd name="T14" fmla="*/ 64 w 112"/>
                <a:gd name="T15" fmla="*/ 3 h 112"/>
                <a:gd name="T16" fmla="*/ 50 w 112"/>
                <a:gd name="T17" fmla="*/ 0 h 112"/>
                <a:gd name="T18" fmla="*/ 47 w 112"/>
                <a:gd name="T19" fmla="*/ 10 h 112"/>
                <a:gd name="T20" fmla="*/ 37 w 112"/>
                <a:gd name="T21" fmla="*/ 6 h 112"/>
                <a:gd name="T22" fmla="*/ 23 w 112"/>
                <a:gd name="T23" fmla="*/ 11 h 112"/>
                <a:gd name="T24" fmla="*/ 25 w 112"/>
                <a:gd name="T25" fmla="*/ 20 h 112"/>
                <a:gd name="T26" fmla="*/ 14 w 112"/>
                <a:gd name="T27" fmla="*/ 22 h 112"/>
                <a:gd name="T28" fmla="*/ 5 w 112"/>
                <a:gd name="T29" fmla="*/ 33 h 112"/>
                <a:gd name="T30" fmla="*/ 12 w 112"/>
                <a:gd name="T31" fmla="*/ 41 h 112"/>
                <a:gd name="T32" fmla="*/ 3 w 112"/>
                <a:gd name="T33" fmla="*/ 48 h 112"/>
                <a:gd name="T34" fmla="*/ 0 w 112"/>
                <a:gd name="T35" fmla="*/ 62 h 112"/>
                <a:gd name="T36" fmla="*/ 10 w 112"/>
                <a:gd name="T37" fmla="*/ 65 h 112"/>
                <a:gd name="T38" fmla="*/ 6 w 112"/>
                <a:gd name="T39" fmla="*/ 75 h 112"/>
                <a:gd name="T40" fmla="*/ 11 w 112"/>
                <a:gd name="T41" fmla="*/ 89 h 112"/>
                <a:gd name="T42" fmla="*/ 21 w 112"/>
                <a:gd name="T43" fmla="*/ 87 h 112"/>
                <a:gd name="T44" fmla="*/ 23 w 112"/>
                <a:gd name="T45" fmla="*/ 98 h 112"/>
                <a:gd name="T46" fmla="*/ 34 w 112"/>
                <a:gd name="T47" fmla="*/ 108 h 112"/>
                <a:gd name="T48" fmla="*/ 41 w 112"/>
                <a:gd name="T49" fmla="*/ 101 h 112"/>
                <a:gd name="T50" fmla="*/ 48 w 112"/>
                <a:gd name="T51" fmla="*/ 109 h 112"/>
                <a:gd name="T52" fmla="*/ 63 w 112"/>
                <a:gd name="T53" fmla="*/ 112 h 112"/>
                <a:gd name="T54" fmla="*/ 66 w 112"/>
                <a:gd name="T55" fmla="*/ 102 h 112"/>
                <a:gd name="T56" fmla="*/ 76 w 112"/>
                <a:gd name="T57" fmla="*/ 106 h 112"/>
                <a:gd name="T58" fmla="*/ 90 w 112"/>
                <a:gd name="T59" fmla="*/ 101 h 112"/>
                <a:gd name="T60" fmla="*/ 88 w 112"/>
                <a:gd name="T61" fmla="*/ 91 h 112"/>
                <a:gd name="T62" fmla="*/ 98 w 112"/>
                <a:gd name="T63" fmla="*/ 89 h 112"/>
                <a:gd name="T64" fmla="*/ 108 w 112"/>
                <a:gd name="T65" fmla="*/ 78 h 112"/>
                <a:gd name="T66" fmla="*/ 101 w 112"/>
                <a:gd name="T67" fmla="*/ 71 h 112"/>
                <a:gd name="T68" fmla="*/ 110 w 112"/>
                <a:gd name="T69" fmla="*/ 64 h 112"/>
                <a:gd name="T70" fmla="*/ 112 w 112"/>
                <a:gd name="T71" fmla="*/ 49 h 112"/>
                <a:gd name="T72" fmla="*/ 56 w 112"/>
                <a:gd name="T73" fmla="*/ 86 h 112"/>
                <a:gd name="T74" fmla="*/ 56 w 112"/>
                <a:gd name="T75" fmla="*/ 26 h 112"/>
                <a:gd name="T76" fmla="*/ 56 w 112"/>
                <a:gd name="T77" fmla="*/ 8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2" h="112">
                  <a:moveTo>
                    <a:pt x="110" y="47"/>
                  </a:moveTo>
                  <a:cubicBezTo>
                    <a:pt x="103" y="47"/>
                    <a:pt x="103" y="47"/>
                    <a:pt x="103" y="47"/>
                  </a:cubicBezTo>
                  <a:cubicBezTo>
                    <a:pt x="102" y="44"/>
                    <a:pt x="101" y="42"/>
                    <a:pt x="101" y="39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8" y="35"/>
                    <a:pt x="108" y="34"/>
                    <a:pt x="107" y="3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1"/>
                    <a:pt x="99" y="20"/>
                    <a:pt x="98" y="21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0" y="23"/>
                    <a:pt x="88" y="21"/>
                    <a:pt x="87" y="20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1" y="12"/>
                    <a:pt x="90" y="11"/>
                    <a:pt x="89" y="10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7" y="3"/>
                    <a:pt x="76" y="4"/>
                    <a:pt x="75" y="5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9" y="10"/>
                    <a:pt x="67" y="10"/>
                    <a:pt x="64" y="9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1"/>
                    <a:pt x="63" y="0"/>
                    <a:pt x="6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7" y="1"/>
                    <a:pt x="47" y="3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5" y="10"/>
                    <a:pt x="42" y="11"/>
                    <a:pt x="40" y="1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4"/>
                    <a:pt x="34" y="4"/>
                    <a:pt x="33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1" y="11"/>
                    <a:pt x="21" y="13"/>
                    <a:pt x="22" y="1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22"/>
                    <a:pt x="22" y="24"/>
                    <a:pt x="20" y="26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2"/>
                    <a:pt x="11" y="22"/>
                    <a:pt x="10" y="2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5"/>
                    <a:pt x="4" y="36"/>
                    <a:pt x="6" y="37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3"/>
                    <a:pt x="10" y="45"/>
                    <a:pt x="10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8"/>
                    <a:pt x="0" y="49"/>
                    <a:pt x="0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2" y="65"/>
                    <a:pt x="3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1" y="68"/>
                    <a:pt x="11" y="70"/>
                    <a:pt x="12" y="72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6"/>
                    <a:pt x="5" y="78"/>
                    <a:pt x="5" y="79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2" y="91"/>
                    <a:pt x="14" y="91"/>
                    <a:pt x="15" y="90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3" y="89"/>
                    <a:pt x="24" y="91"/>
                    <a:pt x="26" y="92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9"/>
                    <a:pt x="23" y="101"/>
                    <a:pt x="24" y="102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5" y="108"/>
                    <a:pt x="37" y="108"/>
                    <a:pt x="38" y="106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4" y="101"/>
                    <a:pt x="46" y="102"/>
                    <a:pt x="48" y="102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48" y="111"/>
                    <a:pt x="50" y="112"/>
                    <a:pt x="51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4" y="112"/>
                    <a:pt x="66" y="111"/>
                    <a:pt x="66" y="109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8" y="102"/>
                    <a:pt x="70" y="101"/>
                    <a:pt x="73" y="100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7" y="107"/>
                    <a:pt x="79" y="108"/>
                    <a:pt x="80" y="107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1" y="100"/>
                    <a:pt x="92" y="99"/>
                    <a:pt x="91" y="97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9" y="90"/>
                    <a:pt x="91" y="88"/>
                    <a:pt x="93" y="86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100" y="90"/>
                    <a:pt x="102" y="90"/>
                    <a:pt x="102" y="8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8" y="75"/>
                    <a:pt x="107" y="74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2" y="69"/>
                    <a:pt x="102" y="66"/>
                    <a:pt x="103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11" y="64"/>
                    <a:pt x="112" y="63"/>
                    <a:pt x="112" y="61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12" y="48"/>
                    <a:pt x="111" y="47"/>
                    <a:pt x="110" y="47"/>
                  </a:cubicBezTo>
                  <a:close/>
                  <a:moveTo>
                    <a:pt x="56" y="86"/>
                  </a:moveTo>
                  <a:cubicBezTo>
                    <a:pt x="40" y="86"/>
                    <a:pt x="26" y="72"/>
                    <a:pt x="26" y="56"/>
                  </a:cubicBezTo>
                  <a:cubicBezTo>
                    <a:pt x="26" y="39"/>
                    <a:pt x="40" y="26"/>
                    <a:pt x="56" y="26"/>
                  </a:cubicBezTo>
                  <a:cubicBezTo>
                    <a:pt x="73" y="26"/>
                    <a:pt x="86" y="39"/>
                    <a:pt x="86" y="56"/>
                  </a:cubicBezTo>
                  <a:cubicBezTo>
                    <a:pt x="86" y="72"/>
                    <a:pt x="73" y="86"/>
                    <a:pt x="56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endParaRPr 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154930" y="2119630"/>
            <a:ext cx="5097780" cy="3518535"/>
            <a:chOff x="8854" y="3056"/>
            <a:chExt cx="8028" cy="5541"/>
          </a:xfrm>
        </p:grpSpPr>
        <p:grpSp>
          <p:nvGrpSpPr>
            <p:cNvPr id="18" name="Group 32"/>
            <p:cNvGrpSpPr/>
            <p:nvPr/>
          </p:nvGrpSpPr>
          <p:grpSpPr>
            <a:xfrm>
              <a:off x="9034" y="7405"/>
              <a:ext cx="7848" cy="1193"/>
              <a:chOff x="4033795" y="1217562"/>
              <a:chExt cx="3738310" cy="798360"/>
            </a:xfrm>
          </p:grpSpPr>
          <p:sp>
            <p:nvSpPr>
              <p:cNvPr id="19" name="Text Placeholder 3"/>
              <p:cNvSpPr txBox="1"/>
              <p:nvPr/>
            </p:nvSpPr>
            <p:spPr>
              <a:xfrm>
                <a:off x="4399178" y="1217562"/>
                <a:ext cx="3372927" cy="798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>
                <a:defPPr>
                  <a:defRPr lang="en-US"/>
                </a:defPPr>
                <a:lvl1pPr defTabSz="9144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457200" defTabSz="914400">
                  <a:defRPr sz="1800"/>
                </a:lvl2pPr>
                <a:lvl3pPr marL="914400" defTabSz="914400">
                  <a:defRPr sz="1800"/>
                </a:lvl3pPr>
                <a:lvl4pPr marL="1371600" defTabSz="914400">
                  <a:defRPr sz="1800"/>
                </a:lvl4pPr>
                <a:lvl5pPr marL="1828800" defTabSz="914400">
                  <a:defRPr sz="1800"/>
                </a:lvl5pPr>
                <a:lvl6pPr marL="2286000" defTabSz="914400">
                  <a:defRPr sz="1800"/>
                </a:lvl6pPr>
                <a:lvl7pPr marL="2743200" defTabSz="914400">
                  <a:defRPr sz="1800"/>
                </a:lvl7pPr>
                <a:lvl8pPr marL="3200400" defTabSz="914400">
                  <a:defRPr sz="1800"/>
                </a:lvl8pPr>
                <a:lvl9pPr marL="3657600" defTabSz="914400">
                  <a:defRPr sz="1800"/>
                </a:lvl9pPr>
              </a:lstStyle>
              <a:p>
                <a:r>
                  <a:rPr lang="zh-CN" altLang="en-US" sz="3200" b="1" dirty="0">
                    <a:solidFill>
                      <a:schemeClr val="tx1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Arial" panose="020B0604020202020204"/>
                  </a:rPr>
                  <a:t>4、提高材料整理的</a:t>
                </a:r>
                <a:r>
                  <a:rPr lang="zh-CN" sz="3200" b="1" dirty="0">
                    <a:solidFill>
                      <a:schemeClr val="tx1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Arial" panose="020B0604020202020204"/>
                  </a:rPr>
                  <a:t>质量</a:t>
                </a:r>
              </a:p>
            </p:txBody>
          </p:sp>
          <p:sp>
            <p:nvSpPr>
              <p:cNvPr id="20" name="Rectangle 34"/>
              <p:cNvSpPr/>
              <p:nvPr/>
            </p:nvSpPr>
            <p:spPr>
              <a:xfrm>
                <a:off x="4033795" y="1236031"/>
                <a:ext cx="95262" cy="51872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endParaRPr lang="en-US" sz="3200" b="1" dirty="0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  <a:sym typeface="Arial" panose="020B0604020202020204"/>
                </a:endParaRPr>
              </a:p>
            </p:txBody>
          </p:sp>
        </p:grpSp>
        <p:grpSp>
          <p:nvGrpSpPr>
            <p:cNvPr id="21" name="Group 37"/>
            <p:cNvGrpSpPr/>
            <p:nvPr/>
          </p:nvGrpSpPr>
          <p:grpSpPr>
            <a:xfrm>
              <a:off x="8886" y="3056"/>
              <a:ext cx="7996" cy="1124"/>
              <a:chOff x="4033795" y="1236031"/>
              <a:chExt cx="3808804" cy="535105"/>
            </a:xfrm>
          </p:grpSpPr>
          <p:sp>
            <p:nvSpPr>
              <p:cNvPr id="22" name="Text Placeholder 3"/>
              <p:cNvSpPr txBox="1"/>
              <p:nvPr/>
            </p:nvSpPr>
            <p:spPr>
              <a:xfrm>
                <a:off x="4469672" y="1236198"/>
                <a:ext cx="3372927" cy="534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>
                <a:defPPr>
                  <a:defRPr lang="en-US"/>
                </a:defPPr>
                <a:lvl1pPr defTabSz="9144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457200" defTabSz="914400">
                  <a:defRPr sz="1800"/>
                </a:lvl2pPr>
                <a:lvl3pPr marL="914400" defTabSz="914400">
                  <a:defRPr sz="1800"/>
                </a:lvl3pPr>
                <a:lvl4pPr marL="1371600" defTabSz="914400">
                  <a:defRPr sz="1800"/>
                </a:lvl4pPr>
                <a:lvl5pPr marL="1828800" defTabSz="914400">
                  <a:defRPr sz="1800"/>
                </a:lvl5pPr>
                <a:lvl6pPr marL="2286000" defTabSz="914400">
                  <a:defRPr sz="1800"/>
                </a:lvl6pPr>
                <a:lvl7pPr marL="2743200" defTabSz="914400">
                  <a:defRPr sz="1800"/>
                </a:lvl7pPr>
                <a:lvl8pPr marL="3200400" defTabSz="914400">
                  <a:defRPr sz="1800"/>
                </a:lvl8pPr>
                <a:lvl9pPr marL="3657600" defTabSz="914400">
                  <a:defRPr sz="1800"/>
                </a:lvl9pPr>
              </a:lstStyle>
              <a:p>
                <a:r>
                  <a:rPr lang="zh-CN" altLang="en-US" sz="3200" b="1" dirty="0">
                    <a:solidFill>
                      <a:schemeClr val="tx1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Arial" panose="020B0604020202020204"/>
                  </a:rPr>
                  <a:t>1、两项教育活动的开展</a:t>
                </a:r>
              </a:p>
            </p:txBody>
          </p:sp>
          <p:sp>
            <p:nvSpPr>
              <p:cNvPr id="23" name="Rectangle 40"/>
              <p:cNvSpPr/>
              <p:nvPr/>
            </p:nvSpPr>
            <p:spPr>
              <a:xfrm>
                <a:off x="4033795" y="1236031"/>
                <a:ext cx="95262" cy="36900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endParaRPr lang="en-US" sz="3200" b="1" dirty="0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  <a:sym typeface="Arial" panose="020B0604020202020204"/>
                </a:endParaRPr>
              </a:p>
            </p:txBody>
          </p:sp>
        </p:grpSp>
        <p:grpSp>
          <p:nvGrpSpPr>
            <p:cNvPr id="24" name="Group 55"/>
            <p:cNvGrpSpPr/>
            <p:nvPr/>
          </p:nvGrpSpPr>
          <p:grpSpPr>
            <a:xfrm>
              <a:off x="9006" y="4479"/>
              <a:ext cx="7848" cy="1261"/>
              <a:chOff x="4033795" y="2010310"/>
              <a:chExt cx="3738310" cy="600357"/>
            </a:xfrm>
          </p:grpSpPr>
          <p:sp>
            <p:nvSpPr>
              <p:cNvPr id="25" name="Text Placeholder 3"/>
              <p:cNvSpPr txBox="1"/>
              <p:nvPr/>
            </p:nvSpPr>
            <p:spPr>
              <a:xfrm>
                <a:off x="4399178" y="2010310"/>
                <a:ext cx="3372927" cy="600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>
                <a:defPPr>
                  <a:defRPr lang="en-US"/>
                </a:defPPr>
                <a:lvl1pPr defTabSz="9144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457200" defTabSz="914400">
                  <a:defRPr sz="1800"/>
                </a:lvl2pPr>
                <a:lvl3pPr marL="914400" defTabSz="914400">
                  <a:defRPr sz="1800"/>
                </a:lvl3pPr>
                <a:lvl4pPr marL="1371600" defTabSz="914400">
                  <a:defRPr sz="1800"/>
                </a:lvl4pPr>
                <a:lvl5pPr marL="1828800" defTabSz="914400">
                  <a:defRPr sz="1800"/>
                </a:lvl5pPr>
                <a:lvl6pPr marL="2286000" defTabSz="914400">
                  <a:defRPr sz="1800"/>
                </a:lvl6pPr>
                <a:lvl7pPr marL="2743200" defTabSz="914400">
                  <a:defRPr sz="1800"/>
                </a:lvl7pPr>
                <a:lvl8pPr marL="3200400" defTabSz="914400">
                  <a:defRPr sz="1800"/>
                </a:lvl8pPr>
                <a:lvl9pPr marL="3657600" defTabSz="914400">
                  <a:defRPr sz="1800"/>
                </a:lvl9pPr>
              </a:lstStyle>
              <a:p>
                <a:r>
                  <a:rPr lang="zh-CN" altLang="en-US" sz="3200" b="1" dirty="0">
                    <a:solidFill>
                      <a:schemeClr val="tx1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Arial" panose="020B0604020202020204"/>
                  </a:rPr>
                  <a:t>2、文明校园创建的台账</a:t>
                </a:r>
              </a:p>
            </p:txBody>
          </p:sp>
          <p:sp>
            <p:nvSpPr>
              <p:cNvPr id="26" name="Rectangle 58"/>
              <p:cNvSpPr/>
              <p:nvPr/>
            </p:nvSpPr>
            <p:spPr>
              <a:xfrm>
                <a:off x="4033795" y="2058322"/>
                <a:ext cx="95262" cy="36900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endParaRPr lang="en-US" sz="3200" b="1" dirty="0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  <a:sym typeface="Arial" panose="020B0604020202020204"/>
                </a:endParaRPr>
              </a:p>
            </p:txBody>
          </p:sp>
        </p:grpSp>
        <p:grpSp>
          <p:nvGrpSpPr>
            <p:cNvPr id="27" name="Group 64"/>
            <p:cNvGrpSpPr/>
            <p:nvPr/>
          </p:nvGrpSpPr>
          <p:grpSpPr>
            <a:xfrm>
              <a:off x="9006" y="5910"/>
              <a:ext cx="7848" cy="1194"/>
              <a:chOff x="4033795" y="2017651"/>
              <a:chExt cx="3738309" cy="568414"/>
            </a:xfrm>
          </p:grpSpPr>
          <p:sp>
            <p:nvSpPr>
              <p:cNvPr id="28" name="Text Placeholder 3"/>
              <p:cNvSpPr txBox="1"/>
              <p:nvPr/>
            </p:nvSpPr>
            <p:spPr>
              <a:xfrm>
                <a:off x="4399178" y="2017651"/>
                <a:ext cx="3372926" cy="568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>
                <a:defPPr>
                  <a:defRPr lang="en-US"/>
                </a:defPPr>
                <a:lvl1pPr defTabSz="9144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457200" defTabSz="914400">
                  <a:defRPr sz="1800"/>
                </a:lvl2pPr>
                <a:lvl3pPr marL="914400" defTabSz="914400">
                  <a:defRPr sz="1800"/>
                </a:lvl3pPr>
                <a:lvl4pPr marL="1371600" defTabSz="914400">
                  <a:defRPr sz="1800"/>
                </a:lvl4pPr>
                <a:lvl5pPr marL="1828800" defTabSz="914400">
                  <a:defRPr sz="1800"/>
                </a:lvl5pPr>
                <a:lvl6pPr marL="2286000" defTabSz="914400">
                  <a:defRPr sz="1800"/>
                </a:lvl6pPr>
                <a:lvl7pPr marL="2743200" defTabSz="914400">
                  <a:defRPr sz="1800"/>
                </a:lvl7pPr>
                <a:lvl8pPr marL="3200400" defTabSz="914400">
                  <a:defRPr sz="1800"/>
                </a:lvl8pPr>
                <a:lvl9pPr marL="3657600" defTabSz="914400">
                  <a:defRPr sz="1800"/>
                </a:lvl9pPr>
              </a:lstStyle>
              <a:p>
                <a:r>
                  <a:rPr lang="zh-CN" altLang="en-US" sz="3200" b="1" dirty="0">
                    <a:solidFill>
                      <a:schemeClr val="tx1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Arial" panose="020B0604020202020204"/>
                  </a:rPr>
                  <a:t>3、参与社区组织的活动</a:t>
                </a:r>
              </a:p>
            </p:txBody>
          </p:sp>
          <p:sp>
            <p:nvSpPr>
              <p:cNvPr id="29" name="Rectangle 68"/>
              <p:cNvSpPr/>
              <p:nvPr/>
            </p:nvSpPr>
            <p:spPr>
              <a:xfrm>
                <a:off x="4033795" y="2058322"/>
                <a:ext cx="95262" cy="36900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endParaRPr lang="en-US" sz="3200" b="1" dirty="0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  <a:sym typeface="Arial" panose="020B0604020202020204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8886" y="3357"/>
              <a:ext cx="633" cy="632"/>
              <a:chOff x="-959970" y="1422605"/>
              <a:chExt cx="596900" cy="595313"/>
            </a:xfrm>
          </p:grpSpPr>
          <p:sp>
            <p:nvSpPr>
              <p:cNvPr id="31" name="Oval 77"/>
              <p:cNvSpPr>
                <a:spLocks noChangeArrowheads="1"/>
              </p:cNvSpPr>
              <p:nvPr/>
            </p:nvSpPr>
            <p:spPr bwMode="auto">
              <a:xfrm>
                <a:off x="-959970" y="1422605"/>
                <a:ext cx="596900" cy="595313"/>
              </a:xfrm>
              <a:prstGeom prst="ellipse">
                <a:avLst/>
              </a:prstGeom>
              <a:solidFill>
                <a:srgbClr val="009D8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800" b="1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  <a:sym typeface="Arial" panose="020B0604020202020204"/>
                </a:endParaRPr>
              </a:p>
            </p:txBody>
          </p:sp>
          <p:sp>
            <p:nvSpPr>
              <p:cNvPr id="32" name="Freeform 309"/>
              <p:cNvSpPr/>
              <p:nvPr/>
            </p:nvSpPr>
            <p:spPr bwMode="auto">
              <a:xfrm>
                <a:off x="-817095" y="1563892"/>
                <a:ext cx="303213" cy="306388"/>
              </a:xfrm>
              <a:custGeom>
                <a:avLst/>
                <a:gdLst>
                  <a:gd name="T0" fmla="*/ 191 w 191"/>
                  <a:gd name="T1" fmla="*/ 66 h 193"/>
                  <a:gd name="T2" fmla="*/ 126 w 191"/>
                  <a:gd name="T3" fmla="*/ 66 h 193"/>
                  <a:gd name="T4" fmla="*/ 126 w 191"/>
                  <a:gd name="T5" fmla="*/ 0 h 193"/>
                  <a:gd name="T6" fmla="*/ 65 w 191"/>
                  <a:gd name="T7" fmla="*/ 0 h 193"/>
                  <a:gd name="T8" fmla="*/ 65 w 191"/>
                  <a:gd name="T9" fmla="*/ 66 h 193"/>
                  <a:gd name="T10" fmla="*/ 0 w 191"/>
                  <a:gd name="T11" fmla="*/ 66 h 193"/>
                  <a:gd name="T12" fmla="*/ 0 w 191"/>
                  <a:gd name="T13" fmla="*/ 126 h 193"/>
                  <a:gd name="T14" fmla="*/ 65 w 191"/>
                  <a:gd name="T15" fmla="*/ 126 h 193"/>
                  <a:gd name="T16" fmla="*/ 65 w 191"/>
                  <a:gd name="T17" fmla="*/ 193 h 193"/>
                  <a:gd name="T18" fmla="*/ 126 w 191"/>
                  <a:gd name="T19" fmla="*/ 193 h 193"/>
                  <a:gd name="T20" fmla="*/ 126 w 191"/>
                  <a:gd name="T21" fmla="*/ 126 h 193"/>
                  <a:gd name="T22" fmla="*/ 191 w 191"/>
                  <a:gd name="T23" fmla="*/ 126 h 193"/>
                  <a:gd name="T24" fmla="*/ 191 w 191"/>
                  <a:gd name="T25" fmla="*/ 66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1" h="193">
                    <a:moveTo>
                      <a:pt x="191" y="66"/>
                    </a:moveTo>
                    <a:lnTo>
                      <a:pt x="126" y="66"/>
                    </a:lnTo>
                    <a:lnTo>
                      <a:pt x="126" y="0"/>
                    </a:lnTo>
                    <a:lnTo>
                      <a:pt x="65" y="0"/>
                    </a:lnTo>
                    <a:lnTo>
                      <a:pt x="65" y="66"/>
                    </a:lnTo>
                    <a:lnTo>
                      <a:pt x="0" y="66"/>
                    </a:lnTo>
                    <a:lnTo>
                      <a:pt x="0" y="126"/>
                    </a:lnTo>
                    <a:lnTo>
                      <a:pt x="65" y="126"/>
                    </a:lnTo>
                    <a:lnTo>
                      <a:pt x="65" y="193"/>
                    </a:lnTo>
                    <a:lnTo>
                      <a:pt x="126" y="193"/>
                    </a:lnTo>
                    <a:lnTo>
                      <a:pt x="126" y="126"/>
                    </a:lnTo>
                    <a:lnTo>
                      <a:pt x="191" y="126"/>
                    </a:lnTo>
                    <a:lnTo>
                      <a:pt x="191" y="6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800" b="1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  <a:sym typeface="Arial" panose="020B0604020202020204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8854" y="4880"/>
              <a:ext cx="633" cy="632"/>
              <a:chOff x="-959970" y="1422605"/>
              <a:chExt cx="596900" cy="595313"/>
            </a:xfrm>
          </p:grpSpPr>
          <p:sp>
            <p:nvSpPr>
              <p:cNvPr id="34" name="Oval 77"/>
              <p:cNvSpPr>
                <a:spLocks noChangeArrowheads="1"/>
              </p:cNvSpPr>
              <p:nvPr/>
            </p:nvSpPr>
            <p:spPr bwMode="auto">
              <a:xfrm>
                <a:off x="-959970" y="1422605"/>
                <a:ext cx="596900" cy="595313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800" b="1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  <a:sym typeface="Arial" panose="020B0604020202020204"/>
                </a:endParaRPr>
              </a:p>
            </p:txBody>
          </p:sp>
          <p:sp>
            <p:nvSpPr>
              <p:cNvPr id="35" name="Freeform 309"/>
              <p:cNvSpPr/>
              <p:nvPr/>
            </p:nvSpPr>
            <p:spPr bwMode="auto">
              <a:xfrm>
                <a:off x="-817095" y="1563892"/>
                <a:ext cx="303213" cy="306388"/>
              </a:xfrm>
              <a:custGeom>
                <a:avLst/>
                <a:gdLst>
                  <a:gd name="T0" fmla="*/ 191 w 191"/>
                  <a:gd name="T1" fmla="*/ 66 h 193"/>
                  <a:gd name="T2" fmla="*/ 126 w 191"/>
                  <a:gd name="T3" fmla="*/ 66 h 193"/>
                  <a:gd name="T4" fmla="*/ 126 w 191"/>
                  <a:gd name="T5" fmla="*/ 0 h 193"/>
                  <a:gd name="T6" fmla="*/ 65 w 191"/>
                  <a:gd name="T7" fmla="*/ 0 h 193"/>
                  <a:gd name="T8" fmla="*/ 65 w 191"/>
                  <a:gd name="T9" fmla="*/ 66 h 193"/>
                  <a:gd name="T10" fmla="*/ 0 w 191"/>
                  <a:gd name="T11" fmla="*/ 66 h 193"/>
                  <a:gd name="T12" fmla="*/ 0 w 191"/>
                  <a:gd name="T13" fmla="*/ 126 h 193"/>
                  <a:gd name="T14" fmla="*/ 65 w 191"/>
                  <a:gd name="T15" fmla="*/ 126 h 193"/>
                  <a:gd name="T16" fmla="*/ 65 w 191"/>
                  <a:gd name="T17" fmla="*/ 193 h 193"/>
                  <a:gd name="T18" fmla="*/ 126 w 191"/>
                  <a:gd name="T19" fmla="*/ 193 h 193"/>
                  <a:gd name="T20" fmla="*/ 126 w 191"/>
                  <a:gd name="T21" fmla="*/ 126 h 193"/>
                  <a:gd name="T22" fmla="*/ 191 w 191"/>
                  <a:gd name="T23" fmla="*/ 126 h 193"/>
                  <a:gd name="T24" fmla="*/ 191 w 191"/>
                  <a:gd name="T25" fmla="*/ 66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1" h="193">
                    <a:moveTo>
                      <a:pt x="191" y="66"/>
                    </a:moveTo>
                    <a:lnTo>
                      <a:pt x="126" y="66"/>
                    </a:lnTo>
                    <a:lnTo>
                      <a:pt x="126" y="0"/>
                    </a:lnTo>
                    <a:lnTo>
                      <a:pt x="65" y="0"/>
                    </a:lnTo>
                    <a:lnTo>
                      <a:pt x="65" y="66"/>
                    </a:lnTo>
                    <a:lnTo>
                      <a:pt x="0" y="66"/>
                    </a:lnTo>
                    <a:lnTo>
                      <a:pt x="0" y="126"/>
                    </a:lnTo>
                    <a:lnTo>
                      <a:pt x="65" y="126"/>
                    </a:lnTo>
                    <a:lnTo>
                      <a:pt x="65" y="193"/>
                    </a:lnTo>
                    <a:lnTo>
                      <a:pt x="126" y="193"/>
                    </a:lnTo>
                    <a:lnTo>
                      <a:pt x="126" y="126"/>
                    </a:lnTo>
                    <a:lnTo>
                      <a:pt x="191" y="126"/>
                    </a:lnTo>
                    <a:lnTo>
                      <a:pt x="191" y="6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800" b="1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  <a:sym typeface="Arial" panose="020B0604020202020204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8854" y="6354"/>
              <a:ext cx="633" cy="632"/>
              <a:chOff x="-959970" y="1422605"/>
              <a:chExt cx="596900" cy="595313"/>
            </a:xfrm>
          </p:grpSpPr>
          <p:sp>
            <p:nvSpPr>
              <p:cNvPr id="37" name="Oval 77"/>
              <p:cNvSpPr>
                <a:spLocks noChangeArrowheads="1"/>
              </p:cNvSpPr>
              <p:nvPr/>
            </p:nvSpPr>
            <p:spPr bwMode="auto">
              <a:xfrm>
                <a:off x="-959970" y="1422605"/>
                <a:ext cx="596900" cy="595313"/>
              </a:xfrm>
              <a:prstGeom prst="ellipse">
                <a:avLst/>
              </a:prstGeom>
              <a:solidFill>
                <a:srgbClr val="009D8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800" b="1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  <a:sym typeface="Arial" panose="020B0604020202020204"/>
                </a:endParaRPr>
              </a:p>
            </p:txBody>
          </p:sp>
          <p:sp>
            <p:nvSpPr>
              <p:cNvPr id="38" name="Freeform 309"/>
              <p:cNvSpPr/>
              <p:nvPr/>
            </p:nvSpPr>
            <p:spPr bwMode="auto">
              <a:xfrm>
                <a:off x="-817095" y="1563892"/>
                <a:ext cx="303213" cy="306388"/>
              </a:xfrm>
              <a:custGeom>
                <a:avLst/>
                <a:gdLst>
                  <a:gd name="T0" fmla="*/ 191 w 191"/>
                  <a:gd name="T1" fmla="*/ 66 h 193"/>
                  <a:gd name="T2" fmla="*/ 126 w 191"/>
                  <a:gd name="T3" fmla="*/ 66 h 193"/>
                  <a:gd name="T4" fmla="*/ 126 w 191"/>
                  <a:gd name="T5" fmla="*/ 0 h 193"/>
                  <a:gd name="T6" fmla="*/ 65 w 191"/>
                  <a:gd name="T7" fmla="*/ 0 h 193"/>
                  <a:gd name="T8" fmla="*/ 65 w 191"/>
                  <a:gd name="T9" fmla="*/ 66 h 193"/>
                  <a:gd name="T10" fmla="*/ 0 w 191"/>
                  <a:gd name="T11" fmla="*/ 66 h 193"/>
                  <a:gd name="T12" fmla="*/ 0 w 191"/>
                  <a:gd name="T13" fmla="*/ 126 h 193"/>
                  <a:gd name="T14" fmla="*/ 65 w 191"/>
                  <a:gd name="T15" fmla="*/ 126 h 193"/>
                  <a:gd name="T16" fmla="*/ 65 w 191"/>
                  <a:gd name="T17" fmla="*/ 193 h 193"/>
                  <a:gd name="T18" fmla="*/ 126 w 191"/>
                  <a:gd name="T19" fmla="*/ 193 h 193"/>
                  <a:gd name="T20" fmla="*/ 126 w 191"/>
                  <a:gd name="T21" fmla="*/ 126 h 193"/>
                  <a:gd name="T22" fmla="*/ 191 w 191"/>
                  <a:gd name="T23" fmla="*/ 126 h 193"/>
                  <a:gd name="T24" fmla="*/ 191 w 191"/>
                  <a:gd name="T25" fmla="*/ 66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1" h="193">
                    <a:moveTo>
                      <a:pt x="191" y="66"/>
                    </a:moveTo>
                    <a:lnTo>
                      <a:pt x="126" y="66"/>
                    </a:lnTo>
                    <a:lnTo>
                      <a:pt x="126" y="0"/>
                    </a:lnTo>
                    <a:lnTo>
                      <a:pt x="65" y="0"/>
                    </a:lnTo>
                    <a:lnTo>
                      <a:pt x="65" y="66"/>
                    </a:lnTo>
                    <a:lnTo>
                      <a:pt x="0" y="66"/>
                    </a:lnTo>
                    <a:lnTo>
                      <a:pt x="0" y="126"/>
                    </a:lnTo>
                    <a:lnTo>
                      <a:pt x="65" y="126"/>
                    </a:lnTo>
                    <a:lnTo>
                      <a:pt x="65" y="193"/>
                    </a:lnTo>
                    <a:lnTo>
                      <a:pt x="126" y="193"/>
                    </a:lnTo>
                    <a:lnTo>
                      <a:pt x="126" y="126"/>
                    </a:lnTo>
                    <a:lnTo>
                      <a:pt x="191" y="126"/>
                    </a:lnTo>
                    <a:lnTo>
                      <a:pt x="191" y="6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800" b="1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  <a:sym typeface="Arial" panose="020B0604020202020204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8858" y="7862"/>
              <a:ext cx="633" cy="632"/>
              <a:chOff x="-959970" y="1422605"/>
              <a:chExt cx="596900" cy="595313"/>
            </a:xfrm>
          </p:grpSpPr>
          <p:sp>
            <p:nvSpPr>
              <p:cNvPr id="40" name="Oval 77"/>
              <p:cNvSpPr>
                <a:spLocks noChangeArrowheads="1"/>
              </p:cNvSpPr>
              <p:nvPr/>
            </p:nvSpPr>
            <p:spPr bwMode="auto">
              <a:xfrm>
                <a:off x="-959970" y="1422605"/>
                <a:ext cx="596900" cy="595313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800" b="1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  <a:sym typeface="Arial" panose="020B0604020202020204"/>
                </a:endParaRPr>
              </a:p>
            </p:txBody>
          </p:sp>
          <p:sp>
            <p:nvSpPr>
              <p:cNvPr id="41" name="Freeform 309"/>
              <p:cNvSpPr/>
              <p:nvPr/>
            </p:nvSpPr>
            <p:spPr bwMode="auto">
              <a:xfrm>
                <a:off x="-817095" y="1563892"/>
                <a:ext cx="303213" cy="306388"/>
              </a:xfrm>
              <a:custGeom>
                <a:avLst/>
                <a:gdLst>
                  <a:gd name="T0" fmla="*/ 191 w 191"/>
                  <a:gd name="T1" fmla="*/ 66 h 193"/>
                  <a:gd name="T2" fmla="*/ 126 w 191"/>
                  <a:gd name="T3" fmla="*/ 66 h 193"/>
                  <a:gd name="T4" fmla="*/ 126 w 191"/>
                  <a:gd name="T5" fmla="*/ 0 h 193"/>
                  <a:gd name="T6" fmla="*/ 65 w 191"/>
                  <a:gd name="T7" fmla="*/ 0 h 193"/>
                  <a:gd name="T8" fmla="*/ 65 w 191"/>
                  <a:gd name="T9" fmla="*/ 66 h 193"/>
                  <a:gd name="T10" fmla="*/ 0 w 191"/>
                  <a:gd name="T11" fmla="*/ 66 h 193"/>
                  <a:gd name="T12" fmla="*/ 0 w 191"/>
                  <a:gd name="T13" fmla="*/ 126 h 193"/>
                  <a:gd name="T14" fmla="*/ 65 w 191"/>
                  <a:gd name="T15" fmla="*/ 126 h 193"/>
                  <a:gd name="T16" fmla="*/ 65 w 191"/>
                  <a:gd name="T17" fmla="*/ 193 h 193"/>
                  <a:gd name="T18" fmla="*/ 126 w 191"/>
                  <a:gd name="T19" fmla="*/ 193 h 193"/>
                  <a:gd name="T20" fmla="*/ 126 w 191"/>
                  <a:gd name="T21" fmla="*/ 126 h 193"/>
                  <a:gd name="T22" fmla="*/ 191 w 191"/>
                  <a:gd name="T23" fmla="*/ 126 h 193"/>
                  <a:gd name="T24" fmla="*/ 191 w 191"/>
                  <a:gd name="T25" fmla="*/ 66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1" h="193">
                    <a:moveTo>
                      <a:pt x="191" y="66"/>
                    </a:moveTo>
                    <a:lnTo>
                      <a:pt x="126" y="66"/>
                    </a:lnTo>
                    <a:lnTo>
                      <a:pt x="126" y="0"/>
                    </a:lnTo>
                    <a:lnTo>
                      <a:pt x="65" y="0"/>
                    </a:lnTo>
                    <a:lnTo>
                      <a:pt x="65" y="66"/>
                    </a:lnTo>
                    <a:lnTo>
                      <a:pt x="0" y="66"/>
                    </a:lnTo>
                    <a:lnTo>
                      <a:pt x="0" y="126"/>
                    </a:lnTo>
                    <a:lnTo>
                      <a:pt x="65" y="126"/>
                    </a:lnTo>
                    <a:lnTo>
                      <a:pt x="65" y="193"/>
                    </a:lnTo>
                    <a:lnTo>
                      <a:pt x="126" y="193"/>
                    </a:lnTo>
                    <a:lnTo>
                      <a:pt x="126" y="126"/>
                    </a:lnTo>
                    <a:lnTo>
                      <a:pt x="191" y="126"/>
                    </a:lnTo>
                    <a:lnTo>
                      <a:pt x="191" y="6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800" b="1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 flipH="1">
            <a:off x="8220235" y="396299"/>
            <a:ext cx="3776185" cy="2009260"/>
            <a:chOff x="9310" y="822"/>
            <a:chExt cx="4436" cy="3801"/>
          </a:xfrm>
        </p:grpSpPr>
        <p:sp>
          <p:nvSpPr>
            <p:cNvPr id="3" name="云形标注 2"/>
            <p:cNvSpPr/>
            <p:nvPr/>
          </p:nvSpPr>
          <p:spPr>
            <a:xfrm>
              <a:off x="9310" y="822"/>
              <a:ext cx="4436" cy="3801"/>
            </a:xfrm>
            <a:prstGeom prst="cloudCallout">
              <a:avLst>
                <a:gd name="adj1" fmla="val 75244"/>
                <a:gd name="adj2" fmla="val 3936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9559" y="1488"/>
              <a:ext cx="3937" cy="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</a:t>
              </a:r>
              <a:r>
                <a:rPr lang="zh-CN" altLang="en-US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测评指标</a:t>
              </a:r>
            </a:p>
            <a:p>
              <a:r>
                <a:rPr lang="zh-CN" altLang="en-US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21、24-28</a:t>
              </a:r>
              <a:r>
                <a:rPr lang="en-US" altLang="zh-CN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/</a:t>
              </a:r>
              <a:r>
                <a:rPr lang="zh-CN" altLang="en-US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6-11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4"/>
            <a:ext cx="12221570" cy="6874633"/>
          </a:xfrm>
          <a:prstGeom prst="rect">
            <a:avLst/>
          </a:prstGeom>
        </p:spPr>
      </p:pic>
      <p:sp>
        <p:nvSpPr>
          <p:cNvPr id="2" name="流程图: 数据 2"/>
          <p:cNvSpPr/>
          <p:nvPr/>
        </p:nvSpPr>
        <p:spPr>
          <a:xfrm rot="10800000">
            <a:off x="3942715" y="1710055"/>
            <a:ext cx="7490460" cy="155702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030"/>
              <a:gd name="connsiteY0-22" fmla="*/ 10155 h 10155"/>
              <a:gd name="connsiteX1-23" fmla="*/ 30 w 8030"/>
              <a:gd name="connsiteY1-24" fmla="*/ 0 h 10155"/>
              <a:gd name="connsiteX2-25" fmla="*/ 8030 w 8030"/>
              <a:gd name="connsiteY2-26" fmla="*/ 0 h 10155"/>
              <a:gd name="connsiteX3-27" fmla="*/ 6597 w 8030"/>
              <a:gd name="connsiteY3-28" fmla="*/ 10000 h 10155"/>
              <a:gd name="connsiteX4-29" fmla="*/ 0 w 8030"/>
              <a:gd name="connsiteY4-30" fmla="*/ 10155 h 101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30" h="10155">
                <a:moveTo>
                  <a:pt x="0" y="10155"/>
                </a:moveTo>
                <a:lnTo>
                  <a:pt x="30" y="0"/>
                </a:lnTo>
                <a:lnTo>
                  <a:pt x="8030" y="0"/>
                </a:lnTo>
                <a:lnTo>
                  <a:pt x="6597" y="10000"/>
                </a:lnTo>
                <a:lnTo>
                  <a:pt x="0" y="1015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流程图: 数据 2"/>
          <p:cNvSpPr/>
          <p:nvPr/>
        </p:nvSpPr>
        <p:spPr>
          <a:xfrm rot="10800000">
            <a:off x="415843" y="3798912"/>
            <a:ext cx="6251864" cy="154533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567"/>
              <a:gd name="connsiteY0-22" fmla="*/ 10077 h 10077"/>
              <a:gd name="connsiteX1-23" fmla="*/ 2000 w 8567"/>
              <a:gd name="connsiteY1-24" fmla="*/ 77 h 10077"/>
              <a:gd name="connsiteX2-25" fmla="*/ 7158 w 8567"/>
              <a:gd name="connsiteY2-26" fmla="*/ 0 h 10077"/>
              <a:gd name="connsiteX3-27" fmla="*/ 8567 w 8567"/>
              <a:gd name="connsiteY3-28" fmla="*/ 10077 h 10077"/>
              <a:gd name="connsiteX4-29" fmla="*/ 0 w 8567"/>
              <a:gd name="connsiteY4-30" fmla="*/ 10077 h 10077"/>
              <a:gd name="connsiteX0-31" fmla="*/ 0 w 8355"/>
              <a:gd name="connsiteY0-32" fmla="*/ 10000 h 10000"/>
              <a:gd name="connsiteX1-33" fmla="*/ 2335 w 8355"/>
              <a:gd name="connsiteY1-34" fmla="*/ 76 h 10000"/>
              <a:gd name="connsiteX2-35" fmla="*/ 8355 w 8355"/>
              <a:gd name="connsiteY2-36" fmla="*/ 0 h 10000"/>
              <a:gd name="connsiteX3-37" fmla="*/ 8286 w 8355"/>
              <a:gd name="connsiteY3-38" fmla="*/ 9846 h 10000"/>
              <a:gd name="connsiteX4-39" fmla="*/ 0 w 8355"/>
              <a:gd name="connsiteY4-40" fmla="*/ 10000 h 10000"/>
              <a:gd name="connsiteX0-41" fmla="*/ 0 w 10000"/>
              <a:gd name="connsiteY0-42" fmla="*/ 10000 h 10000"/>
              <a:gd name="connsiteX1-43" fmla="*/ 2795 w 10000"/>
              <a:gd name="connsiteY1-44" fmla="*/ 76 h 10000"/>
              <a:gd name="connsiteX2-45" fmla="*/ 10000 w 10000"/>
              <a:gd name="connsiteY2-46" fmla="*/ 0 h 10000"/>
              <a:gd name="connsiteX3-47" fmla="*/ 9993 w 10000"/>
              <a:gd name="connsiteY3-48" fmla="*/ 9846 h 10000"/>
              <a:gd name="connsiteX4-49" fmla="*/ 0 w 10000"/>
              <a:gd name="connsiteY4-50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795" y="76"/>
                </a:lnTo>
                <a:lnTo>
                  <a:pt x="10000" y="0"/>
                </a:lnTo>
                <a:cubicBezTo>
                  <a:pt x="9998" y="3282"/>
                  <a:pt x="9995" y="6564"/>
                  <a:pt x="9993" y="9846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流程图: 数据 2"/>
          <p:cNvSpPr/>
          <p:nvPr/>
        </p:nvSpPr>
        <p:spPr>
          <a:xfrm rot="10800000">
            <a:off x="-130810" y="2279015"/>
            <a:ext cx="10878185" cy="22034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9178"/>
              <a:gd name="connsiteY0-22" fmla="*/ 10000 h 10000"/>
              <a:gd name="connsiteX1-23" fmla="*/ 1178 w 9178"/>
              <a:gd name="connsiteY1-24" fmla="*/ 0 h 10000"/>
              <a:gd name="connsiteX2-25" fmla="*/ 9178 w 9178"/>
              <a:gd name="connsiteY2-26" fmla="*/ 0 h 10000"/>
              <a:gd name="connsiteX3-27" fmla="*/ 7745 w 9178"/>
              <a:gd name="connsiteY3-28" fmla="*/ 10000 h 10000"/>
              <a:gd name="connsiteX4-29" fmla="*/ 0 w 9178"/>
              <a:gd name="connsiteY4-30" fmla="*/ 10000 h 10000"/>
              <a:gd name="connsiteX0-31" fmla="*/ 0 w 8474"/>
              <a:gd name="connsiteY0-32" fmla="*/ 10000 h 10000"/>
              <a:gd name="connsiteX1-33" fmla="*/ 1284 w 8474"/>
              <a:gd name="connsiteY1-34" fmla="*/ 0 h 10000"/>
              <a:gd name="connsiteX2-35" fmla="*/ 8474 w 8474"/>
              <a:gd name="connsiteY2-36" fmla="*/ 0 h 10000"/>
              <a:gd name="connsiteX3-37" fmla="*/ 8439 w 8474"/>
              <a:gd name="connsiteY3-38" fmla="*/ 10000 h 10000"/>
              <a:gd name="connsiteX4-39" fmla="*/ 0 w 8474"/>
              <a:gd name="connsiteY4-40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474" h="10000">
                <a:moveTo>
                  <a:pt x="0" y="10000"/>
                </a:moveTo>
                <a:lnTo>
                  <a:pt x="1284" y="0"/>
                </a:lnTo>
                <a:lnTo>
                  <a:pt x="8474" y="0"/>
                </a:lnTo>
                <a:cubicBezTo>
                  <a:pt x="8462" y="3333"/>
                  <a:pt x="8451" y="6667"/>
                  <a:pt x="8439" y="10000"/>
                </a:cubicBez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061544" y="2486730"/>
            <a:ext cx="1567180" cy="1599565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9800" b="1" dirty="0" smtClean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en-US" sz="9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6835" y="2741262"/>
            <a:ext cx="5134610" cy="1090295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心理健康教育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58"/>
          <p:cNvSpPr txBox="1"/>
          <p:nvPr/>
        </p:nvSpPr>
        <p:spPr>
          <a:xfrm>
            <a:off x="46717" y="-3630"/>
            <a:ext cx="934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-30480" y="24765"/>
            <a:ext cx="12221845" cy="630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-29845" y="-16510"/>
            <a:ext cx="12221210" cy="5048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8"/>
          <p:cNvSpPr txBox="1"/>
          <p:nvPr/>
        </p:nvSpPr>
        <p:spPr>
          <a:xfrm>
            <a:off x="132165" y="12880"/>
            <a:ext cx="432689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5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中小学文明测评迎检指标解读</a:t>
            </a:r>
            <a:endParaRPr lang="zh-CN" altLang="en-US" sz="25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102860" y="2518410"/>
            <a:ext cx="1780540" cy="1803400"/>
            <a:chOff x="8060" y="2766"/>
            <a:chExt cx="2804" cy="2840"/>
          </a:xfrm>
        </p:grpSpPr>
        <p:sp>
          <p:nvSpPr>
            <p:cNvPr id="42" name="MH_Other_3"/>
            <p:cNvSpPr/>
            <p:nvPr>
              <p:custDataLst>
                <p:tags r:id="rId10"/>
              </p:custDataLst>
            </p:nvPr>
          </p:nvSpPr>
          <p:spPr>
            <a:xfrm>
              <a:off x="8060" y="2766"/>
              <a:ext cx="2805" cy="2840"/>
            </a:xfrm>
            <a:custGeom>
              <a:avLst/>
              <a:gdLst>
                <a:gd name="connsiteX0" fmla="*/ 0 w 1781438"/>
                <a:gd name="connsiteY0" fmla="*/ 1024884 h 1803498"/>
                <a:gd name="connsiteX1" fmla="*/ 120806 w 1781438"/>
                <a:gd name="connsiteY1" fmla="*/ 1024884 h 1803498"/>
                <a:gd name="connsiteX2" fmla="*/ 124135 w 1781438"/>
                <a:gd name="connsiteY2" fmla="*/ 1057908 h 1803498"/>
                <a:gd name="connsiteX3" fmla="*/ 890719 w 1781438"/>
                <a:gd name="connsiteY3" fmla="*/ 1682692 h 1803498"/>
                <a:gd name="connsiteX4" fmla="*/ 1657303 w 1781438"/>
                <a:gd name="connsiteY4" fmla="*/ 1057908 h 1803498"/>
                <a:gd name="connsiteX5" fmla="*/ 1660632 w 1781438"/>
                <a:gd name="connsiteY5" fmla="*/ 1024884 h 1803498"/>
                <a:gd name="connsiteX6" fmla="*/ 1781438 w 1781438"/>
                <a:gd name="connsiteY6" fmla="*/ 1024884 h 1803498"/>
                <a:gd name="connsiteX7" fmla="*/ 1775655 w 1781438"/>
                <a:gd name="connsiteY7" fmla="*/ 1082255 h 1803498"/>
                <a:gd name="connsiteX8" fmla="*/ 890719 w 1781438"/>
                <a:gd name="connsiteY8" fmla="*/ 1803498 h 1803498"/>
                <a:gd name="connsiteX9" fmla="*/ 5784 w 1781438"/>
                <a:gd name="connsiteY9" fmla="*/ 1082255 h 1803498"/>
                <a:gd name="connsiteX10" fmla="*/ 1716600 w 1781438"/>
                <a:gd name="connsiteY10" fmla="*/ 825501 h 1803498"/>
                <a:gd name="connsiteX11" fmla="*/ 1780100 w 1781438"/>
                <a:gd name="connsiteY11" fmla="*/ 889001 h 1803498"/>
                <a:gd name="connsiteX12" fmla="*/ 1716600 w 1781438"/>
                <a:gd name="connsiteY12" fmla="*/ 952501 h 1803498"/>
                <a:gd name="connsiteX13" fmla="*/ 1653100 w 1781438"/>
                <a:gd name="connsiteY13" fmla="*/ 889001 h 1803498"/>
                <a:gd name="connsiteX14" fmla="*/ 1716600 w 1781438"/>
                <a:gd name="connsiteY14" fmla="*/ 825501 h 1803498"/>
                <a:gd name="connsiteX15" fmla="*/ 65598 w 1781438"/>
                <a:gd name="connsiteY15" fmla="*/ 825501 h 1803498"/>
                <a:gd name="connsiteX16" fmla="*/ 129098 w 1781438"/>
                <a:gd name="connsiteY16" fmla="*/ 889001 h 1803498"/>
                <a:gd name="connsiteX17" fmla="*/ 65598 w 1781438"/>
                <a:gd name="connsiteY17" fmla="*/ 952501 h 1803498"/>
                <a:gd name="connsiteX18" fmla="*/ 2098 w 1781438"/>
                <a:gd name="connsiteY18" fmla="*/ 889001 h 1803498"/>
                <a:gd name="connsiteX19" fmla="*/ 65598 w 1781438"/>
                <a:gd name="connsiteY19" fmla="*/ 825501 h 1803498"/>
                <a:gd name="connsiteX20" fmla="*/ 1697202 w 1781438"/>
                <a:gd name="connsiteY20" fmla="*/ 612433 h 1803498"/>
                <a:gd name="connsiteX21" fmla="*/ 1749807 w 1781438"/>
                <a:gd name="connsiteY21" fmla="*/ 658911 h 1803498"/>
                <a:gd name="connsiteX22" fmla="*/ 1704906 w 1781438"/>
                <a:gd name="connsiteY22" fmla="*/ 736682 h 1803498"/>
                <a:gd name="connsiteX23" fmla="*/ 1627135 w 1781438"/>
                <a:gd name="connsiteY23" fmla="*/ 691781 h 1803498"/>
                <a:gd name="connsiteX24" fmla="*/ 1672036 w 1781438"/>
                <a:gd name="connsiteY24" fmla="*/ 614010 h 1803498"/>
                <a:gd name="connsiteX25" fmla="*/ 1697202 w 1781438"/>
                <a:gd name="connsiteY25" fmla="*/ 612433 h 1803498"/>
                <a:gd name="connsiteX26" fmla="*/ 84995 w 1781438"/>
                <a:gd name="connsiteY26" fmla="*/ 612432 h 1803498"/>
                <a:gd name="connsiteX27" fmla="*/ 110161 w 1781438"/>
                <a:gd name="connsiteY27" fmla="*/ 614009 h 1803498"/>
                <a:gd name="connsiteX28" fmla="*/ 155063 w 1781438"/>
                <a:gd name="connsiteY28" fmla="*/ 691781 h 1803498"/>
                <a:gd name="connsiteX29" fmla="*/ 77291 w 1781438"/>
                <a:gd name="connsiteY29" fmla="*/ 736682 h 1803498"/>
                <a:gd name="connsiteX30" fmla="*/ 32390 w 1781438"/>
                <a:gd name="connsiteY30" fmla="*/ 658911 h 1803498"/>
                <a:gd name="connsiteX31" fmla="*/ 84995 w 1781438"/>
                <a:gd name="connsiteY31" fmla="*/ 612432 h 1803498"/>
                <a:gd name="connsiteX32" fmla="*/ 1598155 w 1781438"/>
                <a:gd name="connsiteY32" fmla="*/ 413221 h 1803498"/>
                <a:gd name="connsiteX33" fmla="*/ 1622439 w 1781438"/>
                <a:gd name="connsiteY33" fmla="*/ 414915 h 1803498"/>
                <a:gd name="connsiteX34" fmla="*/ 1660996 w 1781438"/>
                <a:gd name="connsiteY34" fmla="*/ 444501 h 1803498"/>
                <a:gd name="connsiteX35" fmla="*/ 1637754 w 1781438"/>
                <a:gd name="connsiteY35" fmla="*/ 531243 h 1803498"/>
                <a:gd name="connsiteX36" fmla="*/ 1551011 w 1781438"/>
                <a:gd name="connsiteY36" fmla="*/ 508001 h 1803498"/>
                <a:gd name="connsiteX37" fmla="*/ 1574254 w 1781438"/>
                <a:gd name="connsiteY37" fmla="*/ 421258 h 1803498"/>
                <a:gd name="connsiteX38" fmla="*/ 1598155 w 1781438"/>
                <a:gd name="connsiteY38" fmla="*/ 413221 h 1803498"/>
                <a:gd name="connsiteX39" fmla="*/ 184044 w 1781438"/>
                <a:gd name="connsiteY39" fmla="*/ 413221 h 1803498"/>
                <a:gd name="connsiteX40" fmla="*/ 207944 w 1781438"/>
                <a:gd name="connsiteY40" fmla="*/ 421258 h 1803498"/>
                <a:gd name="connsiteX41" fmla="*/ 231187 w 1781438"/>
                <a:gd name="connsiteY41" fmla="*/ 508001 h 1803498"/>
                <a:gd name="connsiteX42" fmla="*/ 144444 w 1781438"/>
                <a:gd name="connsiteY42" fmla="*/ 531243 h 1803498"/>
                <a:gd name="connsiteX43" fmla="*/ 121202 w 1781438"/>
                <a:gd name="connsiteY43" fmla="*/ 444501 h 1803498"/>
                <a:gd name="connsiteX44" fmla="*/ 184044 w 1781438"/>
                <a:gd name="connsiteY44" fmla="*/ 413221 h 1803498"/>
                <a:gd name="connsiteX45" fmla="*/ 1474816 w 1781438"/>
                <a:gd name="connsiteY45" fmla="*/ 241784 h 1803498"/>
                <a:gd name="connsiteX46" fmla="*/ 1519717 w 1781438"/>
                <a:gd name="connsiteY46" fmla="*/ 260383 h 1803498"/>
                <a:gd name="connsiteX47" fmla="*/ 1519717 w 1781438"/>
                <a:gd name="connsiteY47" fmla="*/ 350185 h 1803498"/>
                <a:gd name="connsiteX48" fmla="*/ 1429915 w 1781438"/>
                <a:gd name="connsiteY48" fmla="*/ 350185 h 1803498"/>
                <a:gd name="connsiteX49" fmla="*/ 1429915 w 1781438"/>
                <a:gd name="connsiteY49" fmla="*/ 260383 h 1803498"/>
                <a:gd name="connsiteX50" fmla="*/ 1474816 w 1781438"/>
                <a:gd name="connsiteY50" fmla="*/ 241784 h 1803498"/>
                <a:gd name="connsiteX51" fmla="*/ 307382 w 1781438"/>
                <a:gd name="connsiteY51" fmla="*/ 241784 h 1803498"/>
                <a:gd name="connsiteX52" fmla="*/ 352283 w 1781438"/>
                <a:gd name="connsiteY52" fmla="*/ 260383 h 1803498"/>
                <a:gd name="connsiteX53" fmla="*/ 352283 w 1781438"/>
                <a:gd name="connsiteY53" fmla="*/ 350185 h 1803498"/>
                <a:gd name="connsiteX54" fmla="*/ 262481 w 1781438"/>
                <a:gd name="connsiteY54" fmla="*/ 350185 h 1803498"/>
                <a:gd name="connsiteX55" fmla="*/ 262481 w 1781438"/>
                <a:gd name="connsiteY55" fmla="*/ 260383 h 1803498"/>
                <a:gd name="connsiteX56" fmla="*/ 307382 w 1781438"/>
                <a:gd name="connsiteY56" fmla="*/ 241784 h 1803498"/>
                <a:gd name="connsiteX57" fmla="*/ 470500 w 1781438"/>
                <a:gd name="connsiteY57" fmla="*/ 111067 h 1803498"/>
                <a:gd name="connsiteX58" fmla="*/ 533342 w 1781438"/>
                <a:gd name="connsiteY58" fmla="*/ 142346 h 1803498"/>
                <a:gd name="connsiteX59" fmla="*/ 510099 w 1781438"/>
                <a:gd name="connsiteY59" fmla="*/ 229089 h 1803498"/>
                <a:gd name="connsiteX60" fmla="*/ 423356 w 1781438"/>
                <a:gd name="connsiteY60" fmla="*/ 205846 h 1803498"/>
                <a:gd name="connsiteX61" fmla="*/ 446599 w 1781438"/>
                <a:gd name="connsiteY61" fmla="*/ 119104 h 1803498"/>
                <a:gd name="connsiteX62" fmla="*/ 470500 w 1781438"/>
                <a:gd name="connsiteY62" fmla="*/ 111067 h 1803498"/>
                <a:gd name="connsiteX63" fmla="*/ 1311699 w 1781438"/>
                <a:gd name="connsiteY63" fmla="*/ 111066 h 1803498"/>
                <a:gd name="connsiteX64" fmla="*/ 1335600 w 1781438"/>
                <a:gd name="connsiteY64" fmla="*/ 119103 h 1803498"/>
                <a:gd name="connsiteX65" fmla="*/ 1358842 w 1781438"/>
                <a:gd name="connsiteY65" fmla="*/ 205846 h 1803498"/>
                <a:gd name="connsiteX66" fmla="*/ 1272100 w 1781438"/>
                <a:gd name="connsiteY66" fmla="*/ 229088 h 1803498"/>
                <a:gd name="connsiteX67" fmla="*/ 1248857 w 1781438"/>
                <a:gd name="connsiteY67" fmla="*/ 142346 h 1803498"/>
                <a:gd name="connsiteX68" fmla="*/ 1287415 w 1781438"/>
                <a:gd name="connsiteY68" fmla="*/ 112760 h 1803498"/>
                <a:gd name="connsiteX69" fmla="*/ 1311699 w 1781438"/>
                <a:gd name="connsiteY69" fmla="*/ 111066 h 1803498"/>
                <a:gd name="connsiteX70" fmla="*/ 1096024 w 1781438"/>
                <a:gd name="connsiteY70" fmla="*/ 28716 h 1803498"/>
                <a:gd name="connsiteX71" fmla="*/ 1121190 w 1781438"/>
                <a:gd name="connsiteY71" fmla="*/ 30293 h 1803498"/>
                <a:gd name="connsiteX72" fmla="*/ 1166091 w 1781438"/>
                <a:gd name="connsiteY72" fmla="*/ 108064 h 1803498"/>
                <a:gd name="connsiteX73" fmla="*/ 1088320 w 1781438"/>
                <a:gd name="connsiteY73" fmla="*/ 152965 h 1803498"/>
                <a:gd name="connsiteX74" fmla="*/ 1043419 w 1781438"/>
                <a:gd name="connsiteY74" fmla="*/ 75194 h 1803498"/>
                <a:gd name="connsiteX75" fmla="*/ 1096024 w 1781438"/>
                <a:gd name="connsiteY75" fmla="*/ 28716 h 1803498"/>
                <a:gd name="connsiteX76" fmla="*/ 686175 w 1781438"/>
                <a:gd name="connsiteY76" fmla="*/ 28716 h 1803498"/>
                <a:gd name="connsiteX77" fmla="*/ 738780 w 1781438"/>
                <a:gd name="connsiteY77" fmla="*/ 75194 h 1803498"/>
                <a:gd name="connsiteX78" fmla="*/ 693879 w 1781438"/>
                <a:gd name="connsiteY78" fmla="*/ 152965 h 1803498"/>
                <a:gd name="connsiteX79" fmla="*/ 616108 w 1781438"/>
                <a:gd name="connsiteY79" fmla="*/ 108064 h 1803498"/>
                <a:gd name="connsiteX80" fmla="*/ 661009 w 1781438"/>
                <a:gd name="connsiteY80" fmla="*/ 30293 h 1803498"/>
                <a:gd name="connsiteX81" fmla="*/ 686175 w 1781438"/>
                <a:gd name="connsiteY81" fmla="*/ 28716 h 1803498"/>
                <a:gd name="connsiteX82" fmla="*/ 891100 w 1781438"/>
                <a:gd name="connsiteY82" fmla="*/ 0 h 1803498"/>
                <a:gd name="connsiteX83" fmla="*/ 954600 w 1781438"/>
                <a:gd name="connsiteY83" fmla="*/ 63500 h 1803498"/>
                <a:gd name="connsiteX84" fmla="*/ 891100 w 1781438"/>
                <a:gd name="connsiteY84" fmla="*/ 127000 h 1803498"/>
                <a:gd name="connsiteX85" fmla="*/ 827600 w 1781438"/>
                <a:gd name="connsiteY85" fmla="*/ 63500 h 1803498"/>
                <a:gd name="connsiteX86" fmla="*/ 891100 w 1781438"/>
                <a:gd name="connsiteY86" fmla="*/ 0 h 180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781438" h="1803498">
                  <a:moveTo>
                    <a:pt x="0" y="1024884"/>
                  </a:moveTo>
                  <a:lnTo>
                    <a:pt x="120806" y="1024884"/>
                  </a:lnTo>
                  <a:lnTo>
                    <a:pt x="124135" y="1057908"/>
                  </a:lnTo>
                  <a:cubicBezTo>
                    <a:pt x="197099" y="1414471"/>
                    <a:pt x="512586" y="1682692"/>
                    <a:pt x="890719" y="1682692"/>
                  </a:cubicBezTo>
                  <a:cubicBezTo>
                    <a:pt x="1268852" y="1682692"/>
                    <a:pt x="1584340" y="1414471"/>
                    <a:pt x="1657303" y="1057908"/>
                  </a:cubicBezTo>
                  <a:lnTo>
                    <a:pt x="1660632" y="1024884"/>
                  </a:lnTo>
                  <a:lnTo>
                    <a:pt x="1781438" y="1024884"/>
                  </a:lnTo>
                  <a:lnTo>
                    <a:pt x="1775655" y="1082255"/>
                  </a:lnTo>
                  <a:cubicBezTo>
                    <a:pt x="1691427" y="1493868"/>
                    <a:pt x="1327232" y="1803498"/>
                    <a:pt x="890719" y="1803498"/>
                  </a:cubicBezTo>
                  <a:cubicBezTo>
                    <a:pt x="454206" y="1803498"/>
                    <a:pt x="90012" y="1493868"/>
                    <a:pt x="5784" y="1082255"/>
                  </a:cubicBezTo>
                  <a:close/>
                  <a:moveTo>
                    <a:pt x="1716600" y="825501"/>
                  </a:moveTo>
                  <a:cubicBezTo>
                    <a:pt x="1751670" y="825501"/>
                    <a:pt x="1780100" y="853931"/>
                    <a:pt x="1780100" y="889001"/>
                  </a:cubicBezTo>
                  <a:cubicBezTo>
                    <a:pt x="1780100" y="924071"/>
                    <a:pt x="1751670" y="952501"/>
                    <a:pt x="1716600" y="952501"/>
                  </a:cubicBezTo>
                  <a:cubicBezTo>
                    <a:pt x="1681530" y="952501"/>
                    <a:pt x="1653100" y="924071"/>
                    <a:pt x="1653100" y="889001"/>
                  </a:cubicBezTo>
                  <a:cubicBezTo>
                    <a:pt x="1653100" y="853931"/>
                    <a:pt x="1681530" y="825501"/>
                    <a:pt x="1716600" y="825501"/>
                  </a:cubicBezTo>
                  <a:close/>
                  <a:moveTo>
                    <a:pt x="65598" y="825501"/>
                  </a:moveTo>
                  <a:cubicBezTo>
                    <a:pt x="100668" y="825501"/>
                    <a:pt x="129098" y="853931"/>
                    <a:pt x="129098" y="889001"/>
                  </a:cubicBezTo>
                  <a:cubicBezTo>
                    <a:pt x="129098" y="924071"/>
                    <a:pt x="100668" y="952501"/>
                    <a:pt x="65598" y="952501"/>
                  </a:cubicBezTo>
                  <a:cubicBezTo>
                    <a:pt x="30528" y="952501"/>
                    <a:pt x="2098" y="924071"/>
                    <a:pt x="2098" y="889001"/>
                  </a:cubicBezTo>
                  <a:cubicBezTo>
                    <a:pt x="2098" y="853931"/>
                    <a:pt x="30528" y="825501"/>
                    <a:pt x="65598" y="825501"/>
                  </a:cubicBezTo>
                  <a:close/>
                  <a:moveTo>
                    <a:pt x="1697202" y="612433"/>
                  </a:moveTo>
                  <a:cubicBezTo>
                    <a:pt x="1721712" y="615845"/>
                    <a:pt x="1743000" y="633505"/>
                    <a:pt x="1749807" y="658911"/>
                  </a:cubicBezTo>
                  <a:cubicBezTo>
                    <a:pt x="1758884" y="692786"/>
                    <a:pt x="1738781" y="727605"/>
                    <a:pt x="1704906" y="736682"/>
                  </a:cubicBezTo>
                  <a:cubicBezTo>
                    <a:pt x="1671031" y="745759"/>
                    <a:pt x="1636211" y="725656"/>
                    <a:pt x="1627135" y="691781"/>
                  </a:cubicBezTo>
                  <a:cubicBezTo>
                    <a:pt x="1618058" y="657906"/>
                    <a:pt x="1638161" y="623086"/>
                    <a:pt x="1672036" y="614010"/>
                  </a:cubicBezTo>
                  <a:cubicBezTo>
                    <a:pt x="1680505" y="611740"/>
                    <a:pt x="1689032" y="611295"/>
                    <a:pt x="1697202" y="612433"/>
                  </a:cubicBezTo>
                  <a:close/>
                  <a:moveTo>
                    <a:pt x="84995" y="612432"/>
                  </a:moveTo>
                  <a:cubicBezTo>
                    <a:pt x="93165" y="611295"/>
                    <a:pt x="101693" y="611740"/>
                    <a:pt x="110161" y="614009"/>
                  </a:cubicBezTo>
                  <a:cubicBezTo>
                    <a:pt x="144036" y="623086"/>
                    <a:pt x="164140" y="657906"/>
                    <a:pt x="155063" y="691781"/>
                  </a:cubicBezTo>
                  <a:cubicBezTo>
                    <a:pt x="145986" y="725656"/>
                    <a:pt x="111166" y="745759"/>
                    <a:pt x="77291" y="736682"/>
                  </a:cubicBezTo>
                  <a:cubicBezTo>
                    <a:pt x="43416" y="727605"/>
                    <a:pt x="23313" y="692786"/>
                    <a:pt x="32390" y="658911"/>
                  </a:cubicBezTo>
                  <a:cubicBezTo>
                    <a:pt x="39198" y="633504"/>
                    <a:pt x="60486" y="615845"/>
                    <a:pt x="84995" y="612432"/>
                  </a:cubicBezTo>
                  <a:close/>
                  <a:moveTo>
                    <a:pt x="1598155" y="413221"/>
                  </a:moveTo>
                  <a:cubicBezTo>
                    <a:pt x="1606340" y="412206"/>
                    <a:pt x="1614590" y="412812"/>
                    <a:pt x="1622439" y="414915"/>
                  </a:cubicBezTo>
                  <a:cubicBezTo>
                    <a:pt x="1638136" y="419121"/>
                    <a:pt x="1652229" y="429315"/>
                    <a:pt x="1660996" y="444501"/>
                  </a:cubicBezTo>
                  <a:cubicBezTo>
                    <a:pt x="1678531" y="474872"/>
                    <a:pt x="1668125" y="513708"/>
                    <a:pt x="1637754" y="531243"/>
                  </a:cubicBezTo>
                  <a:cubicBezTo>
                    <a:pt x="1607382" y="548778"/>
                    <a:pt x="1568546" y="538372"/>
                    <a:pt x="1551011" y="508001"/>
                  </a:cubicBezTo>
                  <a:cubicBezTo>
                    <a:pt x="1533476" y="477629"/>
                    <a:pt x="1543882" y="438793"/>
                    <a:pt x="1574254" y="421258"/>
                  </a:cubicBezTo>
                  <a:cubicBezTo>
                    <a:pt x="1581847" y="416875"/>
                    <a:pt x="1589969" y="414237"/>
                    <a:pt x="1598155" y="413221"/>
                  </a:cubicBezTo>
                  <a:close/>
                  <a:moveTo>
                    <a:pt x="184044" y="413221"/>
                  </a:moveTo>
                  <a:cubicBezTo>
                    <a:pt x="192230" y="414237"/>
                    <a:pt x="200352" y="416874"/>
                    <a:pt x="207944" y="421258"/>
                  </a:cubicBezTo>
                  <a:cubicBezTo>
                    <a:pt x="238316" y="438793"/>
                    <a:pt x="248722" y="477629"/>
                    <a:pt x="231187" y="508001"/>
                  </a:cubicBezTo>
                  <a:cubicBezTo>
                    <a:pt x="213652" y="538372"/>
                    <a:pt x="174816" y="548778"/>
                    <a:pt x="144444" y="531243"/>
                  </a:cubicBezTo>
                  <a:cubicBezTo>
                    <a:pt x="114073" y="513708"/>
                    <a:pt x="103667" y="474872"/>
                    <a:pt x="121202" y="444501"/>
                  </a:cubicBezTo>
                  <a:cubicBezTo>
                    <a:pt x="134353" y="421722"/>
                    <a:pt x="159486" y="410174"/>
                    <a:pt x="184044" y="413221"/>
                  </a:cubicBezTo>
                  <a:close/>
                  <a:moveTo>
                    <a:pt x="1474816" y="241784"/>
                  </a:moveTo>
                  <a:cubicBezTo>
                    <a:pt x="1491067" y="241784"/>
                    <a:pt x="1507318" y="247984"/>
                    <a:pt x="1519717" y="260383"/>
                  </a:cubicBezTo>
                  <a:cubicBezTo>
                    <a:pt x="1544515" y="285181"/>
                    <a:pt x="1544515" y="325387"/>
                    <a:pt x="1519717" y="350185"/>
                  </a:cubicBezTo>
                  <a:cubicBezTo>
                    <a:pt x="1494919" y="374983"/>
                    <a:pt x="1454713" y="374983"/>
                    <a:pt x="1429915" y="350185"/>
                  </a:cubicBezTo>
                  <a:cubicBezTo>
                    <a:pt x="1405116" y="325387"/>
                    <a:pt x="1405116" y="285181"/>
                    <a:pt x="1429915" y="260383"/>
                  </a:cubicBezTo>
                  <a:cubicBezTo>
                    <a:pt x="1442314" y="247984"/>
                    <a:pt x="1458565" y="241784"/>
                    <a:pt x="1474816" y="241784"/>
                  </a:cubicBezTo>
                  <a:close/>
                  <a:moveTo>
                    <a:pt x="307382" y="241784"/>
                  </a:moveTo>
                  <a:cubicBezTo>
                    <a:pt x="323633" y="241784"/>
                    <a:pt x="339884" y="247984"/>
                    <a:pt x="352283" y="260383"/>
                  </a:cubicBezTo>
                  <a:cubicBezTo>
                    <a:pt x="377081" y="285181"/>
                    <a:pt x="377081" y="325387"/>
                    <a:pt x="352283" y="350185"/>
                  </a:cubicBezTo>
                  <a:cubicBezTo>
                    <a:pt x="327485" y="374984"/>
                    <a:pt x="287279" y="374984"/>
                    <a:pt x="262481" y="350185"/>
                  </a:cubicBezTo>
                  <a:cubicBezTo>
                    <a:pt x="237682" y="325387"/>
                    <a:pt x="237682" y="285181"/>
                    <a:pt x="262481" y="260383"/>
                  </a:cubicBezTo>
                  <a:cubicBezTo>
                    <a:pt x="274880" y="247984"/>
                    <a:pt x="291131" y="241784"/>
                    <a:pt x="307382" y="241784"/>
                  </a:cubicBezTo>
                  <a:close/>
                  <a:moveTo>
                    <a:pt x="470500" y="111067"/>
                  </a:moveTo>
                  <a:cubicBezTo>
                    <a:pt x="495057" y="108019"/>
                    <a:pt x="520190" y="119568"/>
                    <a:pt x="533342" y="142346"/>
                  </a:cubicBezTo>
                  <a:cubicBezTo>
                    <a:pt x="550877" y="172718"/>
                    <a:pt x="540470" y="211554"/>
                    <a:pt x="510099" y="229089"/>
                  </a:cubicBezTo>
                  <a:cubicBezTo>
                    <a:pt x="479727" y="246624"/>
                    <a:pt x="440891" y="236218"/>
                    <a:pt x="423356" y="205846"/>
                  </a:cubicBezTo>
                  <a:cubicBezTo>
                    <a:pt x="405821" y="175475"/>
                    <a:pt x="416227" y="136639"/>
                    <a:pt x="446599" y="119104"/>
                  </a:cubicBezTo>
                  <a:cubicBezTo>
                    <a:pt x="454192" y="114720"/>
                    <a:pt x="462314" y="112082"/>
                    <a:pt x="470500" y="111067"/>
                  </a:cubicBezTo>
                  <a:close/>
                  <a:moveTo>
                    <a:pt x="1311699" y="111066"/>
                  </a:moveTo>
                  <a:cubicBezTo>
                    <a:pt x="1319885" y="112082"/>
                    <a:pt x="1328007" y="114720"/>
                    <a:pt x="1335600" y="119103"/>
                  </a:cubicBezTo>
                  <a:cubicBezTo>
                    <a:pt x="1365971" y="136638"/>
                    <a:pt x="1376377" y="175474"/>
                    <a:pt x="1358842" y="205846"/>
                  </a:cubicBezTo>
                  <a:cubicBezTo>
                    <a:pt x="1341307" y="236217"/>
                    <a:pt x="1302471" y="246623"/>
                    <a:pt x="1272100" y="229088"/>
                  </a:cubicBezTo>
                  <a:cubicBezTo>
                    <a:pt x="1241728" y="211553"/>
                    <a:pt x="1231322" y="172717"/>
                    <a:pt x="1248857" y="142346"/>
                  </a:cubicBezTo>
                  <a:cubicBezTo>
                    <a:pt x="1257625" y="127160"/>
                    <a:pt x="1271718" y="116966"/>
                    <a:pt x="1287415" y="112760"/>
                  </a:cubicBezTo>
                  <a:cubicBezTo>
                    <a:pt x="1295264" y="110657"/>
                    <a:pt x="1303513" y="110051"/>
                    <a:pt x="1311699" y="111066"/>
                  </a:cubicBezTo>
                  <a:close/>
                  <a:moveTo>
                    <a:pt x="1096024" y="28716"/>
                  </a:moveTo>
                  <a:cubicBezTo>
                    <a:pt x="1104193" y="27578"/>
                    <a:pt x="1112721" y="28023"/>
                    <a:pt x="1121190" y="30293"/>
                  </a:cubicBezTo>
                  <a:cubicBezTo>
                    <a:pt x="1155065" y="39369"/>
                    <a:pt x="1175168" y="74189"/>
                    <a:pt x="1166091" y="108064"/>
                  </a:cubicBezTo>
                  <a:cubicBezTo>
                    <a:pt x="1157014" y="141939"/>
                    <a:pt x="1122195" y="162042"/>
                    <a:pt x="1088320" y="152965"/>
                  </a:cubicBezTo>
                  <a:cubicBezTo>
                    <a:pt x="1054445" y="143888"/>
                    <a:pt x="1034342" y="109069"/>
                    <a:pt x="1043419" y="75194"/>
                  </a:cubicBezTo>
                  <a:cubicBezTo>
                    <a:pt x="1050226" y="49788"/>
                    <a:pt x="1071514" y="32128"/>
                    <a:pt x="1096024" y="28716"/>
                  </a:cubicBezTo>
                  <a:close/>
                  <a:moveTo>
                    <a:pt x="686175" y="28716"/>
                  </a:moveTo>
                  <a:cubicBezTo>
                    <a:pt x="710685" y="32128"/>
                    <a:pt x="731973" y="49788"/>
                    <a:pt x="738780" y="75194"/>
                  </a:cubicBezTo>
                  <a:cubicBezTo>
                    <a:pt x="747857" y="109069"/>
                    <a:pt x="727754" y="143888"/>
                    <a:pt x="693879" y="152965"/>
                  </a:cubicBezTo>
                  <a:cubicBezTo>
                    <a:pt x="660004" y="162042"/>
                    <a:pt x="625184" y="141939"/>
                    <a:pt x="616108" y="108064"/>
                  </a:cubicBezTo>
                  <a:cubicBezTo>
                    <a:pt x="607031" y="74189"/>
                    <a:pt x="627134" y="39369"/>
                    <a:pt x="661009" y="30293"/>
                  </a:cubicBezTo>
                  <a:cubicBezTo>
                    <a:pt x="669478" y="28023"/>
                    <a:pt x="678005" y="27578"/>
                    <a:pt x="686175" y="28716"/>
                  </a:cubicBezTo>
                  <a:close/>
                  <a:moveTo>
                    <a:pt x="891100" y="0"/>
                  </a:moveTo>
                  <a:cubicBezTo>
                    <a:pt x="926170" y="0"/>
                    <a:pt x="954600" y="28430"/>
                    <a:pt x="954600" y="63500"/>
                  </a:cubicBezTo>
                  <a:cubicBezTo>
                    <a:pt x="954600" y="98570"/>
                    <a:pt x="926170" y="127000"/>
                    <a:pt x="891100" y="127000"/>
                  </a:cubicBezTo>
                  <a:cubicBezTo>
                    <a:pt x="856030" y="127000"/>
                    <a:pt x="827600" y="98570"/>
                    <a:pt x="827600" y="63500"/>
                  </a:cubicBezTo>
                  <a:cubicBezTo>
                    <a:pt x="827600" y="28430"/>
                    <a:pt x="856030" y="0"/>
                    <a:pt x="891100" y="0"/>
                  </a:cubicBezTo>
                  <a:close/>
                </a:path>
              </a:pathLst>
            </a:custGeom>
            <a:solidFill>
              <a:srgbClr val="2B6B6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8388" y="3006"/>
              <a:ext cx="2150" cy="2265"/>
              <a:chOff x="5326289" y="2221368"/>
              <a:chExt cx="1365250" cy="1438274"/>
            </a:xfrm>
          </p:grpSpPr>
          <p:sp>
            <p:nvSpPr>
              <p:cNvPr id="44" name="MH_Other_4"/>
              <p:cNvSpPr/>
              <p:nvPr>
                <p:custDataLst>
                  <p:tags r:id="rId11"/>
                </p:custDataLst>
              </p:nvPr>
            </p:nvSpPr>
            <p:spPr>
              <a:xfrm>
                <a:off x="5326289" y="3094492"/>
                <a:ext cx="1365250" cy="565150"/>
              </a:xfrm>
              <a:custGeom>
                <a:avLst/>
                <a:gdLst>
                  <a:gd name="connsiteX0" fmla="*/ 0 w 1365921"/>
                  <a:gd name="connsiteY0" fmla="*/ 0 h 566527"/>
                  <a:gd name="connsiteX1" fmla="*/ 1365921 w 1365921"/>
                  <a:gd name="connsiteY1" fmla="*/ 0 h 566527"/>
                  <a:gd name="connsiteX2" fmla="*/ 1364834 w 1365921"/>
                  <a:gd name="connsiteY2" fmla="*/ 10784 h 566527"/>
                  <a:gd name="connsiteX3" fmla="*/ 682960 w 1365921"/>
                  <a:gd name="connsiteY3" fmla="*/ 566527 h 566527"/>
                  <a:gd name="connsiteX4" fmla="*/ 1087 w 1365921"/>
                  <a:gd name="connsiteY4" fmla="*/ 10784 h 566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5921" h="566527">
                    <a:moveTo>
                      <a:pt x="0" y="0"/>
                    </a:moveTo>
                    <a:lnTo>
                      <a:pt x="1365921" y="0"/>
                    </a:lnTo>
                    <a:lnTo>
                      <a:pt x="1364834" y="10784"/>
                    </a:lnTo>
                    <a:cubicBezTo>
                      <a:pt x="1299933" y="327946"/>
                      <a:pt x="1019308" y="566527"/>
                      <a:pt x="682960" y="566527"/>
                    </a:cubicBezTo>
                    <a:cubicBezTo>
                      <a:pt x="346612" y="566527"/>
                      <a:pt x="65987" y="327946"/>
                      <a:pt x="1087" y="10784"/>
                    </a:cubicBezTo>
                    <a:close/>
                  </a:path>
                </a:pathLst>
              </a:cu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10800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 Unicode MS" panose="020B060402020202020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" name="MH_SubTitle_2"/>
              <p:cNvSpPr/>
              <p:nvPr>
                <p:custDataLst>
                  <p:tags r:id="rId12"/>
                </p:custDataLst>
              </p:nvPr>
            </p:nvSpPr>
            <p:spPr>
              <a:xfrm>
                <a:off x="5381852" y="2221368"/>
                <a:ext cx="1255712" cy="873125"/>
              </a:xfrm>
              <a:prstGeom prst="rect">
                <a:avLst/>
              </a:prstGeom>
            </p:spPr>
            <p:txBody>
              <a:bodyPr lIns="0" tIns="0" rIns="0" bIns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9DD9">
                        <a:lumMod val="75000"/>
                      </a:srgbClr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</a:rPr>
                  <a:t>2</a:t>
                </a:r>
              </a:p>
            </p:txBody>
          </p:sp>
        </p:grpSp>
      </p:grpSp>
      <p:sp>
        <p:nvSpPr>
          <p:cNvPr id="51" name="MH_SubTitle_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55420" y="4620260"/>
            <a:ext cx="2679700" cy="124650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buClrTx/>
              <a:buSzTx/>
              <a:buFontTx/>
              <a:defRPr/>
            </a:pPr>
            <a:r>
              <a:rPr lang="zh-CN" alt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华文楷体" panose="02010600040101010101" charset="-122"/>
                <a:ea typeface="华文楷体" panose="02010600040101010101" charset="-122"/>
              </a:rPr>
              <a:t>心理辅导室的布置要规范</a:t>
            </a:r>
          </a:p>
        </p:txBody>
      </p:sp>
      <p:sp>
        <p:nvSpPr>
          <p:cNvPr id="2" name="MH_SubTitle_2">
            <a:hlinkClick r:id="rId15" action="ppaction://hlinksldjump"/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48530" y="4620260"/>
            <a:ext cx="2489835" cy="124650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华文楷体" panose="02010600040101010101" charset="-122"/>
                <a:ea typeface="华文楷体" panose="02010600040101010101" charset="-122"/>
              </a:rPr>
              <a:t>心理专题橱窗内容要全面</a:t>
            </a:r>
          </a:p>
        </p:txBody>
      </p:sp>
      <p:sp>
        <p:nvSpPr>
          <p:cNvPr id="55" name="MH_SubTitle_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48600" y="4620260"/>
            <a:ext cx="2680970" cy="124650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华文楷体" panose="02010600040101010101" charset="-122"/>
                <a:ea typeface="华文楷体" panose="02010600040101010101" charset="-122"/>
              </a:rPr>
              <a:t>心理健康教育材料要丰富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903095" y="2518410"/>
            <a:ext cx="1781810" cy="1803400"/>
            <a:chOff x="3021" y="2766"/>
            <a:chExt cx="2806" cy="2840"/>
          </a:xfrm>
        </p:grpSpPr>
        <p:sp>
          <p:nvSpPr>
            <p:cNvPr id="38" name="MH_Other_1"/>
            <p:cNvSpPr/>
            <p:nvPr>
              <p:custDataLst>
                <p:tags r:id="rId7"/>
              </p:custDataLst>
            </p:nvPr>
          </p:nvSpPr>
          <p:spPr>
            <a:xfrm>
              <a:off x="3021" y="2766"/>
              <a:ext cx="2807" cy="2840"/>
            </a:xfrm>
            <a:custGeom>
              <a:avLst/>
              <a:gdLst>
                <a:gd name="connsiteX0" fmla="*/ 0 w 1781438"/>
                <a:gd name="connsiteY0" fmla="*/ 1024884 h 1803498"/>
                <a:gd name="connsiteX1" fmla="*/ 120806 w 1781438"/>
                <a:gd name="connsiteY1" fmla="*/ 1024884 h 1803498"/>
                <a:gd name="connsiteX2" fmla="*/ 124135 w 1781438"/>
                <a:gd name="connsiteY2" fmla="*/ 1057908 h 1803498"/>
                <a:gd name="connsiteX3" fmla="*/ 890719 w 1781438"/>
                <a:gd name="connsiteY3" fmla="*/ 1682692 h 1803498"/>
                <a:gd name="connsiteX4" fmla="*/ 1657303 w 1781438"/>
                <a:gd name="connsiteY4" fmla="*/ 1057908 h 1803498"/>
                <a:gd name="connsiteX5" fmla="*/ 1660632 w 1781438"/>
                <a:gd name="connsiteY5" fmla="*/ 1024884 h 1803498"/>
                <a:gd name="connsiteX6" fmla="*/ 1781438 w 1781438"/>
                <a:gd name="connsiteY6" fmla="*/ 1024884 h 1803498"/>
                <a:gd name="connsiteX7" fmla="*/ 1775655 w 1781438"/>
                <a:gd name="connsiteY7" fmla="*/ 1082255 h 1803498"/>
                <a:gd name="connsiteX8" fmla="*/ 890719 w 1781438"/>
                <a:gd name="connsiteY8" fmla="*/ 1803498 h 1803498"/>
                <a:gd name="connsiteX9" fmla="*/ 5784 w 1781438"/>
                <a:gd name="connsiteY9" fmla="*/ 1082255 h 1803498"/>
                <a:gd name="connsiteX10" fmla="*/ 1716600 w 1781438"/>
                <a:gd name="connsiteY10" fmla="*/ 825501 h 1803498"/>
                <a:gd name="connsiteX11" fmla="*/ 1780100 w 1781438"/>
                <a:gd name="connsiteY11" fmla="*/ 889001 h 1803498"/>
                <a:gd name="connsiteX12" fmla="*/ 1716600 w 1781438"/>
                <a:gd name="connsiteY12" fmla="*/ 952501 h 1803498"/>
                <a:gd name="connsiteX13" fmla="*/ 1653100 w 1781438"/>
                <a:gd name="connsiteY13" fmla="*/ 889001 h 1803498"/>
                <a:gd name="connsiteX14" fmla="*/ 1716600 w 1781438"/>
                <a:gd name="connsiteY14" fmla="*/ 825501 h 1803498"/>
                <a:gd name="connsiteX15" fmla="*/ 65598 w 1781438"/>
                <a:gd name="connsiteY15" fmla="*/ 825501 h 1803498"/>
                <a:gd name="connsiteX16" fmla="*/ 129098 w 1781438"/>
                <a:gd name="connsiteY16" fmla="*/ 889001 h 1803498"/>
                <a:gd name="connsiteX17" fmla="*/ 65598 w 1781438"/>
                <a:gd name="connsiteY17" fmla="*/ 952501 h 1803498"/>
                <a:gd name="connsiteX18" fmla="*/ 2098 w 1781438"/>
                <a:gd name="connsiteY18" fmla="*/ 889001 h 1803498"/>
                <a:gd name="connsiteX19" fmla="*/ 65598 w 1781438"/>
                <a:gd name="connsiteY19" fmla="*/ 825501 h 1803498"/>
                <a:gd name="connsiteX20" fmla="*/ 1697202 w 1781438"/>
                <a:gd name="connsiteY20" fmla="*/ 612433 h 1803498"/>
                <a:gd name="connsiteX21" fmla="*/ 1749807 w 1781438"/>
                <a:gd name="connsiteY21" fmla="*/ 658911 h 1803498"/>
                <a:gd name="connsiteX22" fmla="*/ 1704906 w 1781438"/>
                <a:gd name="connsiteY22" fmla="*/ 736682 h 1803498"/>
                <a:gd name="connsiteX23" fmla="*/ 1627135 w 1781438"/>
                <a:gd name="connsiteY23" fmla="*/ 691781 h 1803498"/>
                <a:gd name="connsiteX24" fmla="*/ 1672036 w 1781438"/>
                <a:gd name="connsiteY24" fmla="*/ 614010 h 1803498"/>
                <a:gd name="connsiteX25" fmla="*/ 1697202 w 1781438"/>
                <a:gd name="connsiteY25" fmla="*/ 612433 h 1803498"/>
                <a:gd name="connsiteX26" fmla="*/ 84995 w 1781438"/>
                <a:gd name="connsiteY26" fmla="*/ 612432 h 1803498"/>
                <a:gd name="connsiteX27" fmla="*/ 110161 w 1781438"/>
                <a:gd name="connsiteY27" fmla="*/ 614009 h 1803498"/>
                <a:gd name="connsiteX28" fmla="*/ 155063 w 1781438"/>
                <a:gd name="connsiteY28" fmla="*/ 691781 h 1803498"/>
                <a:gd name="connsiteX29" fmla="*/ 77291 w 1781438"/>
                <a:gd name="connsiteY29" fmla="*/ 736682 h 1803498"/>
                <a:gd name="connsiteX30" fmla="*/ 32390 w 1781438"/>
                <a:gd name="connsiteY30" fmla="*/ 658911 h 1803498"/>
                <a:gd name="connsiteX31" fmla="*/ 84995 w 1781438"/>
                <a:gd name="connsiteY31" fmla="*/ 612432 h 1803498"/>
                <a:gd name="connsiteX32" fmla="*/ 1598155 w 1781438"/>
                <a:gd name="connsiteY32" fmla="*/ 413221 h 1803498"/>
                <a:gd name="connsiteX33" fmla="*/ 1622439 w 1781438"/>
                <a:gd name="connsiteY33" fmla="*/ 414915 h 1803498"/>
                <a:gd name="connsiteX34" fmla="*/ 1660996 w 1781438"/>
                <a:gd name="connsiteY34" fmla="*/ 444501 h 1803498"/>
                <a:gd name="connsiteX35" fmla="*/ 1637754 w 1781438"/>
                <a:gd name="connsiteY35" fmla="*/ 531243 h 1803498"/>
                <a:gd name="connsiteX36" fmla="*/ 1551011 w 1781438"/>
                <a:gd name="connsiteY36" fmla="*/ 508001 h 1803498"/>
                <a:gd name="connsiteX37" fmla="*/ 1574254 w 1781438"/>
                <a:gd name="connsiteY37" fmla="*/ 421258 h 1803498"/>
                <a:gd name="connsiteX38" fmla="*/ 1598155 w 1781438"/>
                <a:gd name="connsiteY38" fmla="*/ 413221 h 1803498"/>
                <a:gd name="connsiteX39" fmla="*/ 184044 w 1781438"/>
                <a:gd name="connsiteY39" fmla="*/ 413221 h 1803498"/>
                <a:gd name="connsiteX40" fmla="*/ 207944 w 1781438"/>
                <a:gd name="connsiteY40" fmla="*/ 421258 h 1803498"/>
                <a:gd name="connsiteX41" fmla="*/ 231187 w 1781438"/>
                <a:gd name="connsiteY41" fmla="*/ 508001 h 1803498"/>
                <a:gd name="connsiteX42" fmla="*/ 144444 w 1781438"/>
                <a:gd name="connsiteY42" fmla="*/ 531243 h 1803498"/>
                <a:gd name="connsiteX43" fmla="*/ 121202 w 1781438"/>
                <a:gd name="connsiteY43" fmla="*/ 444501 h 1803498"/>
                <a:gd name="connsiteX44" fmla="*/ 184044 w 1781438"/>
                <a:gd name="connsiteY44" fmla="*/ 413221 h 1803498"/>
                <a:gd name="connsiteX45" fmla="*/ 1474816 w 1781438"/>
                <a:gd name="connsiteY45" fmla="*/ 241784 h 1803498"/>
                <a:gd name="connsiteX46" fmla="*/ 1519717 w 1781438"/>
                <a:gd name="connsiteY46" fmla="*/ 260383 h 1803498"/>
                <a:gd name="connsiteX47" fmla="*/ 1519717 w 1781438"/>
                <a:gd name="connsiteY47" fmla="*/ 350185 h 1803498"/>
                <a:gd name="connsiteX48" fmla="*/ 1429915 w 1781438"/>
                <a:gd name="connsiteY48" fmla="*/ 350185 h 1803498"/>
                <a:gd name="connsiteX49" fmla="*/ 1429915 w 1781438"/>
                <a:gd name="connsiteY49" fmla="*/ 260383 h 1803498"/>
                <a:gd name="connsiteX50" fmla="*/ 1474816 w 1781438"/>
                <a:gd name="connsiteY50" fmla="*/ 241784 h 1803498"/>
                <a:gd name="connsiteX51" fmla="*/ 307382 w 1781438"/>
                <a:gd name="connsiteY51" fmla="*/ 241784 h 1803498"/>
                <a:gd name="connsiteX52" fmla="*/ 352283 w 1781438"/>
                <a:gd name="connsiteY52" fmla="*/ 260383 h 1803498"/>
                <a:gd name="connsiteX53" fmla="*/ 352283 w 1781438"/>
                <a:gd name="connsiteY53" fmla="*/ 350185 h 1803498"/>
                <a:gd name="connsiteX54" fmla="*/ 262481 w 1781438"/>
                <a:gd name="connsiteY54" fmla="*/ 350185 h 1803498"/>
                <a:gd name="connsiteX55" fmla="*/ 262481 w 1781438"/>
                <a:gd name="connsiteY55" fmla="*/ 260383 h 1803498"/>
                <a:gd name="connsiteX56" fmla="*/ 307382 w 1781438"/>
                <a:gd name="connsiteY56" fmla="*/ 241784 h 1803498"/>
                <a:gd name="connsiteX57" fmla="*/ 470500 w 1781438"/>
                <a:gd name="connsiteY57" fmla="*/ 111067 h 1803498"/>
                <a:gd name="connsiteX58" fmla="*/ 533342 w 1781438"/>
                <a:gd name="connsiteY58" fmla="*/ 142346 h 1803498"/>
                <a:gd name="connsiteX59" fmla="*/ 510099 w 1781438"/>
                <a:gd name="connsiteY59" fmla="*/ 229089 h 1803498"/>
                <a:gd name="connsiteX60" fmla="*/ 423356 w 1781438"/>
                <a:gd name="connsiteY60" fmla="*/ 205846 h 1803498"/>
                <a:gd name="connsiteX61" fmla="*/ 446599 w 1781438"/>
                <a:gd name="connsiteY61" fmla="*/ 119104 h 1803498"/>
                <a:gd name="connsiteX62" fmla="*/ 470500 w 1781438"/>
                <a:gd name="connsiteY62" fmla="*/ 111067 h 1803498"/>
                <a:gd name="connsiteX63" fmla="*/ 1311699 w 1781438"/>
                <a:gd name="connsiteY63" fmla="*/ 111066 h 1803498"/>
                <a:gd name="connsiteX64" fmla="*/ 1335600 w 1781438"/>
                <a:gd name="connsiteY64" fmla="*/ 119103 h 1803498"/>
                <a:gd name="connsiteX65" fmla="*/ 1358842 w 1781438"/>
                <a:gd name="connsiteY65" fmla="*/ 205846 h 1803498"/>
                <a:gd name="connsiteX66" fmla="*/ 1272100 w 1781438"/>
                <a:gd name="connsiteY66" fmla="*/ 229088 h 1803498"/>
                <a:gd name="connsiteX67" fmla="*/ 1248857 w 1781438"/>
                <a:gd name="connsiteY67" fmla="*/ 142346 h 1803498"/>
                <a:gd name="connsiteX68" fmla="*/ 1287415 w 1781438"/>
                <a:gd name="connsiteY68" fmla="*/ 112760 h 1803498"/>
                <a:gd name="connsiteX69" fmla="*/ 1311699 w 1781438"/>
                <a:gd name="connsiteY69" fmla="*/ 111066 h 1803498"/>
                <a:gd name="connsiteX70" fmla="*/ 1096024 w 1781438"/>
                <a:gd name="connsiteY70" fmla="*/ 28716 h 1803498"/>
                <a:gd name="connsiteX71" fmla="*/ 1121190 w 1781438"/>
                <a:gd name="connsiteY71" fmla="*/ 30293 h 1803498"/>
                <a:gd name="connsiteX72" fmla="*/ 1166091 w 1781438"/>
                <a:gd name="connsiteY72" fmla="*/ 108064 h 1803498"/>
                <a:gd name="connsiteX73" fmla="*/ 1088320 w 1781438"/>
                <a:gd name="connsiteY73" fmla="*/ 152965 h 1803498"/>
                <a:gd name="connsiteX74" fmla="*/ 1043419 w 1781438"/>
                <a:gd name="connsiteY74" fmla="*/ 75194 h 1803498"/>
                <a:gd name="connsiteX75" fmla="*/ 1096024 w 1781438"/>
                <a:gd name="connsiteY75" fmla="*/ 28716 h 1803498"/>
                <a:gd name="connsiteX76" fmla="*/ 686175 w 1781438"/>
                <a:gd name="connsiteY76" fmla="*/ 28716 h 1803498"/>
                <a:gd name="connsiteX77" fmla="*/ 738780 w 1781438"/>
                <a:gd name="connsiteY77" fmla="*/ 75194 h 1803498"/>
                <a:gd name="connsiteX78" fmla="*/ 693879 w 1781438"/>
                <a:gd name="connsiteY78" fmla="*/ 152965 h 1803498"/>
                <a:gd name="connsiteX79" fmla="*/ 616108 w 1781438"/>
                <a:gd name="connsiteY79" fmla="*/ 108064 h 1803498"/>
                <a:gd name="connsiteX80" fmla="*/ 661009 w 1781438"/>
                <a:gd name="connsiteY80" fmla="*/ 30293 h 1803498"/>
                <a:gd name="connsiteX81" fmla="*/ 686175 w 1781438"/>
                <a:gd name="connsiteY81" fmla="*/ 28716 h 1803498"/>
                <a:gd name="connsiteX82" fmla="*/ 891100 w 1781438"/>
                <a:gd name="connsiteY82" fmla="*/ 0 h 1803498"/>
                <a:gd name="connsiteX83" fmla="*/ 954600 w 1781438"/>
                <a:gd name="connsiteY83" fmla="*/ 63500 h 1803498"/>
                <a:gd name="connsiteX84" fmla="*/ 891100 w 1781438"/>
                <a:gd name="connsiteY84" fmla="*/ 127000 h 1803498"/>
                <a:gd name="connsiteX85" fmla="*/ 827600 w 1781438"/>
                <a:gd name="connsiteY85" fmla="*/ 63500 h 1803498"/>
                <a:gd name="connsiteX86" fmla="*/ 891100 w 1781438"/>
                <a:gd name="connsiteY86" fmla="*/ 0 h 180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781438" h="1803498">
                  <a:moveTo>
                    <a:pt x="0" y="1024884"/>
                  </a:moveTo>
                  <a:lnTo>
                    <a:pt x="120806" y="1024884"/>
                  </a:lnTo>
                  <a:lnTo>
                    <a:pt x="124135" y="1057908"/>
                  </a:lnTo>
                  <a:cubicBezTo>
                    <a:pt x="197099" y="1414471"/>
                    <a:pt x="512586" y="1682692"/>
                    <a:pt x="890719" y="1682692"/>
                  </a:cubicBezTo>
                  <a:cubicBezTo>
                    <a:pt x="1268852" y="1682692"/>
                    <a:pt x="1584340" y="1414471"/>
                    <a:pt x="1657303" y="1057908"/>
                  </a:cubicBezTo>
                  <a:lnTo>
                    <a:pt x="1660632" y="1024884"/>
                  </a:lnTo>
                  <a:lnTo>
                    <a:pt x="1781438" y="1024884"/>
                  </a:lnTo>
                  <a:lnTo>
                    <a:pt x="1775655" y="1082255"/>
                  </a:lnTo>
                  <a:cubicBezTo>
                    <a:pt x="1691427" y="1493868"/>
                    <a:pt x="1327232" y="1803498"/>
                    <a:pt x="890719" y="1803498"/>
                  </a:cubicBezTo>
                  <a:cubicBezTo>
                    <a:pt x="454206" y="1803498"/>
                    <a:pt x="90012" y="1493868"/>
                    <a:pt x="5784" y="1082255"/>
                  </a:cubicBezTo>
                  <a:close/>
                  <a:moveTo>
                    <a:pt x="1716600" y="825501"/>
                  </a:moveTo>
                  <a:cubicBezTo>
                    <a:pt x="1751670" y="825501"/>
                    <a:pt x="1780100" y="853931"/>
                    <a:pt x="1780100" y="889001"/>
                  </a:cubicBezTo>
                  <a:cubicBezTo>
                    <a:pt x="1780100" y="924071"/>
                    <a:pt x="1751670" y="952501"/>
                    <a:pt x="1716600" y="952501"/>
                  </a:cubicBezTo>
                  <a:cubicBezTo>
                    <a:pt x="1681530" y="952501"/>
                    <a:pt x="1653100" y="924071"/>
                    <a:pt x="1653100" y="889001"/>
                  </a:cubicBezTo>
                  <a:cubicBezTo>
                    <a:pt x="1653100" y="853931"/>
                    <a:pt x="1681530" y="825501"/>
                    <a:pt x="1716600" y="825501"/>
                  </a:cubicBezTo>
                  <a:close/>
                  <a:moveTo>
                    <a:pt x="65598" y="825501"/>
                  </a:moveTo>
                  <a:cubicBezTo>
                    <a:pt x="100668" y="825501"/>
                    <a:pt x="129098" y="853931"/>
                    <a:pt x="129098" y="889001"/>
                  </a:cubicBezTo>
                  <a:cubicBezTo>
                    <a:pt x="129098" y="924071"/>
                    <a:pt x="100668" y="952501"/>
                    <a:pt x="65598" y="952501"/>
                  </a:cubicBezTo>
                  <a:cubicBezTo>
                    <a:pt x="30528" y="952501"/>
                    <a:pt x="2098" y="924071"/>
                    <a:pt x="2098" y="889001"/>
                  </a:cubicBezTo>
                  <a:cubicBezTo>
                    <a:pt x="2098" y="853931"/>
                    <a:pt x="30528" y="825501"/>
                    <a:pt x="65598" y="825501"/>
                  </a:cubicBezTo>
                  <a:close/>
                  <a:moveTo>
                    <a:pt x="1697202" y="612433"/>
                  </a:moveTo>
                  <a:cubicBezTo>
                    <a:pt x="1721712" y="615845"/>
                    <a:pt x="1743000" y="633505"/>
                    <a:pt x="1749807" y="658911"/>
                  </a:cubicBezTo>
                  <a:cubicBezTo>
                    <a:pt x="1758884" y="692786"/>
                    <a:pt x="1738781" y="727605"/>
                    <a:pt x="1704906" y="736682"/>
                  </a:cubicBezTo>
                  <a:cubicBezTo>
                    <a:pt x="1671031" y="745759"/>
                    <a:pt x="1636211" y="725656"/>
                    <a:pt x="1627135" y="691781"/>
                  </a:cubicBezTo>
                  <a:cubicBezTo>
                    <a:pt x="1618058" y="657906"/>
                    <a:pt x="1638161" y="623086"/>
                    <a:pt x="1672036" y="614010"/>
                  </a:cubicBezTo>
                  <a:cubicBezTo>
                    <a:pt x="1680505" y="611740"/>
                    <a:pt x="1689032" y="611295"/>
                    <a:pt x="1697202" y="612433"/>
                  </a:cubicBezTo>
                  <a:close/>
                  <a:moveTo>
                    <a:pt x="84995" y="612432"/>
                  </a:moveTo>
                  <a:cubicBezTo>
                    <a:pt x="93165" y="611295"/>
                    <a:pt x="101693" y="611740"/>
                    <a:pt x="110161" y="614009"/>
                  </a:cubicBezTo>
                  <a:cubicBezTo>
                    <a:pt x="144036" y="623086"/>
                    <a:pt x="164140" y="657906"/>
                    <a:pt x="155063" y="691781"/>
                  </a:cubicBezTo>
                  <a:cubicBezTo>
                    <a:pt x="145986" y="725656"/>
                    <a:pt x="111166" y="745759"/>
                    <a:pt x="77291" y="736682"/>
                  </a:cubicBezTo>
                  <a:cubicBezTo>
                    <a:pt x="43416" y="727605"/>
                    <a:pt x="23313" y="692786"/>
                    <a:pt x="32390" y="658911"/>
                  </a:cubicBezTo>
                  <a:cubicBezTo>
                    <a:pt x="39198" y="633504"/>
                    <a:pt x="60486" y="615845"/>
                    <a:pt x="84995" y="612432"/>
                  </a:cubicBezTo>
                  <a:close/>
                  <a:moveTo>
                    <a:pt x="1598155" y="413221"/>
                  </a:moveTo>
                  <a:cubicBezTo>
                    <a:pt x="1606340" y="412206"/>
                    <a:pt x="1614590" y="412812"/>
                    <a:pt x="1622439" y="414915"/>
                  </a:cubicBezTo>
                  <a:cubicBezTo>
                    <a:pt x="1638136" y="419121"/>
                    <a:pt x="1652229" y="429315"/>
                    <a:pt x="1660996" y="444501"/>
                  </a:cubicBezTo>
                  <a:cubicBezTo>
                    <a:pt x="1678531" y="474872"/>
                    <a:pt x="1668125" y="513708"/>
                    <a:pt x="1637754" y="531243"/>
                  </a:cubicBezTo>
                  <a:cubicBezTo>
                    <a:pt x="1607382" y="548778"/>
                    <a:pt x="1568546" y="538372"/>
                    <a:pt x="1551011" y="508001"/>
                  </a:cubicBezTo>
                  <a:cubicBezTo>
                    <a:pt x="1533476" y="477629"/>
                    <a:pt x="1543882" y="438793"/>
                    <a:pt x="1574254" y="421258"/>
                  </a:cubicBezTo>
                  <a:cubicBezTo>
                    <a:pt x="1581847" y="416875"/>
                    <a:pt x="1589969" y="414237"/>
                    <a:pt x="1598155" y="413221"/>
                  </a:cubicBezTo>
                  <a:close/>
                  <a:moveTo>
                    <a:pt x="184044" y="413221"/>
                  </a:moveTo>
                  <a:cubicBezTo>
                    <a:pt x="192230" y="414237"/>
                    <a:pt x="200352" y="416874"/>
                    <a:pt x="207944" y="421258"/>
                  </a:cubicBezTo>
                  <a:cubicBezTo>
                    <a:pt x="238316" y="438793"/>
                    <a:pt x="248722" y="477629"/>
                    <a:pt x="231187" y="508001"/>
                  </a:cubicBezTo>
                  <a:cubicBezTo>
                    <a:pt x="213652" y="538372"/>
                    <a:pt x="174816" y="548778"/>
                    <a:pt x="144444" y="531243"/>
                  </a:cubicBezTo>
                  <a:cubicBezTo>
                    <a:pt x="114073" y="513708"/>
                    <a:pt x="103667" y="474872"/>
                    <a:pt x="121202" y="444501"/>
                  </a:cubicBezTo>
                  <a:cubicBezTo>
                    <a:pt x="134353" y="421722"/>
                    <a:pt x="159486" y="410174"/>
                    <a:pt x="184044" y="413221"/>
                  </a:cubicBezTo>
                  <a:close/>
                  <a:moveTo>
                    <a:pt x="1474816" y="241784"/>
                  </a:moveTo>
                  <a:cubicBezTo>
                    <a:pt x="1491067" y="241784"/>
                    <a:pt x="1507318" y="247984"/>
                    <a:pt x="1519717" y="260383"/>
                  </a:cubicBezTo>
                  <a:cubicBezTo>
                    <a:pt x="1544515" y="285181"/>
                    <a:pt x="1544515" y="325387"/>
                    <a:pt x="1519717" y="350185"/>
                  </a:cubicBezTo>
                  <a:cubicBezTo>
                    <a:pt x="1494919" y="374983"/>
                    <a:pt x="1454713" y="374983"/>
                    <a:pt x="1429915" y="350185"/>
                  </a:cubicBezTo>
                  <a:cubicBezTo>
                    <a:pt x="1405116" y="325387"/>
                    <a:pt x="1405116" y="285181"/>
                    <a:pt x="1429915" y="260383"/>
                  </a:cubicBezTo>
                  <a:cubicBezTo>
                    <a:pt x="1442314" y="247984"/>
                    <a:pt x="1458565" y="241784"/>
                    <a:pt x="1474816" y="241784"/>
                  </a:cubicBezTo>
                  <a:close/>
                  <a:moveTo>
                    <a:pt x="307382" y="241784"/>
                  </a:moveTo>
                  <a:cubicBezTo>
                    <a:pt x="323633" y="241784"/>
                    <a:pt x="339884" y="247984"/>
                    <a:pt x="352283" y="260383"/>
                  </a:cubicBezTo>
                  <a:cubicBezTo>
                    <a:pt x="377081" y="285181"/>
                    <a:pt x="377081" y="325387"/>
                    <a:pt x="352283" y="350185"/>
                  </a:cubicBezTo>
                  <a:cubicBezTo>
                    <a:pt x="327485" y="374984"/>
                    <a:pt x="287279" y="374984"/>
                    <a:pt x="262481" y="350185"/>
                  </a:cubicBezTo>
                  <a:cubicBezTo>
                    <a:pt x="237682" y="325387"/>
                    <a:pt x="237682" y="285181"/>
                    <a:pt x="262481" y="260383"/>
                  </a:cubicBezTo>
                  <a:cubicBezTo>
                    <a:pt x="274880" y="247984"/>
                    <a:pt x="291131" y="241784"/>
                    <a:pt x="307382" y="241784"/>
                  </a:cubicBezTo>
                  <a:close/>
                  <a:moveTo>
                    <a:pt x="470500" y="111067"/>
                  </a:moveTo>
                  <a:cubicBezTo>
                    <a:pt x="495057" y="108019"/>
                    <a:pt x="520190" y="119568"/>
                    <a:pt x="533342" y="142346"/>
                  </a:cubicBezTo>
                  <a:cubicBezTo>
                    <a:pt x="550877" y="172718"/>
                    <a:pt x="540470" y="211554"/>
                    <a:pt x="510099" y="229089"/>
                  </a:cubicBezTo>
                  <a:cubicBezTo>
                    <a:pt x="479727" y="246624"/>
                    <a:pt x="440891" y="236218"/>
                    <a:pt x="423356" y="205846"/>
                  </a:cubicBezTo>
                  <a:cubicBezTo>
                    <a:pt x="405821" y="175475"/>
                    <a:pt x="416227" y="136639"/>
                    <a:pt x="446599" y="119104"/>
                  </a:cubicBezTo>
                  <a:cubicBezTo>
                    <a:pt x="454192" y="114720"/>
                    <a:pt x="462314" y="112082"/>
                    <a:pt x="470500" y="111067"/>
                  </a:cubicBezTo>
                  <a:close/>
                  <a:moveTo>
                    <a:pt x="1311699" y="111066"/>
                  </a:moveTo>
                  <a:cubicBezTo>
                    <a:pt x="1319885" y="112082"/>
                    <a:pt x="1328007" y="114720"/>
                    <a:pt x="1335600" y="119103"/>
                  </a:cubicBezTo>
                  <a:cubicBezTo>
                    <a:pt x="1365971" y="136638"/>
                    <a:pt x="1376377" y="175474"/>
                    <a:pt x="1358842" y="205846"/>
                  </a:cubicBezTo>
                  <a:cubicBezTo>
                    <a:pt x="1341307" y="236217"/>
                    <a:pt x="1302471" y="246623"/>
                    <a:pt x="1272100" y="229088"/>
                  </a:cubicBezTo>
                  <a:cubicBezTo>
                    <a:pt x="1241728" y="211553"/>
                    <a:pt x="1231322" y="172717"/>
                    <a:pt x="1248857" y="142346"/>
                  </a:cubicBezTo>
                  <a:cubicBezTo>
                    <a:pt x="1257625" y="127160"/>
                    <a:pt x="1271718" y="116966"/>
                    <a:pt x="1287415" y="112760"/>
                  </a:cubicBezTo>
                  <a:cubicBezTo>
                    <a:pt x="1295264" y="110657"/>
                    <a:pt x="1303513" y="110051"/>
                    <a:pt x="1311699" y="111066"/>
                  </a:cubicBezTo>
                  <a:close/>
                  <a:moveTo>
                    <a:pt x="1096024" y="28716"/>
                  </a:moveTo>
                  <a:cubicBezTo>
                    <a:pt x="1104193" y="27578"/>
                    <a:pt x="1112721" y="28023"/>
                    <a:pt x="1121190" y="30293"/>
                  </a:cubicBezTo>
                  <a:cubicBezTo>
                    <a:pt x="1155065" y="39369"/>
                    <a:pt x="1175168" y="74189"/>
                    <a:pt x="1166091" y="108064"/>
                  </a:cubicBezTo>
                  <a:cubicBezTo>
                    <a:pt x="1157014" y="141939"/>
                    <a:pt x="1122195" y="162042"/>
                    <a:pt x="1088320" y="152965"/>
                  </a:cubicBezTo>
                  <a:cubicBezTo>
                    <a:pt x="1054445" y="143888"/>
                    <a:pt x="1034342" y="109069"/>
                    <a:pt x="1043419" y="75194"/>
                  </a:cubicBezTo>
                  <a:cubicBezTo>
                    <a:pt x="1050226" y="49788"/>
                    <a:pt x="1071514" y="32128"/>
                    <a:pt x="1096024" y="28716"/>
                  </a:cubicBezTo>
                  <a:close/>
                  <a:moveTo>
                    <a:pt x="686175" y="28716"/>
                  </a:moveTo>
                  <a:cubicBezTo>
                    <a:pt x="710685" y="32128"/>
                    <a:pt x="731973" y="49788"/>
                    <a:pt x="738780" y="75194"/>
                  </a:cubicBezTo>
                  <a:cubicBezTo>
                    <a:pt x="747857" y="109069"/>
                    <a:pt x="727754" y="143888"/>
                    <a:pt x="693879" y="152965"/>
                  </a:cubicBezTo>
                  <a:cubicBezTo>
                    <a:pt x="660004" y="162042"/>
                    <a:pt x="625184" y="141939"/>
                    <a:pt x="616108" y="108064"/>
                  </a:cubicBezTo>
                  <a:cubicBezTo>
                    <a:pt x="607031" y="74189"/>
                    <a:pt x="627134" y="39369"/>
                    <a:pt x="661009" y="30293"/>
                  </a:cubicBezTo>
                  <a:cubicBezTo>
                    <a:pt x="669478" y="28023"/>
                    <a:pt x="678005" y="27578"/>
                    <a:pt x="686175" y="28716"/>
                  </a:cubicBezTo>
                  <a:close/>
                  <a:moveTo>
                    <a:pt x="891100" y="0"/>
                  </a:moveTo>
                  <a:cubicBezTo>
                    <a:pt x="926170" y="0"/>
                    <a:pt x="954600" y="28430"/>
                    <a:pt x="954600" y="63500"/>
                  </a:cubicBezTo>
                  <a:cubicBezTo>
                    <a:pt x="954600" y="98570"/>
                    <a:pt x="926170" y="127000"/>
                    <a:pt x="891100" y="127000"/>
                  </a:cubicBezTo>
                  <a:cubicBezTo>
                    <a:pt x="856030" y="127000"/>
                    <a:pt x="827600" y="98570"/>
                    <a:pt x="827600" y="63500"/>
                  </a:cubicBezTo>
                  <a:cubicBezTo>
                    <a:pt x="827600" y="28430"/>
                    <a:pt x="856030" y="0"/>
                    <a:pt x="891100" y="0"/>
                  </a:cubicBezTo>
                  <a:close/>
                </a:path>
              </a:pathLst>
            </a:custGeom>
            <a:solidFill>
              <a:srgbClr val="2B6B6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MH_Other_2"/>
            <p:cNvSpPr/>
            <p:nvPr>
              <p:custDataLst>
                <p:tags r:id="rId8"/>
              </p:custDataLst>
            </p:nvPr>
          </p:nvSpPr>
          <p:spPr>
            <a:xfrm>
              <a:off x="3351" y="4381"/>
              <a:ext cx="2150" cy="890"/>
            </a:xfrm>
            <a:custGeom>
              <a:avLst/>
              <a:gdLst>
                <a:gd name="connsiteX0" fmla="*/ 0 w 1365921"/>
                <a:gd name="connsiteY0" fmla="*/ 0 h 566527"/>
                <a:gd name="connsiteX1" fmla="*/ 1365921 w 1365921"/>
                <a:gd name="connsiteY1" fmla="*/ 0 h 566527"/>
                <a:gd name="connsiteX2" fmla="*/ 1364834 w 1365921"/>
                <a:gd name="connsiteY2" fmla="*/ 10784 h 566527"/>
                <a:gd name="connsiteX3" fmla="*/ 682960 w 1365921"/>
                <a:gd name="connsiteY3" fmla="*/ 566527 h 566527"/>
                <a:gd name="connsiteX4" fmla="*/ 1087 w 1365921"/>
                <a:gd name="connsiteY4" fmla="*/ 10784 h 56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921" h="566527">
                  <a:moveTo>
                    <a:pt x="0" y="0"/>
                  </a:moveTo>
                  <a:lnTo>
                    <a:pt x="1365921" y="0"/>
                  </a:lnTo>
                  <a:lnTo>
                    <a:pt x="1364834" y="10784"/>
                  </a:lnTo>
                  <a:cubicBezTo>
                    <a:pt x="1299933" y="327946"/>
                    <a:pt x="1019308" y="566527"/>
                    <a:pt x="682960" y="566527"/>
                  </a:cubicBezTo>
                  <a:cubicBezTo>
                    <a:pt x="346612" y="566527"/>
                    <a:pt x="65987" y="327946"/>
                    <a:pt x="1087" y="10784"/>
                  </a:cubicBez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10800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 Unicode MS" panose="020B060402020202020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MH_SubTitle_2"/>
            <p:cNvSpPr/>
            <p:nvPr>
              <p:custDataLst>
                <p:tags r:id="rId9"/>
              </p:custDataLst>
            </p:nvPr>
          </p:nvSpPr>
          <p:spPr>
            <a:xfrm>
              <a:off x="3436" y="3006"/>
              <a:ext cx="1977" cy="1375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i="0" u="none" strike="noStrike" kern="0" cap="none" spc="0" normalizeH="0" baseline="0" noProof="0" dirty="0">
                  <a:ln>
                    <a:noFill/>
                  </a:ln>
                  <a:solidFill>
                    <a:srgbClr val="009DD9">
                      <a:lumMod val="75000"/>
                    </a:srgbClr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1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201025" y="2518410"/>
            <a:ext cx="1783080" cy="1803400"/>
            <a:chOff x="12846" y="2766"/>
            <a:chExt cx="2808" cy="2840"/>
          </a:xfrm>
        </p:grpSpPr>
        <p:sp>
          <p:nvSpPr>
            <p:cNvPr id="46" name="MH_Other_5"/>
            <p:cNvSpPr/>
            <p:nvPr>
              <p:custDataLst>
                <p:tags r:id="rId4"/>
              </p:custDataLst>
            </p:nvPr>
          </p:nvSpPr>
          <p:spPr>
            <a:xfrm>
              <a:off x="12846" y="2766"/>
              <a:ext cx="2808" cy="2840"/>
            </a:xfrm>
            <a:custGeom>
              <a:avLst/>
              <a:gdLst>
                <a:gd name="connsiteX0" fmla="*/ 0 w 1781438"/>
                <a:gd name="connsiteY0" fmla="*/ 1024884 h 1803498"/>
                <a:gd name="connsiteX1" fmla="*/ 120806 w 1781438"/>
                <a:gd name="connsiteY1" fmla="*/ 1024884 h 1803498"/>
                <a:gd name="connsiteX2" fmla="*/ 124135 w 1781438"/>
                <a:gd name="connsiteY2" fmla="*/ 1057908 h 1803498"/>
                <a:gd name="connsiteX3" fmla="*/ 890719 w 1781438"/>
                <a:gd name="connsiteY3" fmla="*/ 1682692 h 1803498"/>
                <a:gd name="connsiteX4" fmla="*/ 1657303 w 1781438"/>
                <a:gd name="connsiteY4" fmla="*/ 1057908 h 1803498"/>
                <a:gd name="connsiteX5" fmla="*/ 1660632 w 1781438"/>
                <a:gd name="connsiteY5" fmla="*/ 1024884 h 1803498"/>
                <a:gd name="connsiteX6" fmla="*/ 1781438 w 1781438"/>
                <a:gd name="connsiteY6" fmla="*/ 1024884 h 1803498"/>
                <a:gd name="connsiteX7" fmla="*/ 1775655 w 1781438"/>
                <a:gd name="connsiteY7" fmla="*/ 1082255 h 1803498"/>
                <a:gd name="connsiteX8" fmla="*/ 890719 w 1781438"/>
                <a:gd name="connsiteY8" fmla="*/ 1803498 h 1803498"/>
                <a:gd name="connsiteX9" fmla="*/ 5784 w 1781438"/>
                <a:gd name="connsiteY9" fmla="*/ 1082255 h 1803498"/>
                <a:gd name="connsiteX10" fmla="*/ 1716600 w 1781438"/>
                <a:gd name="connsiteY10" fmla="*/ 825501 h 1803498"/>
                <a:gd name="connsiteX11" fmla="*/ 1780100 w 1781438"/>
                <a:gd name="connsiteY11" fmla="*/ 889001 h 1803498"/>
                <a:gd name="connsiteX12" fmla="*/ 1716600 w 1781438"/>
                <a:gd name="connsiteY12" fmla="*/ 952501 h 1803498"/>
                <a:gd name="connsiteX13" fmla="*/ 1653100 w 1781438"/>
                <a:gd name="connsiteY13" fmla="*/ 889001 h 1803498"/>
                <a:gd name="connsiteX14" fmla="*/ 1716600 w 1781438"/>
                <a:gd name="connsiteY14" fmla="*/ 825501 h 1803498"/>
                <a:gd name="connsiteX15" fmla="*/ 65598 w 1781438"/>
                <a:gd name="connsiteY15" fmla="*/ 825501 h 1803498"/>
                <a:gd name="connsiteX16" fmla="*/ 129098 w 1781438"/>
                <a:gd name="connsiteY16" fmla="*/ 889001 h 1803498"/>
                <a:gd name="connsiteX17" fmla="*/ 65598 w 1781438"/>
                <a:gd name="connsiteY17" fmla="*/ 952501 h 1803498"/>
                <a:gd name="connsiteX18" fmla="*/ 2098 w 1781438"/>
                <a:gd name="connsiteY18" fmla="*/ 889001 h 1803498"/>
                <a:gd name="connsiteX19" fmla="*/ 65598 w 1781438"/>
                <a:gd name="connsiteY19" fmla="*/ 825501 h 1803498"/>
                <a:gd name="connsiteX20" fmla="*/ 1697202 w 1781438"/>
                <a:gd name="connsiteY20" fmla="*/ 612433 h 1803498"/>
                <a:gd name="connsiteX21" fmla="*/ 1749807 w 1781438"/>
                <a:gd name="connsiteY21" fmla="*/ 658911 h 1803498"/>
                <a:gd name="connsiteX22" fmla="*/ 1704906 w 1781438"/>
                <a:gd name="connsiteY22" fmla="*/ 736682 h 1803498"/>
                <a:gd name="connsiteX23" fmla="*/ 1627135 w 1781438"/>
                <a:gd name="connsiteY23" fmla="*/ 691781 h 1803498"/>
                <a:gd name="connsiteX24" fmla="*/ 1672036 w 1781438"/>
                <a:gd name="connsiteY24" fmla="*/ 614010 h 1803498"/>
                <a:gd name="connsiteX25" fmla="*/ 1697202 w 1781438"/>
                <a:gd name="connsiteY25" fmla="*/ 612433 h 1803498"/>
                <a:gd name="connsiteX26" fmla="*/ 84995 w 1781438"/>
                <a:gd name="connsiteY26" fmla="*/ 612432 h 1803498"/>
                <a:gd name="connsiteX27" fmla="*/ 110161 w 1781438"/>
                <a:gd name="connsiteY27" fmla="*/ 614009 h 1803498"/>
                <a:gd name="connsiteX28" fmla="*/ 155063 w 1781438"/>
                <a:gd name="connsiteY28" fmla="*/ 691781 h 1803498"/>
                <a:gd name="connsiteX29" fmla="*/ 77291 w 1781438"/>
                <a:gd name="connsiteY29" fmla="*/ 736682 h 1803498"/>
                <a:gd name="connsiteX30" fmla="*/ 32390 w 1781438"/>
                <a:gd name="connsiteY30" fmla="*/ 658911 h 1803498"/>
                <a:gd name="connsiteX31" fmla="*/ 84995 w 1781438"/>
                <a:gd name="connsiteY31" fmla="*/ 612432 h 1803498"/>
                <a:gd name="connsiteX32" fmla="*/ 1598155 w 1781438"/>
                <a:gd name="connsiteY32" fmla="*/ 413221 h 1803498"/>
                <a:gd name="connsiteX33" fmla="*/ 1622439 w 1781438"/>
                <a:gd name="connsiteY33" fmla="*/ 414915 h 1803498"/>
                <a:gd name="connsiteX34" fmla="*/ 1660996 w 1781438"/>
                <a:gd name="connsiteY34" fmla="*/ 444501 h 1803498"/>
                <a:gd name="connsiteX35" fmla="*/ 1637754 w 1781438"/>
                <a:gd name="connsiteY35" fmla="*/ 531243 h 1803498"/>
                <a:gd name="connsiteX36" fmla="*/ 1551011 w 1781438"/>
                <a:gd name="connsiteY36" fmla="*/ 508001 h 1803498"/>
                <a:gd name="connsiteX37" fmla="*/ 1574254 w 1781438"/>
                <a:gd name="connsiteY37" fmla="*/ 421258 h 1803498"/>
                <a:gd name="connsiteX38" fmla="*/ 1598155 w 1781438"/>
                <a:gd name="connsiteY38" fmla="*/ 413221 h 1803498"/>
                <a:gd name="connsiteX39" fmla="*/ 184044 w 1781438"/>
                <a:gd name="connsiteY39" fmla="*/ 413221 h 1803498"/>
                <a:gd name="connsiteX40" fmla="*/ 207944 w 1781438"/>
                <a:gd name="connsiteY40" fmla="*/ 421258 h 1803498"/>
                <a:gd name="connsiteX41" fmla="*/ 231187 w 1781438"/>
                <a:gd name="connsiteY41" fmla="*/ 508001 h 1803498"/>
                <a:gd name="connsiteX42" fmla="*/ 144444 w 1781438"/>
                <a:gd name="connsiteY42" fmla="*/ 531243 h 1803498"/>
                <a:gd name="connsiteX43" fmla="*/ 121202 w 1781438"/>
                <a:gd name="connsiteY43" fmla="*/ 444501 h 1803498"/>
                <a:gd name="connsiteX44" fmla="*/ 184044 w 1781438"/>
                <a:gd name="connsiteY44" fmla="*/ 413221 h 1803498"/>
                <a:gd name="connsiteX45" fmla="*/ 1474816 w 1781438"/>
                <a:gd name="connsiteY45" fmla="*/ 241784 h 1803498"/>
                <a:gd name="connsiteX46" fmla="*/ 1519717 w 1781438"/>
                <a:gd name="connsiteY46" fmla="*/ 260383 h 1803498"/>
                <a:gd name="connsiteX47" fmla="*/ 1519717 w 1781438"/>
                <a:gd name="connsiteY47" fmla="*/ 350185 h 1803498"/>
                <a:gd name="connsiteX48" fmla="*/ 1429915 w 1781438"/>
                <a:gd name="connsiteY48" fmla="*/ 350185 h 1803498"/>
                <a:gd name="connsiteX49" fmla="*/ 1429915 w 1781438"/>
                <a:gd name="connsiteY49" fmla="*/ 260383 h 1803498"/>
                <a:gd name="connsiteX50" fmla="*/ 1474816 w 1781438"/>
                <a:gd name="connsiteY50" fmla="*/ 241784 h 1803498"/>
                <a:gd name="connsiteX51" fmla="*/ 307382 w 1781438"/>
                <a:gd name="connsiteY51" fmla="*/ 241784 h 1803498"/>
                <a:gd name="connsiteX52" fmla="*/ 352283 w 1781438"/>
                <a:gd name="connsiteY52" fmla="*/ 260383 h 1803498"/>
                <a:gd name="connsiteX53" fmla="*/ 352283 w 1781438"/>
                <a:gd name="connsiteY53" fmla="*/ 350185 h 1803498"/>
                <a:gd name="connsiteX54" fmla="*/ 262481 w 1781438"/>
                <a:gd name="connsiteY54" fmla="*/ 350185 h 1803498"/>
                <a:gd name="connsiteX55" fmla="*/ 262481 w 1781438"/>
                <a:gd name="connsiteY55" fmla="*/ 260383 h 1803498"/>
                <a:gd name="connsiteX56" fmla="*/ 307382 w 1781438"/>
                <a:gd name="connsiteY56" fmla="*/ 241784 h 1803498"/>
                <a:gd name="connsiteX57" fmla="*/ 470500 w 1781438"/>
                <a:gd name="connsiteY57" fmla="*/ 111067 h 1803498"/>
                <a:gd name="connsiteX58" fmla="*/ 533342 w 1781438"/>
                <a:gd name="connsiteY58" fmla="*/ 142346 h 1803498"/>
                <a:gd name="connsiteX59" fmla="*/ 510099 w 1781438"/>
                <a:gd name="connsiteY59" fmla="*/ 229089 h 1803498"/>
                <a:gd name="connsiteX60" fmla="*/ 423356 w 1781438"/>
                <a:gd name="connsiteY60" fmla="*/ 205846 h 1803498"/>
                <a:gd name="connsiteX61" fmla="*/ 446599 w 1781438"/>
                <a:gd name="connsiteY61" fmla="*/ 119104 h 1803498"/>
                <a:gd name="connsiteX62" fmla="*/ 470500 w 1781438"/>
                <a:gd name="connsiteY62" fmla="*/ 111067 h 1803498"/>
                <a:gd name="connsiteX63" fmla="*/ 1311699 w 1781438"/>
                <a:gd name="connsiteY63" fmla="*/ 111066 h 1803498"/>
                <a:gd name="connsiteX64" fmla="*/ 1335600 w 1781438"/>
                <a:gd name="connsiteY64" fmla="*/ 119103 h 1803498"/>
                <a:gd name="connsiteX65" fmla="*/ 1358842 w 1781438"/>
                <a:gd name="connsiteY65" fmla="*/ 205846 h 1803498"/>
                <a:gd name="connsiteX66" fmla="*/ 1272100 w 1781438"/>
                <a:gd name="connsiteY66" fmla="*/ 229088 h 1803498"/>
                <a:gd name="connsiteX67" fmla="*/ 1248857 w 1781438"/>
                <a:gd name="connsiteY67" fmla="*/ 142346 h 1803498"/>
                <a:gd name="connsiteX68" fmla="*/ 1287415 w 1781438"/>
                <a:gd name="connsiteY68" fmla="*/ 112760 h 1803498"/>
                <a:gd name="connsiteX69" fmla="*/ 1311699 w 1781438"/>
                <a:gd name="connsiteY69" fmla="*/ 111066 h 1803498"/>
                <a:gd name="connsiteX70" fmla="*/ 1096024 w 1781438"/>
                <a:gd name="connsiteY70" fmla="*/ 28716 h 1803498"/>
                <a:gd name="connsiteX71" fmla="*/ 1121190 w 1781438"/>
                <a:gd name="connsiteY71" fmla="*/ 30293 h 1803498"/>
                <a:gd name="connsiteX72" fmla="*/ 1166091 w 1781438"/>
                <a:gd name="connsiteY72" fmla="*/ 108064 h 1803498"/>
                <a:gd name="connsiteX73" fmla="*/ 1088320 w 1781438"/>
                <a:gd name="connsiteY73" fmla="*/ 152965 h 1803498"/>
                <a:gd name="connsiteX74" fmla="*/ 1043419 w 1781438"/>
                <a:gd name="connsiteY74" fmla="*/ 75194 h 1803498"/>
                <a:gd name="connsiteX75" fmla="*/ 1096024 w 1781438"/>
                <a:gd name="connsiteY75" fmla="*/ 28716 h 1803498"/>
                <a:gd name="connsiteX76" fmla="*/ 686175 w 1781438"/>
                <a:gd name="connsiteY76" fmla="*/ 28716 h 1803498"/>
                <a:gd name="connsiteX77" fmla="*/ 738780 w 1781438"/>
                <a:gd name="connsiteY77" fmla="*/ 75194 h 1803498"/>
                <a:gd name="connsiteX78" fmla="*/ 693879 w 1781438"/>
                <a:gd name="connsiteY78" fmla="*/ 152965 h 1803498"/>
                <a:gd name="connsiteX79" fmla="*/ 616108 w 1781438"/>
                <a:gd name="connsiteY79" fmla="*/ 108064 h 1803498"/>
                <a:gd name="connsiteX80" fmla="*/ 661009 w 1781438"/>
                <a:gd name="connsiteY80" fmla="*/ 30293 h 1803498"/>
                <a:gd name="connsiteX81" fmla="*/ 686175 w 1781438"/>
                <a:gd name="connsiteY81" fmla="*/ 28716 h 1803498"/>
                <a:gd name="connsiteX82" fmla="*/ 891100 w 1781438"/>
                <a:gd name="connsiteY82" fmla="*/ 0 h 1803498"/>
                <a:gd name="connsiteX83" fmla="*/ 954600 w 1781438"/>
                <a:gd name="connsiteY83" fmla="*/ 63500 h 1803498"/>
                <a:gd name="connsiteX84" fmla="*/ 891100 w 1781438"/>
                <a:gd name="connsiteY84" fmla="*/ 127000 h 1803498"/>
                <a:gd name="connsiteX85" fmla="*/ 827600 w 1781438"/>
                <a:gd name="connsiteY85" fmla="*/ 63500 h 1803498"/>
                <a:gd name="connsiteX86" fmla="*/ 891100 w 1781438"/>
                <a:gd name="connsiteY86" fmla="*/ 0 h 180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781438" h="1803498">
                  <a:moveTo>
                    <a:pt x="0" y="1024884"/>
                  </a:moveTo>
                  <a:lnTo>
                    <a:pt x="120806" y="1024884"/>
                  </a:lnTo>
                  <a:lnTo>
                    <a:pt x="124135" y="1057908"/>
                  </a:lnTo>
                  <a:cubicBezTo>
                    <a:pt x="197099" y="1414471"/>
                    <a:pt x="512586" y="1682692"/>
                    <a:pt x="890719" y="1682692"/>
                  </a:cubicBezTo>
                  <a:cubicBezTo>
                    <a:pt x="1268852" y="1682692"/>
                    <a:pt x="1584340" y="1414471"/>
                    <a:pt x="1657303" y="1057908"/>
                  </a:cubicBezTo>
                  <a:lnTo>
                    <a:pt x="1660632" y="1024884"/>
                  </a:lnTo>
                  <a:lnTo>
                    <a:pt x="1781438" y="1024884"/>
                  </a:lnTo>
                  <a:lnTo>
                    <a:pt x="1775655" y="1082255"/>
                  </a:lnTo>
                  <a:cubicBezTo>
                    <a:pt x="1691427" y="1493868"/>
                    <a:pt x="1327232" y="1803498"/>
                    <a:pt x="890719" y="1803498"/>
                  </a:cubicBezTo>
                  <a:cubicBezTo>
                    <a:pt x="454206" y="1803498"/>
                    <a:pt x="90012" y="1493868"/>
                    <a:pt x="5784" y="1082255"/>
                  </a:cubicBezTo>
                  <a:close/>
                  <a:moveTo>
                    <a:pt x="1716600" y="825501"/>
                  </a:moveTo>
                  <a:cubicBezTo>
                    <a:pt x="1751670" y="825501"/>
                    <a:pt x="1780100" y="853931"/>
                    <a:pt x="1780100" y="889001"/>
                  </a:cubicBezTo>
                  <a:cubicBezTo>
                    <a:pt x="1780100" y="924071"/>
                    <a:pt x="1751670" y="952501"/>
                    <a:pt x="1716600" y="952501"/>
                  </a:cubicBezTo>
                  <a:cubicBezTo>
                    <a:pt x="1681530" y="952501"/>
                    <a:pt x="1653100" y="924071"/>
                    <a:pt x="1653100" y="889001"/>
                  </a:cubicBezTo>
                  <a:cubicBezTo>
                    <a:pt x="1653100" y="853931"/>
                    <a:pt x="1681530" y="825501"/>
                    <a:pt x="1716600" y="825501"/>
                  </a:cubicBezTo>
                  <a:close/>
                  <a:moveTo>
                    <a:pt x="65598" y="825501"/>
                  </a:moveTo>
                  <a:cubicBezTo>
                    <a:pt x="100668" y="825501"/>
                    <a:pt x="129098" y="853931"/>
                    <a:pt x="129098" y="889001"/>
                  </a:cubicBezTo>
                  <a:cubicBezTo>
                    <a:pt x="129098" y="924071"/>
                    <a:pt x="100668" y="952501"/>
                    <a:pt x="65598" y="952501"/>
                  </a:cubicBezTo>
                  <a:cubicBezTo>
                    <a:pt x="30528" y="952501"/>
                    <a:pt x="2098" y="924071"/>
                    <a:pt x="2098" y="889001"/>
                  </a:cubicBezTo>
                  <a:cubicBezTo>
                    <a:pt x="2098" y="853931"/>
                    <a:pt x="30528" y="825501"/>
                    <a:pt x="65598" y="825501"/>
                  </a:cubicBezTo>
                  <a:close/>
                  <a:moveTo>
                    <a:pt x="1697202" y="612433"/>
                  </a:moveTo>
                  <a:cubicBezTo>
                    <a:pt x="1721712" y="615845"/>
                    <a:pt x="1743000" y="633505"/>
                    <a:pt x="1749807" y="658911"/>
                  </a:cubicBezTo>
                  <a:cubicBezTo>
                    <a:pt x="1758884" y="692786"/>
                    <a:pt x="1738781" y="727605"/>
                    <a:pt x="1704906" y="736682"/>
                  </a:cubicBezTo>
                  <a:cubicBezTo>
                    <a:pt x="1671031" y="745759"/>
                    <a:pt x="1636211" y="725656"/>
                    <a:pt x="1627135" y="691781"/>
                  </a:cubicBezTo>
                  <a:cubicBezTo>
                    <a:pt x="1618058" y="657906"/>
                    <a:pt x="1638161" y="623086"/>
                    <a:pt x="1672036" y="614010"/>
                  </a:cubicBezTo>
                  <a:cubicBezTo>
                    <a:pt x="1680505" y="611740"/>
                    <a:pt x="1689032" y="611295"/>
                    <a:pt x="1697202" y="612433"/>
                  </a:cubicBezTo>
                  <a:close/>
                  <a:moveTo>
                    <a:pt x="84995" y="612432"/>
                  </a:moveTo>
                  <a:cubicBezTo>
                    <a:pt x="93165" y="611295"/>
                    <a:pt x="101693" y="611740"/>
                    <a:pt x="110161" y="614009"/>
                  </a:cubicBezTo>
                  <a:cubicBezTo>
                    <a:pt x="144036" y="623086"/>
                    <a:pt x="164140" y="657906"/>
                    <a:pt x="155063" y="691781"/>
                  </a:cubicBezTo>
                  <a:cubicBezTo>
                    <a:pt x="145986" y="725656"/>
                    <a:pt x="111166" y="745759"/>
                    <a:pt x="77291" y="736682"/>
                  </a:cubicBezTo>
                  <a:cubicBezTo>
                    <a:pt x="43416" y="727605"/>
                    <a:pt x="23313" y="692786"/>
                    <a:pt x="32390" y="658911"/>
                  </a:cubicBezTo>
                  <a:cubicBezTo>
                    <a:pt x="39198" y="633504"/>
                    <a:pt x="60486" y="615845"/>
                    <a:pt x="84995" y="612432"/>
                  </a:cubicBezTo>
                  <a:close/>
                  <a:moveTo>
                    <a:pt x="1598155" y="413221"/>
                  </a:moveTo>
                  <a:cubicBezTo>
                    <a:pt x="1606340" y="412206"/>
                    <a:pt x="1614590" y="412812"/>
                    <a:pt x="1622439" y="414915"/>
                  </a:cubicBezTo>
                  <a:cubicBezTo>
                    <a:pt x="1638136" y="419121"/>
                    <a:pt x="1652229" y="429315"/>
                    <a:pt x="1660996" y="444501"/>
                  </a:cubicBezTo>
                  <a:cubicBezTo>
                    <a:pt x="1678531" y="474872"/>
                    <a:pt x="1668125" y="513708"/>
                    <a:pt x="1637754" y="531243"/>
                  </a:cubicBezTo>
                  <a:cubicBezTo>
                    <a:pt x="1607382" y="548778"/>
                    <a:pt x="1568546" y="538372"/>
                    <a:pt x="1551011" y="508001"/>
                  </a:cubicBezTo>
                  <a:cubicBezTo>
                    <a:pt x="1533476" y="477629"/>
                    <a:pt x="1543882" y="438793"/>
                    <a:pt x="1574254" y="421258"/>
                  </a:cubicBezTo>
                  <a:cubicBezTo>
                    <a:pt x="1581847" y="416875"/>
                    <a:pt x="1589969" y="414237"/>
                    <a:pt x="1598155" y="413221"/>
                  </a:cubicBezTo>
                  <a:close/>
                  <a:moveTo>
                    <a:pt x="184044" y="413221"/>
                  </a:moveTo>
                  <a:cubicBezTo>
                    <a:pt x="192230" y="414237"/>
                    <a:pt x="200352" y="416874"/>
                    <a:pt x="207944" y="421258"/>
                  </a:cubicBezTo>
                  <a:cubicBezTo>
                    <a:pt x="238316" y="438793"/>
                    <a:pt x="248722" y="477629"/>
                    <a:pt x="231187" y="508001"/>
                  </a:cubicBezTo>
                  <a:cubicBezTo>
                    <a:pt x="213652" y="538372"/>
                    <a:pt x="174816" y="548778"/>
                    <a:pt x="144444" y="531243"/>
                  </a:cubicBezTo>
                  <a:cubicBezTo>
                    <a:pt x="114073" y="513708"/>
                    <a:pt x="103667" y="474872"/>
                    <a:pt x="121202" y="444501"/>
                  </a:cubicBezTo>
                  <a:cubicBezTo>
                    <a:pt x="134353" y="421722"/>
                    <a:pt x="159486" y="410174"/>
                    <a:pt x="184044" y="413221"/>
                  </a:cubicBezTo>
                  <a:close/>
                  <a:moveTo>
                    <a:pt x="1474816" y="241784"/>
                  </a:moveTo>
                  <a:cubicBezTo>
                    <a:pt x="1491067" y="241784"/>
                    <a:pt x="1507318" y="247984"/>
                    <a:pt x="1519717" y="260383"/>
                  </a:cubicBezTo>
                  <a:cubicBezTo>
                    <a:pt x="1544515" y="285181"/>
                    <a:pt x="1544515" y="325387"/>
                    <a:pt x="1519717" y="350185"/>
                  </a:cubicBezTo>
                  <a:cubicBezTo>
                    <a:pt x="1494919" y="374983"/>
                    <a:pt x="1454713" y="374983"/>
                    <a:pt x="1429915" y="350185"/>
                  </a:cubicBezTo>
                  <a:cubicBezTo>
                    <a:pt x="1405116" y="325387"/>
                    <a:pt x="1405116" y="285181"/>
                    <a:pt x="1429915" y="260383"/>
                  </a:cubicBezTo>
                  <a:cubicBezTo>
                    <a:pt x="1442314" y="247984"/>
                    <a:pt x="1458565" y="241784"/>
                    <a:pt x="1474816" y="241784"/>
                  </a:cubicBezTo>
                  <a:close/>
                  <a:moveTo>
                    <a:pt x="307382" y="241784"/>
                  </a:moveTo>
                  <a:cubicBezTo>
                    <a:pt x="323633" y="241784"/>
                    <a:pt x="339884" y="247984"/>
                    <a:pt x="352283" y="260383"/>
                  </a:cubicBezTo>
                  <a:cubicBezTo>
                    <a:pt x="377081" y="285181"/>
                    <a:pt x="377081" y="325387"/>
                    <a:pt x="352283" y="350185"/>
                  </a:cubicBezTo>
                  <a:cubicBezTo>
                    <a:pt x="327485" y="374984"/>
                    <a:pt x="287279" y="374984"/>
                    <a:pt x="262481" y="350185"/>
                  </a:cubicBezTo>
                  <a:cubicBezTo>
                    <a:pt x="237682" y="325387"/>
                    <a:pt x="237682" y="285181"/>
                    <a:pt x="262481" y="260383"/>
                  </a:cubicBezTo>
                  <a:cubicBezTo>
                    <a:pt x="274880" y="247984"/>
                    <a:pt x="291131" y="241784"/>
                    <a:pt x="307382" y="241784"/>
                  </a:cubicBezTo>
                  <a:close/>
                  <a:moveTo>
                    <a:pt x="470500" y="111067"/>
                  </a:moveTo>
                  <a:cubicBezTo>
                    <a:pt x="495057" y="108019"/>
                    <a:pt x="520190" y="119568"/>
                    <a:pt x="533342" y="142346"/>
                  </a:cubicBezTo>
                  <a:cubicBezTo>
                    <a:pt x="550877" y="172718"/>
                    <a:pt x="540470" y="211554"/>
                    <a:pt x="510099" y="229089"/>
                  </a:cubicBezTo>
                  <a:cubicBezTo>
                    <a:pt x="479727" y="246624"/>
                    <a:pt x="440891" y="236218"/>
                    <a:pt x="423356" y="205846"/>
                  </a:cubicBezTo>
                  <a:cubicBezTo>
                    <a:pt x="405821" y="175475"/>
                    <a:pt x="416227" y="136639"/>
                    <a:pt x="446599" y="119104"/>
                  </a:cubicBezTo>
                  <a:cubicBezTo>
                    <a:pt x="454192" y="114720"/>
                    <a:pt x="462314" y="112082"/>
                    <a:pt x="470500" y="111067"/>
                  </a:cubicBezTo>
                  <a:close/>
                  <a:moveTo>
                    <a:pt x="1311699" y="111066"/>
                  </a:moveTo>
                  <a:cubicBezTo>
                    <a:pt x="1319885" y="112082"/>
                    <a:pt x="1328007" y="114720"/>
                    <a:pt x="1335600" y="119103"/>
                  </a:cubicBezTo>
                  <a:cubicBezTo>
                    <a:pt x="1365971" y="136638"/>
                    <a:pt x="1376377" y="175474"/>
                    <a:pt x="1358842" y="205846"/>
                  </a:cubicBezTo>
                  <a:cubicBezTo>
                    <a:pt x="1341307" y="236217"/>
                    <a:pt x="1302471" y="246623"/>
                    <a:pt x="1272100" y="229088"/>
                  </a:cubicBezTo>
                  <a:cubicBezTo>
                    <a:pt x="1241728" y="211553"/>
                    <a:pt x="1231322" y="172717"/>
                    <a:pt x="1248857" y="142346"/>
                  </a:cubicBezTo>
                  <a:cubicBezTo>
                    <a:pt x="1257625" y="127160"/>
                    <a:pt x="1271718" y="116966"/>
                    <a:pt x="1287415" y="112760"/>
                  </a:cubicBezTo>
                  <a:cubicBezTo>
                    <a:pt x="1295264" y="110657"/>
                    <a:pt x="1303513" y="110051"/>
                    <a:pt x="1311699" y="111066"/>
                  </a:cubicBezTo>
                  <a:close/>
                  <a:moveTo>
                    <a:pt x="1096024" y="28716"/>
                  </a:moveTo>
                  <a:cubicBezTo>
                    <a:pt x="1104193" y="27578"/>
                    <a:pt x="1112721" y="28023"/>
                    <a:pt x="1121190" y="30293"/>
                  </a:cubicBezTo>
                  <a:cubicBezTo>
                    <a:pt x="1155065" y="39369"/>
                    <a:pt x="1175168" y="74189"/>
                    <a:pt x="1166091" y="108064"/>
                  </a:cubicBezTo>
                  <a:cubicBezTo>
                    <a:pt x="1157014" y="141939"/>
                    <a:pt x="1122195" y="162042"/>
                    <a:pt x="1088320" y="152965"/>
                  </a:cubicBezTo>
                  <a:cubicBezTo>
                    <a:pt x="1054445" y="143888"/>
                    <a:pt x="1034342" y="109069"/>
                    <a:pt x="1043419" y="75194"/>
                  </a:cubicBezTo>
                  <a:cubicBezTo>
                    <a:pt x="1050226" y="49788"/>
                    <a:pt x="1071514" y="32128"/>
                    <a:pt x="1096024" y="28716"/>
                  </a:cubicBezTo>
                  <a:close/>
                  <a:moveTo>
                    <a:pt x="686175" y="28716"/>
                  </a:moveTo>
                  <a:cubicBezTo>
                    <a:pt x="710685" y="32128"/>
                    <a:pt x="731973" y="49788"/>
                    <a:pt x="738780" y="75194"/>
                  </a:cubicBezTo>
                  <a:cubicBezTo>
                    <a:pt x="747857" y="109069"/>
                    <a:pt x="727754" y="143888"/>
                    <a:pt x="693879" y="152965"/>
                  </a:cubicBezTo>
                  <a:cubicBezTo>
                    <a:pt x="660004" y="162042"/>
                    <a:pt x="625184" y="141939"/>
                    <a:pt x="616108" y="108064"/>
                  </a:cubicBezTo>
                  <a:cubicBezTo>
                    <a:pt x="607031" y="74189"/>
                    <a:pt x="627134" y="39369"/>
                    <a:pt x="661009" y="30293"/>
                  </a:cubicBezTo>
                  <a:cubicBezTo>
                    <a:pt x="669478" y="28023"/>
                    <a:pt x="678005" y="27578"/>
                    <a:pt x="686175" y="28716"/>
                  </a:cubicBezTo>
                  <a:close/>
                  <a:moveTo>
                    <a:pt x="891100" y="0"/>
                  </a:moveTo>
                  <a:cubicBezTo>
                    <a:pt x="926170" y="0"/>
                    <a:pt x="954600" y="28430"/>
                    <a:pt x="954600" y="63500"/>
                  </a:cubicBezTo>
                  <a:cubicBezTo>
                    <a:pt x="954600" y="98570"/>
                    <a:pt x="926170" y="127000"/>
                    <a:pt x="891100" y="127000"/>
                  </a:cubicBezTo>
                  <a:cubicBezTo>
                    <a:pt x="856030" y="127000"/>
                    <a:pt x="827600" y="98570"/>
                    <a:pt x="827600" y="63500"/>
                  </a:cubicBezTo>
                  <a:cubicBezTo>
                    <a:pt x="827600" y="28430"/>
                    <a:pt x="856030" y="0"/>
                    <a:pt x="891100" y="0"/>
                  </a:cubicBezTo>
                  <a:close/>
                </a:path>
              </a:pathLst>
            </a:custGeom>
            <a:solidFill>
              <a:srgbClr val="2B6B6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MH_Other_6"/>
            <p:cNvSpPr/>
            <p:nvPr>
              <p:custDataLst>
                <p:tags r:id="rId5"/>
              </p:custDataLst>
            </p:nvPr>
          </p:nvSpPr>
          <p:spPr>
            <a:xfrm>
              <a:off x="13175" y="4381"/>
              <a:ext cx="2150" cy="890"/>
            </a:xfrm>
            <a:custGeom>
              <a:avLst/>
              <a:gdLst>
                <a:gd name="connsiteX0" fmla="*/ 0 w 1365921"/>
                <a:gd name="connsiteY0" fmla="*/ 0 h 566527"/>
                <a:gd name="connsiteX1" fmla="*/ 1365921 w 1365921"/>
                <a:gd name="connsiteY1" fmla="*/ 0 h 566527"/>
                <a:gd name="connsiteX2" fmla="*/ 1364834 w 1365921"/>
                <a:gd name="connsiteY2" fmla="*/ 10784 h 566527"/>
                <a:gd name="connsiteX3" fmla="*/ 682960 w 1365921"/>
                <a:gd name="connsiteY3" fmla="*/ 566527 h 566527"/>
                <a:gd name="connsiteX4" fmla="*/ 1087 w 1365921"/>
                <a:gd name="connsiteY4" fmla="*/ 10784 h 56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921" h="566527">
                  <a:moveTo>
                    <a:pt x="0" y="0"/>
                  </a:moveTo>
                  <a:lnTo>
                    <a:pt x="1365921" y="0"/>
                  </a:lnTo>
                  <a:lnTo>
                    <a:pt x="1364834" y="10784"/>
                  </a:lnTo>
                  <a:cubicBezTo>
                    <a:pt x="1299933" y="327946"/>
                    <a:pt x="1019308" y="566527"/>
                    <a:pt x="682960" y="566527"/>
                  </a:cubicBezTo>
                  <a:cubicBezTo>
                    <a:pt x="346612" y="566527"/>
                    <a:pt x="65987" y="327946"/>
                    <a:pt x="1087" y="10784"/>
                  </a:cubicBez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10800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 Unicode MS" panose="020B060402020202020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MH_SubTitle_2"/>
            <p:cNvSpPr/>
            <p:nvPr>
              <p:custDataLst>
                <p:tags r:id="rId6"/>
              </p:custDataLst>
            </p:nvPr>
          </p:nvSpPr>
          <p:spPr>
            <a:xfrm>
              <a:off x="13216" y="2983"/>
              <a:ext cx="1977" cy="1375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i="0" u="none" strike="noStrike" kern="0" cap="none" spc="0" normalizeH="0" baseline="0" noProof="0" dirty="0">
                  <a:ln>
                    <a:noFill/>
                  </a:ln>
                  <a:solidFill>
                    <a:srgbClr val="009DD9">
                      <a:lumMod val="75000"/>
                    </a:srgbClr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3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 flipH="1">
            <a:off x="8201025" y="528320"/>
            <a:ext cx="3209925" cy="1719580"/>
            <a:chOff x="9310" y="822"/>
            <a:chExt cx="4436" cy="3253"/>
          </a:xfrm>
        </p:grpSpPr>
        <p:sp>
          <p:nvSpPr>
            <p:cNvPr id="11" name="云形标注 10"/>
            <p:cNvSpPr/>
            <p:nvPr/>
          </p:nvSpPr>
          <p:spPr>
            <a:xfrm>
              <a:off x="9310" y="822"/>
              <a:ext cx="4436" cy="3253"/>
            </a:xfrm>
            <a:prstGeom prst="cloudCallout">
              <a:avLst>
                <a:gd name="adj1" fmla="val 58563"/>
                <a:gd name="adj2" fmla="val 6919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559" y="1488"/>
              <a:ext cx="3937" cy="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</a:t>
              </a:r>
              <a:r>
                <a:rPr lang="zh-CN" altLang="en-US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测评指标</a:t>
              </a:r>
            </a:p>
            <a:p>
              <a:r>
                <a:rPr lang="zh-CN" altLang="en-US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 29-32</a:t>
              </a:r>
            </a:p>
          </p:txBody>
        </p:sp>
      </p:grpSp>
      <p:sp>
        <p:nvSpPr>
          <p:cNvPr id="3" name="右箭头 2">
            <a:hlinkClick r:id="rId16" action="ppaction://hlinksldjump"/>
          </p:cNvPr>
          <p:cNvSpPr/>
          <p:nvPr/>
        </p:nvSpPr>
        <p:spPr>
          <a:xfrm>
            <a:off x="11044555" y="6212840"/>
            <a:ext cx="366395" cy="483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ldLvl="0" animBg="1"/>
      <p:bldP spid="2" grpId="0" bldLvl="0" animBg="1"/>
      <p:bldP spid="5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58"/>
          <p:cNvSpPr txBox="1"/>
          <p:nvPr/>
        </p:nvSpPr>
        <p:spPr>
          <a:xfrm>
            <a:off x="46717" y="-3630"/>
            <a:ext cx="934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-30480" y="24765"/>
            <a:ext cx="12221845" cy="630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-29845" y="-16510"/>
            <a:ext cx="12221210" cy="5048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8"/>
          <p:cNvSpPr txBox="1"/>
          <p:nvPr/>
        </p:nvSpPr>
        <p:spPr>
          <a:xfrm>
            <a:off x="132165" y="12880"/>
            <a:ext cx="432689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5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中小学文明测评迎检指标解读</a:t>
            </a:r>
            <a:endParaRPr lang="zh-CN" altLang="en-US" sz="25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3" name="图片 2" descr="QQ图片2020052513190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9435" y="669925"/>
            <a:ext cx="8240395" cy="6180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58"/>
          <p:cNvSpPr txBox="1"/>
          <p:nvPr/>
        </p:nvSpPr>
        <p:spPr>
          <a:xfrm>
            <a:off x="46717" y="-3630"/>
            <a:ext cx="934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-30480" y="24765"/>
            <a:ext cx="12221845" cy="630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-29845" y="-16510"/>
            <a:ext cx="12221210" cy="5048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8"/>
          <p:cNvSpPr txBox="1"/>
          <p:nvPr/>
        </p:nvSpPr>
        <p:spPr>
          <a:xfrm>
            <a:off x="132165" y="12880"/>
            <a:ext cx="432689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5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中小学文明测评迎检指标解读</a:t>
            </a:r>
            <a:endParaRPr lang="zh-CN" altLang="en-US" sz="25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3" name="左箭头 12">
            <a:hlinkClick r:id="rId3" action="ppaction://hlinksldjump"/>
          </p:cNvPr>
          <p:cNvSpPr/>
          <p:nvPr/>
        </p:nvSpPr>
        <p:spPr>
          <a:xfrm>
            <a:off x="10051415" y="6052820"/>
            <a:ext cx="556895" cy="3663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QQ图片2020052612525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8955" y="684530"/>
            <a:ext cx="8134985" cy="6101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4"/>
            <a:ext cx="12221570" cy="6874633"/>
          </a:xfrm>
          <a:prstGeom prst="rect">
            <a:avLst/>
          </a:prstGeom>
        </p:spPr>
      </p:pic>
      <p:sp>
        <p:nvSpPr>
          <p:cNvPr id="2" name="流程图: 数据 2"/>
          <p:cNvSpPr/>
          <p:nvPr/>
        </p:nvSpPr>
        <p:spPr>
          <a:xfrm rot="10800000">
            <a:off x="3942715" y="1710055"/>
            <a:ext cx="7490460" cy="155702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030"/>
              <a:gd name="connsiteY0-22" fmla="*/ 10155 h 10155"/>
              <a:gd name="connsiteX1-23" fmla="*/ 30 w 8030"/>
              <a:gd name="connsiteY1-24" fmla="*/ 0 h 10155"/>
              <a:gd name="connsiteX2-25" fmla="*/ 8030 w 8030"/>
              <a:gd name="connsiteY2-26" fmla="*/ 0 h 10155"/>
              <a:gd name="connsiteX3-27" fmla="*/ 6597 w 8030"/>
              <a:gd name="connsiteY3-28" fmla="*/ 10000 h 10155"/>
              <a:gd name="connsiteX4-29" fmla="*/ 0 w 8030"/>
              <a:gd name="connsiteY4-30" fmla="*/ 10155 h 101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30" h="10155">
                <a:moveTo>
                  <a:pt x="0" y="10155"/>
                </a:moveTo>
                <a:lnTo>
                  <a:pt x="30" y="0"/>
                </a:lnTo>
                <a:lnTo>
                  <a:pt x="8030" y="0"/>
                </a:lnTo>
                <a:lnTo>
                  <a:pt x="6597" y="10000"/>
                </a:lnTo>
                <a:lnTo>
                  <a:pt x="0" y="1015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流程图: 数据 2"/>
          <p:cNvSpPr/>
          <p:nvPr/>
        </p:nvSpPr>
        <p:spPr>
          <a:xfrm rot="10800000">
            <a:off x="415843" y="3798912"/>
            <a:ext cx="6251864" cy="154533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567"/>
              <a:gd name="connsiteY0-22" fmla="*/ 10077 h 10077"/>
              <a:gd name="connsiteX1-23" fmla="*/ 2000 w 8567"/>
              <a:gd name="connsiteY1-24" fmla="*/ 77 h 10077"/>
              <a:gd name="connsiteX2-25" fmla="*/ 7158 w 8567"/>
              <a:gd name="connsiteY2-26" fmla="*/ 0 h 10077"/>
              <a:gd name="connsiteX3-27" fmla="*/ 8567 w 8567"/>
              <a:gd name="connsiteY3-28" fmla="*/ 10077 h 10077"/>
              <a:gd name="connsiteX4-29" fmla="*/ 0 w 8567"/>
              <a:gd name="connsiteY4-30" fmla="*/ 10077 h 10077"/>
              <a:gd name="connsiteX0-31" fmla="*/ 0 w 8355"/>
              <a:gd name="connsiteY0-32" fmla="*/ 10000 h 10000"/>
              <a:gd name="connsiteX1-33" fmla="*/ 2335 w 8355"/>
              <a:gd name="connsiteY1-34" fmla="*/ 76 h 10000"/>
              <a:gd name="connsiteX2-35" fmla="*/ 8355 w 8355"/>
              <a:gd name="connsiteY2-36" fmla="*/ 0 h 10000"/>
              <a:gd name="connsiteX3-37" fmla="*/ 8286 w 8355"/>
              <a:gd name="connsiteY3-38" fmla="*/ 9846 h 10000"/>
              <a:gd name="connsiteX4-39" fmla="*/ 0 w 8355"/>
              <a:gd name="connsiteY4-40" fmla="*/ 10000 h 10000"/>
              <a:gd name="connsiteX0-41" fmla="*/ 0 w 10000"/>
              <a:gd name="connsiteY0-42" fmla="*/ 10000 h 10000"/>
              <a:gd name="connsiteX1-43" fmla="*/ 2795 w 10000"/>
              <a:gd name="connsiteY1-44" fmla="*/ 76 h 10000"/>
              <a:gd name="connsiteX2-45" fmla="*/ 10000 w 10000"/>
              <a:gd name="connsiteY2-46" fmla="*/ 0 h 10000"/>
              <a:gd name="connsiteX3-47" fmla="*/ 9993 w 10000"/>
              <a:gd name="connsiteY3-48" fmla="*/ 9846 h 10000"/>
              <a:gd name="connsiteX4-49" fmla="*/ 0 w 10000"/>
              <a:gd name="connsiteY4-50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795" y="76"/>
                </a:lnTo>
                <a:lnTo>
                  <a:pt x="10000" y="0"/>
                </a:lnTo>
                <a:cubicBezTo>
                  <a:pt x="9998" y="3282"/>
                  <a:pt x="9995" y="6564"/>
                  <a:pt x="9993" y="9846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流程图: 数据 2"/>
          <p:cNvSpPr/>
          <p:nvPr/>
        </p:nvSpPr>
        <p:spPr>
          <a:xfrm rot="10800000">
            <a:off x="-130810" y="2279015"/>
            <a:ext cx="10878185" cy="22034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9178"/>
              <a:gd name="connsiteY0-22" fmla="*/ 10000 h 10000"/>
              <a:gd name="connsiteX1-23" fmla="*/ 1178 w 9178"/>
              <a:gd name="connsiteY1-24" fmla="*/ 0 h 10000"/>
              <a:gd name="connsiteX2-25" fmla="*/ 9178 w 9178"/>
              <a:gd name="connsiteY2-26" fmla="*/ 0 h 10000"/>
              <a:gd name="connsiteX3-27" fmla="*/ 7745 w 9178"/>
              <a:gd name="connsiteY3-28" fmla="*/ 10000 h 10000"/>
              <a:gd name="connsiteX4-29" fmla="*/ 0 w 9178"/>
              <a:gd name="connsiteY4-30" fmla="*/ 10000 h 10000"/>
              <a:gd name="connsiteX0-31" fmla="*/ 0 w 8474"/>
              <a:gd name="connsiteY0-32" fmla="*/ 10000 h 10000"/>
              <a:gd name="connsiteX1-33" fmla="*/ 1284 w 8474"/>
              <a:gd name="connsiteY1-34" fmla="*/ 0 h 10000"/>
              <a:gd name="connsiteX2-35" fmla="*/ 8474 w 8474"/>
              <a:gd name="connsiteY2-36" fmla="*/ 0 h 10000"/>
              <a:gd name="connsiteX3-37" fmla="*/ 8439 w 8474"/>
              <a:gd name="connsiteY3-38" fmla="*/ 10000 h 10000"/>
              <a:gd name="connsiteX4-39" fmla="*/ 0 w 8474"/>
              <a:gd name="connsiteY4-40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474" h="10000">
                <a:moveTo>
                  <a:pt x="0" y="10000"/>
                </a:moveTo>
                <a:lnTo>
                  <a:pt x="1284" y="0"/>
                </a:lnTo>
                <a:lnTo>
                  <a:pt x="8474" y="0"/>
                </a:lnTo>
                <a:cubicBezTo>
                  <a:pt x="8462" y="3333"/>
                  <a:pt x="8451" y="6667"/>
                  <a:pt x="8439" y="10000"/>
                </a:cubicBez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061544" y="2486730"/>
            <a:ext cx="1567180" cy="1599565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9800" b="1" dirty="0" smtClean="0">
                <a:solidFill>
                  <a:schemeClr val="bg1"/>
                </a:solidFill>
                <a:latin typeface="+mj-ea"/>
                <a:ea typeface="+mj-ea"/>
              </a:rPr>
              <a:t>05</a:t>
            </a:r>
            <a:endParaRPr lang="en-US" sz="9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6835" y="2741262"/>
            <a:ext cx="4309110" cy="1090295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少年宫建设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58"/>
          <p:cNvSpPr txBox="1"/>
          <p:nvPr/>
        </p:nvSpPr>
        <p:spPr>
          <a:xfrm>
            <a:off x="46717" y="-3630"/>
            <a:ext cx="934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-30480" y="24765"/>
            <a:ext cx="12221845" cy="630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-29845" y="-16510"/>
            <a:ext cx="12221210" cy="5048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8"/>
          <p:cNvSpPr txBox="1"/>
          <p:nvPr/>
        </p:nvSpPr>
        <p:spPr>
          <a:xfrm>
            <a:off x="132165" y="12880"/>
            <a:ext cx="432689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中小学文明测评迎检指标解读</a:t>
            </a:r>
            <a:endParaRPr lang="zh-CN" altLang="en-US" sz="25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461260" y="1417320"/>
            <a:ext cx="530034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sz="32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</a:rPr>
              <a:t>少年宫建设：</a:t>
            </a:r>
          </a:p>
          <a:p>
            <a:pPr indent="0">
              <a:lnSpc>
                <a:spcPct val="150000"/>
              </a:lnSpc>
            </a:pPr>
            <a:r>
              <a:rPr lang="zh-CN" sz="3200" b="1">
                <a:latin typeface="华文楷体" panose="02010600040101010101" charset="-122"/>
                <a:ea typeface="华文楷体" panose="02010600040101010101" charset="-122"/>
              </a:rPr>
              <a:t>一要硬件设施到位</a:t>
            </a:r>
          </a:p>
          <a:p>
            <a:pPr indent="0">
              <a:lnSpc>
                <a:spcPct val="150000"/>
              </a:lnSpc>
            </a:pPr>
            <a:r>
              <a:rPr lang="zh-CN" sz="3200" b="1">
                <a:latin typeface="华文楷体" panose="02010600040101010101" charset="-122"/>
                <a:ea typeface="华文楷体" panose="02010600040101010101" charset="-122"/>
              </a:rPr>
              <a:t>二要课程建设到位</a:t>
            </a:r>
          </a:p>
          <a:p>
            <a:pPr indent="0">
              <a:lnSpc>
                <a:spcPct val="150000"/>
              </a:lnSpc>
            </a:pPr>
            <a:r>
              <a:rPr lang="zh-CN" sz="3200" b="1">
                <a:latin typeface="华文楷体" panose="02010600040101010101" charset="-122"/>
                <a:ea typeface="华文楷体" panose="02010600040101010101" charset="-122"/>
              </a:rPr>
              <a:t>三要有专兼职教师队伍</a:t>
            </a:r>
          </a:p>
          <a:p>
            <a:pPr indent="0">
              <a:lnSpc>
                <a:spcPct val="150000"/>
              </a:lnSpc>
            </a:pPr>
            <a:r>
              <a:rPr lang="zh-CN" sz="3200" b="1">
                <a:latin typeface="华文楷体" panose="02010600040101010101" charset="-122"/>
                <a:ea typeface="华文楷体" panose="02010600040101010101" charset="-122"/>
              </a:rPr>
              <a:t>四要有管理制度和经费保障</a:t>
            </a:r>
            <a:endParaRPr lang="zh-CN" altLang="en-US" sz="3200">
              <a:latin typeface="华文楷体" panose="02010600040101010101" charset="-122"/>
              <a:ea typeface="华文楷体" panose="02010600040101010101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 flipH="1">
            <a:off x="7908379" y="1202161"/>
            <a:ext cx="3209925" cy="1719580"/>
            <a:chOff x="9309" y="821"/>
            <a:chExt cx="4436" cy="3253"/>
          </a:xfrm>
        </p:grpSpPr>
        <p:sp>
          <p:nvSpPr>
            <p:cNvPr id="11" name="云形标注 10"/>
            <p:cNvSpPr/>
            <p:nvPr/>
          </p:nvSpPr>
          <p:spPr>
            <a:xfrm>
              <a:off x="9309" y="821"/>
              <a:ext cx="4436" cy="3253"/>
            </a:xfrm>
            <a:prstGeom prst="cloudCallout">
              <a:avLst>
                <a:gd name="adj1" fmla="val 67688"/>
                <a:gd name="adj2" fmla="val 5017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559" y="1488"/>
              <a:ext cx="3937" cy="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</a:t>
              </a:r>
              <a:r>
                <a:rPr lang="zh-CN" altLang="en-US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测评指标</a:t>
              </a:r>
            </a:p>
            <a:p>
              <a:r>
                <a:rPr lang="zh-CN" altLang="en-US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 42-49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4"/>
            <a:ext cx="12221570" cy="6874633"/>
          </a:xfrm>
          <a:prstGeom prst="rect">
            <a:avLst/>
          </a:prstGeom>
        </p:spPr>
      </p:pic>
      <p:sp>
        <p:nvSpPr>
          <p:cNvPr id="2" name="流程图: 数据 2"/>
          <p:cNvSpPr/>
          <p:nvPr/>
        </p:nvSpPr>
        <p:spPr>
          <a:xfrm rot="10800000">
            <a:off x="3942715" y="1710055"/>
            <a:ext cx="7490460" cy="155702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030"/>
              <a:gd name="connsiteY0-22" fmla="*/ 10155 h 10155"/>
              <a:gd name="connsiteX1-23" fmla="*/ 30 w 8030"/>
              <a:gd name="connsiteY1-24" fmla="*/ 0 h 10155"/>
              <a:gd name="connsiteX2-25" fmla="*/ 8030 w 8030"/>
              <a:gd name="connsiteY2-26" fmla="*/ 0 h 10155"/>
              <a:gd name="connsiteX3-27" fmla="*/ 6597 w 8030"/>
              <a:gd name="connsiteY3-28" fmla="*/ 10000 h 10155"/>
              <a:gd name="connsiteX4-29" fmla="*/ 0 w 8030"/>
              <a:gd name="connsiteY4-30" fmla="*/ 10155 h 101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30" h="10155">
                <a:moveTo>
                  <a:pt x="0" y="10155"/>
                </a:moveTo>
                <a:lnTo>
                  <a:pt x="30" y="0"/>
                </a:lnTo>
                <a:lnTo>
                  <a:pt x="8030" y="0"/>
                </a:lnTo>
                <a:lnTo>
                  <a:pt x="6597" y="10000"/>
                </a:lnTo>
                <a:lnTo>
                  <a:pt x="0" y="1015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流程图: 数据 2"/>
          <p:cNvSpPr/>
          <p:nvPr/>
        </p:nvSpPr>
        <p:spPr>
          <a:xfrm rot="10800000">
            <a:off x="415843" y="3798912"/>
            <a:ext cx="6251864" cy="154533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567"/>
              <a:gd name="connsiteY0-22" fmla="*/ 10077 h 10077"/>
              <a:gd name="connsiteX1-23" fmla="*/ 2000 w 8567"/>
              <a:gd name="connsiteY1-24" fmla="*/ 77 h 10077"/>
              <a:gd name="connsiteX2-25" fmla="*/ 7158 w 8567"/>
              <a:gd name="connsiteY2-26" fmla="*/ 0 h 10077"/>
              <a:gd name="connsiteX3-27" fmla="*/ 8567 w 8567"/>
              <a:gd name="connsiteY3-28" fmla="*/ 10077 h 10077"/>
              <a:gd name="connsiteX4-29" fmla="*/ 0 w 8567"/>
              <a:gd name="connsiteY4-30" fmla="*/ 10077 h 10077"/>
              <a:gd name="connsiteX0-31" fmla="*/ 0 w 8355"/>
              <a:gd name="connsiteY0-32" fmla="*/ 10000 h 10000"/>
              <a:gd name="connsiteX1-33" fmla="*/ 2335 w 8355"/>
              <a:gd name="connsiteY1-34" fmla="*/ 76 h 10000"/>
              <a:gd name="connsiteX2-35" fmla="*/ 8355 w 8355"/>
              <a:gd name="connsiteY2-36" fmla="*/ 0 h 10000"/>
              <a:gd name="connsiteX3-37" fmla="*/ 8286 w 8355"/>
              <a:gd name="connsiteY3-38" fmla="*/ 9846 h 10000"/>
              <a:gd name="connsiteX4-39" fmla="*/ 0 w 8355"/>
              <a:gd name="connsiteY4-40" fmla="*/ 10000 h 10000"/>
              <a:gd name="connsiteX0-41" fmla="*/ 0 w 10000"/>
              <a:gd name="connsiteY0-42" fmla="*/ 10000 h 10000"/>
              <a:gd name="connsiteX1-43" fmla="*/ 2795 w 10000"/>
              <a:gd name="connsiteY1-44" fmla="*/ 76 h 10000"/>
              <a:gd name="connsiteX2-45" fmla="*/ 10000 w 10000"/>
              <a:gd name="connsiteY2-46" fmla="*/ 0 h 10000"/>
              <a:gd name="connsiteX3-47" fmla="*/ 9993 w 10000"/>
              <a:gd name="connsiteY3-48" fmla="*/ 9846 h 10000"/>
              <a:gd name="connsiteX4-49" fmla="*/ 0 w 10000"/>
              <a:gd name="connsiteY4-50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795" y="76"/>
                </a:lnTo>
                <a:lnTo>
                  <a:pt x="10000" y="0"/>
                </a:lnTo>
                <a:cubicBezTo>
                  <a:pt x="9998" y="3282"/>
                  <a:pt x="9995" y="6564"/>
                  <a:pt x="9993" y="9846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流程图: 数据 2"/>
          <p:cNvSpPr/>
          <p:nvPr/>
        </p:nvSpPr>
        <p:spPr>
          <a:xfrm rot="10800000">
            <a:off x="-130810" y="2279015"/>
            <a:ext cx="10878185" cy="22034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9178"/>
              <a:gd name="connsiteY0-22" fmla="*/ 10000 h 10000"/>
              <a:gd name="connsiteX1-23" fmla="*/ 1178 w 9178"/>
              <a:gd name="connsiteY1-24" fmla="*/ 0 h 10000"/>
              <a:gd name="connsiteX2-25" fmla="*/ 9178 w 9178"/>
              <a:gd name="connsiteY2-26" fmla="*/ 0 h 10000"/>
              <a:gd name="connsiteX3-27" fmla="*/ 7745 w 9178"/>
              <a:gd name="connsiteY3-28" fmla="*/ 10000 h 10000"/>
              <a:gd name="connsiteX4-29" fmla="*/ 0 w 9178"/>
              <a:gd name="connsiteY4-30" fmla="*/ 10000 h 10000"/>
              <a:gd name="connsiteX0-31" fmla="*/ 0 w 8474"/>
              <a:gd name="connsiteY0-32" fmla="*/ 10000 h 10000"/>
              <a:gd name="connsiteX1-33" fmla="*/ 1284 w 8474"/>
              <a:gd name="connsiteY1-34" fmla="*/ 0 h 10000"/>
              <a:gd name="connsiteX2-35" fmla="*/ 8474 w 8474"/>
              <a:gd name="connsiteY2-36" fmla="*/ 0 h 10000"/>
              <a:gd name="connsiteX3-37" fmla="*/ 8439 w 8474"/>
              <a:gd name="connsiteY3-38" fmla="*/ 10000 h 10000"/>
              <a:gd name="connsiteX4-39" fmla="*/ 0 w 8474"/>
              <a:gd name="connsiteY4-40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474" h="10000">
                <a:moveTo>
                  <a:pt x="0" y="10000"/>
                </a:moveTo>
                <a:lnTo>
                  <a:pt x="1284" y="0"/>
                </a:lnTo>
                <a:lnTo>
                  <a:pt x="8474" y="0"/>
                </a:lnTo>
                <a:cubicBezTo>
                  <a:pt x="8462" y="3333"/>
                  <a:pt x="8451" y="6667"/>
                  <a:pt x="8439" y="10000"/>
                </a:cubicBez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061544" y="2486730"/>
            <a:ext cx="1567180" cy="1599565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9800" b="1" dirty="0" smtClean="0">
                <a:solidFill>
                  <a:schemeClr val="bg1"/>
                </a:solidFill>
                <a:latin typeface="+mj-ea"/>
                <a:ea typeface="+mj-ea"/>
              </a:rPr>
              <a:t>06</a:t>
            </a:r>
            <a:endParaRPr lang="en-US" sz="9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6835" y="2741262"/>
            <a:ext cx="3483610" cy="1090295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周边环境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5" y="377"/>
            <a:ext cx="12191331" cy="685724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5"/>
          </a:p>
        </p:txBody>
      </p:sp>
      <p:sp>
        <p:nvSpPr>
          <p:cNvPr id="22" name="TextBox 23"/>
          <p:cNvSpPr txBox="1"/>
          <p:nvPr/>
        </p:nvSpPr>
        <p:spPr>
          <a:xfrm>
            <a:off x="2872554" y="661032"/>
            <a:ext cx="6682038" cy="4148707"/>
          </a:xfrm>
          <a:prstGeom prst="rect">
            <a:avLst/>
          </a:prstGeom>
          <a:noFill/>
        </p:spPr>
        <p:txBody>
          <a:bodyPr wrap="none" lIns="121801" tIns="60900" rIns="121801" bIns="60900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4550" b="1" cap="all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做文明人，创文明校</a:t>
            </a:r>
            <a:endParaRPr lang="en-US" altLang="zh-CN" sz="4550" b="1" cap="all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altLang="zh-CN" sz="4550" b="1" cap="all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——</a:t>
            </a:r>
            <a:r>
              <a:rPr lang="zh-CN" sz="4550" b="1" cap="all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文明</a:t>
            </a:r>
            <a:r>
              <a:rPr lang="zh-CN" altLang="en-US" sz="4550" b="1" cap="all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校园创建研讨会</a:t>
            </a:r>
            <a:endParaRPr lang="en-US" altLang="zh-CN" sz="4550" b="1" cap="all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  <a:p>
            <a:pPr algn="ctr">
              <a:lnSpc>
                <a:spcPct val="120000"/>
              </a:lnSpc>
              <a:defRPr/>
            </a:pPr>
            <a:endParaRPr lang="en-US" altLang="zh-CN" sz="4550" cap="all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3600" cap="all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新北区薛家中心小学</a:t>
            </a:r>
            <a:endParaRPr lang="en-US" altLang="zh-CN" sz="3600" cap="all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  <a:p>
            <a:pPr algn="ctr">
              <a:lnSpc>
                <a:spcPct val="120000"/>
              </a:lnSpc>
              <a:defRPr/>
            </a:pPr>
            <a:endParaRPr lang="zh-CN" sz="4550" cap="all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58"/>
          <p:cNvSpPr txBox="1"/>
          <p:nvPr/>
        </p:nvSpPr>
        <p:spPr>
          <a:xfrm>
            <a:off x="46717" y="-3630"/>
            <a:ext cx="934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-30480" y="24765"/>
            <a:ext cx="12221845" cy="630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-29845" y="-16510"/>
            <a:ext cx="12221210" cy="5048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8"/>
          <p:cNvSpPr txBox="1"/>
          <p:nvPr/>
        </p:nvSpPr>
        <p:spPr>
          <a:xfrm>
            <a:off x="132165" y="12880"/>
            <a:ext cx="432689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中小学文明测评迎检指标解读</a:t>
            </a:r>
            <a:endParaRPr lang="zh-CN" altLang="en-US" sz="25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 flipH="1">
            <a:off x="7433735" y="1089763"/>
            <a:ext cx="3488055" cy="1719580"/>
            <a:chOff x="9559" y="636"/>
            <a:chExt cx="4436" cy="3253"/>
          </a:xfrm>
        </p:grpSpPr>
        <p:sp>
          <p:nvSpPr>
            <p:cNvPr id="11" name="云形标注 10"/>
            <p:cNvSpPr/>
            <p:nvPr/>
          </p:nvSpPr>
          <p:spPr>
            <a:xfrm>
              <a:off x="9559" y="636"/>
              <a:ext cx="4436" cy="3253"/>
            </a:xfrm>
            <a:prstGeom prst="cloudCallout">
              <a:avLst>
                <a:gd name="adj1" fmla="val 58563"/>
                <a:gd name="adj2" fmla="val 6919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809" y="1303"/>
              <a:ext cx="3937" cy="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</a:t>
              </a:r>
              <a:r>
                <a:rPr lang="zh-CN" altLang="en-US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测评指标</a:t>
              </a:r>
            </a:p>
            <a:p>
              <a:r>
                <a:rPr lang="zh-CN" altLang="en-US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 33-41</a:t>
              </a: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2163445" y="1997393"/>
            <a:ext cx="508000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sz="32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周边环境：</a:t>
            </a:r>
          </a:p>
          <a:p>
            <a:pPr indent="0">
              <a:lnSpc>
                <a:spcPct val="150000"/>
              </a:lnSpc>
            </a:pPr>
            <a:r>
              <a:rPr lang="zh-CN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1、做好自查工作</a:t>
            </a:r>
          </a:p>
          <a:p>
            <a:pPr indent="0">
              <a:lnSpc>
                <a:spcPct val="150000"/>
              </a:lnSpc>
            </a:pPr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</a:t>
            </a: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、关注学校周边卫生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4"/>
            <a:ext cx="12221570" cy="6874633"/>
          </a:xfrm>
          <a:prstGeom prst="rect">
            <a:avLst/>
          </a:prstGeom>
        </p:spPr>
      </p:pic>
      <p:sp>
        <p:nvSpPr>
          <p:cNvPr id="2" name="流程图: 数据 2"/>
          <p:cNvSpPr/>
          <p:nvPr/>
        </p:nvSpPr>
        <p:spPr>
          <a:xfrm rot="10800000">
            <a:off x="3942715" y="1710055"/>
            <a:ext cx="7490460" cy="155702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030"/>
              <a:gd name="connsiteY0-22" fmla="*/ 10155 h 10155"/>
              <a:gd name="connsiteX1-23" fmla="*/ 30 w 8030"/>
              <a:gd name="connsiteY1-24" fmla="*/ 0 h 10155"/>
              <a:gd name="connsiteX2-25" fmla="*/ 8030 w 8030"/>
              <a:gd name="connsiteY2-26" fmla="*/ 0 h 10155"/>
              <a:gd name="connsiteX3-27" fmla="*/ 6597 w 8030"/>
              <a:gd name="connsiteY3-28" fmla="*/ 10000 h 10155"/>
              <a:gd name="connsiteX4-29" fmla="*/ 0 w 8030"/>
              <a:gd name="connsiteY4-30" fmla="*/ 10155 h 101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30" h="10155">
                <a:moveTo>
                  <a:pt x="0" y="10155"/>
                </a:moveTo>
                <a:lnTo>
                  <a:pt x="30" y="0"/>
                </a:lnTo>
                <a:lnTo>
                  <a:pt x="8030" y="0"/>
                </a:lnTo>
                <a:lnTo>
                  <a:pt x="6597" y="10000"/>
                </a:lnTo>
                <a:lnTo>
                  <a:pt x="0" y="1015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流程图: 数据 2"/>
          <p:cNvSpPr/>
          <p:nvPr/>
        </p:nvSpPr>
        <p:spPr>
          <a:xfrm rot="10800000">
            <a:off x="415843" y="3798912"/>
            <a:ext cx="6251864" cy="154533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567"/>
              <a:gd name="connsiteY0-22" fmla="*/ 10077 h 10077"/>
              <a:gd name="connsiteX1-23" fmla="*/ 2000 w 8567"/>
              <a:gd name="connsiteY1-24" fmla="*/ 77 h 10077"/>
              <a:gd name="connsiteX2-25" fmla="*/ 7158 w 8567"/>
              <a:gd name="connsiteY2-26" fmla="*/ 0 h 10077"/>
              <a:gd name="connsiteX3-27" fmla="*/ 8567 w 8567"/>
              <a:gd name="connsiteY3-28" fmla="*/ 10077 h 10077"/>
              <a:gd name="connsiteX4-29" fmla="*/ 0 w 8567"/>
              <a:gd name="connsiteY4-30" fmla="*/ 10077 h 10077"/>
              <a:gd name="connsiteX0-31" fmla="*/ 0 w 8355"/>
              <a:gd name="connsiteY0-32" fmla="*/ 10000 h 10000"/>
              <a:gd name="connsiteX1-33" fmla="*/ 2335 w 8355"/>
              <a:gd name="connsiteY1-34" fmla="*/ 76 h 10000"/>
              <a:gd name="connsiteX2-35" fmla="*/ 8355 w 8355"/>
              <a:gd name="connsiteY2-36" fmla="*/ 0 h 10000"/>
              <a:gd name="connsiteX3-37" fmla="*/ 8286 w 8355"/>
              <a:gd name="connsiteY3-38" fmla="*/ 9846 h 10000"/>
              <a:gd name="connsiteX4-39" fmla="*/ 0 w 8355"/>
              <a:gd name="connsiteY4-40" fmla="*/ 10000 h 10000"/>
              <a:gd name="connsiteX0-41" fmla="*/ 0 w 10000"/>
              <a:gd name="connsiteY0-42" fmla="*/ 10000 h 10000"/>
              <a:gd name="connsiteX1-43" fmla="*/ 2795 w 10000"/>
              <a:gd name="connsiteY1-44" fmla="*/ 76 h 10000"/>
              <a:gd name="connsiteX2-45" fmla="*/ 10000 w 10000"/>
              <a:gd name="connsiteY2-46" fmla="*/ 0 h 10000"/>
              <a:gd name="connsiteX3-47" fmla="*/ 9993 w 10000"/>
              <a:gd name="connsiteY3-48" fmla="*/ 9846 h 10000"/>
              <a:gd name="connsiteX4-49" fmla="*/ 0 w 10000"/>
              <a:gd name="connsiteY4-50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795" y="76"/>
                </a:lnTo>
                <a:lnTo>
                  <a:pt x="10000" y="0"/>
                </a:lnTo>
                <a:cubicBezTo>
                  <a:pt x="9998" y="3282"/>
                  <a:pt x="9995" y="6564"/>
                  <a:pt x="9993" y="9846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流程图: 数据 2"/>
          <p:cNvSpPr/>
          <p:nvPr/>
        </p:nvSpPr>
        <p:spPr>
          <a:xfrm rot="10800000">
            <a:off x="-130810" y="2279015"/>
            <a:ext cx="10878185" cy="22034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9178"/>
              <a:gd name="connsiteY0-22" fmla="*/ 10000 h 10000"/>
              <a:gd name="connsiteX1-23" fmla="*/ 1178 w 9178"/>
              <a:gd name="connsiteY1-24" fmla="*/ 0 h 10000"/>
              <a:gd name="connsiteX2-25" fmla="*/ 9178 w 9178"/>
              <a:gd name="connsiteY2-26" fmla="*/ 0 h 10000"/>
              <a:gd name="connsiteX3-27" fmla="*/ 7745 w 9178"/>
              <a:gd name="connsiteY3-28" fmla="*/ 10000 h 10000"/>
              <a:gd name="connsiteX4-29" fmla="*/ 0 w 9178"/>
              <a:gd name="connsiteY4-30" fmla="*/ 10000 h 10000"/>
              <a:gd name="connsiteX0-31" fmla="*/ 0 w 8474"/>
              <a:gd name="connsiteY0-32" fmla="*/ 10000 h 10000"/>
              <a:gd name="connsiteX1-33" fmla="*/ 1284 w 8474"/>
              <a:gd name="connsiteY1-34" fmla="*/ 0 h 10000"/>
              <a:gd name="connsiteX2-35" fmla="*/ 8474 w 8474"/>
              <a:gd name="connsiteY2-36" fmla="*/ 0 h 10000"/>
              <a:gd name="connsiteX3-37" fmla="*/ 8439 w 8474"/>
              <a:gd name="connsiteY3-38" fmla="*/ 10000 h 10000"/>
              <a:gd name="connsiteX4-39" fmla="*/ 0 w 8474"/>
              <a:gd name="connsiteY4-40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474" h="10000">
                <a:moveTo>
                  <a:pt x="0" y="10000"/>
                </a:moveTo>
                <a:lnTo>
                  <a:pt x="1284" y="0"/>
                </a:lnTo>
                <a:lnTo>
                  <a:pt x="8474" y="0"/>
                </a:lnTo>
                <a:cubicBezTo>
                  <a:pt x="8462" y="3333"/>
                  <a:pt x="8451" y="6667"/>
                  <a:pt x="8439" y="10000"/>
                </a:cubicBez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756625" y="2708877"/>
            <a:ext cx="3483610" cy="1090295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家长问卷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58"/>
          <p:cNvSpPr txBox="1"/>
          <p:nvPr/>
        </p:nvSpPr>
        <p:spPr>
          <a:xfrm>
            <a:off x="46717" y="-3630"/>
            <a:ext cx="934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-30480" y="24765"/>
            <a:ext cx="12221845" cy="630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-29845" y="-16510"/>
            <a:ext cx="12221210" cy="5048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8"/>
          <p:cNvSpPr txBox="1"/>
          <p:nvPr/>
        </p:nvSpPr>
        <p:spPr>
          <a:xfrm>
            <a:off x="132165" y="12880"/>
            <a:ext cx="496443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中小学文明测评迎检家长问卷解读</a:t>
            </a:r>
            <a:endParaRPr lang="zh-CN" altLang="en-US" sz="25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49525" y="4269740"/>
            <a:ext cx="6750050" cy="133985"/>
          </a:xfrm>
          <a:prstGeom prst="rect">
            <a:avLst/>
          </a:prstGeom>
          <a:pattFill prst="ltUpDiag">
            <a:fgClr>
              <a:srgbClr val="414455"/>
            </a:fgClr>
            <a:bgClr>
              <a:srgbClr val="E8E8E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623185" y="1089025"/>
            <a:ext cx="6572885" cy="168275"/>
          </a:xfrm>
          <a:prstGeom prst="rect">
            <a:avLst/>
          </a:prstGeom>
          <a:pattFill prst="ltUpDiag">
            <a:fgClr>
              <a:srgbClr val="414455"/>
            </a:fgClr>
            <a:bgClr>
              <a:srgbClr val="E8E8E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endParaRPr lang="zh-CN" altLang="en-US"/>
          </a:p>
        </p:txBody>
      </p:sp>
      <p:sp>
        <p:nvSpPr>
          <p:cNvPr id="7" name="椭圆 64"/>
          <p:cNvSpPr>
            <a:spLocks noChangeArrowheads="1"/>
          </p:cNvSpPr>
          <p:nvPr/>
        </p:nvSpPr>
        <p:spPr bwMode="auto">
          <a:xfrm>
            <a:off x="788072" y="1941255"/>
            <a:ext cx="1658729" cy="1658432"/>
          </a:xfrm>
          <a:prstGeom prst="ellipse">
            <a:avLst/>
          </a:prstGeom>
          <a:solidFill>
            <a:srgbClr val="009D85"/>
          </a:solidFill>
          <a:ln w="190500" cap="sq" cmpd="sng">
            <a:solidFill>
              <a:srgbClr val="969696"/>
            </a:solidFill>
            <a:round/>
          </a:ln>
        </p:spPr>
        <p:txBody>
          <a:bodyPr lIns="91472" tIns="45736" rIns="91472" bIns="45736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宣传动员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3185" y="1432560"/>
            <a:ext cx="6572885" cy="267525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28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</a:t>
            </a:r>
            <a:r>
              <a:rPr lang="zh-CN" altLang="en-US" sz="28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首先，利用线上平台，召开创建工作家长会，请全体家长知晓、支持、并一起参与到文明创建中来。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其次，组织全体家长开展问卷调查，并回收问卷，分析情况。</a:t>
            </a:r>
          </a:p>
        </p:txBody>
      </p:sp>
      <p:sp>
        <p:nvSpPr>
          <p:cNvPr id="9" name="椭圆 64"/>
          <p:cNvSpPr>
            <a:spLocks noChangeArrowheads="1"/>
          </p:cNvSpPr>
          <p:nvPr/>
        </p:nvSpPr>
        <p:spPr bwMode="auto">
          <a:xfrm>
            <a:off x="9519970" y="4403432"/>
            <a:ext cx="1658729" cy="1658432"/>
          </a:xfrm>
          <a:prstGeom prst="ellipse">
            <a:avLst/>
          </a:prstGeom>
          <a:solidFill>
            <a:schemeClr val="accent2"/>
          </a:solidFill>
          <a:ln w="190500" cap="sq" cmpd="sng">
            <a:solidFill>
              <a:srgbClr val="969696"/>
            </a:solidFill>
            <a:round/>
          </a:ln>
        </p:spPr>
        <p:txBody>
          <a:bodyPr lIns="91472" tIns="45736" rIns="91472" bIns="45736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家长答卷</a:t>
            </a:r>
          </a:p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70%</a:t>
            </a:r>
          </a:p>
        </p:txBody>
      </p:sp>
      <p:sp>
        <p:nvSpPr>
          <p:cNvPr id="3" name="TextBox 9"/>
          <p:cNvSpPr txBox="1"/>
          <p:nvPr/>
        </p:nvSpPr>
        <p:spPr>
          <a:xfrm>
            <a:off x="2623185" y="4550410"/>
            <a:ext cx="6603365" cy="16414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lIns="91472" tIns="45736" rIns="91472" bIns="45736" rtlCol="0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8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根据不同区域、不同学校的实际情况、家长需求、存在问题等等，深入分析，研究如何提升问卷质量。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 bldLvl="0" animBg="1"/>
      <p:bldP spid="7" grpId="0" bldLvl="0" animBg="1"/>
      <p:bldP spid="7" grpId="1" bldLvl="0" animBg="1"/>
      <p:bldP spid="8" grpId="0" bldLvl="0" animBg="1"/>
      <p:bldP spid="8" grpId="1" bldLvl="0" animBg="1"/>
      <p:bldP spid="9" grpId="0" bldLvl="0" animBg="1"/>
      <p:bldP spid="9" grpId="1" bldLvl="0" animBg="1"/>
      <p:bldP spid="3" grpId="0" bldLvl="0" animBg="1"/>
      <p:bldP spid="3" grpId="1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58"/>
          <p:cNvSpPr txBox="1"/>
          <p:nvPr/>
        </p:nvSpPr>
        <p:spPr>
          <a:xfrm>
            <a:off x="46717" y="-3630"/>
            <a:ext cx="934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-30480" y="24765"/>
            <a:ext cx="12221845" cy="630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-29845" y="-16510"/>
            <a:ext cx="12221210" cy="5048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8"/>
          <p:cNvSpPr txBox="1"/>
          <p:nvPr/>
        </p:nvSpPr>
        <p:spPr>
          <a:xfrm>
            <a:off x="132165" y="12880"/>
            <a:ext cx="432689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中小学文明测评迎检工作安排</a:t>
            </a:r>
            <a:endParaRPr lang="zh-CN" altLang="en-US" sz="25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" y="655320"/>
            <a:ext cx="11383645" cy="6165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945"/>
          <a:stretch>
            <a:fillRect/>
          </a:stretch>
        </p:blipFill>
        <p:spPr>
          <a:xfrm>
            <a:off x="3971634" y="0"/>
            <a:ext cx="8220366" cy="6858000"/>
          </a:xfrm>
          <a:prstGeom prst="rect">
            <a:avLst/>
          </a:prstGeom>
        </p:spPr>
      </p:pic>
      <p:sp>
        <p:nvSpPr>
          <p:cNvPr id="7" name="梯形 4"/>
          <p:cNvSpPr/>
          <p:nvPr/>
        </p:nvSpPr>
        <p:spPr>
          <a:xfrm>
            <a:off x="188031" y="-23750"/>
            <a:ext cx="7814237" cy="6881752"/>
          </a:xfrm>
          <a:custGeom>
            <a:avLst/>
            <a:gdLst>
              <a:gd name="connsiteX0" fmla="*/ 0 w 8693011"/>
              <a:gd name="connsiteY0" fmla="*/ 6858000 h 6858000"/>
              <a:gd name="connsiteX1" fmla="*/ 1714500 w 8693011"/>
              <a:gd name="connsiteY1" fmla="*/ 0 h 6858000"/>
              <a:gd name="connsiteX2" fmla="*/ 6978511 w 8693011"/>
              <a:gd name="connsiteY2" fmla="*/ 0 h 6858000"/>
              <a:gd name="connsiteX3" fmla="*/ 8693011 w 8693011"/>
              <a:gd name="connsiteY3" fmla="*/ 6858000 h 6858000"/>
              <a:gd name="connsiteX4" fmla="*/ 0 w 8693011"/>
              <a:gd name="connsiteY4" fmla="*/ 6858000 h 6858000"/>
              <a:gd name="connsiteX0-1" fmla="*/ 0 w 8693011"/>
              <a:gd name="connsiteY0-2" fmla="*/ 6881750 h 6881750"/>
              <a:gd name="connsiteX1-3" fmla="*/ 4453 w 8693011"/>
              <a:gd name="connsiteY1-4" fmla="*/ 0 h 6881750"/>
              <a:gd name="connsiteX2-5" fmla="*/ 6978511 w 8693011"/>
              <a:gd name="connsiteY2-6" fmla="*/ 23750 h 6881750"/>
              <a:gd name="connsiteX3-7" fmla="*/ 8693011 w 8693011"/>
              <a:gd name="connsiteY3-8" fmla="*/ 6881750 h 6881750"/>
              <a:gd name="connsiteX4-9" fmla="*/ 0 w 8693011"/>
              <a:gd name="connsiteY4-10" fmla="*/ 6881750 h 6881750"/>
              <a:gd name="connsiteX0-11" fmla="*/ 0 w 8693011"/>
              <a:gd name="connsiteY0-12" fmla="*/ 6881751 h 6881751"/>
              <a:gd name="connsiteX1-13" fmla="*/ 4453 w 8693011"/>
              <a:gd name="connsiteY1-14" fmla="*/ 1 h 6881751"/>
              <a:gd name="connsiteX2-15" fmla="*/ 5695976 w 8693011"/>
              <a:gd name="connsiteY2-16" fmla="*/ 0 h 6881751"/>
              <a:gd name="connsiteX3-17" fmla="*/ 8693011 w 8693011"/>
              <a:gd name="connsiteY3-18" fmla="*/ 6881751 h 6881751"/>
              <a:gd name="connsiteX4-19" fmla="*/ 0 w 8693011"/>
              <a:gd name="connsiteY4-20" fmla="*/ 6881751 h 6881751"/>
              <a:gd name="connsiteX0-21" fmla="*/ 0 w 8693011"/>
              <a:gd name="connsiteY0-22" fmla="*/ 6881751 h 6881751"/>
              <a:gd name="connsiteX1-23" fmla="*/ 4453 w 8693011"/>
              <a:gd name="connsiteY1-24" fmla="*/ 1 h 6881751"/>
              <a:gd name="connsiteX2-25" fmla="*/ 5173462 w 8693011"/>
              <a:gd name="connsiteY2-26" fmla="*/ 0 h 6881751"/>
              <a:gd name="connsiteX3-27" fmla="*/ 8693011 w 8693011"/>
              <a:gd name="connsiteY3-28" fmla="*/ 6881751 h 6881751"/>
              <a:gd name="connsiteX4-29" fmla="*/ 0 w 8693011"/>
              <a:gd name="connsiteY4-30" fmla="*/ 6881751 h 6881751"/>
              <a:gd name="connsiteX0-31" fmla="*/ 0 w 7814237"/>
              <a:gd name="connsiteY0-32" fmla="*/ 6881751 h 6881751"/>
              <a:gd name="connsiteX1-33" fmla="*/ 4453 w 7814237"/>
              <a:gd name="connsiteY1-34" fmla="*/ 1 h 6881751"/>
              <a:gd name="connsiteX2-35" fmla="*/ 5173462 w 7814237"/>
              <a:gd name="connsiteY2-36" fmla="*/ 0 h 6881751"/>
              <a:gd name="connsiteX3-37" fmla="*/ 7814237 w 7814237"/>
              <a:gd name="connsiteY3-38" fmla="*/ 6881751 h 6881751"/>
              <a:gd name="connsiteX4-39" fmla="*/ 0 w 7814237"/>
              <a:gd name="connsiteY4-40" fmla="*/ 6881751 h 68817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14237" h="6881751">
                <a:moveTo>
                  <a:pt x="0" y="6881751"/>
                </a:moveTo>
                <a:cubicBezTo>
                  <a:pt x="1484" y="4587834"/>
                  <a:pt x="2969" y="2293918"/>
                  <a:pt x="4453" y="1"/>
                </a:cubicBezTo>
                <a:lnTo>
                  <a:pt x="5173462" y="0"/>
                </a:lnTo>
                <a:lnTo>
                  <a:pt x="7814237" y="6881751"/>
                </a:lnTo>
                <a:lnTo>
                  <a:pt x="0" y="6881751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梯形 4"/>
          <p:cNvSpPr/>
          <p:nvPr/>
        </p:nvSpPr>
        <p:spPr>
          <a:xfrm>
            <a:off x="190" y="-23307"/>
            <a:ext cx="7814237" cy="6881752"/>
          </a:xfrm>
          <a:custGeom>
            <a:avLst/>
            <a:gdLst>
              <a:gd name="connsiteX0" fmla="*/ 0 w 8693011"/>
              <a:gd name="connsiteY0" fmla="*/ 6858000 h 6858000"/>
              <a:gd name="connsiteX1" fmla="*/ 1714500 w 8693011"/>
              <a:gd name="connsiteY1" fmla="*/ 0 h 6858000"/>
              <a:gd name="connsiteX2" fmla="*/ 6978511 w 8693011"/>
              <a:gd name="connsiteY2" fmla="*/ 0 h 6858000"/>
              <a:gd name="connsiteX3" fmla="*/ 8693011 w 8693011"/>
              <a:gd name="connsiteY3" fmla="*/ 6858000 h 6858000"/>
              <a:gd name="connsiteX4" fmla="*/ 0 w 8693011"/>
              <a:gd name="connsiteY4" fmla="*/ 6858000 h 6858000"/>
              <a:gd name="connsiteX0-1" fmla="*/ 0 w 8693011"/>
              <a:gd name="connsiteY0-2" fmla="*/ 6881750 h 6881750"/>
              <a:gd name="connsiteX1-3" fmla="*/ 4453 w 8693011"/>
              <a:gd name="connsiteY1-4" fmla="*/ 0 h 6881750"/>
              <a:gd name="connsiteX2-5" fmla="*/ 6978511 w 8693011"/>
              <a:gd name="connsiteY2-6" fmla="*/ 23750 h 6881750"/>
              <a:gd name="connsiteX3-7" fmla="*/ 8693011 w 8693011"/>
              <a:gd name="connsiteY3-8" fmla="*/ 6881750 h 6881750"/>
              <a:gd name="connsiteX4-9" fmla="*/ 0 w 8693011"/>
              <a:gd name="connsiteY4-10" fmla="*/ 6881750 h 6881750"/>
              <a:gd name="connsiteX0-11" fmla="*/ 0 w 8693011"/>
              <a:gd name="connsiteY0-12" fmla="*/ 6881751 h 6881751"/>
              <a:gd name="connsiteX1-13" fmla="*/ 4453 w 8693011"/>
              <a:gd name="connsiteY1-14" fmla="*/ 1 h 6881751"/>
              <a:gd name="connsiteX2-15" fmla="*/ 5695976 w 8693011"/>
              <a:gd name="connsiteY2-16" fmla="*/ 0 h 6881751"/>
              <a:gd name="connsiteX3-17" fmla="*/ 8693011 w 8693011"/>
              <a:gd name="connsiteY3-18" fmla="*/ 6881751 h 6881751"/>
              <a:gd name="connsiteX4-19" fmla="*/ 0 w 8693011"/>
              <a:gd name="connsiteY4-20" fmla="*/ 6881751 h 6881751"/>
              <a:gd name="connsiteX0-21" fmla="*/ 0 w 8693011"/>
              <a:gd name="connsiteY0-22" fmla="*/ 6881751 h 6881751"/>
              <a:gd name="connsiteX1-23" fmla="*/ 4453 w 8693011"/>
              <a:gd name="connsiteY1-24" fmla="*/ 1 h 6881751"/>
              <a:gd name="connsiteX2-25" fmla="*/ 5173462 w 8693011"/>
              <a:gd name="connsiteY2-26" fmla="*/ 0 h 6881751"/>
              <a:gd name="connsiteX3-27" fmla="*/ 8693011 w 8693011"/>
              <a:gd name="connsiteY3-28" fmla="*/ 6881751 h 6881751"/>
              <a:gd name="connsiteX4-29" fmla="*/ 0 w 8693011"/>
              <a:gd name="connsiteY4-30" fmla="*/ 6881751 h 6881751"/>
              <a:gd name="connsiteX0-31" fmla="*/ 0 w 7814237"/>
              <a:gd name="connsiteY0-32" fmla="*/ 6881751 h 6881751"/>
              <a:gd name="connsiteX1-33" fmla="*/ 4453 w 7814237"/>
              <a:gd name="connsiteY1-34" fmla="*/ 1 h 6881751"/>
              <a:gd name="connsiteX2-35" fmla="*/ 5173462 w 7814237"/>
              <a:gd name="connsiteY2-36" fmla="*/ 0 h 6881751"/>
              <a:gd name="connsiteX3-37" fmla="*/ 7814237 w 7814237"/>
              <a:gd name="connsiteY3-38" fmla="*/ 6881751 h 6881751"/>
              <a:gd name="connsiteX4-39" fmla="*/ 0 w 7814237"/>
              <a:gd name="connsiteY4-40" fmla="*/ 6881751 h 68817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14237" h="6881751">
                <a:moveTo>
                  <a:pt x="0" y="6881751"/>
                </a:moveTo>
                <a:cubicBezTo>
                  <a:pt x="1484" y="4587834"/>
                  <a:pt x="2969" y="2293918"/>
                  <a:pt x="4453" y="1"/>
                </a:cubicBezTo>
                <a:lnTo>
                  <a:pt x="5173462" y="0"/>
                </a:lnTo>
                <a:lnTo>
                  <a:pt x="7814237" y="6881751"/>
                </a:lnTo>
                <a:lnTo>
                  <a:pt x="0" y="6881751"/>
                </a:lnTo>
                <a:close/>
              </a:path>
            </a:pathLst>
          </a:custGeom>
          <a:solidFill>
            <a:srgbClr val="009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971942" y="2794966"/>
            <a:ext cx="3153410" cy="124396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l"/>
            <a:r>
              <a:rPr lang="zh-CN" altLang="en-US" sz="75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pitchFamily="34" charset="-122"/>
              </a:rPr>
              <a:t>谢谢！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42680"/>
            <a:ext cx="12192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                                 </a:t>
            </a: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薛家中心小学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2020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年全国文明城市创建迎检工作方案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一、指导思想：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根据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《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新北区创建全国文明城市十大攻坚行动方案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》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精神，积极开展未成年人思想道德建设优化行动，对标找差，按照严、细、深、实的要求，全面做好迎检工作，确保各项指标测评不失分、得高分。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二、具体措施：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（一）提高认识，加强领导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1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、成立文明城市创建迎检工作领导小组，由校长总负责，分管校长（含两校区执行校长）具体负责本校区各项工作的落实。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组长：盛亚萍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副组长：周静  祝卫其（奥园校区） 吴春燕 朱小昌（本部校区）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组员：顾海燕 朱志刚 刘刚  曹燕  郑丽萍  陆秋敏 谢丰 沈彩虹 顾丽娜韩素（本部）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袁明明 陶向明 陶榆萍 郑飞 王丽  张建妹 韩翠 刘伟 郭桃琴 徐娟萍 秦文英（奥园）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（二）组织学习，明确要求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1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、开好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3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个会：组织全体行政及年级组长学习学校迎检工作方案，传达区相关会议精神；组织全体教师学习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仿宋_GB2312" pitchFamily="49" charset="-122"/>
              </a:rPr>
              <a:t>文明校园创建方案及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《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常州市文明行为促进条例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》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2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、班主任利用夕会课组织学生集体学习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《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常州市文明行为促进条例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》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中的文明行为倡导和不文明行为治理，并结合学生实际进行有针对性的教育与评比。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3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、班主任召开家长会议，解读家长问卷，提高问卷调查满意度。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vortex dir="r"/>
      </p:transition>
    </mc:Choice>
    <mc:Fallback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857294"/>
            <a:ext cx="12192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（三）责任到人 加强落实</a:t>
            </a: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6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关于实地考察，对照自查表，分成以下几块内容，责任人与工作要求如下：</a:t>
            </a: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6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1.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应知应会的背诵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（责任人：蹲点行政、班主任）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6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a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内容与对象：（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1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）教师：社会主义核心价值观、八礼四仪、校园文明六个好、四德、教师职业道德；（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2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）后勤员工、含、门卫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知晓价值观、八礼四仪、六个好内容。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（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3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）学生：社会主义核心价值观、八礼四仪、文明校园六个好、四德、中小学生守则；（其中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高年级学生能理解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24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字的基本内涵，班主任要围绕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12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个词语进行举例）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（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3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）新增：师生对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《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常州市文明行为促进条例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》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知晓情况，要了解其中的文明行为倡导和不文明行为治理内容。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6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b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要求：班主任利用夕会、班队等组织学生学习，每日都要背诵，做到人人熟背、知晓；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蹲点班级的行政负责相关班级所有任课教师、学生的抽背（每天至少抽取各班学生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1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人，老师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2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人进行背诵，直到全部过关）。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朱志刚、陶向明 刘伟、谢丰负责门卫、后勤员工的抽背。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6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2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、文明行为的养成：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围绕自查表的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6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条文明行为，利用夕会薛小声音进行集中反馈，行政、楼层、厕所值日把这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6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条行为习惯的养成作为关注的重点，与班级善真之星评选、善真班级评比结合，促进学生文明行为的养成。（责任人：祝卫其、袁明明、陆秋敏）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vortex dir="r"/>
      </p:transition>
    </mc:Choice>
    <mc:Fallback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vortex dir="r"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58"/>
          <p:cNvSpPr txBox="1"/>
          <p:nvPr/>
        </p:nvSpPr>
        <p:spPr>
          <a:xfrm>
            <a:off x="46717" y="-3630"/>
            <a:ext cx="934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-30480" y="24765"/>
            <a:ext cx="12221845" cy="630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-29845" y="-16510"/>
            <a:ext cx="12221210" cy="5048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8"/>
          <p:cNvSpPr txBox="1"/>
          <p:nvPr/>
        </p:nvSpPr>
        <p:spPr>
          <a:xfrm>
            <a:off x="132165" y="12880"/>
            <a:ext cx="432689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5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中小学文明测评迎检指标解读</a:t>
            </a:r>
            <a:endParaRPr lang="zh-CN" altLang="en-US" sz="25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42900" y="762635"/>
            <a:ext cx="5677535" cy="40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42900" y="4777740"/>
            <a:ext cx="5677535" cy="195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167120" y="748030"/>
            <a:ext cx="5723255" cy="596836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grpSp>
        <p:nvGrpSpPr>
          <p:cNvPr id="8" name="组合 7"/>
          <p:cNvGrpSpPr/>
          <p:nvPr/>
        </p:nvGrpSpPr>
        <p:grpSpPr>
          <a:xfrm>
            <a:off x="342900" y="748030"/>
            <a:ext cx="5676900" cy="5968365"/>
            <a:chOff x="540" y="1178"/>
            <a:chExt cx="8940" cy="9399"/>
          </a:xfrm>
        </p:grpSpPr>
        <p:pic>
          <p:nvPicPr>
            <p:cNvPr id="3" name="图片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540" y="1178"/>
              <a:ext cx="8941" cy="6323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6" name="图片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540" y="7501"/>
              <a:ext cx="8941" cy="3076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" y="-16634"/>
            <a:ext cx="12221570" cy="6874633"/>
          </a:xfrm>
          <a:prstGeom prst="rect">
            <a:avLst/>
          </a:prstGeom>
        </p:spPr>
      </p:pic>
      <p:cxnSp>
        <p:nvCxnSpPr>
          <p:cNvPr id="26" name="直接连接符 25"/>
          <p:cNvCxnSpPr/>
          <p:nvPr/>
        </p:nvCxnSpPr>
        <p:spPr bwMode="auto">
          <a:xfrm flipH="1">
            <a:off x="6095398" y="1760653"/>
            <a:ext cx="602" cy="1078917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 bwMode="auto">
          <a:xfrm>
            <a:off x="5563915" y="2515104"/>
            <a:ext cx="1092092" cy="1092408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0" tIns="60954" rIns="121910" bIns="60954" numCol="1" rtlCol="0" anchor="t" anchorCtr="0" compatLnSpc="1">
            <a:scene3d>
              <a:camera prst="orthographicFront"/>
              <a:lightRig rig="threePt" dir="t"/>
            </a:scene3d>
          </a:bodyPr>
          <a:lstStyle/>
          <a:p>
            <a:pPr defTabSz="913765"/>
            <a:endParaRPr lang="zh-CN" altLang="en-US" sz="1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855593" y="1873241"/>
            <a:ext cx="2969429" cy="777278"/>
            <a:chOff x="3262" y="3414"/>
            <a:chExt cx="4932" cy="1291"/>
          </a:xfr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</p:grpSpPr>
        <p:sp>
          <p:nvSpPr>
            <p:cNvPr id="29" name="圆角矩形 28"/>
            <p:cNvSpPr/>
            <p:nvPr/>
          </p:nvSpPr>
          <p:spPr>
            <a:xfrm>
              <a:off x="4467" y="3422"/>
              <a:ext cx="3634" cy="1163"/>
            </a:xfrm>
            <a:prstGeom prst="roundRect">
              <a:avLst/>
            </a:prstGeom>
            <a:grpFill/>
            <a:ln>
              <a:solidFill>
                <a:srgbClr val="00B0F0"/>
              </a:solidFill>
            </a:ln>
            <a:effectLst>
              <a:outerShdw blurRad="152400" dist="152400" dir="5400000" sx="94000" sy="94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473" tIns="40737" rIns="81473" bIns="40737"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30" name="TextBox 26"/>
            <p:cNvSpPr txBox="1"/>
            <p:nvPr/>
          </p:nvSpPr>
          <p:spPr>
            <a:xfrm>
              <a:off x="3262" y="3414"/>
              <a:ext cx="4932" cy="1291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txBody>
            <a:bodyPr wrap="none" lIns="121910" tIns="60954" rIns="121910" bIns="60954" rtlCol="0">
              <a:spAutoFit/>
            </a:bodyPr>
            <a:lstStyle/>
            <a:p>
              <a:pPr algn="r"/>
              <a:r>
                <a:rPr lang="en-US" sz="4265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1.</a:t>
              </a:r>
              <a:r>
                <a:rPr sz="4265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实地考察</a:t>
              </a:r>
            </a:p>
          </p:txBody>
        </p:sp>
      </p:grpSp>
      <p:sp>
        <p:nvSpPr>
          <p:cNvPr id="35" name="矩形 34"/>
          <p:cNvSpPr/>
          <p:nvPr/>
        </p:nvSpPr>
        <p:spPr bwMode="auto">
          <a:xfrm>
            <a:off x="7354335" y="3675248"/>
            <a:ext cx="2083176" cy="5731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3131" tIns="61565" rIns="123131" bIns="61565" spcCol="0" rtlCol="0" anchor="ctr"/>
          <a:lstStyle/>
          <a:p>
            <a:r>
              <a:rPr lang="zh-CN" sz="3415" b="1" dirty="0">
                <a:latin typeface="华文楷体" panose="02010600040101010101" charset="-122"/>
                <a:ea typeface="华文楷体" panose="02010600040101010101" charset="-122"/>
              </a:rPr>
              <a:t>宣传动员</a:t>
            </a:r>
          </a:p>
        </p:txBody>
      </p:sp>
      <p:sp>
        <p:nvSpPr>
          <p:cNvPr id="36" name="矩形 35"/>
          <p:cNvSpPr/>
          <p:nvPr/>
        </p:nvSpPr>
        <p:spPr bwMode="auto">
          <a:xfrm>
            <a:off x="7354335" y="4509723"/>
            <a:ext cx="3272273" cy="56655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23131" tIns="61565" rIns="123131" bIns="61565" spcCol="0" rtlCol="0" anchor="ctr"/>
          <a:lstStyle/>
          <a:p>
            <a:pPr algn="l">
              <a:buClrTx/>
              <a:buSzTx/>
              <a:buFontTx/>
            </a:pPr>
            <a:r>
              <a:rPr lang="zh-CN" sz="3415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问卷情况（</a:t>
            </a:r>
            <a:r>
              <a:rPr lang="en-US" altLang="zh-CN" sz="3415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7</a:t>
            </a:r>
            <a:r>
              <a:rPr lang="zh-CN" altLang="en-US" sz="3415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题）</a:t>
            </a:r>
          </a:p>
        </p:txBody>
      </p:sp>
      <p:sp>
        <p:nvSpPr>
          <p:cNvPr id="31" name="TextBox 38"/>
          <p:cNvSpPr txBox="1"/>
          <p:nvPr/>
        </p:nvSpPr>
        <p:spPr>
          <a:xfrm>
            <a:off x="5734023" y="2386532"/>
            <a:ext cx="722630" cy="1287780"/>
          </a:xfrm>
          <a:prstGeom prst="rect">
            <a:avLst/>
          </a:prstGeom>
          <a:noFill/>
        </p:spPr>
        <p:txBody>
          <a:bodyPr wrap="none" lIns="121910" tIns="60954" rIns="121910" bIns="60954" rtlCol="0">
            <a:spAutoFit/>
          </a:bodyPr>
          <a:lstStyle/>
          <a:p>
            <a:r>
              <a:rPr lang="en-US" sz="7585" dirty="0">
                <a:solidFill>
                  <a:srgbClr val="F8F8F8"/>
                </a:solidFill>
              </a:rPr>
              <a:t>+</a:t>
            </a:r>
          </a:p>
        </p:txBody>
      </p:sp>
      <p:sp>
        <p:nvSpPr>
          <p:cNvPr id="32" name="TextBox 39"/>
          <p:cNvSpPr txBox="1"/>
          <p:nvPr/>
        </p:nvSpPr>
        <p:spPr>
          <a:xfrm>
            <a:off x="2205785" y="7890317"/>
            <a:ext cx="200660" cy="96520"/>
          </a:xfrm>
          <a:prstGeom prst="rect">
            <a:avLst/>
          </a:prstGeom>
          <a:noFill/>
        </p:spPr>
        <p:txBody>
          <a:bodyPr wrap="none" lIns="81473" tIns="40737" rIns="81473" bIns="40737" rtlCol="0">
            <a:spAutoFit/>
          </a:bodyPr>
          <a:lstStyle/>
          <a:p>
            <a:r>
              <a:rPr lang="zh-CN" altLang="en-US" sz="100" dirty="0" smtClean="0"/>
              <a:t>延迟符</a:t>
            </a:r>
            <a:endParaRPr lang="zh-CN" altLang="en-US" sz="100" dirty="0"/>
          </a:p>
        </p:txBody>
      </p:sp>
      <p:grpSp>
        <p:nvGrpSpPr>
          <p:cNvPr id="34" name="组合 33"/>
          <p:cNvGrpSpPr/>
          <p:nvPr/>
        </p:nvGrpSpPr>
        <p:grpSpPr>
          <a:xfrm>
            <a:off x="7244758" y="1911773"/>
            <a:ext cx="2969429" cy="777278"/>
            <a:chOff x="11592" y="3415"/>
            <a:chExt cx="4932" cy="1291"/>
          </a:xfr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</p:grpSpPr>
        <p:sp>
          <p:nvSpPr>
            <p:cNvPr id="42" name="圆角矩形 41"/>
            <p:cNvSpPr/>
            <p:nvPr/>
          </p:nvSpPr>
          <p:spPr>
            <a:xfrm>
              <a:off x="12095" y="3415"/>
              <a:ext cx="3634" cy="1163"/>
            </a:xfrm>
            <a:prstGeom prst="roundRect">
              <a:avLst/>
            </a:prstGeom>
            <a:grpFill/>
            <a:ln>
              <a:noFill/>
            </a:ln>
            <a:effectLst>
              <a:outerShdw blurRad="152400" dist="152400" dir="5400000" sx="94000" sy="94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473" tIns="40737" rIns="81473" bIns="40737"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43" name="TextBox 26"/>
            <p:cNvSpPr txBox="1"/>
            <p:nvPr/>
          </p:nvSpPr>
          <p:spPr>
            <a:xfrm>
              <a:off x="11592" y="3415"/>
              <a:ext cx="4932" cy="1291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txBody>
            <a:bodyPr wrap="none" lIns="121910" tIns="60954" rIns="121910" bIns="60954" rtlCol="0">
              <a:spAutoFit/>
            </a:bodyPr>
            <a:lstStyle/>
            <a:p>
              <a:pPr algn="r"/>
              <a:r>
                <a:rPr lang="en-US" altLang="zh-CN" sz="4265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2.</a:t>
              </a:r>
              <a:r>
                <a:rPr lang="zh-CN" altLang="en-US" sz="4265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家长问卷</a:t>
              </a:r>
            </a:p>
          </p:txBody>
        </p:sp>
      </p:grpSp>
      <p:sp>
        <p:nvSpPr>
          <p:cNvPr id="44" name="矩形 43"/>
          <p:cNvSpPr/>
          <p:nvPr/>
        </p:nvSpPr>
        <p:spPr bwMode="auto">
          <a:xfrm>
            <a:off x="2404684" y="5076275"/>
            <a:ext cx="2083176" cy="5882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3131" tIns="61565" rIns="123131" bIns="61565" spcCol="0" rtlCol="0" anchor="ctr"/>
          <a:lstStyle/>
          <a:p>
            <a:r>
              <a:rPr lang="zh-CN" sz="3415" b="1" dirty="0">
                <a:latin typeface="华文楷体" panose="02010600040101010101" charset="-122"/>
                <a:ea typeface="华文楷体" panose="02010600040101010101" charset="-122"/>
              </a:rPr>
              <a:t>材料审核</a:t>
            </a:r>
          </a:p>
        </p:txBody>
      </p:sp>
      <p:sp>
        <p:nvSpPr>
          <p:cNvPr id="45" name="矩形 44"/>
          <p:cNvSpPr/>
          <p:nvPr/>
        </p:nvSpPr>
        <p:spPr bwMode="auto">
          <a:xfrm>
            <a:off x="2404684" y="3417561"/>
            <a:ext cx="2083176" cy="5731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3131" tIns="61565" rIns="123131" bIns="61565" spcCol="0" rtlCol="0" anchor="ctr"/>
          <a:lstStyle/>
          <a:p>
            <a:r>
              <a:rPr lang="zh-CN" sz="3415" b="1" dirty="0">
                <a:latin typeface="华文楷体" panose="02010600040101010101" charset="-122"/>
                <a:ea typeface="华文楷体" panose="02010600040101010101" charset="-122"/>
              </a:rPr>
              <a:t>师生访谈</a:t>
            </a:r>
          </a:p>
        </p:txBody>
      </p:sp>
      <p:sp>
        <p:nvSpPr>
          <p:cNvPr id="46" name="矩形 45"/>
          <p:cNvSpPr/>
          <p:nvPr/>
        </p:nvSpPr>
        <p:spPr bwMode="auto">
          <a:xfrm>
            <a:off x="2404745" y="4251960"/>
            <a:ext cx="2480945" cy="56388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23131" tIns="61565" rIns="123131" bIns="61565" spcCol="0" rtlCol="0" anchor="ctr"/>
          <a:lstStyle/>
          <a:p>
            <a:pPr algn="l">
              <a:buClrTx/>
              <a:buSzTx/>
              <a:buFontTx/>
            </a:pPr>
            <a:r>
              <a:rPr lang="zh-CN" sz="3415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现场考察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2434788" y="3054510"/>
            <a:ext cx="3077201" cy="138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6697472" y="3068358"/>
            <a:ext cx="3077201" cy="138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 bwMode="auto">
          <a:xfrm flipH="1">
            <a:off x="6096000" y="3607214"/>
            <a:ext cx="14450" cy="221141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-30480" y="24765"/>
            <a:ext cx="12221845" cy="630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-29845" y="-16510"/>
            <a:ext cx="12221210" cy="5048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8"/>
          <p:cNvSpPr txBox="1"/>
          <p:nvPr/>
        </p:nvSpPr>
        <p:spPr>
          <a:xfrm>
            <a:off x="132165" y="12880"/>
            <a:ext cx="432689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5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中小学文明测评迎检指标解读</a:t>
            </a:r>
            <a:endParaRPr lang="zh-CN" altLang="en-US" sz="25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845" y="-124"/>
            <a:ext cx="12221570" cy="6874633"/>
          </a:xfrm>
          <a:prstGeom prst="rect">
            <a:avLst/>
          </a:prstGeom>
        </p:spPr>
      </p:pic>
      <p:pic>
        <p:nvPicPr>
          <p:cNvPr id="2" name="图片 1" descr="&amp;pfm122&amp;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/>
                </a14:imgProps>
              </a:ext>
            </a:extLst>
          </a:blip>
          <a:srcRect/>
          <a:stretch>
            <a:fillRect/>
          </a:stretch>
        </p:blipFill>
        <p:spPr>
          <a:xfrm>
            <a:off x="277495" y="67310"/>
            <a:ext cx="11607165" cy="680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845" y="-16634"/>
            <a:ext cx="12221570" cy="6874633"/>
          </a:xfrm>
          <a:prstGeom prst="rect">
            <a:avLst/>
          </a:prstGeom>
        </p:spPr>
      </p:pic>
      <p:sp>
        <p:nvSpPr>
          <p:cNvPr id="2" name="流程图: 数据 2"/>
          <p:cNvSpPr/>
          <p:nvPr/>
        </p:nvSpPr>
        <p:spPr>
          <a:xfrm rot="10800000">
            <a:off x="3942715" y="1710055"/>
            <a:ext cx="7490460" cy="155702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030"/>
              <a:gd name="connsiteY0-22" fmla="*/ 10155 h 10155"/>
              <a:gd name="connsiteX1-23" fmla="*/ 30 w 8030"/>
              <a:gd name="connsiteY1-24" fmla="*/ 0 h 10155"/>
              <a:gd name="connsiteX2-25" fmla="*/ 8030 w 8030"/>
              <a:gd name="connsiteY2-26" fmla="*/ 0 h 10155"/>
              <a:gd name="connsiteX3-27" fmla="*/ 6597 w 8030"/>
              <a:gd name="connsiteY3-28" fmla="*/ 10000 h 10155"/>
              <a:gd name="connsiteX4-29" fmla="*/ 0 w 8030"/>
              <a:gd name="connsiteY4-30" fmla="*/ 10155 h 101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30" h="10155">
                <a:moveTo>
                  <a:pt x="0" y="10155"/>
                </a:moveTo>
                <a:lnTo>
                  <a:pt x="30" y="0"/>
                </a:lnTo>
                <a:lnTo>
                  <a:pt x="8030" y="0"/>
                </a:lnTo>
                <a:lnTo>
                  <a:pt x="6597" y="10000"/>
                </a:lnTo>
                <a:lnTo>
                  <a:pt x="0" y="1015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流程图: 数据 2"/>
          <p:cNvSpPr/>
          <p:nvPr/>
        </p:nvSpPr>
        <p:spPr>
          <a:xfrm rot="10800000">
            <a:off x="415843" y="3798912"/>
            <a:ext cx="6251864" cy="154533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567"/>
              <a:gd name="connsiteY0-22" fmla="*/ 10077 h 10077"/>
              <a:gd name="connsiteX1-23" fmla="*/ 2000 w 8567"/>
              <a:gd name="connsiteY1-24" fmla="*/ 77 h 10077"/>
              <a:gd name="connsiteX2-25" fmla="*/ 7158 w 8567"/>
              <a:gd name="connsiteY2-26" fmla="*/ 0 h 10077"/>
              <a:gd name="connsiteX3-27" fmla="*/ 8567 w 8567"/>
              <a:gd name="connsiteY3-28" fmla="*/ 10077 h 10077"/>
              <a:gd name="connsiteX4-29" fmla="*/ 0 w 8567"/>
              <a:gd name="connsiteY4-30" fmla="*/ 10077 h 10077"/>
              <a:gd name="connsiteX0-31" fmla="*/ 0 w 8355"/>
              <a:gd name="connsiteY0-32" fmla="*/ 10000 h 10000"/>
              <a:gd name="connsiteX1-33" fmla="*/ 2335 w 8355"/>
              <a:gd name="connsiteY1-34" fmla="*/ 76 h 10000"/>
              <a:gd name="connsiteX2-35" fmla="*/ 8355 w 8355"/>
              <a:gd name="connsiteY2-36" fmla="*/ 0 h 10000"/>
              <a:gd name="connsiteX3-37" fmla="*/ 8286 w 8355"/>
              <a:gd name="connsiteY3-38" fmla="*/ 9846 h 10000"/>
              <a:gd name="connsiteX4-39" fmla="*/ 0 w 8355"/>
              <a:gd name="connsiteY4-40" fmla="*/ 10000 h 10000"/>
              <a:gd name="connsiteX0-41" fmla="*/ 0 w 10000"/>
              <a:gd name="connsiteY0-42" fmla="*/ 10000 h 10000"/>
              <a:gd name="connsiteX1-43" fmla="*/ 2795 w 10000"/>
              <a:gd name="connsiteY1-44" fmla="*/ 76 h 10000"/>
              <a:gd name="connsiteX2-45" fmla="*/ 10000 w 10000"/>
              <a:gd name="connsiteY2-46" fmla="*/ 0 h 10000"/>
              <a:gd name="connsiteX3-47" fmla="*/ 9993 w 10000"/>
              <a:gd name="connsiteY3-48" fmla="*/ 9846 h 10000"/>
              <a:gd name="connsiteX4-49" fmla="*/ 0 w 10000"/>
              <a:gd name="connsiteY4-50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795" y="76"/>
                </a:lnTo>
                <a:lnTo>
                  <a:pt x="10000" y="0"/>
                </a:lnTo>
                <a:cubicBezTo>
                  <a:pt x="9998" y="3282"/>
                  <a:pt x="9995" y="6564"/>
                  <a:pt x="9993" y="9846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流程图: 数据 2"/>
          <p:cNvSpPr/>
          <p:nvPr/>
        </p:nvSpPr>
        <p:spPr>
          <a:xfrm rot="10800000">
            <a:off x="-130810" y="2279015"/>
            <a:ext cx="10878185" cy="22034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9178"/>
              <a:gd name="connsiteY0-22" fmla="*/ 10000 h 10000"/>
              <a:gd name="connsiteX1-23" fmla="*/ 1178 w 9178"/>
              <a:gd name="connsiteY1-24" fmla="*/ 0 h 10000"/>
              <a:gd name="connsiteX2-25" fmla="*/ 9178 w 9178"/>
              <a:gd name="connsiteY2-26" fmla="*/ 0 h 10000"/>
              <a:gd name="connsiteX3-27" fmla="*/ 7745 w 9178"/>
              <a:gd name="connsiteY3-28" fmla="*/ 10000 h 10000"/>
              <a:gd name="connsiteX4-29" fmla="*/ 0 w 9178"/>
              <a:gd name="connsiteY4-30" fmla="*/ 10000 h 10000"/>
              <a:gd name="connsiteX0-31" fmla="*/ 0 w 8474"/>
              <a:gd name="connsiteY0-32" fmla="*/ 10000 h 10000"/>
              <a:gd name="connsiteX1-33" fmla="*/ 1284 w 8474"/>
              <a:gd name="connsiteY1-34" fmla="*/ 0 h 10000"/>
              <a:gd name="connsiteX2-35" fmla="*/ 8474 w 8474"/>
              <a:gd name="connsiteY2-36" fmla="*/ 0 h 10000"/>
              <a:gd name="connsiteX3-37" fmla="*/ 8439 w 8474"/>
              <a:gd name="connsiteY3-38" fmla="*/ 10000 h 10000"/>
              <a:gd name="connsiteX4-39" fmla="*/ 0 w 8474"/>
              <a:gd name="connsiteY4-40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474" h="10000">
                <a:moveTo>
                  <a:pt x="0" y="10000"/>
                </a:moveTo>
                <a:lnTo>
                  <a:pt x="1284" y="0"/>
                </a:lnTo>
                <a:lnTo>
                  <a:pt x="8474" y="0"/>
                </a:lnTo>
                <a:cubicBezTo>
                  <a:pt x="8462" y="3333"/>
                  <a:pt x="8451" y="6667"/>
                  <a:pt x="8439" y="10000"/>
                </a:cubicBez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061544" y="2486730"/>
            <a:ext cx="1567180" cy="1599565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9800" b="1" dirty="0" smtClean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en-US" sz="9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6835" y="2741262"/>
            <a:ext cx="3483610" cy="1090295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应知应会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58"/>
          <p:cNvSpPr txBox="1"/>
          <p:nvPr/>
        </p:nvSpPr>
        <p:spPr>
          <a:xfrm>
            <a:off x="46717" y="-3630"/>
            <a:ext cx="934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043555" y="1584325"/>
            <a:ext cx="8631555" cy="1170940"/>
          </a:xfrm>
          <a:prstGeom prst="rect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lIns="91443" tIns="45720" rIns="91443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419090" y="1337310"/>
            <a:ext cx="387985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3" tIns="45720" rIns="91443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    师</a:t>
            </a:r>
          </a:p>
        </p:txBody>
      </p:sp>
      <p:sp>
        <p:nvSpPr>
          <p:cNvPr id="22" name="六边形 21"/>
          <p:cNvSpPr/>
          <p:nvPr/>
        </p:nvSpPr>
        <p:spPr>
          <a:xfrm>
            <a:off x="438150" y="3018790"/>
            <a:ext cx="2218055" cy="143192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3" tIns="45720" rIns="91443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应知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应会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内容</a:t>
            </a:r>
          </a:p>
        </p:txBody>
      </p:sp>
      <p:cxnSp>
        <p:nvCxnSpPr>
          <p:cNvPr id="23" name="直接箭头连接符 22"/>
          <p:cNvCxnSpPr>
            <a:stCxn id="22" idx="5"/>
            <a:endCxn id="20" idx="1"/>
          </p:cNvCxnSpPr>
          <p:nvPr/>
        </p:nvCxnSpPr>
        <p:spPr>
          <a:xfrm flipV="1">
            <a:off x="2298065" y="2169795"/>
            <a:ext cx="745490" cy="84899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24" name="直接箭头连接符 23"/>
          <p:cNvCxnSpPr>
            <a:stCxn id="22" idx="0"/>
            <a:endCxn id="27" idx="1"/>
          </p:cNvCxnSpPr>
          <p:nvPr/>
        </p:nvCxnSpPr>
        <p:spPr>
          <a:xfrm flipV="1">
            <a:off x="2656205" y="3734435"/>
            <a:ext cx="387350" cy="63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25" name="直接箭头连接符 24"/>
          <p:cNvCxnSpPr>
            <a:stCxn id="22" idx="1"/>
            <a:endCxn id="30" idx="1"/>
          </p:cNvCxnSpPr>
          <p:nvPr/>
        </p:nvCxnSpPr>
        <p:spPr>
          <a:xfrm>
            <a:off x="2298065" y="4450715"/>
            <a:ext cx="745490" cy="75692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320415" y="1706880"/>
            <a:ext cx="8237855" cy="109156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5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社会主义核心价值观、八礼四仪、校园文明六个好、四德、教师职业道德</a:t>
            </a:r>
          </a:p>
        </p:txBody>
      </p:sp>
      <p:sp>
        <p:nvSpPr>
          <p:cNvPr id="27" name="矩形 26"/>
          <p:cNvSpPr/>
          <p:nvPr/>
        </p:nvSpPr>
        <p:spPr>
          <a:xfrm>
            <a:off x="3043555" y="3148965"/>
            <a:ext cx="8631555" cy="1170940"/>
          </a:xfrm>
          <a:prstGeom prst="rect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lIns="91443" tIns="45720" rIns="91443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419090" y="2897505"/>
            <a:ext cx="3879215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3" tIns="45720" rIns="91443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    生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20415" y="3296285"/>
            <a:ext cx="8237855" cy="109156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altLang="en-US" sz="2500" b="1" dirty="0">
                <a:latin typeface="华文楷体" panose="02010600040101010101" charset="-122"/>
                <a:ea typeface="华文楷体" panose="02010600040101010101" charset="-122"/>
              </a:rPr>
              <a:t>社会主义核心价值观、八礼四仪、校园文明六个好、四德、中小学生守则</a:t>
            </a:r>
          </a:p>
        </p:txBody>
      </p:sp>
      <p:sp>
        <p:nvSpPr>
          <p:cNvPr id="30" name="矩形 29"/>
          <p:cNvSpPr/>
          <p:nvPr/>
        </p:nvSpPr>
        <p:spPr>
          <a:xfrm>
            <a:off x="3043555" y="4741545"/>
            <a:ext cx="8631555" cy="932180"/>
          </a:xfrm>
          <a:prstGeom prst="rect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lIns="91443" tIns="45720" rIns="91443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419090" y="4477385"/>
            <a:ext cx="3879215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3" tIns="45720" rIns="91443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    增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20415" y="4994275"/>
            <a:ext cx="7675245" cy="59118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altLang="en-US" sz="2500" b="1" dirty="0">
                <a:latin typeface="华文楷体" panose="02010600040101010101" charset="-122"/>
                <a:ea typeface="华文楷体" panose="02010600040101010101" charset="-122"/>
              </a:rPr>
              <a:t>师生对《常州市文明行为促进条例》知晓情况</a:t>
            </a:r>
          </a:p>
        </p:txBody>
      </p:sp>
      <p:sp>
        <p:nvSpPr>
          <p:cNvPr id="57" name="矩形 56"/>
          <p:cNvSpPr/>
          <p:nvPr/>
        </p:nvSpPr>
        <p:spPr>
          <a:xfrm>
            <a:off x="-30480" y="24765"/>
            <a:ext cx="12221845" cy="630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-29845" y="-16510"/>
            <a:ext cx="12221210" cy="5048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8"/>
          <p:cNvSpPr txBox="1"/>
          <p:nvPr/>
        </p:nvSpPr>
        <p:spPr>
          <a:xfrm>
            <a:off x="132165" y="12880"/>
            <a:ext cx="432689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5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中小学文明测评迎检指标解读</a:t>
            </a:r>
            <a:endParaRPr lang="zh-CN" altLang="en-US" sz="25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vortex dir="r"/>
      </p:transition>
    </mc:Choice>
    <mc:Fallback>
      <p:transition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29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29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29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59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59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059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bldLvl="0" animBg="1"/>
          <p:bldP spid="21" grpId="0" bldLvl="0" animBg="1"/>
          <p:bldP spid="22" grpId="0" bldLvl="0" animBg="1"/>
          <p:bldP spid="26" grpId="0"/>
          <p:bldP spid="26" grpId="1"/>
          <p:bldP spid="27" grpId="0" bldLvl="0" animBg="1"/>
          <p:bldP spid="28" grpId="0" bldLvl="0" animBg="1"/>
          <p:bldP spid="29" grpId="0"/>
          <p:bldP spid="29" grpId="1"/>
          <p:bldP spid="30" grpId="0" bldLvl="0" animBg="1"/>
          <p:bldP spid="31" grpId="0" bldLvl="0" animBg="1"/>
          <p:bldP spid="32" grpId="0"/>
          <p:bldP spid="32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29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29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29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59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59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059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bldLvl="0" animBg="1"/>
          <p:bldP spid="21" grpId="0" bldLvl="0" animBg="1"/>
          <p:bldP spid="22" grpId="0" bldLvl="0" animBg="1"/>
          <p:bldP spid="26" grpId="0"/>
          <p:bldP spid="26" grpId="1"/>
          <p:bldP spid="27" grpId="0" bldLvl="0" animBg="1"/>
          <p:bldP spid="28" grpId="0" bldLvl="0" animBg="1"/>
          <p:bldP spid="29" grpId="0"/>
          <p:bldP spid="29" grpId="1"/>
          <p:bldP spid="30" grpId="0" bldLvl="0" animBg="1"/>
          <p:bldP spid="31" grpId="0" bldLvl="0" animBg="1"/>
          <p:bldP spid="32" grpId="0"/>
          <p:bldP spid="32" grpId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58"/>
          <p:cNvSpPr txBox="1"/>
          <p:nvPr/>
        </p:nvSpPr>
        <p:spPr>
          <a:xfrm>
            <a:off x="46717" y="-3630"/>
            <a:ext cx="934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-30480" y="24765"/>
            <a:ext cx="12221845" cy="630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-29845" y="-16510"/>
            <a:ext cx="12221210" cy="5048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8"/>
          <p:cNvSpPr txBox="1"/>
          <p:nvPr/>
        </p:nvSpPr>
        <p:spPr>
          <a:xfrm>
            <a:off x="132165" y="12880"/>
            <a:ext cx="432689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中小学文明测评迎检指标解读</a:t>
            </a:r>
            <a:endParaRPr lang="zh-CN" altLang="en-US" sz="25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94105" y="1634490"/>
            <a:ext cx="930084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81000">
              <a:lnSpc>
                <a:spcPct val="150000"/>
              </a:lnSpc>
            </a:pPr>
            <a:r>
              <a:rPr lang="zh-CN" sz="2800" b="1">
                <a:solidFill>
                  <a:srgbClr val="C00000"/>
                </a:solidFill>
                <a:ea typeface="宋体" panose="02010600030101010101" pitchFamily="2" charset="-122"/>
                <a:cs typeface="Times New Roman" panose="02020603050405020304" charset="0"/>
              </a:rPr>
              <a:t>1、</a:t>
            </a:r>
            <a:r>
              <a:rPr lang="zh-CN" sz="2800" b="1">
                <a:solidFill>
                  <a:srgbClr val="C00000"/>
                </a:solidFill>
                <a:ea typeface="宋体" panose="02010600030101010101" pitchFamily="2" charset="-122"/>
              </a:rPr>
              <a:t>关于教职员工应知应会</a:t>
            </a:r>
            <a:r>
              <a:rPr lang="zh-CN" sz="2800" b="1">
                <a:solidFill>
                  <a:srgbClr val="C00000"/>
                </a:solidFill>
                <a:ea typeface="宋体" panose="02010600030101010101" pitchFamily="2" charset="-122"/>
                <a:sym typeface="+mn-ea"/>
              </a:rPr>
              <a:t>的</a:t>
            </a:r>
            <a:r>
              <a:rPr lang="zh-CN" sz="2800" b="1">
                <a:solidFill>
                  <a:srgbClr val="C00000"/>
                </a:solidFill>
                <a:ea typeface="宋体" panose="02010600030101010101" pitchFamily="2" charset="-122"/>
              </a:rPr>
              <a:t>注意点</a:t>
            </a:r>
          </a:p>
          <a:p>
            <a:pPr indent="381000">
              <a:lnSpc>
                <a:spcPct val="150000"/>
              </a:lnSpc>
            </a:pPr>
            <a:r>
              <a:rPr lang="zh-CN" sz="2800" b="1">
                <a:ea typeface="宋体" panose="02010600030101010101" pitchFamily="2" charset="-122"/>
              </a:rPr>
              <a:t>     </a:t>
            </a:r>
            <a:r>
              <a:rPr lang="zh-CN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（1）关注非班主任教师</a:t>
            </a:r>
          </a:p>
          <a:p>
            <a:r>
              <a:rPr lang="zh-CN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（2）关注后勤员工、门卫（知晓价值观、六个好）</a:t>
            </a:r>
          </a:p>
          <a:p>
            <a:r>
              <a:rPr lang="zh-CN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（3）关注在校临时跟岗、实习的人员</a:t>
            </a:r>
          </a:p>
          <a:p>
            <a:pPr indent="381000">
              <a:lnSpc>
                <a:spcPct val="150000"/>
              </a:lnSpc>
            </a:pPr>
            <a:r>
              <a:rPr lang="zh-CN" sz="2800" b="1">
                <a:solidFill>
                  <a:srgbClr val="C00000"/>
                </a:solidFill>
                <a:ea typeface="宋体" panose="02010600030101010101" pitchFamily="2" charset="-122"/>
                <a:cs typeface="Times New Roman" panose="02020603050405020304" charset="0"/>
              </a:rPr>
              <a:t>2、关于学生应知应会</a:t>
            </a:r>
            <a:r>
              <a:rPr lang="zh-CN" sz="2800" b="1">
                <a:solidFill>
                  <a:srgbClr val="C00000"/>
                </a:solidFill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的</a:t>
            </a:r>
            <a:r>
              <a:rPr lang="zh-CN" sz="2800" b="1">
                <a:solidFill>
                  <a:srgbClr val="C00000"/>
                </a:solidFill>
                <a:ea typeface="宋体" panose="02010600030101010101" pitchFamily="2" charset="-122"/>
                <a:cs typeface="Times New Roman" panose="02020603050405020304" charset="0"/>
              </a:rPr>
              <a:t>注意点</a:t>
            </a:r>
          </a:p>
          <a:p>
            <a:pPr indent="381000">
              <a:lnSpc>
                <a:spcPct val="150000"/>
              </a:lnSpc>
            </a:pPr>
            <a:r>
              <a:rPr lang="zh-CN" altLang="en-US" sz="2800" b="1">
                <a:solidFill>
                  <a:srgbClr val="C00000"/>
                </a:solidFill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altLang="en-US" sz="2800" b="1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熟背＋理解（高年级，举例）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314690" y="918210"/>
            <a:ext cx="3517265" cy="2065655"/>
            <a:chOff x="13048" y="1400"/>
            <a:chExt cx="5539" cy="3253"/>
          </a:xfrm>
        </p:grpSpPr>
        <p:sp>
          <p:nvSpPr>
            <p:cNvPr id="2" name="云形标注 1"/>
            <p:cNvSpPr/>
            <p:nvPr/>
          </p:nvSpPr>
          <p:spPr>
            <a:xfrm>
              <a:off x="13048" y="1400"/>
              <a:ext cx="5539" cy="3253"/>
            </a:xfrm>
            <a:prstGeom prst="cloudCallout">
              <a:avLst>
                <a:gd name="adj1" fmla="val -54639"/>
                <a:gd name="adj2" fmla="val 5261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3502" y="2000"/>
              <a:ext cx="5085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</a:t>
              </a:r>
              <a:r>
                <a:rPr lang="zh-CN" altLang="en-US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测评指标</a:t>
              </a:r>
            </a:p>
            <a:p>
              <a:r>
                <a:rPr lang="zh-CN" altLang="en-US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12、15、20、24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4"/>
            <a:ext cx="12221570" cy="6874633"/>
          </a:xfrm>
          <a:prstGeom prst="rect">
            <a:avLst/>
          </a:prstGeom>
        </p:spPr>
      </p:pic>
      <p:sp>
        <p:nvSpPr>
          <p:cNvPr id="2" name="流程图: 数据 2"/>
          <p:cNvSpPr/>
          <p:nvPr/>
        </p:nvSpPr>
        <p:spPr>
          <a:xfrm rot="10800000">
            <a:off x="3942715" y="1710055"/>
            <a:ext cx="7490460" cy="155702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030"/>
              <a:gd name="connsiteY0-22" fmla="*/ 10155 h 10155"/>
              <a:gd name="connsiteX1-23" fmla="*/ 30 w 8030"/>
              <a:gd name="connsiteY1-24" fmla="*/ 0 h 10155"/>
              <a:gd name="connsiteX2-25" fmla="*/ 8030 w 8030"/>
              <a:gd name="connsiteY2-26" fmla="*/ 0 h 10155"/>
              <a:gd name="connsiteX3-27" fmla="*/ 6597 w 8030"/>
              <a:gd name="connsiteY3-28" fmla="*/ 10000 h 10155"/>
              <a:gd name="connsiteX4-29" fmla="*/ 0 w 8030"/>
              <a:gd name="connsiteY4-30" fmla="*/ 10155 h 101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30" h="10155">
                <a:moveTo>
                  <a:pt x="0" y="10155"/>
                </a:moveTo>
                <a:lnTo>
                  <a:pt x="30" y="0"/>
                </a:lnTo>
                <a:lnTo>
                  <a:pt x="8030" y="0"/>
                </a:lnTo>
                <a:lnTo>
                  <a:pt x="6597" y="10000"/>
                </a:lnTo>
                <a:lnTo>
                  <a:pt x="0" y="1015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流程图: 数据 2"/>
          <p:cNvSpPr/>
          <p:nvPr/>
        </p:nvSpPr>
        <p:spPr>
          <a:xfrm rot="10800000">
            <a:off x="415843" y="3798912"/>
            <a:ext cx="6251864" cy="154533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567"/>
              <a:gd name="connsiteY0-22" fmla="*/ 10077 h 10077"/>
              <a:gd name="connsiteX1-23" fmla="*/ 2000 w 8567"/>
              <a:gd name="connsiteY1-24" fmla="*/ 77 h 10077"/>
              <a:gd name="connsiteX2-25" fmla="*/ 7158 w 8567"/>
              <a:gd name="connsiteY2-26" fmla="*/ 0 h 10077"/>
              <a:gd name="connsiteX3-27" fmla="*/ 8567 w 8567"/>
              <a:gd name="connsiteY3-28" fmla="*/ 10077 h 10077"/>
              <a:gd name="connsiteX4-29" fmla="*/ 0 w 8567"/>
              <a:gd name="connsiteY4-30" fmla="*/ 10077 h 10077"/>
              <a:gd name="connsiteX0-31" fmla="*/ 0 w 8355"/>
              <a:gd name="connsiteY0-32" fmla="*/ 10000 h 10000"/>
              <a:gd name="connsiteX1-33" fmla="*/ 2335 w 8355"/>
              <a:gd name="connsiteY1-34" fmla="*/ 76 h 10000"/>
              <a:gd name="connsiteX2-35" fmla="*/ 8355 w 8355"/>
              <a:gd name="connsiteY2-36" fmla="*/ 0 h 10000"/>
              <a:gd name="connsiteX3-37" fmla="*/ 8286 w 8355"/>
              <a:gd name="connsiteY3-38" fmla="*/ 9846 h 10000"/>
              <a:gd name="connsiteX4-39" fmla="*/ 0 w 8355"/>
              <a:gd name="connsiteY4-40" fmla="*/ 10000 h 10000"/>
              <a:gd name="connsiteX0-41" fmla="*/ 0 w 10000"/>
              <a:gd name="connsiteY0-42" fmla="*/ 10000 h 10000"/>
              <a:gd name="connsiteX1-43" fmla="*/ 2795 w 10000"/>
              <a:gd name="connsiteY1-44" fmla="*/ 76 h 10000"/>
              <a:gd name="connsiteX2-45" fmla="*/ 10000 w 10000"/>
              <a:gd name="connsiteY2-46" fmla="*/ 0 h 10000"/>
              <a:gd name="connsiteX3-47" fmla="*/ 9993 w 10000"/>
              <a:gd name="connsiteY3-48" fmla="*/ 9846 h 10000"/>
              <a:gd name="connsiteX4-49" fmla="*/ 0 w 10000"/>
              <a:gd name="connsiteY4-50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795" y="76"/>
                </a:lnTo>
                <a:lnTo>
                  <a:pt x="10000" y="0"/>
                </a:lnTo>
                <a:cubicBezTo>
                  <a:pt x="9998" y="3282"/>
                  <a:pt x="9995" y="6564"/>
                  <a:pt x="9993" y="9846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流程图: 数据 2"/>
          <p:cNvSpPr/>
          <p:nvPr/>
        </p:nvSpPr>
        <p:spPr>
          <a:xfrm rot="10800000">
            <a:off x="-130810" y="2279015"/>
            <a:ext cx="10878185" cy="22034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9178"/>
              <a:gd name="connsiteY0-22" fmla="*/ 10000 h 10000"/>
              <a:gd name="connsiteX1-23" fmla="*/ 1178 w 9178"/>
              <a:gd name="connsiteY1-24" fmla="*/ 0 h 10000"/>
              <a:gd name="connsiteX2-25" fmla="*/ 9178 w 9178"/>
              <a:gd name="connsiteY2-26" fmla="*/ 0 h 10000"/>
              <a:gd name="connsiteX3-27" fmla="*/ 7745 w 9178"/>
              <a:gd name="connsiteY3-28" fmla="*/ 10000 h 10000"/>
              <a:gd name="connsiteX4-29" fmla="*/ 0 w 9178"/>
              <a:gd name="connsiteY4-30" fmla="*/ 10000 h 10000"/>
              <a:gd name="connsiteX0-31" fmla="*/ 0 w 8474"/>
              <a:gd name="connsiteY0-32" fmla="*/ 10000 h 10000"/>
              <a:gd name="connsiteX1-33" fmla="*/ 1284 w 8474"/>
              <a:gd name="connsiteY1-34" fmla="*/ 0 h 10000"/>
              <a:gd name="connsiteX2-35" fmla="*/ 8474 w 8474"/>
              <a:gd name="connsiteY2-36" fmla="*/ 0 h 10000"/>
              <a:gd name="connsiteX3-37" fmla="*/ 8439 w 8474"/>
              <a:gd name="connsiteY3-38" fmla="*/ 10000 h 10000"/>
              <a:gd name="connsiteX4-39" fmla="*/ 0 w 8474"/>
              <a:gd name="connsiteY4-40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474" h="10000">
                <a:moveTo>
                  <a:pt x="0" y="10000"/>
                </a:moveTo>
                <a:lnTo>
                  <a:pt x="1284" y="0"/>
                </a:lnTo>
                <a:lnTo>
                  <a:pt x="8474" y="0"/>
                </a:lnTo>
                <a:cubicBezTo>
                  <a:pt x="8462" y="3333"/>
                  <a:pt x="8451" y="6667"/>
                  <a:pt x="8439" y="10000"/>
                </a:cubicBez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061544" y="2486730"/>
            <a:ext cx="1567180" cy="1599565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9800" b="1" dirty="0" smtClean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en-US" sz="9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6835" y="2741262"/>
            <a:ext cx="3483610" cy="1090295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环境文化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881935036"/>
  <p:tag name="KSO_WM_UNIT_PLACING_PICTURE_USER_VIEWPORT" val="{&quot;height&quot;:7905,&quot;width&quot;:13005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3134751"/>
  <p:tag name="MH_LIBRARY" val="GRAPHIC"/>
  <p:tag name="MH_TYPE" val="SubTitle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3134751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3134751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3134751"/>
  <p:tag name="MH_LIBRARY" val="GRAPHIC"/>
  <p:tag name="MH_TYPE" val="SubTitle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3134408"/>
  <p:tag name="MH_LIBRARY" val="GRAPHIC"/>
  <p:tag name="MH_TYPE" val="SubTitle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3134408"/>
  <p:tag name="MH_LIBRARY" val="GRAPHIC"/>
  <p:tag name="MH_TYPE" val="SubTitle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3134408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3134751"/>
  <p:tag name="MH_LIBRARY" val="GRAPHIC"/>
  <p:tag name="MH_TYPE" val="Other"/>
  <p:tag name="MH_ORDER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3134751"/>
  <p:tag name="MH_LIBRARY" val="GRAPHIC"/>
  <p:tag name="MH_TYPE" val="Other"/>
  <p:tag name="MH_ORDER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3134751"/>
  <p:tag name="MH_LIBRARY" val="GRAPHIC"/>
  <p:tag name="MH_TYPE" val="SubTitle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3134751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313475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1905</Words>
  <Application>Microsoft Office PowerPoint</Application>
  <PresentationFormat>自定义</PresentationFormat>
  <Paragraphs>159</Paragraphs>
  <Slides>27</Slides>
  <Notes>22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keywords>更多模版：亮亮图文旗舰店https:/liangliangtuwen.tmall.com</cp:keywords>
  <dc:description>更多模版：亮亮图文旗舰店https://liangliangtuwen.tmall.com</dc:description>
  <cp:lastModifiedBy>Administrator</cp:lastModifiedBy>
  <cp:revision>42</cp:revision>
  <dcterms:created xsi:type="dcterms:W3CDTF">2017-11-29T01:56:00Z</dcterms:created>
  <dcterms:modified xsi:type="dcterms:W3CDTF">2020-05-29T01:19:20Z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