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5" r:id="rId3"/>
    <p:sldId id="348" r:id="rId5"/>
    <p:sldId id="349" r:id="rId6"/>
    <p:sldId id="383" r:id="rId7"/>
    <p:sldId id="385" r:id="rId8"/>
    <p:sldId id="386" r:id="rId9"/>
    <p:sldId id="387" r:id="rId10"/>
    <p:sldId id="392" r:id="rId11"/>
    <p:sldId id="388" r:id="rId12"/>
    <p:sldId id="430" r:id="rId13"/>
    <p:sldId id="389" r:id="rId14"/>
    <p:sldId id="467" r:id="rId15"/>
    <p:sldId id="390" r:id="rId16"/>
    <p:sldId id="477" r:id="rId17"/>
    <p:sldId id="486" r:id="rId18"/>
    <p:sldId id="469" r:id="rId19"/>
    <p:sldId id="391" r:id="rId20"/>
    <p:sldId id="470" r:id="rId21"/>
    <p:sldId id="468" r:id="rId22"/>
    <p:sldId id="471" r:id="rId23"/>
    <p:sldId id="472" r:id="rId24"/>
    <p:sldId id="473" r:id="rId25"/>
    <p:sldId id="34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  <a:srgbClr val="009D85"/>
    <a:srgbClr val="068380"/>
    <a:srgbClr val="056968"/>
    <a:srgbClr val="04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698" y="-738"/>
      </p:cViewPr>
      <p:guideLst>
        <p:guide orient="horz" pos="2272"/>
        <p:guide pos="3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87EF-EB1D-4B42-AC57-5E49B15E34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F0032-DBD6-42F4-8838-B8FFF5A67D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3815" y="322558"/>
            <a:ext cx="487978" cy="28706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 sz="100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39648" y="421679"/>
            <a:ext cx="488775" cy="261855"/>
          </a:xfrm>
          <a:prstGeom prst="triangl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 sz="100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59314" y="273253"/>
            <a:ext cx="449441" cy="467448"/>
          </a:xfrm>
          <a:prstGeom prst="rect">
            <a:avLst/>
          </a:prstGeom>
        </p:spPr>
        <p:txBody>
          <a:bodyPr vert="horz" lIns="0" tIns="0" rIns="0" bIns="6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0" smtClean="0"/>
            </a:fld>
            <a:endParaRPr lang="en-US" sz="133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225" y="6309321"/>
            <a:ext cx="298776" cy="294875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endParaRPr lang="id-ID" sz="100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endParaRPr lang="id-ID" sz="100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4945" y="6309321"/>
            <a:ext cx="298776" cy="294875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endParaRPr lang="id-ID" sz="100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endParaRPr lang="id-ID" sz="100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6945" y="6460467"/>
            <a:ext cx="508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888" y="280459"/>
            <a:ext cx="940296" cy="9402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0" y="292955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579532" y="334005"/>
            <a:ext cx="4288358" cy="50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66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slide" Target="slide14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1.xml"/><Relationship Id="rId14" Type="http://schemas.openxmlformats.org/officeDocument/2006/relationships/slide" Target="slide16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" y="377"/>
            <a:ext cx="12191331" cy="685724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/>
          </a:p>
        </p:txBody>
      </p:sp>
      <p:sp>
        <p:nvSpPr>
          <p:cNvPr id="22" name="TextBox 23"/>
          <p:cNvSpPr txBox="1"/>
          <p:nvPr/>
        </p:nvSpPr>
        <p:spPr>
          <a:xfrm>
            <a:off x="1468852" y="661032"/>
            <a:ext cx="9489440" cy="1170940"/>
          </a:xfrm>
          <a:prstGeom prst="rect">
            <a:avLst/>
          </a:prstGeom>
          <a:noFill/>
        </p:spPr>
        <p:txBody>
          <a:bodyPr wrap="none" lIns="121801" tIns="60900" rIns="121801" bIns="6090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sz="4550" cap="all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中小学文明城市迎检测评</a:t>
            </a:r>
            <a:r>
              <a:rPr lang="zh-CN" sz="5690" cap="all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指标解读</a:t>
            </a:r>
            <a:endParaRPr lang="zh-CN" sz="4550" cap="all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5134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主题教育活动</a:t>
            </a:r>
            <a:endParaRPr lang="zh-CN" altLang="en-US" sz="6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30480" y="24765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69645" y="1917065"/>
            <a:ext cx="4023360" cy="3923030"/>
            <a:chOff x="2011" y="3661"/>
            <a:chExt cx="6336" cy="6178"/>
          </a:xfrm>
        </p:grpSpPr>
        <p:sp>
          <p:nvSpPr>
            <p:cNvPr id="2" name="Quad Arrow 40"/>
            <p:cNvSpPr/>
            <p:nvPr/>
          </p:nvSpPr>
          <p:spPr>
            <a:xfrm>
              <a:off x="2011" y="3661"/>
              <a:ext cx="6337" cy="6178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917" tIns="60958" rIns="121917" bIns="60958"/>
            <a:lstStyle/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" name="Freeform 41"/>
            <p:cNvSpPr/>
            <p:nvPr/>
          </p:nvSpPr>
          <p:spPr>
            <a:xfrm>
              <a:off x="2462" y="4112"/>
              <a:ext cx="2535" cy="2472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2" tIns="277772" rIns="277772" bIns="277772" numCol="1" spcCol="1693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</a:br>
              <a:r>
                <a:rPr lang="zh-CN" altLang="en-US" sz="1900" b="1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活动开展</a:t>
              </a:r>
              <a:endParaRPr lang="en-US" sz="1900" b="1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" name="Freeform 42"/>
            <p:cNvSpPr/>
            <p:nvPr/>
          </p:nvSpPr>
          <p:spPr>
            <a:xfrm>
              <a:off x="5405" y="4112"/>
              <a:ext cx="2535" cy="2472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2" tIns="277772" rIns="277772" bIns="277772" numCol="1" spcCol="1693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</a:br>
              <a:r>
                <a:rPr lang="zh-CN" sz="1900" b="1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文明校园</a:t>
              </a:r>
              <a:endParaRPr lang="zh-CN" sz="19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" name="Freeform 43"/>
            <p:cNvSpPr/>
            <p:nvPr/>
          </p:nvSpPr>
          <p:spPr>
            <a:xfrm>
              <a:off x="2462" y="6998"/>
              <a:ext cx="2535" cy="2472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2" tIns="277772" rIns="277772" bIns="277772" numCol="1" spcCol="1693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</a:br>
              <a:r>
                <a:rPr lang="zh-CN" sz="1900" b="1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社区活动</a:t>
              </a:r>
              <a:endParaRPr lang="zh-CN" sz="19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" name="Freeform 44"/>
            <p:cNvSpPr/>
            <p:nvPr/>
          </p:nvSpPr>
          <p:spPr>
            <a:xfrm>
              <a:off x="5405" y="7005"/>
              <a:ext cx="2535" cy="2472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2" tIns="277772" rIns="277772" bIns="277772" numCol="1" spcCol="1693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US" sz="4800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</a:br>
              <a:r>
                <a:rPr lang="zh-CN" sz="1900" b="1"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材料整理</a:t>
              </a:r>
              <a:endParaRPr lang="zh-CN" sz="1900" b="1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" name="Freeform 143"/>
            <p:cNvSpPr>
              <a:spLocks noEditPoints="1"/>
            </p:cNvSpPr>
            <p:nvPr/>
          </p:nvSpPr>
          <p:spPr bwMode="auto">
            <a:xfrm>
              <a:off x="3401" y="7659"/>
              <a:ext cx="697" cy="626"/>
            </a:xfrm>
            <a:custGeom>
              <a:avLst/>
              <a:gdLst>
                <a:gd name="T0" fmla="*/ 151 w 157"/>
                <a:gd name="T1" fmla="*/ 59 h 145"/>
                <a:gd name="T2" fmla="*/ 130 w 157"/>
                <a:gd name="T3" fmla="*/ 41 h 145"/>
                <a:gd name="T4" fmla="*/ 110 w 157"/>
                <a:gd name="T5" fmla="*/ 23 h 145"/>
                <a:gd name="T6" fmla="*/ 88 w 157"/>
                <a:gd name="T7" fmla="*/ 5 h 145"/>
                <a:gd name="T8" fmla="*/ 69 w 157"/>
                <a:gd name="T9" fmla="*/ 5 h 145"/>
                <a:gd name="T10" fmla="*/ 47 w 157"/>
                <a:gd name="T11" fmla="*/ 23 h 145"/>
                <a:gd name="T12" fmla="*/ 27 w 157"/>
                <a:gd name="T13" fmla="*/ 41 h 145"/>
                <a:gd name="T14" fmla="*/ 6 w 157"/>
                <a:gd name="T15" fmla="*/ 59 h 145"/>
                <a:gd name="T16" fmla="*/ 9 w 157"/>
                <a:gd name="T17" fmla="*/ 68 h 145"/>
                <a:gd name="T18" fmla="*/ 21 w 157"/>
                <a:gd name="T19" fmla="*/ 68 h 145"/>
                <a:gd name="T20" fmla="*/ 21 w 157"/>
                <a:gd name="T21" fmla="*/ 139 h 145"/>
                <a:gd name="T22" fmla="*/ 27 w 157"/>
                <a:gd name="T23" fmla="*/ 145 h 145"/>
                <a:gd name="T24" fmla="*/ 38 w 157"/>
                <a:gd name="T25" fmla="*/ 145 h 145"/>
                <a:gd name="T26" fmla="*/ 38 w 157"/>
                <a:gd name="T27" fmla="*/ 81 h 145"/>
                <a:gd name="T28" fmla="*/ 71 w 157"/>
                <a:gd name="T29" fmla="*/ 81 h 145"/>
                <a:gd name="T30" fmla="*/ 71 w 157"/>
                <a:gd name="T31" fmla="*/ 145 h 145"/>
                <a:gd name="T32" fmla="*/ 130 w 157"/>
                <a:gd name="T33" fmla="*/ 145 h 145"/>
                <a:gd name="T34" fmla="*/ 136 w 157"/>
                <a:gd name="T35" fmla="*/ 139 h 145"/>
                <a:gd name="T36" fmla="*/ 136 w 157"/>
                <a:gd name="T37" fmla="*/ 68 h 145"/>
                <a:gd name="T38" fmla="*/ 148 w 157"/>
                <a:gd name="T39" fmla="*/ 68 h 145"/>
                <a:gd name="T40" fmla="*/ 151 w 157"/>
                <a:gd name="T41" fmla="*/ 59 h 145"/>
                <a:gd name="T42" fmla="*/ 118 w 157"/>
                <a:gd name="T43" fmla="*/ 97 h 145"/>
                <a:gd name="T44" fmla="*/ 89 w 157"/>
                <a:gd name="T45" fmla="*/ 97 h 145"/>
                <a:gd name="T46" fmla="*/ 89 w 157"/>
                <a:gd name="T47" fmla="*/ 72 h 145"/>
                <a:gd name="T48" fmla="*/ 118 w 157"/>
                <a:gd name="T49" fmla="*/ 72 h 145"/>
                <a:gd name="T50" fmla="*/ 118 w 157"/>
                <a:gd name="T51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45">
                  <a:moveTo>
                    <a:pt x="151" y="59"/>
                  </a:moveTo>
                  <a:cubicBezTo>
                    <a:pt x="130" y="41"/>
                    <a:pt x="130" y="41"/>
                    <a:pt x="130" y="41"/>
                  </a:cubicBezTo>
                  <a:cubicBezTo>
                    <a:pt x="124" y="36"/>
                    <a:pt x="115" y="28"/>
                    <a:pt x="110" y="23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0"/>
                    <a:pt x="74" y="0"/>
                    <a:pt x="69" y="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2" y="28"/>
                    <a:pt x="33" y="36"/>
                    <a:pt x="27" y="4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4"/>
                    <a:pt x="2" y="68"/>
                    <a:pt x="9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42"/>
                    <a:pt x="24" y="145"/>
                    <a:pt x="27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4" y="145"/>
                    <a:pt x="136" y="142"/>
                    <a:pt x="136" y="13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55" y="68"/>
                    <a:pt x="157" y="64"/>
                    <a:pt x="151" y="59"/>
                  </a:cubicBezTo>
                  <a:close/>
                  <a:moveTo>
                    <a:pt x="118" y="97"/>
                  </a:moveTo>
                  <a:cubicBezTo>
                    <a:pt x="89" y="97"/>
                    <a:pt x="89" y="97"/>
                    <a:pt x="89" y="97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18" y="72"/>
                    <a:pt x="118" y="72"/>
                    <a:pt x="118" y="72"/>
                  </a:cubicBezTo>
                  <a:lnTo>
                    <a:pt x="118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" name="Freeform 92"/>
            <p:cNvSpPr>
              <a:spLocks noEditPoints="1"/>
            </p:cNvSpPr>
            <p:nvPr/>
          </p:nvSpPr>
          <p:spPr bwMode="auto">
            <a:xfrm>
              <a:off x="6293" y="4787"/>
              <a:ext cx="657" cy="652"/>
            </a:xfrm>
            <a:custGeom>
              <a:avLst/>
              <a:gdLst>
                <a:gd name="T0" fmla="*/ 143 w 148"/>
                <a:gd name="T1" fmla="*/ 130 h 151"/>
                <a:gd name="T2" fmla="*/ 100 w 148"/>
                <a:gd name="T3" fmla="*/ 86 h 151"/>
                <a:gd name="T4" fmla="*/ 110 w 148"/>
                <a:gd name="T5" fmla="*/ 55 h 151"/>
                <a:gd name="T6" fmla="*/ 55 w 148"/>
                <a:gd name="T7" fmla="*/ 0 h 151"/>
                <a:gd name="T8" fmla="*/ 0 w 148"/>
                <a:gd name="T9" fmla="*/ 55 h 151"/>
                <a:gd name="T10" fmla="*/ 55 w 148"/>
                <a:gd name="T11" fmla="*/ 109 h 151"/>
                <a:gd name="T12" fmla="*/ 81 w 148"/>
                <a:gd name="T13" fmla="*/ 103 h 151"/>
                <a:gd name="T14" fmla="*/ 126 w 148"/>
                <a:gd name="T15" fmla="*/ 147 h 151"/>
                <a:gd name="T16" fmla="*/ 143 w 148"/>
                <a:gd name="T17" fmla="*/ 147 h 151"/>
                <a:gd name="T18" fmla="*/ 143 w 148"/>
                <a:gd name="T19" fmla="*/ 130 h 151"/>
                <a:gd name="T20" fmla="*/ 19 w 148"/>
                <a:gd name="T21" fmla="*/ 55 h 151"/>
                <a:gd name="T22" fmla="*/ 55 w 148"/>
                <a:gd name="T23" fmla="*/ 18 h 151"/>
                <a:gd name="T24" fmla="*/ 92 w 148"/>
                <a:gd name="T25" fmla="*/ 55 h 151"/>
                <a:gd name="T26" fmla="*/ 55 w 148"/>
                <a:gd name="T27" fmla="*/ 91 h 151"/>
                <a:gd name="T28" fmla="*/ 19 w 148"/>
                <a:gd name="T29" fmla="*/ 5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51">
                  <a:moveTo>
                    <a:pt x="143" y="130"/>
                  </a:moveTo>
                  <a:cubicBezTo>
                    <a:pt x="100" y="86"/>
                    <a:pt x="100" y="86"/>
                    <a:pt x="100" y="86"/>
                  </a:cubicBezTo>
                  <a:cubicBezTo>
                    <a:pt x="106" y="77"/>
                    <a:pt x="110" y="67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65" y="109"/>
                    <a:pt x="74" y="107"/>
                    <a:pt x="81" y="103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30" y="151"/>
                    <a:pt x="138" y="151"/>
                    <a:pt x="143" y="147"/>
                  </a:cubicBezTo>
                  <a:cubicBezTo>
                    <a:pt x="148" y="142"/>
                    <a:pt x="148" y="134"/>
                    <a:pt x="143" y="130"/>
                  </a:cubicBezTo>
                  <a:close/>
                  <a:moveTo>
                    <a:pt x="19" y="55"/>
                  </a:moveTo>
                  <a:cubicBezTo>
                    <a:pt x="19" y="34"/>
                    <a:pt x="35" y="18"/>
                    <a:pt x="55" y="18"/>
                  </a:cubicBezTo>
                  <a:cubicBezTo>
                    <a:pt x="75" y="18"/>
                    <a:pt x="92" y="34"/>
                    <a:pt x="92" y="55"/>
                  </a:cubicBezTo>
                  <a:cubicBezTo>
                    <a:pt x="92" y="75"/>
                    <a:pt x="75" y="91"/>
                    <a:pt x="55" y="91"/>
                  </a:cubicBezTo>
                  <a:cubicBezTo>
                    <a:pt x="35" y="91"/>
                    <a:pt x="19" y="75"/>
                    <a:pt x="19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289" y="7711"/>
              <a:ext cx="617" cy="563"/>
              <a:chOff x="6661150" y="233363"/>
              <a:chExt cx="320675" cy="300038"/>
            </a:xfrm>
            <a:solidFill>
              <a:schemeClr val="bg1"/>
            </a:solidFill>
          </p:grpSpPr>
          <p:sp>
            <p:nvSpPr>
              <p:cNvPr id="13" name="Freeform 153"/>
              <p:cNvSpPr/>
              <p:nvPr/>
            </p:nvSpPr>
            <p:spPr bwMode="auto">
              <a:xfrm>
                <a:off x="6677025" y="315913"/>
                <a:ext cx="79375" cy="187325"/>
              </a:xfrm>
              <a:custGeom>
                <a:avLst/>
                <a:gdLst>
                  <a:gd name="T0" fmla="*/ 34 w 34"/>
                  <a:gd name="T1" fmla="*/ 81 h 81"/>
                  <a:gd name="T2" fmla="*/ 34 w 34"/>
                  <a:gd name="T3" fmla="*/ 8 h 81"/>
                  <a:gd name="T4" fmla="*/ 26 w 34"/>
                  <a:gd name="T5" fmla="*/ 0 h 81"/>
                  <a:gd name="T6" fmla="*/ 9 w 34"/>
                  <a:gd name="T7" fmla="*/ 0 h 81"/>
                  <a:gd name="T8" fmla="*/ 0 w 34"/>
                  <a:gd name="T9" fmla="*/ 8 h 81"/>
                  <a:gd name="T10" fmla="*/ 0 w 34"/>
                  <a:gd name="T11" fmla="*/ 81 h 81"/>
                  <a:gd name="T12" fmla="*/ 34 w 34"/>
                  <a:gd name="T1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1">
                    <a:moveTo>
                      <a:pt x="34" y="81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3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4" name="Freeform 154"/>
              <p:cNvSpPr/>
              <p:nvPr/>
            </p:nvSpPr>
            <p:spPr bwMode="auto">
              <a:xfrm>
                <a:off x="6783388" y="233363"/>
                <a:ext cx="77788" cy="269875"/>
              </a:xfrm>
              <a:custGeom>
                <a:avLst/>
                <a:gdLst>
                  <a:gd name="T0" fmla="*/ 34 w 34"/>
                  <a:gd name="T1" fmla="*/ 117 h 117"/>
                  <a:gd name="T2" fmla="*/ 34 w 34"/>
                  <a:gd name="T3" fmla="*/ 8 h 117"/>
                  <a:gd name="T4" fmla="*/ 25 w 34"/>
                  <a:gd name="T5" fmla="*/ 0 h 117"/>
                  <a:gd name="T6" fmla="*/ 8 w 34"/>
                  <a:gd name="T7" fmla="*/ 0 h 117"/>
                  <a:gd name="T8" fmla="*/ 0 w 34"/>
                  <a:gd name="T9" fmla="*/ 8 h 117"/>
                  <a:gd name="T10" fmla="*/ 0 w 34"/>
                  <a:gd name="T11" fmla="*/ 117 h 117"/>
                  <a:gd name="T12" fmla="*/ 34 w 34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7">
                    <a:moveTo>
                      <a:pt x="34" y="117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7"/>
                      <a:pt x="0" y="117"/>
                      <a:pt x="0" y="117"/>
                    </a:cubicBezTo>
                    <a:lnTo>
                      <a:pt x="34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5" name="Freeform 155"/>
              <p:cNvSpPr/>
              <p:nvPr/>
            </p:nvSpPr>
            <p:spPr bwMode="auto">
              <a:xfrm>
                <a:off x="6886575" y="358776"/>
                <a:ext cx="79375" cy="144463"/>
              </a:xfrm>
              <a:custGeom>
                <a:avLst/>
                <a:gdLst>
                  <a:gd name="T0" fmla="*/ 34 w 34"/>
                  <a:gd name="T1" fmla="*/ 63 h 63"/>
                  <a:gd name="T2" fmla="*/ 34 w 34"/>
                  <a:gd name="T3" fmla="*/ 8 h 63"/>
                  <a:gd name="T4" fmla="*/ 25 w 34"/>
                  <a:gd name="T5" fmla="*/ 0 h 63"/>
                  <a:gd name="T6" fmla="*/ 8 w 34"/>
                  <a:gd name="T7" fmla="*/ 0 h 63"/>
                  <a:gd name="T8" fmla="*/ 0 w 34"/>
                  <a:gd name="T9" fmla="*/ 8 h 63"/>
                  <a:gd name="T10" fmla="*/ 0 w 34"/>
                  <a:gd name="T11" fmla="*/ 63 h 63"/>
                  <a:gd name="T12" fmla="*/ 34 w 34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3">
                    <a:moveTo>
                      <a:pt x="34" y="63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3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6" name="Rectangle 156"/>
              <p:cNvSpPr>
                <a:spLocks noChangeArrowheads="1"/>
              </p:cNvSpPr>
              <p:nvPr/>
            </p:nvSpPr>
            <p:spPr bwMode="auto">
              <a:xfrm>
                <a:off x="6661150" y="512763"/>
                <a:ext cx="320675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7" name="Freeform 140"/>
            <p:cNvSpPr>
              <a:spLocks noEditPoints="1"/>
            </p:cNvSpPr>
            <p:nvPr/>
          </p:nvSpPr>
          <p:spPr bwMode="auto">
            <a:xfrm>
              <a:off x="3489" y="4824"/>
              <a:ext cx="684" cy="667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54930" y="2119630"/>
            <a:ext cx="5097780" cy="3518535"/>
            <a:chOff x="8854" y="3056"/>
            <a:chExt cx="8028" cy="5541"/>
          </a:xfrm>
        </p:grpSpPr>
        <p:grpSp>
          <p:nvGrpSpPr>
            <p:cNvPr id="18" name="Group 32"/>
            <p:cNvGrpSpPr/>
            <p:nvPr/>
          </p:nvGrpSpPr>
          <p:grpSpPr>
            <a:xfrm>
              <a:off x="9034" y="7405"/>
              <a:ext cx="7848" cy="1193"/>
              <a:chOff x="4033795" y="1217562"/>
              <a:chExt cx="3738310" cy="798360"/>
            </a:xfrm>
          </p:grpSpPr>
          <p:sp>
            <p:nvSpPr>
              <p:cNvPr id="19" name="Text Placeholder 3"/>
              <p:cNvSpPr txBox="1"/>
              <p:nvPr/>
            </p:nvSpPr>
            <p:spPr>
              <a:xfrm>
                <a:off x="4399178" y="1217562"/>
                <a:ext cx="3372927" cy="798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en-US"/>
                </a:defPPr>
                <a:lvl1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4、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提高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材料整理的</a:t>
                </a:r>
                <a:r>
                  <a:rPr lang="zh-CN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质量</a:t>
                </a:r>
                <a:endParaRPr lang="zh-CN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0" name="Rectangle 34"/>
              <p:cNvSpPr/>
              <p:nvPr/>
            </p:nvSpPr>
            <p:spPr>
              <a:xfrm>
                <a:off x="4033795" y="1236031"/>
                <a:ext cx="95262" cy="51872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21" name="Group 37"/>
            <p:cNvGrpSpPr/>
            <p:nvPr/>
          </p:nvGrpSpPr>
          <p:grpSpPr>
            <a:xfrm>
              <a:off x="8886" y="3056"/>
              <a:ext cx="7996" cy="1124"/>
              <a:chOff x="4033795" y="1236031"/>
              <a:chExt cx="3808804" cy="535105"/>
            </a:xfrm>
          </p:grpSpPr>
          <p:sp>
            <p:nvSpPr>
              <p:cNvPr id="22" name="Text Placeholder 3"/>
              <p:cNvSpPr txBox="1"/>
              <p:nvPr/>
            </p:nvSpPr>
            <p:spPr>
              <a:xfrm>
                <a:off x="4469672" y="1236198"/>
                <a:ext cx="3372927" cy="534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en-US"/>
                </a:defPPr>
                <a:lvl1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1、两项教育活动的开展</a:t>
                </a:r>
                <a:endParaRPr lang="zh-CN" alt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3" name="Rectangle 40"/>
              <p:cNvSpPr/>
              <p:nvPr/>
            </p:nvSpPr>
            <p:spPr>
              <a:xfrm>
                <a:off x="4033795" y="1236031"/>
                <a:ext cx="95262" cy="36900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24" name="Group 55"/>
            <p:cNvGrpSpPr/>
            <p:nvPr/>
          </p:nvGrpSpPr>
          <p:grpSpPr>
            <a:xfrm>
              <a:off x="9006" y="4479"/>
              <a:ext cx="7848" cy="1261"/>
              <a:chOff x="4033795" y="2010310"/>
              <a:chExt cx="3738310" cy="600357"/>
            </a:xfrm>
          </p:grpSpPr>
          <p:sp>
            <p:nvSpPr>
              <p:cNvPr id="25" name="Text Placeholder 3"/>
              <p:cNvSpPr txBox="1"/>
              <p:nvPr/>
            </p:nvSpPr>
            <p:spPr>
              <a:xfrm>
                <a:off x="4399178" y="2010310"/>
                <a:ext cx="3372927" cy="600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en-US"/>
                </a:defPPr>
                <a:lvl1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2、文明校园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创建</a:t>
                </a:r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的台账</a:t>
                </a:r>
                <a:endParaRPr lang="zh-CN" alt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6" name="Rectangle 58"/>
              <p:cNvSpPr/>
              <p:nvPr/>
            </p:nvSpPr>
            <p:spPr>
              <a:xfrm>
                <a:off x="4033795" y="2058322"/>
                <a:ext cx="95262" cy="36900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27" name="Group 64"/>
            <p:cNvGrpSpPr/>
            <p:nvPr/>
          </p:nvGrpSpPr>
          <p:grpSpPr>
            <a:xfrm>
              <a:off x="9006" y="5910"/>
              <a:ext cx="7848" cy="1194"/>
              <a:chOff x="4033795" y="2017651"/>
              <a:chExt cx="3738309" cy="568414"/>
            </a:xfrm>
          </p:grpSpPr>
          <p:sp>
            <p:nvSpPr>
              <p:cNvPr id="28" name="Text Placeholder 3"/>
              <p:cNvSpPr txBox="1"/>
              <p:nvPr/>
            </p:nvSpPr>
            <p:spPr>
              <a:xfrm>
                <a:off x="4399178" y="2017651"/>
                <a:ext cx="3372926" cy="568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en-US"/>
                </a:defPPr>
                <a:lvl1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Arial" panose="020B0604020202020204"/>
                  </a:rPr>
                  <a:t>3、参与社区组织的活动</a:t>
                </a:r>
                <a:endParaRPr lang="zh-CN" alt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29" name="Rectangle 68"/>
              <p:cNvSpPr/>
              <p:nvPr/>
            </p:nvSpPr>
            <p:spPr>
              <a:xfrm>
                <a:off x="4033795" y="2058322"/>
                <a:ext cx="95262" cy="36900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200" b="1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886" y="3357"/>
              <a:ext cx="633" cy="632"/>
              <a:chOff x="-959970" y="1422605"/>
              <a:chExt cx="596900" cy="595313"/>
            </a:xfrm>
          </p:grpSpPr>
          <p:sp>
            <p:nvSpPr>
              <p:cNvPr id="31" name="Oval 77"/>
              <p:cNvSpPr>
                <a:spLocks noChangeArrowheads="1"/>
              </p:cNvSpPr>
              <p:nvPr/>
            </p:nvSpPr>
            <p:spPr bwMode="auto">
              <a:xfrm>
                <a:off x="-959970" y="1422605"/>
                <a:ext cx="596900" cy="595313"/>
              </a:xfrm>
              <a:prstGeom prst="ellipse">
                <a:avLst/>
              </a:prstGeom>
              <a:solidFill>
                <a:srgbClr val="009D8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2" name="Freeform 309"/>
              <p:cNvSpPr/>
              <p:nvPr/>
            </p:nvSpPr>
            <p:spPr bwMode="auto">
              <a:xfrm>
                <a:off x="-817095" y="1563892"/>
                <a:ext cx="303213" cy="306388"/>
              </a:xfrm>
              <a:custGeom>
                <a:avLst/>
                <a:gdLst>
                  <a:gd name="T0" fmla="*/ 191 w 191"/>
                  <a:gd name="T1" fmla="*/ 66 h 193"/>
                  <a:gd name="T2" fmla="*/ 126 w 191"/>
                  <a:gd name="T3" fmla="*/ 66 h 193"/>
                  <a:gd name="T4" fmla="*/ 126 w 191"/>
                  <a:gd name="T5" fmla="*/ 0 h 193"/>
                  <a:gd name="T6" fmla="*/ 65 w 191"/>
                  <a:gd name="T7" fmla="*/ 0 h 193"/>
                  <a:gd name="T8" fmla="*/ 65 w 191"/>
                  <a:gd name="T9" fmla="*/ 66 h 193"/>
                  <a:gd name="T10" fmla="*/ 0 w 191"/>
                  <a:gd name="T11" fmla="*/ 66 h 193"/>
                  <a:gd name="T12" fmla="*/ 0 w 191"/>
                  <a:gd name="T13" fmla="*/ 126 h 193"/>
                  <a:gd name="T14" fmla="*/ 65 w 191"/>
                  <a:gd name="T15" fmla="*/ 126 h 193"/>
                  <a:gd name="T16" fmla="*/ 65 w 191"/>
                  <a:gd name="T17" fmla="*/ 193 h 193"/>
                  <a:gd name="T18" fmla="*/ 126 w 191"/>
                  <a:gd name="T19" fmla="*/ 193 h 193"/>
                  <a:gd name="T20" fmla="*/ 126 w 191"/>
                  <a:gd name="T21" fmla="*/ 126 h 193"/>
                  <a:gd name="T22" fmla="*/ 191 w 191"/>
                  <a:gd name="T23" fmla="*/ 126 h 193"/>
                  <a:gd name="T24" fmla="*/ 191 w 191"/>
                  <a:gd name="T25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3">
                    <a:moveTo>
                      <a:pt x="191" y="66"/>
                    </a:moveTo>
                    <a:lnTo>
                      <a:pt x="126" y="66"/>
                    </a:lnTo>
                    <a:lnTo>
                      <a:pt x="126" y="0"/>
                    </a:lnTo>
                    <a:lnTo>
                      <a:pt x="65" y="0"/>
                    </a:lnTo>
                    <a:lnTo>
                      <a:pt x="65" y="66"/>
                    </a:lnTo>
                    <a:lnTo>
                      <a:pt x="0" y="66"/>
                    </a:lnTo>
                    <a:lnTo>
                      <a:pt x="0" y="126"/>
                    </a:lnTo>
                    <a:lnTo>
                      <a:pt x="65" y="126"/>
                    </a:lnTo>
                    <a:lnTo>
                      <a:pt x="65" y="193"/>
                    </a:lnTo>
                    <a:lnTo>
                      <a:pt x="126" y="193"/>
                    </a:lnTo>
                    <a:lnTo>
                      <a:pt x="126" y="126"/>
                    </a:lnTo>
                    <a:lnTo>
                      <a:pt x="191" y="126"/>
                    </a:lnTo>
                    <a:lnTo>
                      <a:pt x="191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854" y="4880"/>
              <a:ext cx="633" cy="632"/>
              <a:chOff x="-959970" y="1422605"/>
              <a:chExt cx="596900" cy="595313"/>
            </a:xfrm>
          </p:grpSpPr>
          <p:sp>
            <p:nvSpPr>
              <p:cNvPr id="34" name="Oval 77"/>
              <p:cNvSpPr>
                <a:spLocks noChangeArrowheads="1"/>
              </p:cNvSpPr>
              <p:nvPr/>
            </p:nvSpPr>
            <p:spPr bwMode="auto">
              <a:xfrm>
                <a:off x="-959970" y="1422605"/>
                <a:ext cx="596900" cy="59531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5" name="Freeform 309"/>
              <p:cNvSpPr/>
              <p:nvPr/>
            </p:nvSpPr>
            <p:spPr bwMode="auto">
              <a:xfrm>
                <a:off x="-817095" y="1563892"/>
                <a:ext cx="303213" cy="306388"/>
              </a:xfrm>
              <a:custGeom>
                <a:avLst/>
                <a:gdLst>
                  <a:gd name="T0" fmla="*/ 191 w 191"/>
                  <a:gd name="T1" fmla="*/ 66 h 193"/>
                  <a:gd name="T2" fmla="*/ 126 w 191"/>
                  <a:gd name="T3" fmla="*/ 66 h 193"/>
                  <a:gd name="T4" fmla="*/ 126 w 191"/>
                  <a:gd name="T5" fmla="*/ 0 h 193"/>
                  <a:gd name="T6" fmla="*/ 65 w 191"/>
                  <a:gd name="T7" fmla="*/ 0 h 193"/>
                  <a:gd name="T8" fmla="*/ 65 w 191"/>
                  <a:gd name="T9" fmla="*/ 66 h 193"/>
                  <a:gd name="T10" fmla="*/ 0 w 191"/>
                  <a:gd name="T11" fmla="*/ 66 h 193"/>
                  <a:gd name="T12" fmla="*/ 0 w 191"/>
                  <a:gd name="T13" fmla="*/ 126 h 193"/>
                  <a:gd name="T14" fmla="*/ 65 w 191"/>
                  <a:gd name="T15" fmla="*/ 126 h 193"/>
                  <a:gd name="T16" fmla="*/ 65 w 191"/>
                  <a:gd name="T17" fmla="*/ 193 h 193"/>
                  <a:gd name="T18" fmla="*/ 126 w 191"/>
                  <a:gd name="T19" fmla="*/ 193 h 193"/>
                  <a:gd name="T20" fmla="*/ 126 w 191"/>
                  <a:gd name="T21" fmla="*/ 126 h 193"/>
                  <a:gd name="T22" fmla="*/ 191 w 191"/>
                  <a:gd name="T23" fmla="*/ 126 h 193"/>
                  <a:gd name="T24" fmla="*/ 191 w 191"/>
                  <a:gd name="T25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3">
                    <a:moveTo>
                      <a:pt x="191" y="66"/>
                    </a:moveTo>
                    <a:lnTo>
                      <a:pt x="126" y="66"/>
                    </a:lnTo>
                    <a:lnTo>
                      <a:pt x="126" y="0"/>
                    </a:lnTo>
                    <a:lnTo>
                      <a:pt x="65" y="0"/>
                    </a:lnTo>
                    <a:lnTo>
                      <a:pt x="65" y="66"/>
                    </a:lnTo>
                    <a:lnTo>
                      <a:pt x="0" y="66"/>
                    </a:lnTo>
                    <a:lnTo>
                      <a:pt x="0" y="126"/>
                    </a:lnTo>
                    <a:lnTo>
                      <a:pt x="65" y="126"/>
                    </a:lnTo>
                    <a:lnTo>
                      <a:pt x="65" y="193"/>
                    </a:lnTo>
                    <a:lnTo>
                      <a:pt x="126" y="193"/>
                    </a:lnTo>
                    <a:lnTo>
                      <a:pt x="126" y="126"/>
                    </a:lnTo>
                    <a:lnTo>
                      <a:pt x="191" y="126"/>
                    </a:lnTo>
                    <a:lnTo>
                      <a:pt x="191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54" y="6354"/>
              <a:ext cx="633" cy="632"/>
              <a:chOff x="-959970" y="1422605"/>
              <a:chExt cx="596900" cy="595313"/>
            </a:xfrm>
          </p:grpSpPr>
          <p:sp>
            <p:nvSpPr>
              <p:cNvPr id="37" name="Oval 77"/>
              <p:cNvSpPr>
                <a:spLocks noChangeArrowheads="1"/>
              </p:cNvSpPr>
              <p:nvPr/>
            </p:nvSpPr>
            <p:spPr bwMode="auto">
              <a:xfrm>
                <a:off x="-959970" y="1422605"/>
                <a:ext cx="596900" cy="595313"/>
              </a:xfrm>
              <a:prstGeom prst="ellipse">
                <a:avLst/>
              </a:prstGeom>
              <a:solidFill>
                <a:srgbClr val="009D8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38" name="Freeform 309"/>
              <p:cNvSpPr/>
              <p:nvPr/>
            </p:nvSpPr>
            <p:spPr bwMode="auto">
              <a:xfrm>
                <a:off x="-817095" y="1563892"/>
                <a:ext cx="303213" cy="306388"/>
              </a:xfrm>
              <a:custGeom>
                <a:avLst/>
                <a:gdLst>
                  <a:gd name="T0" fmla="*/ 191 w 191"/>
                  <a:gd name="T1" fmla="*/ 66 h 193"/>
                  <a:gd name="T2" fmla="*/ 126 w 191"/>
                  <a:gd name="T3" fmla="*/ 66 h 193"/>
                  <a:gd name="T4" fmla="*/ 126 w 191"/>
                  <a:gd name="T5" fmla="*/ 0 h 193"/>
                  <a:gd name="T6" fmla="*/ 65 w 191"/>
                  <a:gd name="T7" fmla="*/ 0 h 193"/>
                  <a:gd name="T8" fmla="*/ 65 w 191"/>
                  <a:gd name="T9" fmla="*/ 66 h 193"/>
                  <a:gd name="T10" fmla="*/ 0 w 191"/>
                  <a:gd name="T11" fmla="*/ 66 h 193"/>
                  <a:gd name="T12" fmla="*/ 0 w 191"/>
                  <a:gd name="T13" fmla="*/ 126 h 193"/>
                  <a:gd name="T14" fmla="*/ 65 w 191"/>
                  <a:gd name="T15" fmla="*/ 126 h 193"/>
                  <a:gd name="T16" fmla="*/ 65 w 191"/>
                  <a:gd name="T17" fmla="*/ 193 h 193"/>
                  <a:gd name="T18" fmla="*/ 126 w 191"/>
                  <a:gd name="T19" fmla="*/ 193 h 193"/>
                  <a:gd name="T20" fmla="*/ 126 w 191"/>
                  <a:gd name="T21" fmla="*/ 126 h 193"/>
                  <a:gd name="T22" fmla="*/ 191 w 191"/>
                  <a:gd name="T23" fmla="*/ 126 h 193"/>
                  <a:gd name="T24" fmla="*/ 191 w 191"/>
                  <a:gd name="T25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3">
                    <a:moveTo>
                      <a:pt x="191" y="66"/>
                    </a:moveTo>
                    <a:lnTo>
                      <a:pt x="126" y="66"/>
                    </a:lnTo>
                    <a:lnTo>
                      <a:pt x="126" y="0"/>
                    </a:lnTo>
                    <a:lnTo>
                      <a:pt x="65" y="0"/>
                    </a:lnTo>
                    <a:lnTo>
                      <a:pt x="65" y="66"/>
                    </a:lnTo>
                    <a:lnTo>
                      <a:pt x="0" y="66"/>
                    </a:lnTo>
                    <a:lnTo>
                      <a:pt x="0" y="126"/>
                    </a:lnTo>
                    <a:lnTo>
                      <a:pt x="65" y="126"/>
                    </a:lnTo>
                    <a:lnTo>
                      <a:pt x="65" y="193"/>
                    </a:lnTo>
                    <a:lnTo>
                      <a:pt x="126" y="193"/>
                    </a:lnTo>
                    <a:lnTo>
                      <a:pt x="126" y="126"/>
                    </a:lnTo>
                    <a:lnTo>
                      <a:pt x="191" y="126"/>
                    </a:lnTo>
                    <a:lnTo>
                      <a:pt x="191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8858" y="7862"/>
              <a:ext cx="633" cy="632"/>
              <a:chOff x="-959970" y="1422605"/>
              <a:chExt cx="596900" cy="595313"/>
            </a:xfrm>
          </p:grpSpPr>
          <p:sp>
            <p:nvSpPr>
              <p:cNvPr id="40" name="Oval 77"/>
              <p:cNvSpPr>
                <a:spLocks noChangeArrowheads="1"/>
              </p:cNvSpPr>
              <p:nvPr/>
            </p:nvSpPr>
            <p:spPr bwMode="auto">
              <a:xfrm>
                <a:off x="-959970" y="1422605"/>
                <a:ext cx="596900" cy="59531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  <p:sp>
            <p:nvSpPr>
              <p:cNvPr id="41" name="Freeform 309"/>
              <p:cNvSpPr/>
              <p:nvPr/>
            </p:nvSpPr>
            <p:spPr bwMode="auto">
              <a:xfrm>
                <a:off x="-817095" y="1563892"/>
                <a:ext cx="303213" cy="306388"/>
              </a:xfrm>
              <a:custGeom>
                <a:avLst/>
                <a:gdLst>
                  <a:gd name="T0" fmla="*/ 191 w 191"/>
                  <a:gd name="T1" fmla="*/ 66 h 193"/>
                  <a:gd name="T2" fmla="*/ 126 w 191"/>
                  <a:gd name="T3" fmla="*/ 66 h 193"/>
                  <a:gd name="T4" fmla="*/ 126 w 191"/>
                  <a:gd name="T5" fmla="*/ 0 h 193"/>
                  <a:gd name="T6" fmla="*/ 65 w 191"/>
                  <a:gd name="T7" fmla="*/ 0 h 193"/>
                  <a:gd name="T8" fmla="*/ 65 w 191"/>
                  <a:gd name="T9" fmla="*/ 66 h 193"/>
                  <a:gd name="T10" fmla="*/ 0 w 191"/>
                  <a:gd name="T11" fmla="*/ 66 h 193"/>
                  <a:gd name="T12" fmla="*/ 0 w 191"/>
                  <a:gd name="T13" fmla="*/ 126 h 193"/>
                  <a:gd name="T14" fmla="*/ 65 w 191"/>
                  <a:gd name="T15" fmla="*/ 126 h 193"/>
                  <a:gd name="T16" fmla="*/ 65 w 191"/>
                  <a:gd name="T17" fmla="*/ 193 h 193"/>
                  <a:gd name="T18" fmla="*/ 126 w 191"/>
                  <a:gd name="T19" fmla="*/ 193 h 193"/>
                  <a:gd name="T20" fmla="*/ 126 w 191"/>
                  <a:gd name="T21" fmla="*/ 126 h 193"/>
                  <a:gd name="T22" fmla="*/ 191 w 191"/>
                  <a:gd name="T23" fmla="*/ 126 h 193"/>
                  <a:gd name="T24" fmla="*/ 191 w 191"/>
                  <a:gd name="T25" fmla="*/ 6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3">
                    <a:moveTo>
                      <a:pt x="191" y="66"/>
                    </a:moveTo>
                    <a:lnTo>
                      <a:pt x="126" y="66"/>
                    </a:lnTo>
                    <a:lnTo>
                      <a:pt x="126" y="0"/>
                    </a:lnTo>
                    <a:lnTo>
                      <a:pt x="65" y="0"/>
                    </a:lnTo>
                    <a:lnTo>
                      <a:pt x="65" y="66"/>
                    </a:lnTo>
                    <a:lnTo>
                      <a:pt x="0" y="66"/>
                    </a:lnTo>
                    <a:lnTo>
                      <a:pt x="0" y="126"/>
                    </a:lnTo>
                    <a:lnTo>
                      <a:pt x="65" y="126"/>
                    </a:lnTo>
                    <a:lnTo>
                      <a:pt x="65" y="193"/>
                    </a:lnTo>
                    <a:lnTo>
                      <a:pt x="126" y="193"/>
                    </a:lnTo>
                    <a:lnTo>
                      <a:pt x="126" y="126"/>
                    </a:lnTo>
                    <a:lnTo>
                      <a:pt x="191" y="126"/>
                    </a:lnTo>
                    <a:lnTo>
                      <a:pt x="191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 flipH="1">
            <a:off x="8220235" y="396299"/>
            <a:ext cx="3776185" cy="2009260"/>
            <a:chOff x="9310" y="822"/>
            <a:chExt cx="4436" cy="3801"/>
          </a:xfrm>
        </p:grpSpPr>
        <p:sp>
          <p:nvSpPr>
            <p:cNvPr id="3" name="云形标注 2"/>
            <p:cNvSpPr/>
            <p:nvPr/>
          </p:nvSpPr>
          <p:spPr>
            <a:xfrm>
              <a:off x="9310" y="822"/>
              <a:ext cx="4436" cy="3801"/>
            </a:xfrm>
            <a:prstGeom prst="cloudCallout">
              <a:avLst>
                <a:gd name="adj1" fmla="val 75244"/>
                <a:gd name="adj2" fmla="val 3936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559" y="1488"/>
              <a:ext cx="3937" cy="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21、24-28</a:t>
              </a:r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6-11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5134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心理健康教育</a:t>
            </a:r>
            <a:endParaRPr lang="zh-CN" altLang="en-US" sz="6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02860" y="2518410"/>
            <a:ext cx="1780540" cy="1803400"/>
            <a:chOff x="8060" y="2766"/>
            <a:chExt cx="2804" cy="2840"/>
          </a:xfrm>
        </p:grpSpPr>
        <p:sp>
          <p:nvSpPr>
            <p:cNvPr id="42" name="MH_Other_3"/>
            <p:cNvSpPr/>
            <p:nvPr>
              <p:custDataLst>
                <p:tags r:id="rId1"/>
              </p:custDataLst>
            </p:nvPr>
          </p:nvSpPr>
          <p:spPr>
            <a:xfrm>
              <a:off x="8060" y="2766"/>
              <a:ext cx="2805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388" y="3006"/>
              <a:ext cx="2150" cy="2265"/>
              <a:chOff x="5326289" y="2221368"/>
              <a:chExt cx="1365250" cy="1438274"/>
            </a:xfrm>
          </p:grpSpPr>
          <p:sp>
            <p:nvSpPr>
              <p:cNvPr id="44" name="MH_Other_4"/>
              <p:cNvSpPr/>
              <p:nvPr>
                <p:custDataLst>
                  <p:tags r:id="rId2"/>
                </p:custDataLst>
              </p:nvPr>
            </p:nvSpPr>
            <p:spPr>
              <a:xfrm>
                <a:off x="5326289" y="3094492"/>
                <a:ext cx="1365250" cy="565150"/>
              </a:xfrm>
              <a:custGeom>
                <a:avLst/>
                <a:gdLst>
                  <a:gd name="connsiteX0" fmla="*/ 0 w 1365921"/>
                  <a:gd name="connsiteY0" fmla="*/ 0 h 566527"/>
                  <a:gd name="connsiteX1" fmla="*/ 1365921 w 1365921"/>
                  <a:gd name="connsiteY1" fmla="*/ 0 h 566527"/>
                  <a:gd name="connsiteX2" fmla="*/ 1364834 w 1365921"/>
                  <a:gd name="connsiteY2" fmla="*/ 10784 h 566527"/>
                  <a:gd name="connsiteX3" fmla="*/ 682960 w 1365921"/>
                  <a:gd name="connsiteY3" fmla="*/ 566527 h 566527"/>
                  <a:gd name="connsiteX4" fmla="*/ 1087 w 1365921"/>
                  <a:gd name="connsiteY4" fmla="*/ 10784 h 56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921" h="566527">
                    <a:moveTo>
                      <a:pt x="0" y="0"/>
                    </a:moveTo>
                    <a:lnTo>
                      <a:pt x="1365921" y="0"/>
                    </a:lnTo>
                    <a:lnTo>
                      <a:pt x="1364834" y="10784"/>
                    </a:lnTo>
                    <a:cubicBezTo>
                      <a:pt x="1299933" y="327946"/>
                      <a:pt x="1019308" y="566527"/>
                      <a:pt x="682960" y="566527"/>
                    </a:cubicBezTo>
                    <a:cubicBezTo>
                      <a:pt x="346612" y="566527"/>
                      <a:pt x="65987" y="327946"/>
                      <a:pt x="1087" y="10784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10800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 Unicode MS" panose="020B060402020202020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MH_SubTitle_2"/>
              <p:cNvSpPr/>
              <p:nvPr>
                <p:custDataLst>
                  <p:tags r:id="rId3"/>
                </p:custDataLst>
              </p:nvPr>
            </p:nvSpPr>
            <p:spPr>
              <a:xfrm>
                <a:off x="5381852" y="2221368"/>
                <a:ext cx="1255712" cy="873125"/>
              </a:xfrm>
              <a:prstGeom prst="rect">
                <a:avLst/>
              </a:prstGeom>
            </p:spPr>
            <p:txBody>
              <a:bodyPr lIns="0" tIns="0" rIns="0" bIns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9DD9">
                        <a:lumMod val="75000"/>
                      </a:srgbClr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kumimoji="0" lang="en-US" altLang="zh-CN" sz="4000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51" name="MH_SubTitle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55420" y="4620260"/>
            <a:ext cx="2679700" cy="124650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华文楷体" panose="02010600040101010101" charset="-122"/>
                <a:ea typeface="华文楷体" panose="02010600040101010101" charset="-122"/>
              </a:rPr>
              <a:t>心理辅导室的布置要规范</a:t>
            </a:r>
            <a:endParaRPr lang="zh-CN" altLang="en-US" sz="3000" b="1" dirty="0">
              <a:solidFill>
                <a:prstClr val="black">
                  <a:lumMod val="65000"/>
                  <a:lumOff val="35000"/>
                </a:prst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MH_SubTitle_2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8530" y="4620260"/>
            <a:ext cx="2489835" cy="124650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华文楷体" panose="02010600040101010101" charset="-122"/>
                <a:ea typeface="华文楷体" panose="02010600040101010101" charset="-122"/>
              </a:rPr>
              <a:t>心理专题橱窗内容要全面</a:t>
            </a:r>
            <a:endParaRPr lang="zh-CN" altLang="en-US" sz="3000" b="1" dirty="0">
              <a:solidFill>
                <a:prstClr val="black">
                  <a:lumMod val="65000"/>
                  <a:lumOff val="35000"/>
                </a:prst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5" name="MH_SubTitle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48600" y="4620260"/>
            <a:ext cx="2680970" cy="124650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华文楷体" panose="02010600040101010101" charset="-122"/>
                <a:ea typeface="华文楷体" panose="02010600040101010101" charset="-122"/>
              </a:rPr>
              <a:t>心理健康教育材料要丰富</a:t>
            </a:r>
            <a:endParaRPr lang="zh-CN" altLang="en-US" sz="3000" b="1" dirty="0">
              <a:solidFill>
                <a:prstClr val="black">
                  <a:lumMod val="65000"/>
                  <a:lumOff val="35000"/>
                </a:prst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3095" y="2518410"/>
            <a:ext cx="1781810" cy="1803400"/>
            <a:chOff x="3021" y="2766"/>
            <a:chExt cx="2806" cy="2840"/>
          </a:xfrm>
        </p:grpSpPr>
        <p:sp>
          <p:nvSpPr>
            <p:cNvPr id="38" name="MH_Other_1"/>
            <p:cNvSpPr/>
            <p:nvPr>
              <p:custDataLst>
                <p:tags r:id="rId8"/>
              </p:custDataLst>
            </p:nvPr>
          </p:nvSpPr>
          <p:spPr>
            <a:xfrm>
              <a:off x="3021" y="2766"/>
              <a:ext cx="2807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MH_Other_2"/>
            <p:cNvSpPr/>
            <p:nvPr>
              <p:custDataLst>
                <p:tags r:id="rId9"/>
              </p:custDataLst>
            </p:nvPr>
          </p:nvSpPr>
          <p:spPr>
            <a:xfrm>
              <a:off x="3351" y="4381"/>
              <a:ext cx="2150" cy="89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1080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MH_SubTitle_2"/>
            <p:cNvSpPr/>
            <p:nvPr>
              <p:custDataLst>
                <p:tags r:id="rId10"/>
              </p:custDataLst>
            </p:nvPr>
          </p:nvSpPr>
          <p:spPr>
            <a:xfrm>
              <a:off x="3436" y="3006"/>
              <a:ext cx="1977" cy="137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4000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01025" y="2518410"/>
            <a:ext cx="1783080" cy="1803400"/>
            <a:chOff x="12846" y="2766"/>
            <a:chExt cx="2808" cy="2840"/>
          </a:xfrm>
        </p:grpSpPr>
        <p:sp>
          <p:nvSpPr>
            <p:cNvPr id="46" name="MH_Other_5"/>
            <p:cNvSpPr/>
            <p:nvPr>
              <p:custDataLst>
                <p:tags r:id="rId11"/>
              </p:custDataLst>
            </p:nvPr>
          </p:nvSpPr>
          <p:spPr>
            <a:xfrm>
              <a:off x="12846" y="2766"/>
              <a:ext cx="2808" cy="284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rgbClr val="2B6B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MH_Other_6"/>
            <p:cNvSpPr/>
            <p:nvPr>
              <p:custDataLst>
                <p:tags r:id="rId12"/>
              </p:custDataLst>
            </p:nvPr>
          </p:nvSpPr>
          <p:spPr>
            <a:xfrm>
              <a:off x="13175" y="4381"/>
              <a:ext cx="2150" cy="89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1080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Unicode MS" panose="020B060402020202020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MH_SubTitle_2"/>
            <p:cNvSpPr/>
            <p:nvPr>
              <p:custDataLst>
                <p:tags r:id="rId13"/>
              </p:custDataLst>
            </p:nvPr>
          </p:nvSpPr>
          <p:spPr>
            <a:xfrm>
              <a:off x="13216" y="2983"/>
              <a:ext cx="1977" cy="137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i="0" u="none" strike="noStrike" kern="0" cap="none" spc="0" normalizeH="0" baseline="0" noProof="0" dirty="0">
                  <a:ln>
                    <a:noFill/>
                  </a:ln>
                  <a:solidFill>
                    <a:srgbClr val="009DD9">
                      <a:lumMod val="75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4000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8201025" y="528320"/>
            <a:ext cx="3209925" cy="1719580"/>
            <a:chOff x="9310" y="822"/>
            <a:chExt cx="4436" cy="3253"/>
          </a:xfrm>
        </p:grpSpPr>
        <p:sp>
          <p:nvSpPr>
            <p:cNvPr id="11" name="云形标注 10"/>
            <p:cNvSpPr/>
            <p:nvPr/>
          </p:nvSpPr>
          <p:spPr>
            <a:xfrm>
              <a:off x="9310" y="822"/>
              <a:ext cx="4436" cy="3253"/>
            </a:xfrm>
            <a:prstGeom prst="cloudCallout">
              <a:avLst>
                <a:gd name="adj1" fmla="val 58563"/>
                <a:gd name="adj2" fmla="val 6919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59" y="1488"/>
              <a:ext cx="3937" cy="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29-32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" name="右箭头 2">
            <a:hlinkClick r:id="rId14" action="ppaction://hlinksldjump"/>
          </p:cNvPr>
          <p:cNvSpPr/>
          <p:nvPr/>
        </p:nvSpPr>
        <p:spPr>
          <a:xfrm>
            <a:off x="11044555" y="6212840"/>
            <a:ext cx="366395" cy="483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2" grpId="0" bldLvl="0" animBg="1"/>
      <p:bldP spid="5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QQ图片202005251319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9435" y="669925"/>
            <a:ext cx="8240395" cy="6180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左箭头 12">
            <a:hlinkClick r:id="rId1" action="ppaction://hlinksldjump"/>
          </p:cNvPr>
          <p:cNvSpPr/>
          <p:nvPr/>
        </p:nvSpPr>
        <p:spPr>
          <a:xfrm>
            <a:off x="10051415" y="6052820"/>
            <a:ext cx="556895" cy="3663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QQ图片202005261252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55" y="684530"/>
            <a:ext cx="8134985" cy="610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43091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少年宫建设</a:t>
            </a:r>
            <a:endParaRPr lang="zh-CN" altLang="en-US" sz="6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61260" y="1417320"/>
            <a:ext cx="530034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32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少年宫建设：</a:t>
            </a:r>
            <a:endParaRPr lang="zh-CN" sz="32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</a:rPr>
              <a:t>一要硬件设施到位</a:t>
            </a:r>
            <a:endParaRPr lang="zh-CN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</a:rPr>
              <a:t>二要课程建设到位</a:t>
            </a:r>
            <a:endParaRPr lang="zh-CN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</a:rPr>
              <a:t>三要有专兼职教师队伍</a:t>
            </a:r>
            <a:endParaRPr lang="zh-CN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</a:rPr>
              <a:t>四要有管理制度和经费保障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7908379" y="1202161"/>
            <a:ext cx="3209925" cy="1719580"/>
            <a:chOff x="9309" y="821"/>
            <a:chExt cx="4436" cy="3253"/>
          </a:xfrm>
        </p:grpSpPr>
        <p:sp>
          <p:nvSpPr>
            <p:cNvPr id="11" name="云形标注 10"/>
            <p:cNvSpPr/>
            <p:nvPr/>
          </p:nvSpPr>
          <p:spPr>
            <a:xfrm>
              <a:off x="9309" y="821"/>
              <a:ext cx="4436" cy="3253"/>
            </a:xfrm>
            <a:prstGeom prst="cloudCallout">
              <a:avLst>
                <a:gd name="adj1" fmla="val 67688"/>
                <a:gd name="adj2" fmla="val 5017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59" y="1488"/>
              <a:ext cx="3937" cy="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42-49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06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3483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周边环境</a:t>
            </a:r>
            <a:endParaRPr lang="zh-CN" altLang="en-US" sz="6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7433735" y="1089763"/>
            <a:ext cx="3488055" cy="1719580"/>
            <a:chOff x="9559" y="636"/>
            <a:chExt cx="4436" cy="3253"/>
          </a:xfrm>
        </p:grpSpPr>
        <p:sp>
          <p:nvSpPr>
            <p:cNvPr id="11" name="云形标注 10"/>
            <p:cNvSpPr/>
            <p:nvPr/>
          </p:nvSpPr>
          <p:spPr>
            <a:xfrm>
              <a:off x="9559" y="636"/>
              <a:ext cx="4436" cy="3253"/>
            </a:xfrm>
            <a:prstGeom prst="cloudCallout">
              <a:avLst>
                <a:gd name="adj1" fmla="val 58563"/>
                <a:gd name="adj2" fmla="val 6919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09" y="1303"/>
              <a:ext cx="3937" cy="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33-41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163445" y="1997393"/>
            <a:ext cx="5080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lnSpc>
                <a:spcPct val="150000"/>
              </a:lnSpc>
            </a:pPr>
            <a:r>
              <a:rPr lang="zh-CN" sz="32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周边环境：</a:t>
            </a:r>
            <a:endParaRPr lang="zh-CN" sz="3200" b="1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1、做好自查工作</a:t>
            </a:r>
            <a:endParaRPr 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、关注学校周边卫生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16634"/>
            <a:ext cx="12221570" cy="6874633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 bwMode="auto">
          <a:xfrm flipH="1">
            <a:off x="6095398" y="1760653"/>
            <a:ext cx="602" cy="1078917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 bwMode="auto">
          <a:xfrm>
            <a:off x="5563915" y="2515104"/>
            <a:ext cx="1092092" cy="109240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0" tIns="60954" rIns="121910" bIns="60954" numCol="1" rtlCol="0" anchor="t" anchorCtr="0" compatLnSpc="1">
            <a:scene3d>
              <a:camera prst="orthographicFront"/>
              <a:lightRig rig="threePt" dir="t"/>
            </a:scene3d>
          </a:bodyPr>
          <a:p>
            <a:pPr defTabSz="913765"/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855593" y="1873241"/>
            <a:ext cx="2969429" cy="777278"/>
            <a:chOff x="3262" y="3414"/>
            <a:chExt cx="4932" cy="1291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grpSpPr>
        <p:sp>
          <p:nvSpPr>
            <p:cNvPr id="29" name="圆角矩形 28"/>
            <p:cNvSpPr/>
            <p:nvPr/>
          </p:nvSpPr>
          <p:spPr>
            <a:xfrm>
              <a:off x="4467" y="3422"/>
              <a:ext cx="3634" cy="1163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effectLst>
              <a:outerShdw blurRad="152400" dist="152400" dir="5400000" sx="94000" sy="94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473" tIns="40737" rIns="81473" bIns="40737" rtlCol="0" anchor="ctr"/>
            <a:p>
              <a:pPr algn="ctr"/>
              <a:endParaRPr lang="zh-CN" altLang="en-US" sz="100"/>
            </a:p>
          </p:txBody>
        </p:sp>
        <p:sp>
          <p:nvSpPr>
            <p:cNvPr id="30" name="TextBox 26"/>
            <p:cNvSpPr txBox="1"/>
            <p:nvPr/>
          </p:nvSpPr>
          <p:spPr>
            <a:xfrm>
              <a:off x="3262" y="3414"/>
              <a:ext cx="4932" cy="129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wrap="none" lIns="121910" tIns="60954" rIns="121910" bIns="60954" rtlCol="0">
              <a:spAutoFit/>
            </a:bodyPr>
            <a:p>
              <a:pPr algn="r"/>
              <a:r>
                <a:rPr lang="en-US" sz="4265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1.</a:t>
              </a:r>
              <a:r>
                <a:rPr sz="4265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实地考察</a:t>
              </a:r>
              <a:endParaRPr sz="4265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5" name="矩形 34"/>
          <p:cNvSpPr/>
          <p:nvPr/>
        </p:nvSpPr>
        <p:spPr bwMode="auto">
          <a:xfrm>
            <a:off x="7354335" y="3675248"/>
            <a:ext cx="2083176" cy="573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131" tIns="61565" rIns="123131" bIns="61565" spcCol="0" rtlCol="0" anchor="ctr"/>
          <a:p>
            <a:r>
              <a:rPr lang="zh-CN" sz="3415" b="1" dirty="0">
                <a:latin typeface="华文楷体" panose="02010600040101010101" charset="-122"/>
                <a:ea typeface="华文楷体" panose="02010600040101010101" charset="-122"/>
              </a:rPr>
              <a:t>宣传动员</a:t>
            </a:r>
            <a:endParaRPr lang="zh-CN" sz="3415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7354335" y="4509723"/>
            <a:ext cx="3272273" cy="5665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3131" tIns="61565" rIns="123131" bIns="61565" spcCol="0" rtlCol="0" anchor="ctr"/>
          <a:p>
            <a:pPr algn="l">
              <a:buClrTx/>
              <a:buSzTx/>
              <a:buFontTx/>
            </a:pPr>
            <a:r>
              <a:rPr lang="zh-CN" sz="341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问卷情况（</a:t>
            </a:r>
            <a:r>
              <a:rPr lang="en-US" altLang="zh-CN" sz="341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7</a:t>
            </a:r>
            <a:r>
              <a:rPr lang="zh-CN" altLang="en-US" sz="341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题）</a:t>
            </a:r>
            <a:endParaRPr lang="zh-CN" altLang="en-US" sz="3415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" name="TextBox 38"/>
          <p:cNvSpPr txBox="1"/>
          <p:nvPr/>
        </p:nvSpPr>
        <p:spPr>
          <a:xfrm>
            <a:off x="5734023" y="2386532"/>
            <a:ext cx="722630" cy="1287780"/>
          </a:xfrm>
          <a:prstGeom prst="rect">
            <a:avLst/>
          </a:prstGeom>
          <a:noFill/>
        </p:spPr>
        <p:txBody>
          <a:bodyPr wrap="none" lIns="121910" tIns="60954" rIns="121910" bIns="60954" rtlCol="0">
            <a:spAutoFit/>
          </a:bodyPr>
          <a:p>
            <a:r>
              <a:rPr lang="en-US" sz="7585" dirty="0">
                <a:solidFill>
                  <a:srgbClr val="F8F8F8"/>
                </a:solidFill>
              </a:rPr>
              <a:t>+</a:t>
            </a:r>
            <a:endParaRPr lang="en-US" sz="7585" dirty="0">
              <a:solidFill>
                <a:srgbClr val="F8F8F8"/>
              </a:solidFill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2205785" y="7890317"/>
            <a:ext cx="200660" cy="96520"/>
          </a:xfrm>
          <a:prstGeom prst="rect">
            <a:avLst/>
          </a:prstGeom>
          <a:noFill/>
        </p:spPr>
        <p:txBody>
          <a:bodyPr wrap="none" lIns="81473" tIns="40737" rIns="81473" bIns="40737" rtlCol="0">
            <a:spAutoFit/>
          </a:bodyPr>
          <a:p>
            <a:r>
              <a:rPr lang="zh-CN" altLang="en-US" sz="100" dirty="0" smtClean="0"/>
              <a:t>延迟符</a:t>
            </a:r>
            <a:endParaRPr lang="zh-CN" altLang="en-US" sz="1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7244758" y="1911773"/>
            <a:ext cx="2969429" cy="777278"/>
            <a:chOff x="11592" y="3415"/>
            <a:chExt cx="4932" cy="1291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grpSpPr>
        <p:sp>
          <p:nvSpPr>
            <p:cNvPr id="42" name="圆角矩形 41"/>
            <p:cNvSpPr/>
            <p:nvPr/>
          </p:nvSpPr>
          <p:spPr>
            <a:xfrm>
              <a:off x="12095" y="3415"/>
              <a:ext cx="3634" cy="1163"/>
            </a:xfrm>
            <a:prstGeom prst="roundRect">
              <a:avLst/>
            </a:prstGeom>
            <a:grpFill/>
            <a:ln>
              <a:noFill/>
            </a:ln>
            <a:effectLst>
              <a:outerShdw blurRad="152400" dist="152400" dir="5400000" sx="94000" sy="94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473" tIns="40737" rIns="81473" bIns="40737" rtlCol="0" anchor="ctr"/>
            <a:p>
              <a:pPr algn="ctr"/>
              <a:endParaRPr lang="zh-CN" altLang="en-US" sz="100"/>
            </a:p>
          </p:txBody>
        </p:sp>
        <p:sp>
          <p:nvSpPr>
            <p:cNvPr id="43" name="TextBox 26"/>
            <p:cNvSpPr txBox="1"/>
            <p:nvPr/>
          </p:nvSpPr>
          <p:spPr>
            <a:xfrm>
              <a:off x="11592" y="3415"/>
              <a:ext cx="4932" cy="129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wrap="none" lIns="121910" tIns="60954" rIns="121910" bIns="60954" rtlCol="0">
              <a:spAutoFit/>
            </a:bodyPr>
            <a:p>
              <a:pPr algn="r"/>
              <a:r>
                <a:rPr lang="en-US" altLang="zh-CN" sz="4265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2.</a:t>
              </a:r>
              <a:r>
                <a:rPr lang="zh-CN" altLang="en-US" sz="4265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家长问卷</a:t>
              </a:r>
              <a:endParaRPr lang="zh-CN" altLang="en-US" sz="4265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2404684" y="5076275"/>
            <a:ext cx="2083176" cy="5882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131" tIns="61565" rIns="123131" bIns="61565" spcCol="0" rtlCol="0" anchor="ctr"/>
          <a:p>
            <a:r>
              <a:rPr lang="zh-CN" sz="3415" b="1" dirty="0">
                <a:latin typeface="华文楷体" panose="02010600040101010101" charset="-122"/>
                <a:ea typeface="华文楷体" panose="02010600040101010101" charset="-122"/>
              </a:rPr>
              <a:t>材料审核</a:t>
            </a:r>
            <a:endParaRPr lang="zh-CN" sz="3415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2404684" y="3417561"/>
            <a:ext cx="2083176" cy="573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131" tIns="61565" rIns="123131" bIns="61565" spcCol="0" rtlCol="0" anchor="ctr"/>
          <a:p>
            <a:r>
              <a:rPr lang="zh-CN" sz="3415" b="1" dirty="0">
                <a:latin typeface="华文楷体" panose="02010600040101010101" charset="-122"/>
                <a:ea typeface="华文楷体" panose="02010600040101010101" charset="-122"/>
              </a:rPr>
              <a:t>师生访谈</a:t>
            </a:r>
            <a:endParaRPr lang="zh-CN" sz="3415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2404745" y="4251960"/>
            <a:ext cx="2480945" cy="5638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3131" tIns="61565" rIns="123131" bIns="61565" spcCol="0" rtlCol="0" anchor="ctr"/>
          <a:p>
            <a:pPr algn="l">
              <a:buClrTx/>
              <a:buSzTx/>
              <a:buFontTx/>
            </a:pPr>
            <a:r>
              <a:rPr lang="zh-CN" sz="3415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现场考察</a:t>
            </a:r>
            <a:endParaRPr lang="zh-CN" sz="3415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434788" y="3054510"/>
            <a:ext cx="3077201" cy="138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697472" y="3068358"/>
            <a:ext cx="3077201" cy="138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 bwMode="auto">
          <a:xfrm flipH="1">
            <a:off x="6096000" y="3607214"/>
            <a:ext cx="14450" cy="221141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56625" y="2708877"/>
            <a:ext cx="3483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家长问卷</a:t>
            </a:r>
            <a:endParaRPr lang="zh-CN" altLang="en-US" sz="6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96443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中小学文明测评迎检家长问卷解读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9525" y="4269740"/>
            <a:ext cx="6750050" cy="133985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23185" y="1089025"/>
            <a:ext cx="6572885" cy="168275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7" name="椭圆 64"/>
          <p:cNvSpPr>
            <a:spLocks noChangeArrowheads="1"/>
          </p:cNvSpPr>
          <p:nvPr/>
        </p:nvSpPr>
        <p:spPr bwMode="auto">
          <a:xfrm>
            <a:off x="788072" y="1941255"/>
            <a:ext cx="1658729" cy="1658432"/>
          </a:xfrm>
          <a:prstGeom prst="ellipse">
            <a:avLst/>
          </a:prstGeom>
          <a:solidFill>
            <a:srgbClr val="009D85"/>
          </a:solidFill>
          <a:ln w="190500" cap="sq" cmpd="sng">
            <a:solidFill>
              <a:srgbClr val="969696"/>
            </a:solidFill>
            <a:round/>
          </a:ln>
        </p:spPr>
        <p:txBody>
          <a:bodyPr lIns="91472" tIns="45736" rIns="91472" bIns="45736" anchor="ctr"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宣传动员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30%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3185" y="1432560"/>
            <a:ext cx="6572885" cy="267525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91472" tIns="45736" rIns="91472" bIns="45736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首先，利用线上平台，召开创建工作家长会，请全体家长知晓、支持、并一起参与到文明创建中来。</a:t>
            </a:r>
            <a:endParaRPr lang="zh-CN" altLang="en-US" sz="28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其次，组织全体家长开展问卷调查，并回收问卷，分析情况。</a:t>
            </a:r>
            <a:endParaRPr lang="zh-CN" altLang="en-US" sz="28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9" name="椭圆 64"/>
          <p:cNvSpPr>
            <a:spLocks noChangeArrowheads="1"/>
          </p:cNvSpPr>
          <p:nvPr/>
        </p:nvSpPr>
        <p:spPr bwMode="auto">
          <a:xfrm>
            <a:off x="9519970" y="4403432"/>
            <a:ext cx="1658729" cy="1658432"/>
          </a:xfrm>
          <a:prstGeom prst="ellipse">
            <a:avLst/>
          </a:prstGeom>
          <a:solidFill>
            <a:schemeClr val="accent2"/>
          </a:solidFill>
          <a:ln w="190500" cap="sq" cmpd="sng">
            <a:solidFill>
              <a:srgbClr val="969696"/>
            </a:solidFill>
            <a:round/>
          </a:ln>
        </p:spPr>
        <p:txBody>
          <a:bodyPr lIns="91472" tIns="45736" rIns="91472" bIns="45736" anchor="ctr"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家长答卷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70%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623185" y="4550410"/>
            <a:ext cx="6603365" cy="16414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91472" tIns="45736" rIns="91472" bIns="45736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根据不同区域、不同学校的实际情况、家长需求、存在问题等等，深入分析，研究如何提升问卷质量。</a:t>
            </a:r>
            <a:endParaRPr lang="zh-CN" altLang="en-US" sz="28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3" grpId="0" bldLvl="0" animBg="1"/>
      <p:bldP spid="3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中小学文明测评迎检工作安排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655320"/>
            <a:ext cx="11383645" cy="616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5"/>
          <a:stretch>
            <a:fillRect/>
          </a:stretch>
        </p:blipFill>
        <p:spPr>
          <a:xfrm>
            <a:off x="3971634" y="0"/>
            <a:ext cx="8220366" cy="6858000"/>
          </a:xfrm>
          <a:prstGeom prst="rect">
            <a:avLst/>
          </a:prstGeom>
        </p:spPr>
      </p:pic>
      <p:sp>
        <p:nvSpPr>
          <p:cNvPr id="7" name="梯形 4"/>
          <p:cNvSpPr/>
          <p:nvPr/>
        </p:nvSpPr>
        <p:spPr>
          <a:xfrm>
            <a:off x="188031" y="-23750"/>
            <a:ext cx="7814237" cy="6881752"/>
          </a:xfrm>
          <a:custGeom>
            <a:avLst/>
            <a:gdLst>
              <a:gd name="connsiteX0" fmla="*/ 0 w 8693011"/>
              <a:gd name="connsiteY0" fmla="*/ 6858000 h 6858000"/>
              <a:gd name="connsiteX1" fmla="*/ 1714500 w 8693011"/>
              <a:gd name="connsiteY1" fmla="*/ 0 h 6858000"/>
              <a:gd name="connsiteX2" fmla="*/ 6978511 w 8693011"/>
              <a:gd name="connsiteY2" fmla="*/ 0 h 6858000"/>
              <a:gd name="connsiteX3" fmla="*/ 8693011 w 8693011"/>
              <a:gd name="connsiteY3" fmla="*/ 6858000 h 6858000"/>
              <a:gd name="connsiteX4" fmla="*/ 0 w 8693011"/>
              <a:gd name="connsiteY4" fmla="*/ 6858000 h 6858000"/>
              <a:gd name="connsiteX0-1" fmla="*/ 0 w 8693011"/>
              <a:gd name="connsiteY0-2" fmla="*/ 6881750 h 6881750"/>
              <a:gd name="connsiteX1-3" fmla="*/ 4453 w 8693011"/>
              <a:gd name="connsiteY1-4" fmla="*/ 0 h 6881750"/>
              <a:gd name="connsiteX2-5" fmla="*/ 6978511 w 8693011"/>
              <a:gd name="connsiteY2-6" fmla="*/ 23750 h 6881750"/>
              <a:gd name="connsiteX3-7" fmla="*/ 8693011 w 8693011"/>
              <a:gd name="connsiteY3-8" fmla="*/ 6881750 h 6881750"/>
              <a:gd name="connsiteX4-9" fmla="*/ 0 w 8693011"/>
              <a:gd name="connsiteY4-10" fmla="*/ 6881750 h 6881750"/>
              <a:gd name="connsiteX0-11" fmla="*/ 0 w 8693011"/>
              <a:gd name="connsiteY0-12" fmla="*/ 6881751 h 6881751"/>
              <a:gd name="connsiteX1-13" fmla="*/ 4453 w 8693011"/>
              <a:gd name="connsiteY1-14" fmla="*/ 1 h 6881751"/>
              <a:gd name="connsiteX2-15" fmla="*/ 5695976 w 8693011"/>
              <a:gd name="connsiteY2-16" fmla="*/ 0 h 6881751"/>
              <a:gd name="connsiteX3-17" fmla="*/ 8693011 w 8693011"/>
              <a:gd name="connsiteY3-18" fmla="*/ 6881751 h 6881751"/>
              <a:gd name="connsiteX4-19" fmla="*/ 0 w 8693011"/>
              <a:gd name="connsiteY4-20" fmla="*/ 6881751 h 6881751"/>
              <a:gd name="connsiteX0-21" fmla="*/ 0 w 8693011"/>
              <a:gd name="connsiteY0-22" fmla="*/ 6881751 h 6881751"/>
              <a:gd name="connsiteX1-23" fmla="*/ 4453 w 8693011"/>
              <a:gd name="connsiteY1-24" fmla="*/ 1 h 6881751"/>
              <a:gd name="connsiteX2-25" fmla="*/ 5173462 w 8693011"/>
              <a:gd name="connsiteY2-26" fmla="*/ 0 h 6881751"/>
              <a:gd name="connsiteX3-27" fmla="*/ 8693011 w 8693011"/>
              <a:gd name="connsiteY3-28" fmla="*/ 6881751 h 6881751"/>
              <a:gd name="connsiteX4-29" fmla="*/ 0 w 8693011"/>
              <a:gd name="connsiteY4-30" fmla="*/ 6881751 h 6881751"/>
              <a:gd name="connsiteX0-31" fmla="*/ 0 w 7814237"/>
              <a:gd name="connsiteY0-32" fmla="*/ 6881751 h 6881751"/>
              <a:gd name="connsiteX1-33" fmla="*/ 4453 w 7814237"/>
              <a:gd name="connsiteY1-34" fmla="*/ 1 h 6881751"/>
              <a:gd name="connsiteX2-35" fmla="*/ 5173462 w 7814237"/>
              <a:gd name="connsiteY2-36" fmla="*/ 0 h 6881751"/>
              <a:gd name="connsiteX3-37" fmla="*/ 7814237 w 7814237"/>
              <a:gd name="connsiteY3-38" fmla="*/ 6881751 h 6881751"/>
              <a:gd name="connsiteX4-39" fmla="*/ 0 w 7814237"/>
              <a:gd name="connsiteY4-40" fmla="*/ 6881751 h 68817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14237" h="6881751">
                <a:moveTo>
                  <a:pt x="0" y="6881751"/>
                </a:moveTo>
                <a:cubicBezTo>
                  <a:pt x="1484" y="4587834"/>
                  <a:pt x="2969" y="2293918"/>
                  <a:pt x="4453" y="1"/>
                </a:cubicBezTo>
                <a:lnTo>
                  <a:pt x="5173462" y="0"/>
                </a:lnTo>
                <a:lnTo>
                  <a:pt x="7814237" y="6881751"/>
                </a:lnTo>
                <a:lnTo>
                  <a:pt x="0" y="6881751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梯形 4"/>
          <p:cNvSpPr/>
          <p:nvPr/>
        </p:nvSpPr>
        <p:spPr>
          <a:xfrm>
            <a:off x="190" y="-23307"/>
            <a:ext cx="7814237" cy="6881752"/>
          </a:xfrm>
          <a:custGeom>
            <a:avLst/>
            <a:gdLst>
              <a:gd name="connsiteX0" fmla="*/ 0 w 8693011"/>
              <a:gd name="connsiteY0" fmla="*/ 6858000 h 6858000"/>
              <a:gd name="connsiteX1" fmla="*/ 1714500 w 8693011"/>
              <a:gd name="connsiteY1" fmla="*/ 0 h 6858000"/>
              <a:gd name="connsiteX2" fmla="*/ 6978511 w 8693011"/>
              <a:gd name="connsiteY2" fmla="*/ 0 h 6858000"/>
              <a:gd name="connsiteX3" fmla="*/ 8693011 w 8693011"/>
              <a:gd name="connsiteY3" fmla="*/ 6858000 h 6858000"/>
              <a:gd name="connsiteX4" fmla="*/ 0 w 8693011"/>
              <a:gd name="connsiteY4" fmla="*/ 6858000 h 6858000"/>
              <a:gd name="connsiteX0-1" fmla="*/ 0 w 8693011"/>
              <a:gd name="connsiteY0-2" fmla="*/ 6881750 h 6881750"/>
              <a:gd name="connsiteX1-3" fmla="*/ 4453 w 8693011"/>
              <a:gd name="connsiteY1-4" fmla="*/ 0 h 6881750"/>
              <a:gd name="connsiteX2-5" fmla="*/ 6978511 w 8693011"/>
              <a:gd name="connsiteY2-6" fmla="*/ 23750 h 6881750"/>
              <a:gd name="connsiteX3-7" fmla="*/ 8693011 w 8693011"/>
              <a:gd name="connsiteY3-8" fmla="*/ 6881750 h 6881750"/>
              <a:gd name="connsiteX4-9" fmla="*/ 0 w 8693011"/>
              <a:gd name="connsiteY4-10" fmla="*/ 6881750 h 6881750"/>
              <a:gd name="connsiteX0-11" fmla="*/ 0 w 8693011"/>
              <a:gd name="connsiteY0-12" fmla="*/ 6881751 h 6881751"/>
              <a:gd name="connsiteX1-13" fmla="*/ 4453 w 8693011"/>
              <a:gd name="connsiteY1-14" fmla="*/ 1 h 6881751"/>
              <a:gd name="connsiteX2-15" fmla="*/ 5695976 w 8693011"/>
              <a:gd name="connsiteY2-16" fmla="*/ 0 h 6881751"/>
              <a:gd name="connsiteX3-17" fmla="*/ 8693011 w 8693011"/>
              <a:gd name="connsiteY3-18" fmla="*/ 6881751 h 6881751"/>
              <a:gd name="connsiteX4-19" fmla="*/ 0 w 8693011"/>
              <a:gd name="connsiteY4-20" fmla="*/ 6881751 h 6881751"/>
              <a:gd name="connsiteX0-21" fmla="*/ 0 w 8693011"/>
              <a:gd name="connsiteY0-22" fmla="*/ 6881751 h 6881751"/>
              <a:gd name="connsiteX1-23" fmla="*/ 4453 w 8693011"/>
              <a:gd name="connsiteY1-24" fmla="*/ 1 h 6881751"/>
              <a:gd name="connsiteX2-25" fmla="*/ 5173462 w 8693011"/>
              <a:gd name="connsiteY2-26" fmla="*/ 0 h 6881751"/>
              <a:gd name="connsiteX3-27" fmla="*/ 8693011 w 8693011"/>
              <a:gd name="connsiteY3-28" fmla="*/ 6881751 h 6881751"/>
              <a:gd name="connsiteX4-29" fmla="*/ 0 w 8693011"/>
              <a:gd name="connsiteY4-30" fmla="*/ 6881751 h 6881751"/>
              <a:gd name="connsiteX0-31" fmla="*/ 0 w 7814237"/>
              <a:gd name="connsiteY0-32" fmla="*/ 6881751 h 6881751"/>
              <a:gd name="connsiteX1-33" fmla="*/ 4453 w 7814237"/>
              <a:gd name="connsiteY1-34" fmla="*/ 1 h 6881751"/>
              <a:gd name="connsiteX2-35" fmla="*/ 5173462 w 7814237"/>
              <a:gd name="connsiteY2-36" fmla="*/ 0 h 6881751"/>
              <a:gd name="connsiteX3-37" fmla="*/ 7814237 w 7814237"/>
              <a:gd name="connsiteY3-38" fmla="*/ 6881751 h 6881751"/>
              <a:gd name="connsiteX4-39" fmla="*/ 0 w 7814237"/>
              <a:gd name="connsiteY4-40" fmla="*/ 6881751 h 68817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14237" h="6881751">
                <a:moveTo>
                  <a:pt x="0" y="6881751"/>
                </a:moveTo>
                <a:cubicBezTo>
                  <a:pt x="1484" y="4587834"/>
                  <a:pt x="2969" y="2293918"/>
                  <a:pt x="4453" y="1"/>
                </a:cubicBezTo>
                <a:lnTo>
                  <a:pt x="5173462" y="0"/>
                </a:lnTo>
                <a:lnTo>
                  <a:pt x="7814237" y="6881751"/>
                </a:lnTo>
                <a:lnTo>
                  <a:pt x="0" y="6881751"/>
                </a:lnTo>
                <a:close/>
              </a:path>
            </a:pathLst>
          </a:custGeom>
          <a:solidFill>
            <a:srgbClr val="00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71942" y="2794966"/>
            <a:ext cx="3153410" cy="12439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75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rPr>
              <a:t>谢谢！</a:t>
            </a:r>
            <a:endParaRPr lang="zh-CN" altLang="en-US" sz="75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" y="-124"/>
            <a:ext cx="12221570" cy="6874633"/>
          </a:xfrm>
          <a:prstGeom prst="rect">
            <a:avLst/>
          </a:prstGeom>
        </p:spPr>
      </p:pic>
      <p:pic>
        <p:nvPicPr>
          <p:cNvPr id="2" name="图片 1" descr="&amp;pfm122&amp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277495" y="67310"/>
            <a:ext cx="11607165" cy="680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" y="-1663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3483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应知应会</a:t>
            </a:r>
            <a:endParaRPr lang="zh-CN" altLang="en-US" sz="6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43555" y="1584325"/>
            <a:ext cx="8631555" cy="1170940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19090" y="1337310"/>
            <a:ext cx="387985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    师</a:t>
            </a:r>
            <a:endParaRPr kumimoji="0" lang="zh-CN" alt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438150" y="3018790"/>
            <a:ext cx="2218055" cy="14319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应知</a:t>
            </a:r>
            <a:endParaRPr kumimoji="0" lang="zh-CN" alt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应会</a:t>
            </a:r>
            <a:endParaRPr kumimoji="0" lang="zh-CN" alt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endParaRPr kumimoji="0" lang="zh-CN" alt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箭头连接符 22"/>
          <p:cNvCxnSpPr>
            <a:stCxn id="22" idx="5"/>
            <a:endCxn id="20" idx="1"/>
          </p:cNvCxnSpPr>
          <p:nvPr/>
        </p:nvCxnSpPr>
        <p:spPr>
          <a:xfrm flipV="1">
            <a:off x="2298065" y="2169795"/>
            <a:ext cx="745490" cy="8489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4" name="直接箭头连接符 23"/>
          <p:cNvCxnSpPr>
            <a:stCxn id="22" idx="0"/>
            <a:endCxn id="27" idx="1"/>
          </p:cNvCxnSpPr>
          <p:nvPr/>
        </p:nvCxnSpPr>
        <p:spPr>
          <a:xfrm flipV="1">
            <a:off x="2656205" y="3734435"/>
            <a:ext cx="387350" cy="63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5" name="直接箭头连接符 24"/>
          <p:cNvCxnSpPr>
            <a:stCxn id="22" idx="1"/>
            <a:endCxn id="30" idx="1"/>
          </p:cNvCxnSpPr>
          <p:nvPr/>
        </p:nvCxnSpPr>
        <p:spPr>
          <a:xfrm>
            <a:off x="2298065" y="4450715"/>
            <a:ext cx="745490" cy="7569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320415" y="1706880"/>
            <a:ext cx="8237855" cy="109156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社会主义核心价值观、八礼四仪、校园文明六个好、四德、教师职业道德</a:t>
            </a:r>
            <a:endParaRPr lang="zh-CN" altLang="en-US" sz="25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43555" y="3148965"/>
            <a:ext cx="8631555" cy="1170940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19090" y="2897505"/>
            <a:ext cx="3879215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    生</a:t>
            </a:r>
            <a:endParaRPr kumimoji="0" lang="zh-CN" altLang="en-US" sz="3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0415" y="3296285"/>
            <a:ext cx="8237855" cy="109156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500" b="1" dirty="0">
                <a:latin typeface="华文楷体" panose="02010600040101010101" charset="-122"/>
                <a:ea typeface="华文楷体" panose="02010600040101010101" charset="-122"/>
              </a:rPr>
              <a:t>社会主义核心价值观、八礼四仪、校园文明六个好、四德、中小学生守则</a:t>
            </a:r>
            <a:endParaRPr lang="zh-CN" altLang="en-US" sz="25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043555" y="4741545"/>
            <a:ext cx="8631555" cy="932180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19090" y="4477385"/>
            <a:ext cx="3879215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3" tIns="45720" rIns="91443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    增</a:t>
            </a:r>
            <a:endParaRPr kumimoji="0" lang="zh-CN" altLang="en-US" sz="3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20415" y="4994275"/>
            <a:ext cx="7675245" cy="59118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500" b="1" dirty="0">
                <a:latin typeface="华文楷体" panose="02010600040101010101" charset="-122"/>
                <a:ea typeface="华文楷体" panose="02010600040101010101" charset="-122"/>
              </a:rPr>
              <a:t>师生对《</a:t>
            </a:r>
            <a:r>
              <a:rPr lang="zh-CN" altLang="en-US" sz="2500" b="1" dirty="0">
                <a:latin typeface="华文楷体" panose="02010600040101010101" charset="-122"/>
                <a:ea typeface="华文楷体" panose="02010600040101010101" charset="-122"/>
              </a:rPr>
              <a:t>常州市文明行为促进条例》知晓情况</a:t>
            </a:r>
            <a:endParaRPr lang="zh-CN" altLang="en-US" sz="25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2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2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2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bldLvl="0" animBg="1"/>
          <p:bldP spid="21" grpId="0" bldLvl="0" animBg="1"/>
          <p:bldP spid="22" grpId="0" bldLvl="0" animBg="1"/>
          <p:bldP spid="26" grpId="0"/>
          <p:bldP spid="26" grpId="1"/>
          <p:bldP spid="27" grpId="0" bldLvl="0" animBg="1"/>
          <p:bldP spid="28" grpId="0" bldLvl="0" animBg="1"/>
          <p:bldP spid="29" grpId="0"/>
          <p:bldP spid="29" grpId="1"/>
          <p:bldP spid="30" grpId="0" bldLvl="0" animBg="1"/>
          <p:bldP spid="31" grpId="0" bldLvl="0" animBg="1"/>
          <p:bldP spid="32" grpId="0"/>
          <p:bldP spid="3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2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2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2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bldLvl="0" animBg="1"/>
          <p:bldP spid="21" grpId="0" bldLvl="0" animBg="1"/>
          <p:bldP spid="22" grpId="0" bldLvl="0" animBg="1"/>
          <p:bldP spid="26" grpId="0"/>
          <p:bldP spid="26" grpId="1"/>
          <p:bldP spid="27" grpId="0" bldLvl="0" animBg="1"/>
          <p:bldP spid="28" grpId="0" bldLvl="0" animBg="1"/>
          <p:bldP spid="29" grpId="0"/>
          <p:bldP spid="29" grpId="1"/>
          <p:bldP spid="30" grpId="0" bldLvl="0" animBg="1"/>
          <p:bldP spid="31" grpId="0" bldLvl="0" animBg="1"/>
          <p:bldP spid="32" grpId="0"/>
          <p:bldP spid="3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2900" y="762635"/>
            <a:ext cx="5677535" cy="40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900" y="4777740"/>
            <a:ext cx="5677535" cy="195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67120" y="748030"/>
            <a:ext cx="5723255" cy="596836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342900" y="748030"/>
            <a:ext cx="5676900" cy="5968365"/>
            <a:chOff x="540" y="1178"/>
            <a:chExt cx="8940" cy="9399"/>
          </a:xfrm>
        </p:grpSpPr>
        <p:pic>
          <p:nvPicPr>
            <p:cNvPr id="3" name="图片 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540" y="1178"/>
              <a:ext cx="8941" cy="6323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" name="图片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40" y="7501"/>
              <a:ext cx="8941" cy="307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94105" y="1634490"/>
            <a:ext cx="930084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>
              <a:lnSpc>
                <a:spcPct val="150000"/>
              </a:lnSpc>
            </a:pP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</a:rPr>
              <a:t>1、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</a:rPr>
              <a:t>关于教职员工应知应会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的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</a:rPr>
              <a:t>注意点</a:t>
            </a:r>
            <a:endParaRPr lang="zh-CN" sz="2800" b="1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indent="381000">
              <a:lnSpc>
                <a:spcPct val="150000"/>
              </a:lnSpc>
            </a:pPr>
            <a:r>
              <a:rPr lang="zh-CN" sz="2800" b="1">
                <a:ea typeface="宋体" panose="02010600030101010101" pitchFamily="2" charset="-122"/>
              </a:rPr>
              <a:t>     </a:t>
            </a:r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（1）关注非班主任教师         （2）关注后勤员工、门卫（知晓价值观、六个好）         （3）关注在校临时跟岗、实习的人员</a:t>
            </a:r>
            <a:endParaRPr lang="zh-CN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381000">
              <a:lnSpc>
                <a:spcPct val="150000"/>
              </a:lnSpc>
            </a:pP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</a:rPr>
              <a:t>2、关于学生应知应会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</a:t>
            </a:r>
            <a:r>
              <a:rPr lang="zh-CN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</a:rPr>
              <a:t>注意点</a:t>
            </a:r>
            <a:endParaRPr lang="zh-CN" sz="2800" b="1">
              <a:solidFill>
                <a:srgbClr val="C00000"/>
              </a:solidFill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381000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熟背＋理解（高年级，举例）</a:t>
            </a:r>
            <a:endParaRPr 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14690" y="918210"/>
            <a:ext cx="3517265" cy="2065655"/>
            <a:chOff x="13048" y="1400"/>
            <a:chExt cx="5539" cy="3253"/>
          </a:xfrm>
        </p:grpSpPr>
        <p:sp>
          <p:nvSpPr>
            <p:cNvPr id="2" name="云形标注 1"/>
            <p:cNvSpPr/>
            <p:nvPr/>
          </p:nvSpPr>
          <p:spPr>
            <a:xfrm>
              <a:off x="13048" y="1400"/>
              <a:ext cx="5539" cy="3253"/>
            </a:xfrm>
            <a:prstGeom prst="cloudCallout">
              <a:avLst>
                <a:gd name="adj1" fmla="val -54639"/>
                <a:gd name="adj2" fmla="val 5261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502" y="2000"/>
              <a:ext cx="508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12、15、20、24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"/>
            <a:ext cx="12221570" cy="6874633"/>
          </a:xfrm>
          <a:prstGeom prst="rect">
            <a:avLst/>
          </a:prstGeom>
        </p:spPr>
      </p:pic>
      <p:sp>
        <p:nvSpPr>
          <p:cNvPr id="2" name="流程图: 数据 2"/>
          <p:cNvSpPr/>
          <p:nvPr/>
        </p:nvSpPr>
        <p:spPr>
          <a:xfrm rot="10800000">
            <a:off x="3942715" y="1710055"/>
            <a:ext cx="7490460" cy="15570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415843" y="379891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30810" y="2279015"/>
            <a:ext cx="10878185" cy="2203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61544" y="2486730"/>
            <a:ext cx="1567180" cy="159956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98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835" y="2741262"/>
            <a:ext cx="3483610" cy="109029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环境文化</a:t>
            </a:r>
            <a:endParaRPr lang="zh-CN" altLang="en-US" sz="6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8"/>
          <p:cNvSpPr txBox="1"/>
          <p:nvPr/>
        </p:nvSpPr>
        <p:spPr>
          <a:xfrm>
            <a:off x="46717" y="-3630"/>
            <a:ext cx="93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30480" y="24765"/>
            <a:ext cx="12221845" cy="630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29845" y="-16510"/>
            <a:ext cx="12221210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8"/>
          <p:cNvSpPr txBox="1"/>
          <p:nvPr/>
        </p:nvSpPr>
        <p:spPr>
          <a:xfrm>
            <a:off x="132165" y="12880"/>
            <a:ext cx="43268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中小学文明测评迎检指标解读</a:t>
            </a:r>
            <a:endParaRPr lang="zh-CN" altLang="en-US" sz="25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6930" y="655320"/>
            <a:ext cx="70999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solidFill>
                  <a:srgbClr val="C00000"/>
                </a:solidFill>
                <a:ea typeface="宋体" panose="02010600030101010101" pitchFamily="2" charset="-122"/>
              </a:rPr>
              <a:t>环境文化之</a:t>
            </a:r>
            <a:r>
              <a:rPr lang="en-US" altLang="zh-CN" sz="3200" b="1">
                <a:solidFill>
                  <a:srgbClr val="C00000"/>
                </a:solidFill>
                <a:ea typeface="宋体" panose="02010600030101010101" pitchFamily="2" charset="-122"/>
              </a:rPr>
              <a:t>“</a:t>
            </a:r>
            <a:r>
              <a:rPr lang="zh-CN" sz="3200" b="1">
                <a:solidFill>
                  <a:srgbClr val="C00000"/>
                </a:solidFill>
                <a:ea typeface="宋体" panose="02010600030101010101" pitchFamily="2" charset="-122"/>
              </a:rPr>
              <a:t>文明标语的布置张贴</a:t>
            </a:r>
            <a:r>
              <a:rPr lang="en-US" altLang="zh-CN" sz="3200" b="1">
                <a:solidFill>
                  <a:srgbClr val="C00000"/>
                </a:solidFill>
                <a:ea typeface="宋体" panose="02010600030101010101" pitchFamily="2" charset="-122"/>
              </a:rPr>
              <a:t>”</a:t>
            </a:r>
            <a:endParaRPr lang="en-US" altLang="zh-CN" sz="32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92440" y="1165860"/>
            <a:ext cx="3517265" cy="2065655"/>
            <a:chOff x="13093" y="1442"/>
            <a:chExt cx="5539" cy="3253"/>
          </a:xfrm>
        </p:grpSpPr>
        <p:sp>
          <p:nvSpPr>
            <p:cNvPr id="2" name="云形标注 1"/>
            <p:cNvSpPr/>
            <p:nvPr/>
          </p:nvSpPr>
          <p:spPr>
            <a:xfrm>
              <a:off x="13093" y="1442"/>
              <a:ext cx="5539" cy="3253"/>
            </a:xfrm>
            <a:prstGeom prst="cloudCallout">
              <a:avLst>
                <a:gd name="adj1" fmla="val -54639"/>
                <a:gd name="adj2" fmla="val 5261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41" y="2133"/>
              <a:ext cx="479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测评指标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sz="30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12-19、22、23</a:t>
              </a: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43025" y="1165543"/>
            <a:ext cx="5080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600" b="1">
                <a:ea typeface="宋体" panose="02010600030101010101" pitchFamily="2" charset="-122"/>
              </a:rPr>
              <a:t>（</a:t>
            </a:r>
            <a:r>
              <a:rPr lang="zh-CN" sz="2600" b="1">
                <a:ea typeface="宋体" panose="02010600030101010101" pitchFamily="2" charset="-122"/>
                <a:cs typeface="Times New Roman" panose="02020603050405020304" charset="0"/>
              </a:rPr>
              <a:t>1）</a:t>
            </a:r>
            <a:r>
              <a:rPr lang="zh-CN" sz="2600" b="1">
                <a:ea typeface="宋体" panose="02010600030101010101" pitchFamily="2" charset="-122"/>
              </a:rPr>
              <a:t>体现</a:t>
            </a:r>
            <a:r>
              <a:rPr lang="zh-CN" sz="2600" b="1">
                <a:ea typeface="宋体" panose="02010600030101010101" pitchFamily="2" charset="-122"/>
                <a:cs typeface="Times New Roman" panose="02020603050405020304" charset="0"/>
              </a:rPr>
              <a:t>“显著”位置</a:t>
            </a:r>
            <a:endParaRPr lang="zh-CN" altLang="en-US" sz="2600"/>
          </a:p>
        </p:txBody>
      </p:sp>
      <p:sp>
        <p:nvSpPr>
          <p:cNvPr id="7" name="文本框 6"/>
          <p:cNvSpPr txBox="1"/>
          <p:nvPr/>
        </p:nvSpPr>
        <p:spPr>
          <a:xfrm>
            <a:off x="1343025" y="1687513"/>
            <a:ext cx="5080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600" b="1">
                <a:ea typeface="宋体" panose="02010600030101010101" pitchFamily="2" charset="-122"/>
              </a:rPr>
              <a:t>（2）明确张贴位置及内容</a:t>
            </a:r>
            <a:endParaRPr lang="zh-CN" sz="2600" b="1"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43025" y="2209800"/>
            <a:ext cx="597471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600" b="1">
                <a:ea typeface="宋体" panose="02010600030101010101" pitchFamily="2" charset="-122"/>
              </a:rPr>
              <a:t>（3）张贴物要精心设计、简洁美观</a:t>
            </a:r>
            <a:endParaRPr lang="zh-CN" sz="2600" b="1"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2701290"/>
            <a:ext cx="5629910" cy="410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tags/tag1.xml><?xml version="1.0" encoding="utf-8"?>
<p:tagLst xmlns:p="http://schemas.openxmlformats.org/presentationml/2006/main">
  <p:tag name="REFSHAPE" val="881935036"/>
  <p:tag name="KSO_WM_UNIT_PLACING_PICTURE_USER_VIEWPORT" val="{&quot;height&quot;:7905,&quot;width&quot;:13005}"/>
</p:tagLst>
</file>

<file path=ppt/tags/tag10.xml><?xml version="1.0" encoding="utf-8"?>
<p:tagLst xmlns:p="http://schemas.openxmlformats.org/presentationml/2006/main">
  <p:tag name="MH" val="20160623134751"/>
  <p:tag name="MH_LIBRARY" val="GRAPHIC"/>
  <p:tag name="MH_TYPE" val="SubTitle"/>
  <p:tag name="MH_ORDER" val="2"/>
</p:tagLst>
</file>

<file path=ppt/tags/tag11.xml><?xml version="1.0" encoding="utf-8"?>
<p:tagLst xmlns:p="http://schemas.openxmlformats.org/presentationml/2006/main">
  <p:tag name="MH" val="20160623134751"/>
  <p:tag name="MH_LIBRARY" val="GRAPHIC"/>
  <p:tag name="MH_TYPE" val="Other"/>
  <p:tag name="MH_ORDER" val="5"/>
</p:tagLst>
</file>

<file path=ppt/tags/tag12.xml><?xml version="1.0" encoding="utf-8"?>
<p:tagLst xmlns:p="http://schemas.openxmlformats.org/presentationml/2006/main">
  <p:tag name="MH" val="20160623134751"/>
  <p:tag name="MH_LIBRARY" val="GRAPHIC"/>
  <p:tag name="MH_TYPE" val="Other"/>
  <p:tag name="MH_ORDER" val="6"/>
</p:tagLst>
</file>

<file path=ppt/tags/tag13.xml><?xml version="1.0" encoding="utf-8"?>
<p:tagLst xmlns:p="http://schemas.openxmlformats.org/presentationml/2006/main">
  <p:tag name="MH" val="20160623134751"/>
  <p:tag name="MH_LIBRARY" val="GRAPHIC"/>
  <p:tag name="MH_TYPE" val="SubTitle"/>
  <p:tag name="MH_ORDER" val="2"/>
</p:tagLst>
</file>

<file path=ppt/tags/tag2.xml><?xml version="1.0" encoding="utf-8"?>
<p:tagLst xmlns:p="http://schemas.openxmlformats.org/presentationml/2006/main">
  <p:tag name="MH" val="20160623134751"/>
  <p:tag name="MH_LIBRARY" val="GRAPHIC"/>
  <p:tag name="MH_TYPE" val="Other"/>
  <p:tag name="MH_ORDER" val="3"/>
</p:tagLst>
</file>

<file path=ppt/tags/tag3.xml><?xml version="1.0" encoding="utf-8"?>
<p:tagLst xmlns:p="http://schemas.openxmlformats.org/presentationml/2006/main">
  <p:tag name="MH" val="20160623134751"/>
  <p:tag name="MH_LIBRARY" val="GRAPHIC"/>
  <p:tag name="MH_TYPE" val="Other"/>
  <p:tag name="MH_ORDER" val="4"/>
</p:tagLst>
</file>

<file path=ppt/tags/tag4.xml><?xml version="1.0" encoding="utf-8"?>
<p:tagLst xmlns:p="http://schemas.openxmlformats.org/presentationml/2006/main">
  <p:tag name="MH" val="20160623134751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0623134408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60623134408"/>
  <p:tag name="MH_LIBRARY" val="GRAPHIC"/>
  <p:tag name="MH_TYPE" val="SubTitle"/>
  <p:tag name="MH_ORDER" val="2"/>
</p:tagLst>
</file>

<file path=ppt/tags/tag7.xml><?xml version="1.0" encoding="utf-8"?>
<p:tagLst xmlns:p="http://schemas.openxmlformats.org/presentationml/2006/main">
  <p:tag name="MH" val="20160623134408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60623134751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16062313475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WPS 演示</Application>
  <PresentationFormat>自定义</PresentationFormat>
  <Paragraphs>195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方正正准黑简体</vt:lpstr>
      <vt:lpstr>黑体</vt:lpstr>
      <vt:lpstr>华文楷体</vt:lpstr>
      <vt:lpstr>Times New Roman</vt:lpstr>
      <vt:lpstr>Calibri</vt:lpstr>
      <vt:lpstr>Arial Unicode MS</vt:lpstr>
      <vt:lpstr>Calibri Light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更多模版：亮亮图文旗舰店https:/liangliangtuwen.tmall.com</cp:keywords>
  <dc:description>更多模版：亮亮图文旗舰店https://liangliangtuwen.tmall.com</dc:description>
  <cp:lastModifiedBy>刀&amp;九</cp:lastModifiedBy>
  <cp:revision>40</cp:revision>
  <dcterms:created xsi:type="dcterms:W3CDTF">2017-11-29T01:56:00Z</dcterms:created>
  <dcterms:modified xsi:type="dcterms:W3CDTF">2020-05-26T08:59:59Z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