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3"/>
    <p:sldMasterId id="2147483664" r:id="rId4"/>
  </p:sldMasterIdLst>
  <p:notesMasterIdLst>
    <p:notesMasterId r:id="rId6"/>
  </p:notesMasterIdLst>
  <p:sldIdLst>
    <p:sldId id="256" r:id="rId5"/>
    <p:sldId id="507" r:id="rId7"/>
    <p:sldId id="278" r:id="rId8"/>
    <p:sldId id="257" r:id="rId9"/>
    <p:sldId id="299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16" r:id="rId19"/>
    <p:sldId id="295" r:id="rId20"/>
  </p:sldIdLst>
  <p:sldSz cx="12192000" cy="6858000"/>
  <p:notesSz cx="6858000" cy="9144000"/>
  <p:embeddedFontLs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华文楷体" panose="02010600040101010101" pitchFamily="2" charset="-122"/>
      <p:regular r:id="rId31"/>
    </p:embeddedFont>
    <p:embeddedFont>
      <p:font typeface="Arial Black" panose="020B0A04020102020204" charset="0"/>
      <p:bold r:id="rId32"/>
    </p:embeddedFont>
    <p:embeddedFont>
      <p:font typeface="锐字锐线怒放黑简1.0" panose="02010604000000000000" pitchFamily="2" charset="-122"/>
      <p:regular r:id="rId33"/>
    </p:embeddedFont>
    <p:embeddedFont>
      <p:font typeface="Calibri Light" panose="020F0302020204030204" charset="0"/>
      <p:regular r:id="rId34"/>
      <p:italic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26570215@qq.com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266"/>
    <a:srgbClr val="FEF8EB"/>
    <a:srgbClr val="769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3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78" y="-96"/>
      </p:cViewPr>
      <p:guideLst>
        <p:guide orient="horz" pos="2160"/>
        <p:guide pos="38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29B0E-AE17-4679-96D4-273750F0F0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728E6-DC27-47BB-8730-A70528C87F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4080681" y="1883391"/>
            <a:ext cx="8111319" cy="4974609"/>
          </a:xfrm>
          <a:prstGeom prst="rect">
            <a:avLst/>
          </a:prstGeom>
          <a:solidFill>
            <a:srgbClr val="3D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897737" y="1105469"/>
            <a:ext cx="1294263" cy="941695"/>
          </a:xfrm>
          <a:prstGeom prst="rect">
            <a:avLst/>
          </a:prstGeom>
          <a:solidFill>
            <a:srgbClr val="3D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t="-16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390" y="76370"/>
            <a:ext cx="10515600" cy="677610"/>
          </a:xfrm>
        </p:spPr>
        <p:txBody>
          <a:bodyPr>
            <a:normAutofit/>
          </a:bodyPr>
          <a:lstStyle>
            <a:lvl1pPr marL="457200" indent="-457200" algn="l">
              <a:buFont typeface="Wingdings" panose="05000000000000000000" pitchFamily="2" charset="2"/>
              <a:buChar char="u"/>
              <a:defRPr sz="2800">
                <a:solidFill>
                  <a:srgbClr val="57826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_文本框 26"/>
          <p:cNvSpPr txBox="1"/>
          <p:nvPr>
            <p:custDataLst>
              <p:tags r:id="rId1"/>
            </p:custDataLst>
          </p:nvPr>
        </p:nvSpPr>
        <p:spPr>
          <a:xfrm>
            <a:off x="324866" y="1660836"/>
            <a:ext cx="11867134" cy="159766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建构真实课堂  让学习真正发生</a:t>
            </a:r>
            <a:endParaRPr lang="zh-CN" altLang="en-US" sz="4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</a:t>
            </a:r>
            <a:r>
              <a:rPr sz="28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——读贲友林老师《重新认识课堂》心得体会</a:t>
            </a:r>
            <a:endParaRPr sz="28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PA_文本框 26"/>
          <p:cNvSpPr txBox="1"/>
          <p:nvPr>
            <p:custDataLst>
              <p:tags r:id="rId2"/>
            </p:custDataLst>
          </p:nvPr>
        </p:nvSpPr>
        <p:spPr>
          <a:xfrm>
            <a:off x="3781466" y="3499883"/>
            <a:ext cx="11867134" cy="85915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孟河中心小学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张思月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/>
          </p:nvPr>
        </p:nvSpPr>
        <p:spPr>
          <a:xfrm>
            <a:off x="147638" y="76200"/>
            <a:ext cx="10515600" cy="6778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学习什么？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41320" y="105410"/>
            <a:ext cx="395097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讲：让教学不是泛泛而谈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2005" y="1031875"/>
            <a:ext cx="97155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9110" y="1776730"/>
            <a:ext cx="185483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理解并复述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110" y="2635250"/>
            <a:ext cx="185483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完善并简洁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9110" y="3510280"/>
            <a:ext cx="185483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评价与反思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20740" y="930275"/>
            <a:ext cx="97155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教师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467225" y="754380"/>
            <a:ext cx="0" cy="591883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130800" y="1767840"/>
            <a:ext cx="210756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教师不会讲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30800" y="2635250"/>
            <a:ext cx="210756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学生会讲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758690" y="3510280"/>
            <a:ext cx="154114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既能学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12175" y="3510280"/>
            <a:ext cx="329565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学与教融为一体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 rot="20820000">
            <a:off x="7339965" y="551815"/>
            <a:ext cx="46532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上课，教师能不讲吗？</a:t>
            </a:r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  <a:endParaRPr lang="en-US" altLang="zh-CN" sz="3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13525" y="3510280"/>
            <a:ext cx="154114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又能教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18" grpId="0" bldLvl="0" animBg="1"/>
      <p:bldP spid="13" grpId="0" bldLvl="0" animBg="1"/>
      <p:bldP spid="25" grpId="0" bldLvl="0" animBg="1"/>
      <p:bldP spid="26" grpId="0" bldLvl="0" animBg="1"/>
      <p:bldP spid="28" grpId="0" bldLvl="0" animBg="1"/>
      <p:bldP spid="29" grpId="0" bldLvl="0" animBg="1"/>
      <p:bldP spid="31" grpId="0" bldLvl="0" animBg="1"/>
      <p:bldP spid="32" grpId="0" bldLvl="0" animBg="1"/>
      <p:bldP spid="12" grpId="0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/>
          </p:nvPr>
        </p:nvSpPr>
        <p:spPr>
          <a:xfrm>
            <a:off x="147638" y="76200"/>
            <a:ext cx="10515600" cy="6778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学习什么？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41320" y="105410"/>
            <a:ext cx="395097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书：让教学更严谨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2005" y="1031875"/>
            <a:ext cx="97155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9110" y="1776730"/>
            <a:ext cx="281368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表达：思维的内在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110" y="2635250"/>
            <a:ext cx="281368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记录：思维的外显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20740" y="930275"/>
            <a:ext cx="97155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教师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467225" y="754380"/>
            <a:ext cx="0" cy="591883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130800" y="1767840"/>
            <a:ext cx="210756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内容的生成性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30800" y="2635250"/>
            <a:ext cx="210756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方式的互动性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 rot="20820000">
            <a:off x="8965565" y="551815"/>
            <a:ext cx="14020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板书</a:t>
            </a:r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  <a:endParaRPr lang="en-US" altLang="zh-CN" sz="3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2410" y="3661410"/>
            <a:ext cx="154114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有方法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4410" y="3661410"/>
            <a:ext cx="154114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好习惯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30800" y="3518535"/>
            <a:ext cx="210756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呈现的持续性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18" grpId="0" bldLvl="0" animBg="1"/>
      <p:bldP spid="13" grpId="0" bldLvl="0" animBg="1"/>
      <p:bldP spid="26" grpId="0" bldLvl="0" animBg="1"/>
      <p:bldP spid="28" grpId="0" bldLvl="0" animBg="1"/>
      <p:bldP spid="29" grpId="0" bldLvl="0" animBg="1"/>
      <p:bldP spid="12" grpId="0"/>
      <p:bldP spid="4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/>
          </p:nvPr>
        </p:nvSpPr>
        <p:spPr>
          <a:xfrm>
            <a:off x="147638" y="76200"/>
            <a:ext cx="10515600" cy="6778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学习什么？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41320" y="105410"/>
            <a:ext cx="395097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思：让教学适当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冷场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2005" y="1031875"/>
            <a:ext cx="97155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9110" y="1679575"/>
            <a:ext cx="190436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思考中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23325" y="1334135"/>
            <a:ext cx="97155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教师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749415" y="754380"/>
            <a:ext cx="0" cy="591883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8033385" y="2171700"/>
            <a:ext cx="210756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放在课前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033385" y="3039110"/>
            <a:ext cx="350710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长程规划，以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类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推进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 rot="20820000">
            <a:off x="7186295" y="469900"/>
            <a:ext cx="42468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到底是冷了谁的场？</a:t>
            </a:r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  <a:endParaRPr lang="en-US" altLang="zh-CN" sz="3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33385" y="3922395"/>
            <a:ext cx="350710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拓展融合，互生共长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IMG_4207"/>
          <p:cNvPicPr>
            <a:picLocks noChangeAspect="1"/>
          </p:cNvPicPr>
          <p:nvPr/>
        </p:nvPicPr>
        <p:blipFill>
          <a:blip r:embed="rId1"/>
          <a:srcRect t="6528" b="62866"/>
          <a:stretch>
            <a:fillRect/>
          </a:stretch>
        </p:blipFill>
        <p:spPr>
          <a:xfrm>
            <a:off x="387350" y="2436495"/>
            <a:ext cx="6118225" cy="24968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33385" y="4755515"/>
            <a:ext cx="350710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评价指向综合素养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18" grpId="0" bldLvl="0" animBg="1"/>
      <p:bldP spid="26" grpId="0" bldLvl="0" animBg="1"/>
      <p:bldP spid="28" grpId="0" bldLvl="0" animBg="1"/>
      <p:bldP spid="29" grpId="0" bldLvl="0" animBg="1"/>
      <p:bldP spid="12" grpId="0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/>
          </p:nvPr>
        </p:nvSpPr>
        <p:spPr>
          <a:xfrm>
            <a:off x="147638" y="76200"/>
            <a:ext cx="10515600" cy="6778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怎样学习？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6170" y="1083310"/>
            <a:ext cx="10034270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学生的学习，是</a:t>
            </a:r>
            <a:r>
              <a:rPr altLang="zh-CN" sz="24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从感觉开始的</a:t>
            </a:r>
            <a:r>
              <a:rPr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。学生的学习，是</a:t>
            </a:r>
            <a:r>
              <a:rPr altLang="zh-CN" sz="24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基于独立思考基础上合作交流、共享交流</a:t>
            </a:r>
            <a:r>
              <a:rPr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的过程。学生的学习，是</a:t>
            </a:r>
            <a:r>
              <a:rPr altLang="zh-CN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对其错误自我修正</a:t>
            </a:r>
            <a:r>
              <a:rPr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的一个过程。</a:t>
            </a:r>
            <a:endParaRPr altLang="zh-CN" sz="24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图片 3" descr="IMG_4208"/>
          <p:cNvPicPr>
            <a:picLocks noChangeAspect="1"/>
          </p:cNvPicPr>
          <p:nvPr/>
        </p:nvPicPr>
        <p:blipFill>
          <a:blip r:embed="rId1"/>
          <a:srcRect t="35417" b="49505"/>
          <a:stretch>
            <a:fillRect/>
          </a:stretch>
        </p:blipFill>
        <p:spPr>
          <a:xfrm>
            <a:off x="1906270" y="2887980"/>
            <a:ext cx="7156450" cy="14389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86940" y="2091055"/>
            <a:ext cx="58724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学生在你的课堂上出错了吗？</a:t>
            </a:r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  <a:endParaRPr lang="en-US" altLang="zh-CN" sz="3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39010" y="4582795"/>
            <a:ext cx="154114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教学事故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67530" y="4582795"/>
            <a:ext cx="154114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教学故事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3780155" y="4785360"/>
            <a:ext cx="580390" cy="214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299960" y="4582795"/>
            <a:ext cx="393827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不出现问题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≠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没有问题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 bldLvl="0" animBg="1"/>
      <p:bldP spid="13" grpId="0" bldLvl="0" animBg="1"/>
      <p:bldP spid="22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/>
          </p:nvPr>
        </p:nvSpPr>
        <p:spPr>
          <a:xfrm>
            <a:off x="147638" y="76200"/>
            <a:ext cx="10515600" cy="6778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结语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6170" y="1083310"/>
            <a:ext cx="10034270" cy="25533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重新认识课堂，不能停滞于发现课堂中的问题，也不是懊悔自己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课堂</a:t>
            </a:r>
            <a:r>
              <a:rPr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的不足，而是</a:t>
            </a:r>
            <a:r>
              <a:rPr altLang="zh-CN" sz="32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以积极的态度，在批判中建设，敞开胸怀面向未来</a:t>
            </a:r>
            <a:r>
              <a:rPr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altLang="zh-CN" sz="32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r>
              <a:rPr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只有当我们和孩子们都在不断学习，“</a:t>
            </a:r>
            <a:r>
              <a:rPr altLang="zh-CN" sz="32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每天进步一点点</a:t>
            </a:r>
            <a:r>
              <a:rPr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”的时候，才能遇见真实的、理想的课堂。</a:t>
            </a:r>
            <a:endParaRPr altLang="zh-CN" sz="32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_组合 42"/>
          <p:cNvGrpSpPr/>
          <p:nvPr>
            <p:custDataLst>
              <p:tags r:id="rId1"/>
            </p:custDataLst>
          </p:nvPr>
        </p:nvGrpSpPr>
        <p:grpSpPr>
          <a:xfrm>
            <a:off x="4303917" y="1787908"/>
            <a:ext cx="1412345" cy="1412856"/>
            <a:chOff x="5309025" y="2094564"/>
            <a:chExt cx="1461661" cy="1461661"/>
          </a:xfrm>
        </p:grpSpPr>
        <p:sp>
          <p:nvSpPr>
            <p:cNvPr id="8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endParaRPr>
            </a:p>
          </p:txBody>
        </p:sp>
      </p:grpSp>
      <p:grpSp>
        <p:nvGrpSpPr>
          <p:cNvPr id="10" name="PA_组合 45"/>
          <p:cNvGrpSpPr/>
          <p:nvPr>
            <p:custDataLst>
              <p:tags r:id="rId2"/>
            </p:custDataLst>
          </p:nvPr>
        </p:nvGrpSpPr>
        <p:grpSpPr>
          <a:xfrm>
            <a:off x="5962069" y="1776574"/>
            <a:ext cx="1412345" cy="1412856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endParaRPr>
            </a:p>
          </p:txBody>
        </p:sp>
      </p:grpSp>
      <p:grpSp>
        <p:nvGrpSpPr>
          <p:cNvPr id="13" name="PA_组合 48"/>
          <p:cNvGrpSpPr/>
          <p:nvPr>
            <p:custDataLst>
              <p:tags r:id="rId3"/>
            </p:custDataLst>
          </p:nvPr>
        </p:nvGrpSpPr>
        <p:grpSpPr>
          <a:xfrm>
            <a:off x="7786008" y="1748556"/>
            <a:ext cx="1412345" cy="1412856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endParaRPr>
            </a:p>
          </p:txBody>
        </p:sp>
      </p:grpSp>
      <p:grpSp>
        <p:nvGrpSpPr>
          <p:cNvPr id="16" name="PA_组合 51"/>
          <p:cNvGrpSpPr/>
          <p:nvPr>
            <p:custDataLst>
              <p:tags r:id="rId4"/>
            </p:custDataLst>
          </p:nvPr>
        </p:nvGrpSpPr>
        <p:grpSpPr>
          <a:xfrm>
            <a:off x="9464038" y="1733390"/>
            <a:ext cx="1412345" cy="1412856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endParaRPr>
            </a:p>
          </p:txBody>
        </p:sp>
      </p:grpSp>
      <p:sp>
        <p:nvSpPr>
          <p:cNvPr id="19" name="PA_文本框 26"/>
          <p:cNvSpPr txBox="1"/>
          <p:nvPr>
            <p:custDataLst>
              <p:tags r:id="rId5"/>
            </p:custDataLst>
          </p:nvPr>
        </p:nvSpPr>
        <p:spPr>
          <a:xfrm>
            <a:off x="4541963" y="1973988"/>
            <a:ext cx="931747" cy="1025922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/>
            <a:r>
              <a:rPr lang="zh-CN" altLang="en-US" sz="5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谢</a:t>
            </a:r>
            <a:endParaRPr lang="zh-CN" altLang="en-US" sz="5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20" name="PA_文本框 26"/>
          <p:cNvSpPr txBox="1"/>
          <p:nvPr>
            <p:custDataLst>
              <p:tags r:id="rId6"/>
            </p:custDataLst>
          </p:nvPr>
        </p:nvSpPr>
        <p:spPr>
          <a:xfrm>
            <a:off x="6202368" y="1970040"/>
            <a:ext cx="931747" cy="1025922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/>
            <a:r>
              <a:rPr lang="zh-CN" altLang="en-US" sz="5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谢</a:t>
            </a:r>
            <a:endParaRPr lang="zh-CN" altLang="en-US" sz="5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21" name="PA_矩形 56"/>
          <p:cNvSpPr/>
          <p:nvPr>
            <p:custDataLst>
              <p:tags r:id="rId7"/>
            </p:custDataLst>
          </p:nvPr>
        </p:nvSpPr>
        <p:spPr>
          <a:xfrm>
            <a:off x="7964024" y="1942023"/>
            <a:ext cx="995045" cy="1028065"/>
          </a:xfrm>
          <a:prstGeom prst="rect">
            <a:avLst/>
          </a:prstGeom>
        </p:spPr>
        <p:txBody>
          <a:bodyPr wrap="none" lIns="121889" tIns="60944" rIns="121889" bIns="60944">
            <a:spAutoFit/>
          </a:bodyPr>
          <a:lstStyle/>
          <a:p>
            <a:pPr algn="ctr"/>
            <a:r>
              <a:rPr lang="zh-CN" altLang="en-US" sz="5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大</a:t>
            </a:r>
            <a:endParaRPr lang="zh-CN" altLang="en-US" sz="5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22" name="PA_矩形 57"/>
          <p:cNvSpPr/>
          <p:nvPr>
            <p:custDataLst>
              <p:tags r:id="rId8"/>
            </p:custDataLst>
          </p:nvPr>
        </p:nvSpPr>
        <p:spPr>
          <a:xfrm>
            <a:off x="9657767" y="1926857"/>
            <a:ext cx="995045" cy="1028065"/>
          </a:xfrm>
          <a:prstGeom prst="rect">
            <a:avLst/>
          </a:prstGeom>
        </p:spPr>
        <p:txBody>
          <a:bodyPr wrap="none" lIns="121889" tIns="60944" rIns="121889" bIns="60944">
            <a:spAutoFit/>
          </a:bodyPr>
          <a:lstStyle/>
          <a:p>
            <a:pPr algn="ctr"/>
            <a:r>
              <a:rPr lang="zh-CN" altLang="en-US" sz="5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家</a:t>
            </a:r>
            <a:endParaRPr lang="zh-CN" altLang="en-US" sz="5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4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" y="451485"/>
            <a:ext cx="3780790" cy="5041265"/>
          </a:xfrm>
          <a:prstGeom prst="rect">
            <a:avLst/>
          </a:prstGeom>
        </p:spPr>
      </p:pic>
      <p:pic>
        <p:nvPicPr>
          <p:cNvPr id="3" name="图片 2" descr="IMG_4199"/>
          <p:cNvPicPr>
            <a:picLocks noChangeAspect="1"/>
          </p:cNvPicPr>
          <p:nvPr/>
        </p:nvPicPr>
        <p:blipFill>
          <a:blip r:embed="rId2"/>
          <a:srcRect t="8276" b="7692"/>
          <a:stretch>
            <a:fillRect/>
          </a:stretch>
        </p:blipFill>
        <p:spPr>
          <a:xfrm>
            <a:off x="4115435" y="0"/>
            <a:ext cx="2834640" cy="3176270"/>
          </a:xfrm>
          <a:prstGeom prst="rect">
            <a:avLst/>
          </a:prstGeom>
        </p:spPr>
      </p:pic>
      <p:pic>
        <p:nvPicPr>
          <p:cNvPr id="4" name="图片 3" descr="IMG_4200"/>
          <p:cNvPicPr>
            <a:picLocks noChangeAspect="1"/>
          </p:cNvPicPr>
          <p:nvPr/>
        </p:nvPicPr>
        <p:blipFill>
          <a:blip r:embed="rId3"/>
          <a:srcRect t="12994"/>
          <a:stretch>
            <a:fillRect/>
          </a:stretch>
        </p:blipFill>
        <p:spPr>
          <a:xfrm>
            <a:off x="7031990" y="0"/>
            <a:ext cx="2911475" cy="3176270"/>
          </a:xfrm>
          <a:prstGeom prst="rect">
            <a:avLst/>
          </a:prstGeom>
        </p:spPr>
      </p:pic>
      <p:pic>
        <p:nvPicPr>
          <p:cNvPr id="5" name="图片 4" descr="IMG_4201"/>
          <p:cNvPicPr>
            <a:picLocks noChangeAspect="1"/>
          </p:cNvPicPr>
          <p:nvPr/>
        </p:nvPicPr>
        <p:blipFill>
          <a:blip r:embed="rId4"/>
          <a:srcRect t="21281" b="12410"/>
          <a:stretch>
            <a:fillRect/>
          </a:stretch>
        </p:blipFill>
        <p:spPr>
          <a:xfrm>
            <a:off x="9613265" y="189230"/>
            <a:ext cx="2578735" cy="2797810"/>
          </a:xfrm>
          <a:prstGeom prst="rect">
            <a:avLst/>
          </a:prstGeom>
        </p:spPr>
      </p:pic>
      <p:pic>
        <p:nvPicPr>
          <p:cNvPr id="6" name="图片 5" descr="IMG_4202"/>
          <p:cNvPicPr>
            <a:picLocks noChangeAspect="1"/>
          </p:cNvPicPr>
          <p:nvPr/>
        </p:nvPicPr>
        <p:blipFill>
          <a:blip r:embed="rId5"/>
          <a:srcRect t="18713"/>
          <a:stretch>
            <a:fillRect/>
          </a:stretch>
        </p:blipFill>
        <p:spPr>
          <a:xfrm>
            <a:off x="4926965" y="3314700"/>
            <a:ext cx="3012440" cy="3265170"/>
          </a:xfrm>
          <a:prstGeom prst="rect">
            <a:avLst/>
          </a:prstGeom>
        </p:spPr>
      </p:pic>
      <p:pic>
        <p:nvPicPr>
          <p:cNvPr id="7" name="图片 6" descr="IMG_4203"/>
          <p:cNvPicPr>
            <a:picLocks noChangeAspect="1"/>
          </p:cNvPicPr>
          <p:nvPr/>
        </p:nvPicPr>
        <p:blipFill>
          <a:blip r:embed="rId6"/>
          <a:srcRect t="6340" b="24829"/>
          <a:stretch>
            <a:fillRect/>
          </a:stretch>
        </p:blipFill>
        <p:spPr>
          <a:xfrm>
            <a:off x="8484870" y="3314700"/>
            <a:ext cx="3583305" cy="32886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前言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 descr="IMG_4204"/>
          <p:cNvPicPr>
            <a:picLocks noChangeAspect="1"/>
          </p:cNvPicPr>
          <p:nvPr/>
        </p:nvPicPr>
        <p:blipFill>
          <a:blip r:embed="rId1"/>
          <a:srcRect t="34255" b="42159"/>
          <a:stretch>
            <a:fillRect/>
          </a:stretch>
        </p:blipFill>
        <p:spPr>
          <a:xfrm>
            <a:off x="2019300" y="375285"/>
            <a:ext cx="7543800" cy="23723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25355" y="2877022"/>
            <a:ext cx="6096000" cy="521970"/>
          </a:xfrm>
          <a:prstGeom prst="rect">
            <a:avLst/>
          </a:prstGeom>
        </p:spPr>
        <p:txBody>
          <a:bodyPr>
            <a:spAutoFit/>
          </a:bodyPr>
          <a:p>
            <a:pPr indent="304800">
              <a:spcAft>
                <a:spcPts val="0"/>
              </a:spcAft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贲友林老师心中的理想课堂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0" name="图片 9" descr="IMG_4205"/>
          <p:cNvPicPr>
            <a:picLocks noChangeAspect="1"/>
          </p:cNvPicPr>
          <p:nvPr/>
        </p:nvPicPr>
        <p:blipFill>
          <a:blip r:embed="rId2"/>
          <a:srcRect t="14179" b="64747"/>
          <a:stretch>
            <a:fillRect/>
          </a:stretch>
        </p:blipFill>
        <p:spPr>
          <a:xfrm>
            <a:off x="2019300" y="3399155"/>
            <a:ext cx="7543800" cy="2119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01"/>
          <p:cNvGrpSpPr/>
          <p:nvPr/>
        </p:nvGrpSpPr>
        <p:grpSpPr>
          <a:xfrm>
            <a:off x="5428653" y="678479"/>
            <a:ext cx="5165090" cy="688340"/>
            <a:chOff x="5463" y="4740"/>
            <a:chExt cx="8134" cy="1084"/>
          </a:xfrm>
        </p:grpSpPr>
        <p:sp>
          <p:nvSpPr>
            <p:cNvPr id="30" name="01"/>
            <p:cNvSpPr/>
            <p:nvPr/>
          </p:nvSpPr>
          <p:spPr>
            <a:xfrm>
              <a:off x="5463" y="4740"/>
              <a:ext cx="8135" cy="108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444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35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何为学习？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01"/>
            <p:cNvSpPr/>
            <p:nvPr/>
          </p:nvSpPr>
          <p:spPr>
            <a:xfrm>
              <a:off x="5775" y="4888"/>
              <a:ext cx="787" cy="787"/>
            </a:xfrm>
            <a:prstGeom prst="ellipse">
              <a:avLst/>
            </a:prstGeom>
            <a:solidFill>
              <a:schemeClr val="bg1"/>
            </a:solidFill>
            <a:ln w="15875" cmpd="dbl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1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2" name="01"/>
          <p:cNvGrpSpPr/>
          <p:nvPr/>
        </p:nvGrpSpPr>
        <p:grpSpPr>
          <a:xfrm>
            <a:off x="5428653" y="1735754"/>
            <a:ext cx="5165090" cy="688340"/>
            <a:chOff x="5463" y="6405"/>
            <a:chExt cx="8134" cy="1084"/>
          </a:xfrm>
        </p:grpSpPr>
        <p:sp>
          <p:nvSpPr>
            <p:cNvPr id="33" name="01"/>
            <p:cNvSpPr/>
            <p:nvPr/>
          </p:nvSpPr>
          <p:spPr>
            <a:xfrm>
              <a:off x="5463" y="6405"/>
              <a:ext cx="8135" cy="108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444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35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谁学习？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01"/>
            <p:cNvSpPr/>
            <p:nvPr/>
          </p:nvSpPr>
          <p:spPr>
            <a:xfrm>
              <a:off x="5775" y="6554"/>
              <a:ext cx="787" cy="787"/>
            </a:xfrm>
            <a:prstGeom prst="ellipse">
              <a:avLst/>
            </a:prstGeom>
            <a:solidFill>
              <a:schemeClr val="bg1"/>
            </a:solidFill>
            <a:ln w="15875" cmpd="dbl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2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8" name="Line 29"/>
          <p:cNvSpPr>
            <a:spLocks noChangeShapeType="1"/>
          </p:cNvSpPr>
          <p:nvPr/>
        </p:nvSpPr>
        <p:spPr bwMode="auto">
          <a:xfrm>
            <a:off x="1336605" y="754040"/>
            <a:ext cx="3048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53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424257" y="994706"/>
            <a:ext cx="875240" cy="52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415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zh-CN" sz="3415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433479" y="1111434"/>
            <a:ext cx="1872308" cy="40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55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zh-CN" sz="2655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1336605" y="1810258"/>
            <a:ext cx="3048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53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01"/>
          <p:cNvGrpSpPr/>
          <p:nvPr/>
        </p:nvGrpSpPr>
        <p:grpSpPr>
          <a:xfrm>
            <a:off x="5428653" y="2758739"/>
            <a:ext cx="5165090" cy="688340"/>
            <a:chOff x="5463" y="6405"/>
            <a:chExt cx="8134" cy="1084"/>
          </a:xfrm>
        </p:grpSpPr>
        <p:sp>
          <p:nvSpPr>
            <p:cNvPr id="3" name="01"/>
            <p:cNvSpPr/>
            <p:nvPr/>
          </p:nvSpPr>
          <p:spPr>
            <a:xfrm>
              <a:off x="5463" y="6405"/>
              <a:ext cx="8135" cy="108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444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35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学习什么？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01"/>
            <p:cNvSpPr/>
            <p:nvPr/>
          </p:nvSpPr>
          <p:spPr>
            <a:xfrm>
              <a:off x="5775" y="6554"/>
              <a:ext cx="787" cy="787"/>
            </a:xfrm>
            <a:prstGeom prst="ellipse">
              <a:avLst/>
            </a:prstGeom>
            <a:solidFill>
              <a:schemeClr val="bg1"/>
            </a:solidFill>
            <a:ln w="15875" cmpd="dbl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</a:rPr>
                <a:t>3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01"/>
          <p:cNvGrpSpPr/>
          <p:nvPr/>
        </p:nvGrpSpPr>
        <p:grpSpPr>
          <a:xfrm>
            <a:off x="5428653" y="3755689"/>
            <a:ext cx="5165090" cy="688340"/>
            <a:chOff x="5463" y="6405"/>
            <a:chExt cx="8134" cy="1084"/>
          </a:xfrm>
        </p:grpSpPr>
        <p:sp>
          <p:nvSpPr>
            <p:cNvPr id="6" name="01"/>
            <p:cNvSpPr/>
            <p:nvPr/>
          </p:nvSpPr>
          <p:spPr>
            <a:xfrm>
              <a:off x="5463" y="6405"/>
              <a:ext cx="8135" cy="108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444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35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怎样学习？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01"/>
            <p:cNvSpPr/>
            <p:nvPr/>
          </p:nvSpPr>
          <p:spPr>
            <a:xfrm>
              <a:off x="5775" y="6554"/>
              <a:ext cx="787" cy="787"/>
            </a:xfrm>
            <a:prstGeom prst="ellipse">
              <a:avLst/>
            </a:prstGeom>
            <a:solidFill>
              <a:schemeClr val="bg1"/>
            </a:solidFill>
            <a:ln w="15875" cmpd="dbl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</a:rPr>
                <a:t>4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/>
          </p:nvPr>
        </p:nvSpPr>
        <p:spPr>
          <a:xfrm>
            <a:off x="147638" y="76200"/>
            <a:ext cx="10515600" cy="6778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何为学习？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6170" y="1083310"/>
            <a:ext cx="1003427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学习是行为或能力的改变；学习是行为和能力的</a:t>
            </a:r>
            <a:r>
              <a:rPr altLang="zh-CN" sz="24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持久改变</a:t>
            </a:r>
            <a:r>
              <a:rPr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；学习产生于实践或其他经历。</a:t>
            </a:r>
            <a:r>
              <a:rPr altLang="zh-CN" sz="24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无变化，非学习</a:t>
            </a:r>
            <a:r>
              <a:rPr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。学习，不仅仅是</a:t>
            </a:r>
            <a:r>
              <a:rPr altLang="zh-CN" sz="24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认知上的变化</a:t>
            </a:r>
            <a:r>
              <a:rPr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，还要有</a:t>
            </a:r>
            <a:r>
              <a:rPr altLang="zh-CN" sz="24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能力水平、思维、情感态度上</a:t>
            </a:r>
            <a:r>
              <a:rPr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的变化。有些是显而易见，有些则“日久见人心”。如让学生爱上数学，则是日积月累而非一朝一夕。</a:t>
            </a:r>
            <a:endParaRPr altLang="zh-CN" sz="24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45510" y="2651760"/>
            <a:ext cx="6576695" cy="795655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这节课我们学习了什么？你有什么收获和体会？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45510" y="3857625"/>
            <a:ext cx="439293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例：五上《平行四边形的面积》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35375" y="4761230"/>
            <a:ext cx="14782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要我总结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92140" y="4761230"/>
            <a:ext cx="14782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我要总结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314815" y="3594100"/>
            <a:ext cx="87249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明确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27515" y="4356735"/>
            <a:ext cx="87249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具体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14815" y="5260340"/>
            <a:ext cx="87249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特点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27515" y="6004560"/>
            <a:ext cx="87249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反思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48480" y="5511800"/>
            <a:ext cx="258699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拓展到课堂之外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/>
          </p:nvPr>
        </p:nvSpPr>
        <p:spPr>
          <a:xfrm>
            <a:off x="147638" y="76200"/>
            <a:ext cx="10515600" cy="6778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何为学习？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9110" y="1776730"/>
            <a:ext cx="258699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拓展到课堂之外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1810" y="754380"/>
            <a:ext cx="258699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课堂教学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4FEEB6A120A14E1422772903367EDB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6295" y="0"/>
            <a:ext cx="4288155" cy="66338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85225" y="577850"/>
            <a:ext cx="14528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浅尝辄止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85225" y="1776730"/>
            <a:ext cx="14528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深度学习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9300845" y="1251585"/>
            <a:ext cx="201930" cy="479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85225" y="3507740"/>
            <a:ext cx="14528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外在语言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85225" y="4706620"/>
            <a:ext cx="14528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内在反思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9300845" y="4181475"/>
            <a:ext cx="201930" cy="479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4" grpId="0" bldLvl="0" animBg="1"/>
      <p:bldP spid="6" grpId="0" bldLvl="0" animBg="1"/>
      <p:bldP spid="7" grpId="0" bldLvl="0" animBg="1"/>
      <p:bldP spid="8" grpId="0" animBg="1"/>
      <p:bldP spid="9" grpId="0" bldLvl="0" animBg="1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/>
          </p:nvPr>
        </p:nvSpPr>
        <p:spPr>
          <a:xfrm>
            <a:off x="147638" y="76200"/>
            <a:ext cx="10515600" cy="6778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谁学习？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48785" y="3250565"/>
            <a:ext cx="369760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教师的</a:t>
            </a:r>
            <a:r>
              <a:rPr lang="zh-CN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组织、引导、合作</a:t>
            </a:r>
            <a:endParaRPr lang="zh-CN" altLang="en-US" sz="2400" b="1" u="sng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85225" y="577850"/>
            <a:ext cx="96075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38105" y="577850"/>
            <a:ext cx="87185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教师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90050" y="1567815"/>
            <a:ext cx="14528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90050" y="2766695"/>
            <a:ext cx="14528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更有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9915525" y="2287270"/>
            <a:ext cx="201930" cy="479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IMG_4206"/>
          <p:cNvPicPr>
            <a:picLocks noChangeAspect="1"/>
          </p:cNvPicPr>
          <p:nvPr/>
        </p:nvPicPr>
        <p:blipFill>
          <a:blip r:embed="rId1"/>
          <a:srcRect t="35006" b="42658"/>
          <a:stretch>
            <a:fillRect/>
          </a:stretch>
        </p:blipFill>
        <p:spPr>
          <a:xfrm>
            <a:off x="732790" y="754380"/>
            <a:ext cx="7543800" cy="2246630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5995035" y="3870325"/>
            <a:ext cx="201930" cy="479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47925" y="4349750"/>
            <a:ext cx="729869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学生学习的</a:t>
            </a:r>
            <a:r>
              <a:rPr lang="zh-CN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主动性、投入程度、学习效率和学习效果</a:t>
            </a:r>
            <a:endParaRPr lang="zh-CN" altLang="en-US" sz="2400" b="1" u="sng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73775" y="5265420"/>
            <a:ext cx="4754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</a:t>
            </a:r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回头看看走过的路</a:t>
            </a: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6" grpId="0" bldLvl="0" animBg="1"/>
      <p:bldP spid="7" grpId="0" bldLvl="0" animBg="1"/>
      <p:bldP spid="9" grpId="0" bldLvl="0" animBg="1"/>
      <p:bldP spid="19" grpId="0" bldLvl="0" animBg="1"/>
      <p:bldP spid="20" grpId="0" bldLvl="0" animBg="1"/>
      <p:bldP spid="10" grpId="0" bldLvl="0" animBg="1"/>
      <p:bldP spid="11" grpId="0" bldLvl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/>
          </p:nvPr>
        </p:nvSpPr>
        <p:spPr>
          <a:xfrm>
            <a:off x="147638" y="76200"/>
            <a:ext cx="10515600" cy="6778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学习什么？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3195" y="2180590"/>
            <a:ext cx="11226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我会听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12380" y="577850"/>
            <a:ext cx="381254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听：让教学不是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走过场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12380" y="1776730"/>
            <a:ext cx="381254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讲：让教学不是泛泛而谈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9300845" y="1251585"/>
            <a:ext cx="201930" cy="479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613015" y="2970530"/>
            <a:ext cx="381254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书：让教学更严谨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13650" y="4169410"/>
            <a:ext cx="381190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思：让教学适当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冷场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9300845" y="3644265"/>
            <a:ext cx="201930" cy="479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71140" y="2180590"/>
            <a:ext cx="11226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我会想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33850" y="2180590"/>
            <a:ext cx="11226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我会说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21960" y="2180590"/>
            <a:ext cx="11226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我会做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9300845" y="2491105"/>
            <a:ext cx="201930" cy="479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9" grpId="0" bldLvl="0" animBg="1"/>
      <p:bldP spid="20" grpId="0" bldLvl="0" animBg="1"/>
      <p:bldP spid="2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>
            <a:spLocks noGrp="1"/>
          </p:cNvSpPr>
          <p:nvPr>
            <p:ph type="title"/>
          </p:nvPr>
        </p:nvSpPr>
        <p:spPr>
          <a:xfrm>
            <a:off x="147638" y="76200"/>
            <a:ext cx="10515600" cy="6778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学习什么？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41320" y="105410"/>
            <a:ext cx="343344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听：让教学不是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走过场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2005" y="1031875"/>
            <a:ext cx="97155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9110" y="1776730"/>
            <a:ext cx="362140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让学生产生听的需求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110" y="3619500"/>
            <a:ext cx="362140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、让学生掌握听的方法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1340" y="2533650"/>
            <a:ext cx="14528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要我听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93340" y="2533650"/>
            <a:ext cx="145288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我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要听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2040255" y="2721610"/>
            <a:ext cx="580390" cy="214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99745" y="4458970"/>
            <a:ext cx="110109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补充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79955" y="4458970"/>
            <a:ext cx="107378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纠正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1626870" y="4646930"/>
            <a:ext cx="580390" cy="214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825240" y="4458970"/>
            <a:ext cx="281432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赞许、鼓励、赏析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272155" y="4646930"/>
            <a:ext cx="580390" cy="214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99110" y="5298440"/>
            <a:ext cx="362140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、让学生体验听的收获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84995" y="942975"/>
            <a:ext cx="97155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教师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802120" y="860425"/>
            <a:ext cx="0" cy="591883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452995" y="1651635"/>
            <a:ext cx="210756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听是一种姿态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52995" y="2519045"/>
            <a:ext cx="210756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听是一种需求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52995" y="3509645"/>
            <a:ext cx="3002915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听是一种技术活儿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73900" y="4241800"/>
            <a:ext cx="329565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顺水推舟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接着说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121015" y="5298440"/>
            <a:ext cx="3295650" cy="61976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另起炉灶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重新说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18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02">
      <a:dk1>
        <a:sysClr val="windowText" lastClr="000000"/>
      </a:dk1>
      <a:lt1>
        <a:sysClr val="window" lastClr="FFFFFF"/>
      </a:lt1>
      <a:dk2>
        <a:srgbClr val="7CB554"/>
      </a:dk2>
      <a:lt2>
        <a:srgbClr val="D9D9D9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F0000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solidFill>
          <a:schemeClr val="accent2">
            <a:lumMod val="60000"/>
            <a:lumOff val="40000"/>
          </a:schemeClr>
        </a:solidFill>
        <a:ln>
          <a:solidFill>
            <a:schemeClr val="bg2">
              <a:lumMod val="40000"/>
              <a:lumOff val="60000"/>
            </a:schemeClr>
          </a:solidFill>
        </a:ln>
      </a:spPr>
      <a:bodyPr anchor="ctr"/>
      <a:lstStyle>
        <a:defPPr algn="l">
          <a:defRPr sz="2400" b="1" dirty="0">
            <a:solidFill>
              <a:schemeClr val="tx1"/>
            </a:solidFill>
            <a:latin typeface="Arial" panose="020B0604020202020204" pitchFamily="34" charset="0"/>
            <a:ea typeface="宋体" panose="02010600030101010101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99">
      <a:dk1>
        <a:srgbClr val="000000"/>
      </a:dk1>
      <a:lt1>
        <a:srgbClr val="FFFFFF"/>
      </a:lt1>
      <a:dk2>
        <a:srgbClr val="323232"/>
      </a:dk2>
      <a:lt2>
        <a:srgbClr val="E7DEDA"/>
      </a:lt2>
      <a:accent1>
        <a:srgbClr val="A5300F"/>
      </a:accent1>
      <a:accent2>
        <a:srgbClr val="E19825"/>
      </a:accent2>
      <a:accent3>
        <a:srgbClr val="D55816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自定义 99">
      <a:dk1>
        <a:srgbClr val="000000"/>
      </a:dk1>
      <a:lt1>
        <a:srgbClr val="FFFFFF"/>
      </a:lt1>
      <a:dk2>
        <a:srgbClr val="323232"/>
      </a:dk2>
      <a:lt2>
        <a:srgbClr val="E7DEDA"/>
      </a:lt2>
      <a:accent1>
        <a:srgbClr val="A5300F"/>
      </a:accent1>
      <a:accent2>
        <a:srgbClr val="E19825"/>
      </a:accent2>
      <a:accent3>
        <a:srgbClr val="D55816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WPS 演示</Application>
  <PresentationFormat>自定义</PresentationFormat>
  <Paragraphs>230</Paragraphs>
  <Slides>15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楷体</vt:lpstr>
      <vt:lpstr>微软雅黑</vt:lpstr>
      <vt:lpstr>Calibri</vt:lpstr>
      <vt:lpstr>Roboto Condensed</vt:lpstr>
      <vt:lpstr>Wide Latin</vt:lpstr>
      <vt:lpstr>Arial</vt:lpstr>
      <vt:lpstr>华文楷体</vt:lpstr>
      <vt:lpstr>FZSSJW--GB1-0</vt:lpstr>
      <vt:lpstr>等线</vt:lpstr>
      <vt:lpstr>Arial Unicode MS</vt:lpstr>
      <vt:lpstr>Arial Black</vt:lpstr>
      <vt:lpstr>锐字锐线怒放黑简1.0</vt:lpstr>
      <vt:lpstr>Calibri Light</vt:lpstr>
      <vt:lpstr>Segoe Print</vt:lpstr>
      <vt:lpstr>Office 主题</vt:lpstr>
      <vt:lpstr>1_自定义设计方案</vt:lpstr>
      <vt:lpstr>2_自定义设计方案</vt:lpstr>
      <vt:lpstr>PowerPoint 演示文稿</vt:lpstr>
      <vt:lpstr>PowerPoint 演示文稿</vt:lpstr>
      <vt:lpstr>百分数的含义</vt:lpstr>
      <vt:lpstr>PowerPoint 演示文稿</vt:lpstr>
      <vt:lpstr>百分数的含义</vt:lpstr>
      <vt:lpstr>何为学习？</vt:lpstr>
      <vt:lpstr>何为学习？</vt:lpstr>
      <vt:lpstr>何为学习？</vt:lpstr>
      <vt:lpstr>学习什么？</vt:lpstr>
      <vt:lpstr>学习什么？</vt:lpstr>
      <vt:lpstr>学习什么？</vt:lpstr>
      <vt:lpstr>学习什么？</vt:lpstr>
      <vt:lpstr>学习什么？</vt:lpstr>
      <vt:lpstr>怎样学习？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hp</cp:lastModifiedBy>
  <cp:revision>85</cp:revision>
  <dcterms:created xsi:type="dcterms:W3CDTF">2015-05-05T08:02:00Z</dcterms:created>
  <dcterms:modified xsi:type="dcterms:W3CDTF">2020-05-21T08:03:10Z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