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62" r:id="rId6"/>
    <p:sldId id="259" r:id="rId7"/>
    <p:sldId id="260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4"/>
    <p:restoredTop sz="94559"/>
  </p:normalViewPr>
  <p:slideViewPr>
    <p:cSldViewPr snapToGrid="0">
      <p:cViewPr varScale="1">
        <p:scale>
          <a:sx n="85" d="100"/>
          <a:sy n="85" d="100"/>
        </p:scale>
        <p:origin x="192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D80610A9-B3A7-4C11-AEB7-400AC08DD7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="" xmlns:a16="http://schemas.microsoft.com/office/drawing/2014/main" id="{20B35202-3C5A-485F-988D-C8E89F145F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0C00462C-C387-44B3-AB24-CD4CDFE938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C7867-6377-493D-9F41-8B8559C02507}" type="datetimeFigureOut">
              <a:rPr lang="zh-CN" altLang="en-US" smtClean="0"/>
              <a:t>2019/8/26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9212F58B-FBE8-4B9C-A99A-40AC2503D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2C7C7832-34C0-4D36-84B7-DF10F81C2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D61E9-1F5B-44DF-AFC6-7C44644F4B4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79551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FB935677-4E62-473D-9A70-AC93A4EF73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="" xmlns:a16="http://schemas.microsoft.com/office/drawing/2014/main" id="{04718A62-066B-46CA-946E-57A9E7CB1D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C42B1585-9C86-4893-8B80-42FB52F3E1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C7867-6377-493D-9F41-8B8559C02507}" type="datetimeFigureOut">
              <a:rPr lang="zh-CN" altLang="en-US" smtClean="0"/>
              <a:t>2019/8/26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85B14D2C-7F5A-4362-91B0-B9C4CAE58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F2C23FF4-4132-4605-ACC1-85D0F2144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D61E9-1F5B-44DF-AFC6-7C44644F4B4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53923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="" xmlns:a16="http://schemas.microsoft.com/office/drawing/2014/main" id="{08A4FC20-97CC-45DD-8C99-240C07A8FE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="" xmlns:a16="http://schemas.microsoft.com/office/drawing/2014/main" id="{106A2737-DA39-4ED1-BA03-8EBD509270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9553E310-C696-4332-859E-610FAE8609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C7867-6377-493D-9F41-8B8559C02507}" type="datetimeFigureOut">
              <a:rPr lang="zh-CN" altLang="en-US" smtClean="0"/>
              <a:t>2019/8/26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9794CD72-DB2D-4FB0-AF52-143BFB6DD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C3CD5650-3F95-4887-B08F-32F593C1E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D61E9-1F5B-44DF-AFC6-7C44644F4B4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77846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A6ED57F9-1FE3-48C4-AC13-8AD79D7FC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169DF0EA-C3F3-4330-A96D-05F5166319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FC4EA64B-6FC9-404F-A8AC-A8CB679BA1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C7867-6377-493D-9F41-8B8559C02507}" type="datetimeFigureOut">
              <a:rPr lang="zh-CN" altLang="en-US" smtClean="0"/>
              <a:t>2019/8/26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70CD0FC2-9B9F-4181-9BFE-ACEA88838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1961B9E8-AAF7-4E06-89F2-1B523D9A7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D61E9-1F5B-44DF-AFC6-7C44644F4B4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0031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B94284E8-10A0-44CB-A0E9-BD1830D2E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="" xmlns:a16="http://schemas.microsoft.com/office/drawing/2014/main" id="{BBE78D33-EC71-4E71-9457-4DAF92CF2B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45C49800-DAF5-460E-A5C9-6C9D62E42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C7867-6377-493D-9F41-8B8559C02507}" type="datetimeFigureOut">
              <a:rPr lang="zh-CN" altLang="en-US" smtClean="0"/>
              <a:t>2019/8/26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A48F6AC1-D0A5-4A70-9EC9-FBCC29214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808A882A-0CB4-4260-9268-D9C05D738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D61E9-1F5B-44DF-AFC6-7C44644F4B4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92937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320D77F9-19A0-408C-AE80-1D6B077BE6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060436E9-2B2B-4211-A0FA-8348598BCA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="" xmlns:a16="http://schemas.microsoft.com/office/drawing/2014/main" id="{BD108E6E-577C-4D66-BE6F-30D48D7BB4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="" xmlns:a16="http://schemas.microsoft.com/office/drawing/2014/main" id="{FD2D19E7-D369-4B5F-9121-6093CF0E21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C7867-6377-493D-9F41-8B8559C02507}" type="datetimeFigureOut">
              <a:rPr lang="zh-CN" altLang="en-US" smtClean="0"/>
              <a:t>2019/8/26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="" xmlns:a16="http://schemas.microsoft.com/office/drawing/2014/main" id="{15129514-DE37-4AFF-8993-360D939B8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="" xmlns:a16="http://schemas.microsoft.com/office/drawing/2014/main" id="{C818541D-9357-4EA8-B70A-1B5CC3779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D61E9-1F5B-44DF-AFC6-7C44644F4B4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56253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8031F185-881F-46ED-B2B3-7BB4659266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="" xmlns:a16="http://schemas.microsoft.com/office/drawing/2014/main" id="{3DB0ADC0-C641-4C90-924D-F3742ED8F4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="" xmlns:a16="http://schemas.microsoft.com/office/drawing/2014/main" id="{D2D8F7CF-0C2B-4FA1-B28E-84B3A9D56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="" xmlns:a16="http://schemas.microsoft.com/office/drawing/2014/main" id="{355E3CF9-CC59-4EE0-B6E0-325847F6E6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="" xmlns:a16="http://schemas.microsoft.com/office/drawing/2014/main" id="{9D54988E-50B8-4DDF-B3BE-4B72F03FA3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="" xmlns:a16="http://schemas.microsoft.com/office/drawing/2014/main" id="{66E5FF67-4F5A-404D-95BF-D24076CA4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C7867-6377-493D-9F41-8B8559C02507}" type="datetimeFigureOut">
              <a:rPr lang="zh-CN" altLang="en-US" smtClean="0"/>
              <a:t>2019/8/26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="" xmlns:a16="http://schemas.microsoft.com/office/drawing/2014/main" id="{DF133B51-4383-4FBA-91EF-064787BE7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="" xmlns:a16="http://schemas.microsoft.com/office/drawing/2014/main" id="{ADDED279-76AF-4C20-AB81-AFC4A2AE9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D61E9-1F5B-44DF-AFC6-7C44644F4B4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00419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6D511231-BF18-4E70-99C5-D35337E7B6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="" xmlns:a16="http://schemas.microsoft.com/office/drawing/2014/main" id="{0D038E3A-3AE7-49A7-BA19-65F2744EBD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C7867-6377-493D-9F41-8B8559C02507}" type="datetimeFigureOut">
              <a:rPr lang="zh-CN" altLang="en-US" smtClean="0"/>
              <a:t>2019/8/26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CB2E1508-3419-4BB5-96EB-AD863C70D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B8FF88EC-DCE7-48BD-AD50-70C2A0A82B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D61E9-1F5B-44DF-AFC6-7C44644F4B4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40815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="" xmlns:a16="http://schemas.microsoft.com/office/drawing/2014/main" id="{DCEC2644-59ED-4854-8FD0-C86678D210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C7867-6377-493D-9F41-8B8559C02507}" type="datetimeFigureOut">
              <a:rPr lang="zh-CN" altLang="en-US" smtClean="0"/>
              <a:t>2019/8/26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="" xmlns:a16="http://schemas.microsoft.com/office/drawing/2014/main" id="{9E148547-39E3-47AF-81C7-380B5D5C8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="" xmlns:a16="http://schemas.microsoft.com/office/drawing/2014/main" id="{06A8DCA4-6A67-4DBA-91B9-D373B36D6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D61E9-1F5B-44DF-AFC6-7C44644F4B4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53318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02A5CD84-C881-4F05-94B5-737DCA6634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448AD64B-8E54-4657-AA71-66E003D27D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="" xmlns:a16="http://schemas.microsoft.com/office/drawing/2014/main" id="{D056E298-3B2F-4774-8042-56DC895664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="" xmlns:a16="http://schemas.microsoft.com/office/drawing/2014/main" id="{338A1ACE-7DC6-46DE-8E48-999636322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C7867-6377-493D-9F41-8B8559C02507}" type="datetimeFigureOut">
              <a:rPr lang="zh-CN" altLang="en-US" smtClean="0"/>
              <a:t>2019/8/26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="" xmlns:a16="http://schemas.microsoft.com/office/drawing/2014/main" id="{59DDD866-DB4D-4D36-977D-601180A84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="" xmlns:a16="http://schemas.microsoft.com/office/drawing/2014/main" id="{E6C7A1FA-4D29-4A86-AEFB-ADBF1B440F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D61E9-1F5B-44DF-AFC6-7C44644F4B4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90114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FAA7A8C1-38E3-4935-A0B7-C0A8C157F3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="" xmlns:a16="http://schemas.microsoft.com/office/drawing/2014/main" id="{EF310554-AEE3-4B21-B835-923149BCD7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="" xmlns:a16="http://schemas.microsoft.com/office/drawing/2014/main" id="{4F3C2CEE-BFB0-4BC1-9A6F-2DA13986E6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="" xmlns:a16="http://schemas.microsoft.com/office/drawing/2014/main" id="{75064ED2-A9BD-49F1-B346-1919F3A70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C7867-6377-493D-9F41-8B8559C02507}" type="datetimeFigureOut">
              <a:rPr lang="zh-CN" altLang="en-US" smtClean="0"/>
              <a:t>2019/8/26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="" xmlns:a16="http://schemas.microsoft.com/office/drawing/2014/main" id="{90279E5E-A64E-4968-93CA-792228AC8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="" xmlns:a16="http://schemas.microsoft.com/office/drawing/2014/main" id="{9FA7D921-C5F5-4D7E-8BBB-879CCB3D0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D61E9-1F5B-44DF-AFC6-7C44644F4B4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12483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="" xmlns:a16="http://schemas.microsoft.com/office/drawing/2014/main" id="{5ED817A7-EEBD-40FE-8A11-94C23E49A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="" xmlns:a16="http://schemas.microsoft.com/office/drawing/2014/main" id="{AB12DA8B-D3F5-4373-B097-B92AC85B4E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D9F3E496-6B2F-4F62-B48C-607E6BFFA0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2C7867-6377-493D-9F41-8B8559C02507}" type="datetimeFigureOut">
              <a:rPr lang="zh-CN" altLang="en-US" smtClean="0"/>
              <a:t>2019/8/26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EBA76982-05EA-43E3-AC75-CE28B9AF3F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ED296BD2-620D-4AAF-80B4-AA7108FDD1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DD61E9-1F5B-44DF-AFC6-7C44644F4B4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17557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>
            <a:extLst>
              <a:ext uri="{FF2B5EF4-FFF2-40B4-BE49-F238E27FC236}">
                <a16:creationId xmlns="" xmlns:a16="http://schemas.microsoft.com/office/drawing/2014/main" id="{F111CFAF-217C-47A4-8EFA-D3C7AA2951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65033"/>
          </a:xfrm>
          <a:prstGeom prst="rect">
            <a:avLst/>
          </a:prstGeom>
        </p:spPr>
      </p:pic>
      <p:sp>
        <p:nvSpPr>
          <p:cNvPr id="8" name="文本框 7">
            <a:extLst>
              <a:ext uri="{FF2B5EF4-FFF2-40B4-BE49-F238E27FC236}">
                <a16:creationId xmlns="" xmlns:a16="http://schemas.microsoft.com/office/drawing/2014/main" id="{A7F98405-A1B3-4B95-94BE-7D193351451E}"/>
              </a:ext>
            </a:extLst>
          </p:cNvPr>
          <p:cNvSpPr txBox="1"/>
          <p:nvPr/>
        </p:nvSpPr>
        <p:spPr>
          <a:xfrm>
            <a:off x="2057355" y="2416853"/>
            <a:ext cx="738553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6000" b="1" dirty="0">
                <a:solidFill>
                  <a:srgbClr val="FF00FF"/>
                </a:solidFill>
              </a:rPr>
              <a:t>以</a:t>
            </a:r>
            <a:r>
              <a:rPr lang="zh-CN" altLang="en-US" sz="6000" b="1" dirty="0" smtClean="0">
                <a:solidFill>
                  <a:srgbClr val="FF00FF"/>
                </a:solidFill>
              </a:rPr>
              <a:t>心换心  合心向心</a:t>
            </a:r>
            <a:endParaRPr lang="en-US" altLang="zh-CN" sz="6000" b="1" dirty="0">
              <a:solidFill>
                <a:srgbClr val="FF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6285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="" xmlns:a16="http://schemas.microsoft.com/office/drawing/2014/main" id="{92B22C8D-CC4B-4B01-89FD-377E11D803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12192000" cy="6867736"/>
          </a:xfrm>
          <a:prstGeom prst="rect">
            <a:avLst/>
          </a:prstGeom>
        </p:spPr>
      </p:pic>
      <p:sp>
        <p:nvSpPr>
          <p:cNvPr id="4" name="矩形: 圆角 3">
            <a:extLst>
              <a:ext uri="{FF2B5EF4-FFF2-40B4-BE49-F238E27FC236}">
                <a16:creationId xmlns="" xmlns:a16="http://schemas.microsoft.com/office/drawing/2014/main" id="{73F3788B-A079-4F39-92FD-8AF6B093A21D}"/>
              </a:ext>
            </a:extLst>
          </p:cNvPr>
          <p:cNvSpPr/>
          <p:nvPr/>
        </p:nvSpPr>
        <p:spPr>
          <a:xfrm>
            <a:off x="9411286" y="745588"/>
            <a:ext cx="2053883" cy="99880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>
            <a:extLst>
              <a:ext uri="{FF2B5EF4-FFF2-40B4-BE49-F238E27FC236}">
                <a16:creationId xmlns="" xmlns:a16="http://schemas.microsoft.com/office/drawing/2014/main" id="{4CE74E33-B667-4418-8D0D-00CC4FB9D941}"/>
              </a:ext>
            </a:extLst>
          </p:cNvPr>
          <p:cNvSpPr txBox="1"/>
          <p:nvPr/>
        </p:nvSpPr>
        <p:spPr>
          <a:xfrm>
            <a:off x="4135902" y="1983545"/>
            <a:ext cx="547233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b="1" dirty="0"/>
              <a:t>一、如何组建班委</a:t>
            </a:r>
            <a:endParaRPr lang="en-US" altLang="zh-CN" sz="4800" b="1" dirty="0"/>
          </a:p>
          <a:p>
            <a:r>
              <a:rPr lang="zh-CN" altLang="en-US" sz="4800" b="1" dirty="0"/>
              <a:t>二、如何组织活动</a:t>
            </a:r>
            <a:endParaRPr lang="en-US" altLang="zh-CN" sz="4800" b="1" dirty="0"/>
          </a:p>
          <a:p>
            <a:r>
              <a:rPr lang="zh-CN" altLang="en-US" sz="4800" b="1" dirty="0"/>
              <a:t>三、如何组团家长</a:t>
            </a:r>
          </a:p>
        </p:txBody>
      </p:sp>
    </p:spTree>
    <p:extLst>
      <p:ext uri="{BB962C8B-B14F-4D97-AF65-F5344CB8AC3E}">
        <p14:creationId xmlns:p14="http://schemas.microsoft.com/office/powerpoint/2010/main" val="40570739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="" xmlns:a16="http://schemas.microsoft.com/office/drawing/2014/main" id="{B628F278-874E-4D15-A7F0-5098AE58BE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12192000" cy="697593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78901" y="1151907"/>
            <a:ext cx="861774" cy="414448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sz="4400" b="1" dirty="0">
                <a:solidFill>
                  <a:srgbClr val="FF0000"/>
                </a:solidFill>
              </a:rPr>
              <a:t>如何组建班委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550912" y="641268"/>
            <a:ext cx="902753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solidFill>
                  <a:srgbClr val="FF0000"/>
                </a:solidFill>
              </a:rPr>
              <a:t>2017</a:t>
            </a:r>
            <a:r>
              <a:rPr lang="zh-CN" altLang="en-US" sz="2000" b="1" dirty="0">
                <a:solidFill>
                  <a:srgbClr val="FF0000"/>
                </a:solidFill>
              </a:rPr>
              <a:t>级高二</a:t>
            </a:r>
            <a:r>
              <a:rPr lang="en-US" altLang="zh-CN" sz="2000" b="1" dirty="0">
                <a:solidFill>
                  <a:srgbClr val="FF0000"/>
                </a:solidFill>
              </a:rPr>
              <a:t>7</a:t>
            </a:r>
            <a:r>
              <a:rPr lang="zh-CN" altLang="en-US" sz="2000" b="1" dirty="0">
                <a:solidFill>
                  <a:srgbClr val="FF0000"/>
                </a:solidFill>
              </a:rPr>
              <a:t>班班委、团支部</a:t>
            </a:r>
            <a:r>
              <a:rPr lang="zh-CN" altLang="en-US" sz="2000" b="1" dirty="0" smtClean="0">
                <a:solidFill>
                  <a:srgbClr val="FF0000"/>
                </a:solidFill>
              </a:rPr>
              <a:t>分工：</a:t>
            </a:r>
            <a:endParaRPr lang="zh-CN" altLang="en-US" sz="2000" b="1" dirty="0">
              <a:solidFill>
                <a:srgbClr val="FF0000"/>
              </a:solidFill>
            </a:endParaRPr>
          </a:p>
          <a:p>
            <a:r>
              <a:rPr lang="en-US" altLang="zh-CN" sz="2000" b="1" dirty="0"/>
              <a:t>1</a:t>
            </a:r>
            <a:r>
              <a:rPr lang="zh-CN" altLang="en-US" sz="2000" b="1" dirty="0" smtClean="0"/>
              <a:t>、班主任</a:t>
            </a:r>
            <a:r>
              <a:rPr lang="zh-CN" altLang="en-US" sz="2000" b="1" dirty="0"/>
              <a:t>助理杨熙纯：执行班主任的部分工作，如出门证签字、向班级传达学   校通知、协助班长团支部书记做好班级总的管理工作。</a:t>
            </a:r>
          </a:p>
          <a:p>
            <a:r>
              <a:rPr lang="en-US" altLang="zh-CN" sz="2000" b="1" dirty="0"/>
              <a:t>2</a:t>
            </a:r>
            <a:r>
              <a:rPr lang="zh-CN" altLang="en-US" sz="2000" b="1" dirty="0" smtClean="0"/>
              <a:t>、班长桂雨阳：</a:t>
            </a:r>
            <a:r>
              <a:rPr lang="zh-CN" altLang="en-US" sz="2000" b="1" dirty="0"/>
              <a:t>主管班级大小事务，如各部门的专项工作，协调班级内部的一切，重点注重班风学风的建设与管理。</a:t>
            </a:r>
          </a:p>
          <a:p>
            <a:r>
              <a:rPr lang="en-US" altLang="zh-CN" sz="2000" b="1" dirty="0"/>
              <a:t>3</a:t>
            </a:r>
            <a:r>
              <a:rPr lang="zh-CN" altLang="en-US" sz="2000" b="1" dirty="0" smtClean="0"/>
              <a:t>、副班长</a:t>
            </a:r>
            <a:r>
              <a:rPr lang="zh-CN" altLang="en-US" sz="2000" b="1" dirty="0"/>
              <a:t>王烨</a:t>
            </a:r>
            <a:r>
              <a:rPr lang="zh-CN" altLang="en-US" sz="2000" b="1" dirty="0" smtClean="0"/>
              <a:t>：</a:t>
            </a:r>
            <a:r>
              <a:rPr lang="zh-CN" altLang="en-US" sz="2000" b="1" dirty="0"/>
              <a:t>和学习委员一起主管班级学习事务、关注班级课堂纪律和课堂效果、关注班级同学学习的风气如考试作弊和抄作业等不良习气，与任课老师做好课堂情况反馈与作业量分配的协调工作。</a:t>
            </a:r>
          </a:p>
          <a:p>
            <a:r>
              <a:rPr lang="zh-CN" altLang="en-US" sz="2000" b="1" dirty="0" smtClean="0"/>
              <a:t>   副</a:t>
            </a:r>
            <a:r>
              <a:rPr lang="zh-CN" altLang="en-US" sz="2000" b="1" dirty="0"/>
              <a:t>班长邓可欣：分管宣传、组织、文体。负责班级黑板报、班级文化布置、艺术节、体育节等学校与班级的每一项活动，和部门负责人商量好具体安排。</a:t>
            </a:r>
          </a:p>
          <a:p>
            <a:r>
              <a:rPr lang="zh-CN" altLang="en-US" sz="2000" b="1" dirty="0" smtClean="0"/>
              <a:t>   副</a:t>
            </a:r>
            <a:r>
              <a:rPr lang="zh-CN" altLang="en-US" sz="2000" b="1" dirty="0"/>
              <a:t>班长马嘉芸：具体分管卫生工作，和班级劳动委员一起全力把包干区和班级卫生搞的很优美。</a:t>
            </a:r>
          </a:p>
          <a:p>
            <a:r>
              <a:rPr lang="en-US" altLang="zh-CN" sz="2000" b="1" dirty="0"/>
              <a:t>4</a:t>
            </a:r>
            <a:r>
              <a:rPr lang="zh-CN" altLang="en-US" sz="2000" b="1" dirty="0" smtClean="0"/>
              <a:t>、劳动</a:t>
            </a:r>
            <a:r>
              <a:rPr lang="zh-CN" altLang="en-US" sz="2000" b="1" dirty="0"/>
              <a:t>委员邵钦主管外包干区卫生工作；陈姝婷主管教室包干区卫生工作</a:t>
            </a:r>
          </a:p>
          <a:p>
            <a:r>
              <a:rPr lang="en-US" altLang="zh-CN" sz="2000" b="1" dirty="0"/>
              <a:t>5</a:t>
            </a:r>
            <a:r>
              <a:rPr lang="zh-CN" altLang="en-US" sz="2000" b="1" dirty="0" smtClean="0"/>
              <a:t>、体育</a:t>
            </a:r>
            <a:r>
              <a:rPr lang="zh-CN" altLang="en-US" sz="2000" b="1" dirty="0"/>
              <a:t>委员王烨阳、卢韵琳：主管班级眼保健操（王烨阳上午、卢韵琳下午）、外体课大课间活动出勤、体育节报名及训练工作。</a:t>
            </a:r>
          </a:p>
          <a:p>
            <a:r>
              <a:rPr lang="en-US" altLang="zh-CN" sz="2000" b="1" dirty="0"/>
              <a:t>6</a:t>
            </a:r>
            <a:r>
              <a:rPr lang="zh-CN" altLang="en-US" sz="2000" b="1" dirty="0" smtClean="0"/>
              <a:t>、文娱</a:t>
            </a:r>
            <a:r>
              <a:rPr lang="zh-CN" altLang="en-US" sz="2000" b="1" dirty="0"/>
              <a:t>委员邓可欣、周艤艨：负责话剧节、合唱节等事务。</a:t>
            </a:r>
          </a:p>
        </p:txBody>
      </p:sp>
    </p:spTree>
    <p:extLst>
      <p:ext uri="{BB962C8B-B14F-4D97-AF65-F5344CB8AC3E}">
        <p14:creationId xmlns:p14="http://schemas.microsoft.com/office/powerpoint/2010/main" val="4053137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6878" y="1"/>
            <a:ext cx="12298878" cy="697081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07649" y="1092530"/>
            <a:ext cx="861774" cy="498763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sz="4400" dirty="0" smtClean="0">
                <a:solidFill>
                  <a:srgbClr val="FF0000"/>
                </a:solidFill>
              </a:rPr>
              <a:t>如何组建班委</a:t>
            </a:r>
            <a:endParaRPr lang="zh-CN" altLang="en-US" sz="44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03813" y="819397"/>
            <a:ext cx="9405257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/>
              <a:t>7</a:t>
            </a:r>
            <a:r>
              <a:rPr lang="zh-CN" altLang="en-US" sz="2400" b="1" dirty="0" smtClean="0"/>
              <a:t>、宣传</a:t>
            </a:r>
            <a:r>
              <a:rPr lang="zh-CN" altLang="en-US" sz="2400" b="1" dirty="0"/>
              <a:t>委员李祺妍、臧艺錞、夏佳易：负责班级黑板报、墙报、班级文化布置，要不断更新，保持班级风貌的新颖有活力。</a:t>
            </a:r>
          </a:p>
          <a:p>
            <a:r>
              <a:rPr lang="en-US" altLang="zh-CN" sz="2400" b="1" dirty="0"/>
              <a:t>8</a:t>
            </a:r>
            <a:r>
              <a:rPr lang="zh-CN" altLang="en-US" sz="2400" b="1" dirty="0" smtClean="0"/>
              <a:t>、组织</a:t>
            </a:r>
            <a:r>
              <a:rPr lang="zh-CN" altLang="en-US" sz="2400" b="1" dirty="0"/>
              <a:t>委员蔡于洁、华天娇：和宣传处一起合作负责班级文化建设、运动会时的稿子撰写及组织同学一起撰写并收缴、班级学校一切活动都要积极组织人员参加并获得好的成绩。</a:t>
            </a:r>
          </a:p>
          <a:p>
            <a:r>
              <a:rPr lang="en-US" altLang="zh-CN" sz="2400" b="1" dirty="0"/>
              <a:t>9</a:t>
            </a:r>
            <a:r>
              <a:rPr lang="zh-CN" altLang="en-US" sz="2400" b="1" dirty="0" smtClean="0"/>
              <a:t>、治保</a:t>
            </a:r>
            <a:r>
              <a:rPr lang="zh-CN" altLang="en-US" sz="2400" b="1" dirty="0"/>
              <a:t>委员万众、朱闻新：负责班级的一切安保工作，教室无人时要关锁门窗、管理好空调的使用。</a:t>
            </a:r>
          </a:p>
          <a:p>
            <a:r>
              <a:rPr lang="en-US" altLang="zh-CN" sz="2400" b="1" dirty="0"/>
              <a:t>10</a:t>
            </a:r>
            <a:r>
              <a:rPr lang="zh-CN" altLang="en-US" sz="2400" b="1" dirty="0" smtClean="0"/>
              <a:t>、电教</a:t>
            </a:r>
            <a:r>
              <a:rPr lang="zh-CN" altLang="en-US" sz="2400" b="1" dirty="0"/>
              <a:t>委员盖锦城、胡安驰：负责班级投影仪、电视机、广播、投影仪、任课老师电脑的链接、班级一切电器设备和仪器的管理和有序存放。</a:t>
            </a:r>
          </a:p>
          <a:p>
            <a:r>
              <a:rPr lang="en-US" altLang="zh-CN" sz="2400" b="1" dirty="0"/>
              <a:t>11</a:t>
            </a:r>
            <a:r>
              <a:rPr lang="zh-CN" altLang="en-US" sz="2400" b="1" dirty="0" smtClean="0"/>
              <a:t>、生活</a:t>
            </a:r>
            <a:r>
              <a:rPr lang="zh-CN" altLang="en-US" sz="2400" b="1" dirty="0"/>
              <a:t>委员徐子珂、华雨茜</a:t>
            </a:r>
            <a:r>
              <a:rPr lang="en-US" altLang="zh-CN" sz="2400" b="1" dirty="0"/>
              <a:t>:</a:t>
            </a:r>
            <a:r>
              <a:rPr lang="zh-CN" altLang="en-US" sz="2400" b="1" dirty="0"/>
              <a:t>管理班级的班费的收缴与支出。</a:t>
            </a:r>
          </a:p>
          <a:p>
            <a:r>
              <a:rPr lang="en-US" altLang="zh-CN" sz="2400" b="1" dirty="0"/>
              <a:t>12</a:t>
            </a:r>
            <a:r>
              <a:rPr lang="zh-CN" altLang="en-US" sz="2400" b="1" dirty="0" smtClean="0"/>
              <a:t>、团支部</a:t>
            </a:r>
            <a:r>
              <a:rPr lang="zh-CN" altLang="en-US" sz="2400" b="1" dirty="0"/>
              <a:t>委员刘乐涵、姜昕瑶、刘忞、谢韵、王谙博、郁昊、张馨月根据分工协助班委做好班级具体工作。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652475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="" xmlns:a16="http://schemas.microsoft.com/office/drawing/2014/main" id="{F3C658F8-AD78-4106-A946-E93BD841E7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6857960"/>
          </a:xfrm>
          <a:prstGeom prst="rect">
            <a:avLst/>
          </a:prstGeom>
        </p:spPr>
      </p:pic>
      <p:sp>
        <p:nvSpPr>
          <p:cNvPr id="4" name="文本框 3">
            <a:extLst>
              <a:ext uri="{FF2B5EF4-FFF2-40B4-BE49-F238E27FC236}">
                <a16:creationId xmlns="" xmlns:a16="http://schemas.microsoft.com/office/drawing/2014/main" id="{36193E5E-BC9A-457B-AF84-77CC54539FF9}"/>
              </a:ext>
            </a:extLst>
          </p:cNvPr>
          <p:cNvSpPr txBox="1"/>
          <p:nvPr/>
        </p:nvSpPr>
        <p:spPr>
          <a:xfrm>
            <a:off x="1097280" y="1195754"/>
            <a:ext cx="4998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  <p:sp>
        <p:nvSpPr>
          <p:cNvPr id="2" name="文本框 1"/>
          <p:cNvSpPr txBox="1"/>
          <p:nvPr/>
        </p:nvSpPr>
        <p:spPr>
          <a:xfrm>
            <a:off x="1303475" y="1195754"/>
            <a:ext cx="861774" cy="512663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zh-CN" altLang="en-US" sz="4400" dirty="0" smtClean="0">
                <a:solidFill>
                  <a:srgbClr val="FF0000"/>
                </a:solidFill>
              </a:rPr>
              <a:t>如何组织活动</a:t>
            </a:r>
            <a:endParaRPr kumimoji="1" lang="zh-CN" altLang="en-US" sz="4400" dirty="0">
              <a:solidFill>
                <a:srgbClr val="FF0000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659920" y="1195754"/>
            <a:ext cx="742013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3200" b="1" dirty="0" smtClean="0">
                <a:solidFill>
                  <a:srgbClr val="0070C0"/>
                </a:solidFill>
              </a:rPr>
              <a:t>1</a:t>
            </a:r>
            <a:r>
              <a:rPr kumimoji="1" lang="zh-CN" altLang="en-US" sz="3200" b="1" dirty="0" smtClean="0">
                <a:solidFill>
                  <a:srgbClr val="0070C0"/>
                </a:solidFill>
              </a:rPr>
              <a:t>、班主任对班级活动的意识</a:t>
            </a:r>
          </a:p>
          <a:p>
            <a:r>
              <a:rPr kumimoji="1" lang="en-US" altLang="zh-CN" sz="3200" b="1" dirty="0" smtClean="0">
                <a:solidFill>
                  <a:srgbClr val="0070C0"/>
                </a:solidFill>
              </a:rPr>
              <a:t>2</a:t>
            </a:r>
            <a:r>
              <a:rPr kumimoji="1" lang="zh-CN" altLang="en-US" sz="3200" b="1" dirty="0" smtClean="0">
                <a:solidFill>
                  <a:srgbClr val="0070C0"/>
                </a:solidFill>
              </a:rPr>
              <a:t>、班主任在班级活动中的角色</a:t>
            </a:r>
          </a:p>
          <a:p>
            <a:r>
              <a:rPr kumimoji="1" lang="en-US" altLang="zh-CN" sz="3200" b="1" dirty="0" smtClean="0">
                <a:solidFill>
                  <a:srgbClr val="0070C0"/>
                </a:solidFill>
              </a:rPr>
              <a:t>3</a:t>
            </a:r>
            <a:r>
              <a:rPr kumimoji="1" lang="zh-CN" altLang="en-US" sz="3200" b="1" dirty="0" smtClean="0">
                <a:solidFill>
                  <a:srgbClr val="0070C0"/>
                </a:solidFill>
              </a:rPr>
              <a:t>、班主任要积极创设各种班级活动</a:t>
            </a:r>
            <a:endParaRPr kumimoji="1" lang="zh-CN" altLang="en-US" sz="3200" b="1" dirty="0">
              <a:solidFill>
                <a:srgbClr val="0070C0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713219" y="3312826"/>
            <a:ext cx="818463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3200" b="1" dirty="0" smtClean="0"/>
              <a:t>1</a:t>
            </a:r>
            <a:r>
              <a:rPr kumimoji="1" lang="zh-CN" altLang="en-US" sz="3200" b="1" dirty="0" smtClean="0"/>
              <a:t>、校级活动的组织</a:t>
            </a:r>
          </a:p>
          <a:p>
            <a:r>
              <a:rPr kumimoji="1" lang="en-US" altLang="zh-CN" sz="3200" b="1" dirty="0" smtClean="0"/>
              <a:t>2</a:t>
            </a:r>
            <a:r>
              <a:rPr kumimoji="1" lang="zh-CN" altLang="en-US" sz="3200" b="1" dirty="0" smtClean="0"/>
              <a:t>、班级活动尤其是班会活动的组织</a:t>
            </a:r>
            <a:endParaRPr kumimoji="1" lang="zh-CN" alt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1955687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="" xmlns:a16="http://schemas.microsoft.com/office/drawing/2014/main" id="{28B47077-4C34-4CB2-8458-C98AE84454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1014" y="3635"/>
            <a:ext cx="12403014" cy="6972300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907066" y="1304144"/>
            <a:ext cx="861774" cy="373255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zh-CN" altLang="en-US" sz="4400" b="1" dirty="0" smtClean="0">
                <a:solidFill>
                  <a:srgbClr val="FF0000"/>
                </a:solidFill>
              </a:rPr>
              <a:t>如何组团家长</a:t>
            </a:r>
            <a:endParaRPr kumimoji="1" lang="zh-CN" altLang="en-US" sz="4400" b="1" dirty="0">
              <a:solidFill>
                <a:srgbClr val="FF0000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361607" y="1562752"/>
            <a:ext cx="923762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3200" b="1" dirty="0" smtClean="0"/>
              <a:t>1</a:t>
            </a:r>
            <a:r>
              <a:rPr kumimoji="1" lang="zh-CN" altLang="en-US" sz="3200" b="1" dirty="0" smtClean="0"/>
              <a:t>、</a:t>
            </a:r>
            <a:r>
              <a:rPr kumimoji="1" lang="zh-CN" altLang="en-US" sz="3200" b="1" dirty="0" smtClean="0"/>
              <a:t>家长参与班级活动重要性的意识</a:t>
            </a:r>
          </a:p>
          <a:p>
            <a:r>
              <a:rPr kumimoji="1" lang="en-US" altLang="zh-CN" sz="3200" b="1" dirty="0" smtClean="0"/>
              <a:t>2</a:t>
            </a:r>
            <a:r>
              <a:rPr kumimoji="1" lang="zh-CN" altLang="en-US" sz="3200" b="1" dirty="0" smtClean="0"/>
              <a:t>、学生在何种情况下会反对他家长参与班级活动</a:t>
            </a:r>
          </a:p>
          <a:p>
            <a:r>
              <a:rPr kumimoji="1" lang="en-US" altLang="zh-CN" sz="3200" b="1" dirty="0" smtClean="0"/>
              <a:t>3</a:t>
            </a:r>
            <a:r>
              <a:rPr kumimoji="1" lang="zh-CN" altLang="en-US" sz="3200" b="1" dirty="0" smtClean="0"/>
              <a:t>、家长参与班级活动时要注意什么</a:t>
            </a:r>
          </a:p>
          <a:p>
            <a:r>
              <a:rPr kumimoji="1" lang="en-US" altLang="zh-CN" sz="3200" b="1" dirty="0" smtClean="0"/>
              <a:t>4</a:t>
            </a:r>
            <a:r>
              <a:rPr kumimoji="1" lang="zh-CN" altLang="en-US" sz="3200" b="1" dirty="0" smtClean="0"/>
              <a:t>、如何让家长参与班级活动的热情日益增加</a:t>
            </a:r>
          </a:p>
          <a:p>
            <a:r>
              <a:rPr kumimoji="1" lang="en-US" altLang="zh-CN" sz="3200" b="1" dirty="0" smtClean="0"/>
              <a:t>5</a:t>
            </a:r>
            <a:r>
              <a:rPr kumimoji="1" lang="zh-CN" altLang="en-US" sz="3200" b="1" dirty="0" smtClean="0"/>
              <a:t>、如何获取家长的信任</a:t>
            </a:r>
            <a:endParaRPr kumimoji="1" lang="zh-CN" alt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4547533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="" xmlns:a16="http://schemas.microsoft.com/office/drawing/2014/main" id="{2AF479DF-759D-4F45-90C2-C7B20CD067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33298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</TotalTime>
  <Words>629</Words>
  <Application>Microsoft Macintosh PowerPoint</Application>
  <PresentationFormat>宽屏</PresentationFormat>
  <Paragraphs>33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1" baseType="lpstr">
      <vt:lpstr>等线</vt:lpstr>
      <vt:lpstr>等线 Light</vt:lpstr>
      <vt:lpstr>Arial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Dell</dc:creator>
  <cp:lastModifiedBy>Microsoft Office 用户</cp:lastModifiedBy>
  <cp:revision>17</cp:revision>
  <dcterms:created xsi:type="dcterms:W3CDTF">2019-08-18T11:54:10Z</dcterms:created>
  <dcterms:modified xsi:type="dcterms:W3CDTF">2019-08-26T12:51:24Z</dcterms:modified>
</cp:coreProperties>
</file>