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</p:sldIdLst>
  <p:sldSz cx="13716000" cy="10287000"/>
  <p:notesSz cx="13716000" cy="10287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76"/>
        <p:guide pos="22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3188970"/>
            <a:ext cx="116586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5760720"/>
            <a:ext cx="96012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rgbClr val="01030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01030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rgbClr val="01030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2366010"/>
            <a:ext cx="596646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2366010"/>
            <a:ext cx="596646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763"/>
            <a:ext cx="10376087" cy="10274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087353" y="25525"/>
            <a:ext cx="1555139" cy="561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01384" y="0"/>
            <a:ext cx="4614614" cy="3701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3231418" y="3841577"/>
            <a:ext cx="484581" cy="9827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3358888" y="4951933"/>
            <a:ext cx="357111" cy="484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5710673" y="31906"/>
            <a:ext cx="1172845" cy="0"/>
          </a:xfrm>
          <a:custGeom>
            <a:avLst/>
            <a:gdLst/>
            <a:ahLst/>
            <a:cxnLst/>
            <a:rect l="l" t="t" r="r" b="b"/>
            <a:pathLst>
              <a:path w="1172845">
                <a:moveTo>
                  <a:pt x="0" y="0"/>
                </a:moveTo>
                <a:lnTo>
                  <a:pt x="1172727" y="0"/>
                </a:lnTo>
              </a:path>
            </a:pathLst>
          </a:custGeom>
          <a:ln w="765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25494" y="10286746"/>
            <a:ext cx="1071245" cy="0"/>
          </a:xfrm>
          <a:custGeom>
            <a:avLst/>
            <a:gdLst/>
            <a:ahLst/>
            <a:cxnLst/>
            <a:rect l="l" t="t" r="r" b="b"/>
            <a:pathLst>
              <a:path w="1071245">
                <a:moveTo>
                  <a:pt x="0" y="0"/>
                </a:moveTo>
                <a:lnTo>
                  <a:pt x="1070751" y="0"/>
                </a:lnTo>
              </a:path>
            </a:pathLst>
          </a:custGeom>
          <a:ln w="25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rgbClr val="01030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0316" y="3803352"/>
            <a:ext cx="8495665" cy="760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rgbClr val="01030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7935" y="4303650"/>
            <a:ext cx="7819390" cy="501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rgbClr val="010303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9566910"/>
            <a:ext cx="43891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9566910"/>
            <a:ext cx="31546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9566910"/>
            <a:ext cx="31546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83895" y="1833245"/>
            <a:ext cx="1273365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+mn-ea"/>
                <a:cs typeface="+mn-ea"/>
              </a:rPr>
              <a:t>   “</a:t>
            </a:r>
            <a:r>
              <a:rPr lang="zh-CN" altLang="en-US" sz="4000">
                <a:latin typeface="+mn-ea"/>
                <a:cs typeface="+mn-ea"/>
              </a:rPr>
              <a:t>数学王子”张齐华老师带来了六年级观摩课《图形中的秘密》 ，让我们见识了什么叫“课堂中最美好的就是那个`未知`”。今天在处理学生因不同观点引发的争论中，张老师神来一笔，让学生进行现场辩论，并引导孩子们感悟，争论本身不在谁对谁错，而在于思维越辩越清晰。实现张老师的教育主张——学科之外:为未来社会培育新公民！学科育人的是人，不是学科人；</a:t>
            </a:r>
            <a:r>
              <a:rPr lang="zh-CN" altLang="en-US" sz="4000">
                <a:solidFill>
                  <a:srgbClr val="FF0000"/>
                </a:solidFill>
                <a:latin typeface="+mn-ea"/>
                <a:cs typeface="+mn-ea"/>
              </a:rPr>
              <a:t>让孩子们学会真诚倾听并尊重他人的观点，表达或倾听时的眼神与回应，敢于坚持或自我否定！</a:t>
            </a:r>
            <a:endParaRPr lang="zh-CN" altLang="en-US" sz="400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2420" y="1236345"/>
            <a:ext cx="1279398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+mn-ea"/>
                <a:cs typeface="+mn-ea"/>
              </a:rPr>
              <a:t>   </a:t>
            </a:r>
            <a:r>
              <a:rPr lang="zh-CN" altLang="en-US" sz="4800">
                <a:latin typeface="+mn-ea"/>
                <a:cs typeface="+mn-ea"/>
              </a:rPr>
              <a:t>罗老师执教的二年级《口算乘法》，在</a:t>
            </a:r>
            <a:r>
              <a:rPr lang="en-US" altLang="zh-CN" sz="4800">
                <a:latin typeface="+mn-ea"/>
                <a:cs typeface="+mn-ea"/>
              </a:rPr>
              <a:t>罗老师课堂中的数学学习是在学生的问题中自主生成的，是在老师的等待中自主生成的。罗老师的数学课堂是无比快乐的，台上台下笑声一片，孩子们的奇思妙想“</a:t>
            </a:r>
            <a:r>
              <a:rPr lang="zh-CN" altLang="en-US" sz="4800">
                <a:latin typeface="+mn-ea"/>
                <a:cs typeface="+mn-ea"/>
              </a:rPr>
              <a:t>捂零大法</a:t>
            </a:r>
            <a:r>
              <a:rPr lang="en-US" altLang="zh-CN" sz="4800">
                <a:latin typeface="+mn-ea"/>
                <a:cs typeface="+mn-ea"/>
              </a:rPr>
              <a:t>”，让身为老师的我们在笑中不断思考:我们到底有什么方法能让孩子觉得我们比他们课外辅导班的老师更“厉害”，让孩子们真正喜欢我们的课堂，在我们的课堂中有成长？这</a:t>
            </a:r>
            <a:r>
              <a:rPr lang="zh-CN" altLang="en-US" sz="4800">
                <a:latin typeface="+mn-ea"/>
                <a:cs typeface="+mn-ea"/>
              </a:rPr>
              <a:t>值得</a:t>
            </a:r>
            <a:r>
              <a:rPr lang="en-US" altLang="zh-CN" sz="4800">
                <a:latin typeface="+mn-ea"/>
                <a:cs typeface="+mn-ea"/>
              </a:rPr>
              <a:t>我们大家去思考的！</a:t>
            </a:r>
            <a:endParaRPr lang="en-US" altLang="zh-CN" sz="48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2420" y="989965"/>
            <a:ext cx="13412470" cy="7477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       </a:t>
            </a:r>
            <a:r>
              <a:rPr lang="zh-CN" altLang="en-US" sz="6000"/>
              <a:t>天津的著名特级教师徐长青老师，他展示的是五年级《分数的意义》。徐老师用他高超的语言魅力和教学艺术，征服了在场的每一位！我们第一次发现建模如此简单，建模可以如此精辟！徐老师引领孩子们不要重复别人，要创造自己。让数学课不仅有了</a:t>
            </a:r>
            <a:r>
              <a:rPr lang="zh-CN" altLang="en-US" sz="6000">
                <a:solidFill>
                  <a:srgbClr val="FF0000"/>
                </a:solidFill>
              </a:rPr>
              <a:t>文化味，</a:t>
            </a:r>
            <a:r>
              <a:rPr lang="zh-CN" altLang="en-US" sz="6000">
                <a:solidFill>
                  <a:schemeClr val="tx1"/>
                </a:solidFill>
              </a:rPr>
              <a:t>也有了</a:t>
            </a:r>
            <a:r>
              <a:rPr lang="zh-CN" altLang="en-US" sz="6000">
                <a:solidFill>
                  <a:srgbClr val="FF0000"/>
                </a:solidFill>
              </a:rPr>
              <a:t>文艺味</a:t>
            </a:r>
            <a:r>
              <a:rPr lang="zh-CN" altLang="en-US" sz="6000">
                <a:solidFill>
                  <a:schemeClr val="tx1"/>
                </a:solidFill>
              </a:rPr>
              <a:t>儿</a:t>
            </a:r>
            <a:r>
              <a:rPr lang="zh-CN" altLang="en-US" sz="6000">
                <a:solidFill>
                  <a:srgbClr val="FF0000"/>
                </a:solidFill>
              </a:rPr>
              <a:t>。</a:t>
            </a:r>
            <a:endParaRPr lang="zh-CN" altLang="en-US"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89000" y="1236345"/>
            <a:ext cx="12446000" cy="7570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latin typeface="+mn-ea"/>
                <a:cs typeface="+mn-ea"/>
              </a:rPr>
              <a:t>   2019</a:t>
            </a:r>
            <a:r>
              <a:rPr lang="zh-CN" altLang="en-US" sz="5400">
                <a:latin typeface="+mn-ea"/>
                <a:cs typeface="+mn-ea"/>
              </a:rPr>
              <a:t>年</a:t>
            </a:r>
            <a:r>
              <a:rPr lang="en-US" altLang="zh-CN" sz="5400">
                <a:latin typeface="+mn-ea"/>
                <a:cs typeface="+mn-ea"/>
              </a:rPr>
              <a:t>4</a:t>
            </a:r>
            <a:r>
              <a:rPr lang="zh-CN" altLang="en-US" sz="5400">
                <a:latin typeface="+mn-ea"/>
                <a:cs typeface="+mn-ea"/>
              </a:rPr>
              <a:t>月</a:t>
            </a:r>
            <a:r>
              <a:rPr lang="en-US" altLang="zh-CN" sz="5400">
                <a:latin typeface="+mn-ea"/>
                <a:cs typeface="+mn-ea"/>
              </a:rPr>
              <a:t>19</a:t>
            </a:r>
            <a:r>
              <a:rPr lang="zh-CN" altLang="en-US" sz="5400">
                <a:latin typeface="+mn-ea"/>
                <a:cs typeface="+mn-ea"/>
              </a:rPr>
              <a:t>日至</a:t>
            </a:r>
            <a:r>
              <a:rPr lang="en-US" altLang="zh-CN" sz="5400">
                <a:latin typeface="+mn-ea"/>
                <a:cs typeface="+mn-ea"/>
              </a:rPr>
              <a:t>21</a:t>
            </a:r>
            <a:r>
              <a:rPr lang="zh-CN" altLang="en-US" sz="5400">
                <a:latin typeface="+mn-ea"/>
                <a:cs typeface="+mn-ea"/>
              </a:rPr>
              <a:t>日有幸参加了第</a:t>
            </a:r>
            <a:r>
              <a:rPr lang="en-US" altLang="zh-CN" sz="5400">
                <a:latin typeface="+mn-ea"/>
                <a:cs typeface="+mn-ea"/>
              </a:rPr>
              <a:t>28</a:t>
            </a:r>
            <a:r>
              <a:rPr lang="zh-CN" altLang="en-US" sz="5400">
                <a:latin typeface="+mn-ea"/>
                <a:cs typeface="+mn-ea"/>
              </a:rPr>
              <a:t>届全国现代与经典小学数学教学观摩研讨活动。在两天半的时间里，我们观摩了</a:t>
            </a:r>
            <a:r>
              <a:rPr lang="en-US" altLang="zh-CN" sz="5400">
                <a:latin typeface="+mn-ea"/>
                <a:cs typeface="+mn-ea"/>
              </a:rPr>
              <a:t>14</a:t>
            </a:r>
            <a:r>
              <a:rPr lang="zh-CN" altLang="en-US" sz="5400">
                <a:latin typeface="+mn-ea"/>
                <a:cs typeface="+mn-ea"/>
              </a:rPr>
              <a:t>位现代经典大师的课，聆听了</a:t>
            </a:r>
            <a:r>
              <a:rPr lang="en-US" altLang="zh-CN" sz="5400">
                <a:latin typeface="+mn-ea"/>
                <a:cs typeface="+mn-ea"/>
              </a:rPr>
              <a:t>10</a:t>
            </a:r>
            <a:r>
              <a:rPr lang="zh-CN" altLang="en-US" sz="5400">
                <a:latin typeface="+mn-ea"/>
                <a:cs typeface="+mn-ea"/>
              </a:rPr>
              <a:t>个专家报告。真真切切地感受到小学数学课堂教学的</a:t>
            </a:r>
            <a:r>
              <a:rPr lang="zh-CN" altLang="en-US" sz="5400">
                <a:solidFill>
                  <a:srgbClr val="FF0000"/>
                </a:solidFill>
                <a:latin typeface="+mn-ea"/>
                <a:cs typeface="+mn-ea"/>
              </a:rPr>
              <a:t>生活化</a:t>
            </a:r>
            <a:r>
              <a:rPr lang="zh-CN" altLang="en-US" sz="5400">
                <a:latin typeface="+mn-ea"/>
                <a:cs typeface="+mn-ea"/>
              </a:rPr>
              <a:t>、</a:t>
            </a:r>
            <a:r>
              <a:rPr lang="zh-CN" altLang="en-US" sz="5400">
                <a:solidFill>
                  <a:srgbClr val="FF0000"/>
                </a:solidFill>
                <a:latin typeface="+mn-ea"/>
                <a:cs typeface="+mn-ea"/>
              </a:rPr>
              <a:t>艺术化</a:t>
            </a:r>
            <a:r>
              <a:rPr lang="zh-CN" altLang="en-US" sz="5400">
                <a:latin typeface="+mn-ea"/>
                <a:cs typeface="+mn-ea"/>
              </a:rPr>
              <a:t>！每位老师都用自己的智慧诠释着精彩的课堂，用幽默而又精辟的语言展现一堂堂难忘的课！</a:t>
            </a:r>
            <a:endParaRPr lang="zh-CN" altLang="en-US" sz="54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759460" y="1250315"/>
            <a:ext cx="1265174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latin typeface="+mn-ea"/>
                <a:cs typeface="+mn-ea"/>
              </a:rPr>
              <a:t>  </a:t>
            </a:r>
            <a:r>
              <a:rPr lang="zh-CN" altLang="en-US" sz="4800">
                <a:latin typeface="+mn-ea"/>
                <a:cs typeface="+mn-ea"/>
              </a:rPr>
              <a:t>全国数学赛课一等奖获得者孙贵合老师，他执教的是三年级《数量关系》。孙老师利用</a:t>
            </a:r>
            <a:r>
              <a:rPr lang="zh-CN" altLang="en-US" sz="4800">
                <a:solidFill>
                  <a:srgbClr val="FF0000"/>
                </a:solidFill>
                <a:latin typeface="+mn-ea"/>
                <a:cs typeface="+mn-ea"/>
              </a:rPr>
              <a:t>超市小票</a:t>
            </a:r>
            <a:r>
              <a:rPr lang="zh-CN" altLang="en-US" sz="4800">
                <a:latin typeface="+mn-ea"/>
                <a:cs typeface="+mn-ea"/>
              </a:rPr>
              <a:t>和</a:t>
            </a:r>
            <a:r>
              <a:rPr lang="zh-CN" altLang="en-US" sz="4800">
                <a:solidFill>
                  <a:srgbClr val="FF0000"/>
                </a:solidFill>
                <a:latin typeface="+mn-ea"/>
                <a:cs typeface="+mn-ea"/>
              </a:rPr>
              <a:t>收据</a:t>
            </a:r>
            <a:r>
              <a:rPr lang="zh-CN" altLang="en-US" sz="4800">
                <a:latin typeface="+mn-ea"/>
                <a:cs typeface="+mn-ea"/>
              </a:rPr>
              <a:t>，当</a:t>
            </a:r>
            <a:r>
              <a:rPr lang="zh-CN" altLang="en-US" sz="4800">
                <a:solidFill>
                  <a:srgbClr val="FF0000"/>
                </a:solidFill>
                <a:latin typeface="+mn-ea"/>
                <a:cs typeface="+mn-ea"/>
              </a:rPr>
              <a:t>超市老板</a:t>
            </a:r>
            <a:r>
              <a:rPr lang="zh-CN" altLang="en-US" sz="4800">
                <a:latin typeface="+mn-ea"/>
                <a:cs typeface="+mn-ea"/>
              </a:rPr>
              <a:t>等有效的活动，展示了思维火花迸射而出的数学课堂。通过放手，从而让教育有了诗意的葱茏，让课堂因为学生思维碰撞而有了自己独特之美。孙老师将数学</a:t>
            </a:r>
            <a:r>
              <a:rPr lang="zh-CN" altLang="en-US" sz="4800">
                <a:solidFill>
                  <a:srgbClr val="FF0000"/>
                </a:solidFill>
                <a:latin typeface="+mn-ea"/>
                <a:cs typeface="+mn-ea"/>
              </a:rPr>
              <a:t>教学生活化</a:t>
            </a:r>
            <a:r>
              <a:rPr lang="zh-CN" altLang="en-US" sz="4800">
                <a:latin typeface="+mn-ea"/>
                <a:cs typeface="+mn-ea"/>
              </a:rPr>
              <a:t>，</a:t>
            </a:r>
            <a:r>
              <a:rPr lang="zh-CN" altLang="en-US" sz="4800">
                <a:solidFill>
                  <a:srgbClr val="FF0000"/>
                </a:solidFill>
                <a:latin typeface="+mn-ea"/>
                <a:cs typeface="+mn-ea"/>
              </a:rPr>
              <a:t>课堂教学趣味化</a:t>
            </a:r>
            <a:r>
              <a:rPr lang="zh-CN" altLang="en-US" sz="4800">
                <a:latin typeface="+mn-ea"/>
                <a:cs typeface="+mn-ea"/>
              </a:rPr>
              <a:t>，教学设计巧妙化，原来数学教学就是这个模样！</a:t>
            </a:r>
            <a:endParaRPr lang="zh-CN" altLang="en-US" sz="48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0965" y="904875"/>
            <a:ext cx="1338643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/>
              <a:t>       </a:t>
            </a:r>
            <a:r>
              <a:rPr lang="zh-CN" altLang="en-US" sz="4800"/>
              <a:t>一节一年级思维训练课《相等与不相等》，信息量之大、内容之丰富，实在震撼人心！大家纷纷感叹， 满头银发的刘老师用真诚的夸赞和悄悄地引领，让可爱的小手在课堂上长成了一片树林，孩子们稚声嫩气却妙不可言的回答一次次在会场响起， 其</a:t>
            </a:r>
            <a:r>
              <a:rPr lang="zh-CN" altLang="en-US" sz="4800">
                <a:solidFill>
                  <a:srgbClr val="FF0000"/>
                </a:solidFill>
              </a:rPr>
              <a:t>数学素养</a:t>
            </a:r>
            <a:r>
              <a:rPr lang="zh-CN" altLang="en-US" sz="4800"/>
              <a:t>的积累不可估量。本节课刘老师带领学生</a:t>
            </a:r>
            <a:r>
              <a:rPr lang="en-US" altLang="zh-CN" sz="4800"/>
              <a:t>“</a:t>
            </a:r>
            <a:r>
              <a:rPr lang="zh-CN" altLang="en-US" sz="4800"/>
              <a:t>开始接触</a:t>
            </a:r>
            <a:r>
              <a:rPr lang="en-US" altLang="zh-CN" sz="4800"/>
              <a:t>”</a:t>
            </a:r>
            <a:r>
              <a:rPr lang="zh-CN" altLang="en-US" sz="4800"/>
              <a:t>和</a:t>
            </a:r>
            <a:r>
              <a:rPr lang="en-US" altLang="zh-CN" sz="4800"/>
              <a:t>“</a:t>
            </a:r>
            <a:r>
              <a:rPr lang="zh-CN" altLang="en-US" sz="4800"/>
              <a:t>初步渗透</a:t>
            </a:r>
            <a:r>
              <a:rPr lang="en-US" altLang="zh-CN" sz="4800"/>
              <a:t>”12</a:t>
            </a:r>
            <a:r>
              <a:rPr lang="zh-CN" altLang="en-US" sz="4800"/>
              <a:t>种思想。</a:t>
            </a:r>
            <a:r>
              <a:rPr lang="zh-CN" altLang="en-US" sz="4800">
                <a:sym typeface="+mn-ea"/>
              </a:rPr>
              <a:t>一年级课堂也可以上到如此深度！</a:t>
            </a:r>
            <a:endParaRPr lang="zh-CN" altLang="en-US" sz="4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31470" y="723900"/>
            <a:ext cx="1330833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+mn-ea"/>
                <a:cs typeface="+mn-ea"/>
              </a:rPr>
              <a:t>低年级课堂三要求：</a:t>
            </a:r>
            <a:endParaRPr lang="zh-CN" altLang="en-US" sz="5400">
              <a:latin typeface="+mn-ea"/>
              <a:cs typeface="+mn-ea"/>
            </a:endParaRPr>
          </a:p>
          <a:p>
            <a:endParaRPr lang="zh-CN" altLang="en-US" sz="5400">
              <a:latin typeface="+mn-ea"/>
              <a:cs typeface="+mn-ea"/>
            </a:endParaRPr>
          </a:p>
          <a:p>
            <a:r>
              <a:rPr lang="zh-CN" altLang="en-US" sz="5400">
                <a:latin typeface="+mn-ea"/>
                <a:cs typeface="+mn-ea"/>
              </a:rPr>
              <a:t>我会听</a:t>
            </a:r>
            <a:endParaRPr lang="zh-CN" altLang="en-US" sz="5400">
              <a:latin typeface="+mn-ea"/>
              <a:cs typeface="+mn-ea"/>
            </a:endParaRPr>
          </a:p>
          <a:p>
            <a:r>
              <a:rPr lang="zh-CN" altLang="en-US" sz="5400">
                <a:latin typeface="+mn-ea"/>
                <a:cs typeface="+mn-ea"/>
              </a:rPr>
              <a:t>                                            我会说</a:t>
            </a:r>
            <a:endParaRPr lang="zh-CN" altLang="en-US" sz="5400">
              <a:latin typeface="+mn-ea"/>
              <a:cs typeface="+mn-ea"/>
            </a:endParaRPr>
          </a:p>
          <a:p>
            <a:r>
              <a:rPr lang="zh-CN" altLang="en-US" sz="5400">
                <a:latin typeface="+mn-ea"/>
                <a:cs typeface="+mn-ea"/>
              </a:rPr>
              <a:t>                                        我会想</a:t>
            </a:r>
            <a:endParaRPr lang="zh-CN" altLang="en-US" sz="5400"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315" y="7044055"/>
            <a:ext cx="11475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将此三个要求落实到学生常规要求 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94970" y="287655"/>
            <a:ext cx="12433935" cy="9047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/>
              <a:t>     </a:t>
            </a:r>
            <a:r>
              <a:rPr lang="zh-CN" altLang="en-US" sz="4800"/>
              <a:t>首先聆听了郑毓信教授报告《“深度学习”的理论与教学实践》。郑教授说:如果人们在先前往往比较注重教学的“</a:t>
            </a:r>
            <a:r>
              <a:rPr lang="zh-CN" altLang="en-US" sz="4800">
                <a:solidFill>
                  <a:srgbClr val="FF0000"/>
                </a:solidFill>
              </a:rPr>
              <a:t>实</a:t>
            </a:r>
            <a:r>
              <a:rPr lang="zh-CN" altLang="en-US" sz="4800"/>
              <a:t>”、“</a:t>
            </a:r>
            <a:r>
              <a:rPr lang="zh-CN" altLang="en-US" sz="4800">
                <a:solidFill>
                  <a:srgbClr val="FF0000"/>
                </a:solidFill>
              </a:rPr>
              <a:t>活</a:t>
            </a:r>
            <a:r>
              <a:rPr lang="zh-CN" altLang="en-US" sz="4800"/>
              <a:t>”、“</a:t>
            </a:r>
            <a:r>
              <a:rPr lang="zh-CN" altLang="en-US" sz="4800">
                <a:solidFill>
                  <a:srgbClr val="FF0000"/>
                </a:solidFill>
              </a:rPr>
              <a:t>新</a:t>
            </a:r>
            <a:r>
              <a:rPr lang="zh-CN" altLang="en-US" sz="4800"/>
              <a:t>”，那么，我们当前就应该更强调一个“</a:t>
            </a:r>
            <a:r>
              <a:rPr lang="zh-CN" altLang="en-US" sz="4800">
                <a:solidFill>
                  <a:srgbClr val="FF0000"/>
                </a:solidFill>
              </a:rPr>
              <a:t>深</a:t>
            </a:r>
            <a:r>
              <a:rPr lang="zh-CN" altLang="en-US" sz="4800"/>
              <a:t>”字，也即应当紧扣“深度教学”的四要素（1、注重“联系”的观点，2、抓好“问题的引领”，3、充分交流和互动，4、帮助学生学会学习）很好落实，努力提升学生的核心素养这样一个目标。如果说“用诗意的语言感染学生”正是语文教学应当努力实现的一个境界，那么，数学教师的主要责任就是“以深刻的思维启迪学生”。</a:t>
            </a:r>
            <a:endParaRPr lang="zh-CN" altLang="en-US"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8160" y="1751330"/>
            <a:ext cx="131946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>
                <a:latin typeface="+mn-ea"/>
                <a:cs typeface="+mn-ea"/>
              </a:rPr>
              <a:t>关键词：</a:t>
            </a:r>
            <a:r>
              <a:rPr lang="en-US" altLang="zh-CN" sz="7200">
                <a:latin typeface="+mn-ea"/>
                <a:cs typeface="+mn-ea"/>
              </a:rPr>
              <a:t>“</a:t>
            </a:r>
            <a:r>
              <a:rPr lang="zh-CN" altLang="en-US" sz="7200">
                <a:solidFill>
                  <a:srgbClr val="FF0000"/>
                </a:solidFill>
                <a:latin typeface="+mn-ea"/>
                <a:cs typeface="+mn-ea"/>
              </a:rPr>
              <a:t>序</a:t>
            </a:r>
            <a:r>
              <a:rPr lang="en-US" altLang="zh-CN" sz="7200">
                <a:latin typeface="+mn-ea"/>
                <a:cs typeface="+mn-ea"/>
              </a:rPr>
              <a:t>”“</a:t>
            </a:r>
            <a:r>
              <a:rPr lang="zh-CN" altLang="en-US" sz="7200">
                <a:solidFill>
                  <a:srgbClr val="FF0000"/>
                </a:solidFill>
                <a:latin typeface="+mn-ea"/>
                <a:cs typeface="+mn-ea"/>
              </a:rPr>
              <a:t>辩</a:t>
            </a:r>
            <a:r>
              <a:rPr lang="en-US" altLang="zh-CN" sz="7200">
                <a:latin typeface="+mn-ea"/>
                <a:cs typeface="+mn-ea"/>
              </a:rPr>
              <a:t>”“</a:t>
            </a:r>
            <a:r>
              <a:rPr lang="zh-CN" altLang="en-US" sz="7200">
                <a:solidFill>
                  <a:srgbClr val="FF0000"/>
                </a:solidFill>
                <a:latin typeface="+mn-ea"/>
                <a:cs typeface="+mn-ea"/>
              </a:rPr>
              <a:t>反思</a:t>
            </a:r>
            <a:r>
              <a:rPr lang="en-US" altLang="zh-CN" sz="7200">
                <a:latin typeface="+mn-ea"/>
                <a:cs typeface="+mn-ea"/>
              </a:rPr>
              <a:t>”</a:t>
            </a:r>
            <a:endParaRPr lang="en-US" altLang="zh-CN" sz="7200">
              <a:latin typeface="+mn-ea"/>
              <a:cs typeface="+mn-ea"/>
            </a:endParaRPr>
          </a:p>
          <a:p>
            <a:endParaRPr lang="zh-CN" altLang="en-US" sz="7200">
              <a:latin typeface="+mn-ea"/>
              <a:cs typeface="+mn-ea"/>
            </a:endParaRPr>
          </a:p>
          <a:p>
            <a:r>
              <a:rPr lang="zh-CN" altLang="en-US" sz="7200">
                <a:latin typeface="+mn-ea"/>
                <a:cs typeface="+mn-ea"/>
              </a:rPr>
              <a:t>想着想着就通了；聊着聊着就会了；错着错着就对了</a:t>
            </a:r>
            <a:endParaRPr lang="zh-CN" altLang="en-US" sz="7200"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03580" y="864870"/>
            <a:ext cx="11793220" cy="80937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　      </a:t>
            </a:r>
            <a:r>
              <a:rPr lang="zh-CN" altLang="en-US" sz="4000"/>
              <a:t>全国著名特级教师贲友林，他展示了一节三年级《长方形、正方形的面积与周长》观摩课，。因为是“主场作战”，贲老师用的就是自己班的学生，这节课就是他们今天正要讲的内容。孩子们在课堂上展示出来的</a:t>
            </a:r>
            <a:r>
              <a:rPr lang="zh-CN" altLang="en-US" sz="4000">
                <a:solidFill>
                  <a:srgbClr val="FF0000"/>
                </a:solidFill>
              </a:rPr>
              <a:t>勤思会学</a:t>
            </a:r>
            <a:r>
              <a:rPr lang="zh-CN" altLang="en-US" sz="4000"/>
              <a:t>、</a:t>
            </a:r>
            <a:r>
              <a:rPr lang="zh-CN" altLang="en-US" sz="4000">
                <a:solidFill>
                  <a:srgbClr val="FF0000"/>
                </a:solidFill>
              </a:rPr>
              <a:t>善于表达</a:t>
            </a:r>
            <a:r>
              <a:rPr lang="zh-CN" altLang="en-US" sz="4000"/>
              <a:t>，让我们见识到了基于一位优秀数学老师平时引领下，孩子们能具备怎样的</a:t>
            </a:r>
            <a:r>
              <a:rPr lang="zh-CN" altLang="en-US" sz="4000">
                <a:solidFill>
                  <a:srgbClr val="FF0000"/>
                </a:solidFill>
              </a:rPr>
              <a:t>数学素养</a:t>
            </a:r>
            <a:r>
              <a:rPr lang="zh-CN" altLang="en-US" sz="4000"/>
              <a:t>。正如南京玄武外国语学校附小校长、特级教师闫勤在互动点评环节中说的那样，贲老师的课堂真正做到了学生“深度学习”，让学生在“非0”起点上进行教学和引领，让学生在已有基础上再往前走一步，就是最大的功力！贲老师亦如他自己说的那样，“你带给学生怎样的课堂，你就让学生有了怎样的发展”</a:t>
            </a:r>
            <a:endParaRPr lang="zh-CN" altLang="en-US"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1676</Words>
  <Application>WPS 演示</Application>
  <PresentationFormat>On-screen Show (4:3)</PresentationFormat>
  <Paragraphs>28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苏教版一年级数学上册</dc:title>
  <dc:creator>bingdian001.com</dc:creator>
  <cp:keywords>bingdian001.com</cp:keywords>
  <dc:subject>bingdian001.com</dc:subject>
  <cp:lastModifiedBy>hp</cp:lastModifiedBy>
  <cp:revision>9</cp:revision>
  <dcterms:created xsi:type="dcterms:W3CDTF">2019-01-13T09:13:00Z</dcterms:created>
  <dcterms:modified xsi:type="dcterms:W3CDTF">2020-05-26T05:56:41Z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Creator">
    <vt:lpwstr>bingdian001.com</vt:lpwstr>
  </property>
  <property fmtid="{D5CDD505-2E9C-101B-9397-08002B2CF9AE}" pid="4" name="LastSaved">
    <vt:filetime>2019-01-12T00:00:00Z</vt:filetime>
  </property>
  <property fmtid="{D5CDD505-2E9C-101B-9397-08002B2CF9AE}" pid="5" name="KSOProductBuildVer">
    <vt:lpwstr>2052-11.1.0.9662</vt:lpwstr>
  </property>
</Properties>
</file>