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3" r:id="rId2"/>
    <p:sldId id="275" r:id="rId3"/>
    <p:sldId id="276" r:id="rId4"/>
    <p:sldId id="271" r:id="rId5"/>
    <p:sldId id="283" r:id="rId6"/>
    <p:sldId id="305" r:id="rId7"/>
    <p:sldId id="272" r:id="rId8"/>
    <p:sldId id="304" r:id="rId9"/>
  </p:sldIdLst>
  <p:sldSz cx="12192000" cy="6858000"/>
  <p:notesSz cx="6858000" cy="9144000"/>
  <p:custShowLst>
    <p:custShow name="自定义放映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76B6"/>
    <a:srgbClr val="FD92A0"/>
    <a:srgbClr val="FF494D"/>
    <a:srgbClr val="E9A9D4"/>
    <a:srgbClr val="FAEBF5"/>
    <a:srgbClr val="DE557B"/>
    <a:srgbClr val="FD6793"/>
    <a:srgbClr val="FFFFFF"/>
    <a:srgbClr val="EAC5AA"/>
    <a:srgbClr val="E275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88752" autoAdjust="0"/>
  </p:normalViewPr>
  <p:slideViewPr>
    <p:cSldViewPr snapToGrid="0">
      <p:cViewPr>
        <p:scale>
          <a:sx n="93" d="100"/>
          <a:sy n="93" d="100"/>
        </p:scale>
        <p:origin x="268" y="6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1D543-7E6A-48BE-AB2F-61946DB9C504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DB654-4362-48BC-B638-435D685DE5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2208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DB654-4362-48BC-B638-435D685DE50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225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120347" y="198782"/>
            <a:ext cx="9087649" cy="5122076"/>
            <a:chOff x="1038542" y="504966"/>
            <a:chExt cx="11044098" cy="64724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709" y="504966"/>
              <a:ext cx="9058544" cy="6102021"/>
            </a:xfrm>
            <a:prstGeom prst="rect">
              <a:avLst/>
            </a:prstGeom>
          </p:spPr>
        </p:pic>
        <p:pic>
          <p:nvPicPr>
            <p:cNvPr id="4" name="图片 3" descr="4debec983cfd83559c40fc2ab4b426b1"/>
            <p:cNvPicPr>
              <a:picLocks noChangeAspect="1"/>
            </p:cNvPicPr>
            <p:nvPr/>
          </p:nvPicPr>
          <p:blipFill>
            <a:blip r:embed="rId4" cstate="print"/>
            <a:srcRect l="-543" t="28798" r="543" b="11593"/>
            <a:stretch>
              <a:fillRect/>
            </a:stretch>
          </p:blipFill>
          <p:spPr>
            <a:xfrm rot="19560000">
              <a:off x="1038542" y="847506"/>
              <a:ext cx="2783205" cy="13271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74315" y="3006090"/>
              <a:ext cx="2808325" cy="39712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5745">
              <a:off x="1040046" y="4339888"/>
              <a:ext cx="2377872" cy="2383832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021999" y="5082776"/>
            <a:ext cx="83311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D76B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Xingkai" charset="-122"/>
                <a:ea typeface="STXingkai" charset="-122"/>
                <a:cs typeface="STXingkai" charset="-122"/>
              </a:rPr>
              <a:t>2019</a:t>
            </a:r>
            <a:r>
              <a:rPr lang="zh-CN" alt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D76B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Xingkai" charset="-122"/>
                <a:ea typeface="STXingkai" charset="-122"/>
                <a:cs typeface="STXingkai" charset="-122"/>
              </a:rPr>
              <a:t>退休教职工欢送会</a:t>
            </a:r>
            <a:endParaRPr lang="zh-CN" alt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D76B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Xingkai" charset="-122"/>
              <a:ea typeface="STXingkai" charset="-122"/>
              <a:cs typeface="STXingkai" charset="-122"/>
            </a:endParaRPr>
          </a:p>
        </p:txBody>
      </p:sp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85" y="395784"/>
            <a:ext cx="1352090" cy="1332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5640786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5b7a665c9fca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249" y="1712792"/>
            <a:ext cx="7725694" cy="50019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383439" y="1849601"/>
            <a:ext cx="4408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    孜孜不倦、开拓创新、智慧圆融，坚定地沿着课改的方向无限延展，一片痴心行走在教育教学工作岗位上，。海纳百川，涓滴润物。辛勤的汗水勾画优美的曲线，擦亮灵魂的思想火花是生命绽放的最美时刻。</a:t>
            </a:r>
            <a:endParaRPr lang="zh-CN" altLang="en-US" sz="2000" b="1" dirty="0">
              <a:latin typeface="隶书" pitchFamily="49" charset="-122"/>
              <a:ea typeface="隶书" pitchFamily="49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0" y="3810"/>
            <a:ext cx="1591310" cy="1270000"/>
          </a:xfrm>
          <a:prstGeom prst="line">
            <a:avLst/>
          </a:prstGeom>
          <a:ln w="41275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4" name="菱形 13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7668086" y="241910"/>
            <a:ext cx="3647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石浙苏老师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9" descr="201301230719577812898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0218" y="1214650"/>
            <a:ext cx="2866028" cy="33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6641797" y="1067183"/>
            <a:ext cx="7536361" cy="5910086"/>
            <a:chOff x="-153216" y="1295836"/>
            <a:chExt cx="7536361" cy="59100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3059" y="1295836"/>
              <a:ext cx="5910086" cy="591008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216" y="3047185"/>
              <a:ext cx="3810816" cy="3810816"/>
            </a:xfrm>
            <a:prstGeom prst="rect">
              <a:avLst/>
            </a:prstGeom>
          </p:spPr>
        </p:pic>
      </p:grpSp>
      <p:sp>
        <p:nvSpPr>
          <p:cNvPr id="28" name="AutoShape 25"/>
          <p:cNvSpPr/>
          <p:nvPr/>
        </p:nvSpPr>
        <p:spPr bwMode="auto">
          <a:xfrm>
            <a:off x="5073215" y="1722486"/>
            <a:ext cx="2381719" cy="33235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2000" b="1" dirty="0"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9" name="菱形 18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835587" y="29744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沈金梅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老师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46896" y="1817077"/>
            <a:ext cx="5045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ea typeface="华文新魏" pitchFamily="2" charset="-122"/>
              </a:rPr>
              <a:t>水调歌头</a:t>
            </a:r>
            <a:r>
              <a:rPr lang="en-US" altLang="zh-CN" sz="2400" b="1" dirty="0" smtClean="0">
                <a:ea typeface="华文新魏" pitchFamily="2" charset="-122"/>
              </a:rPr>
              <a:t>·</a:t>
            </a:r>
            <a:r>
              <a:rPr lang="zh-CN" altLang="en-US" sz="2400" b="1" dirty="0" smtClean="0">
                <a:ea typeface="华文新魏" pitchFamily="2" charset="-122"/>
              </a:rPr>
              <a:t>贺沈金梅老师光荣退休</a:t>
            </a:r>
          </a:p>
          <a:p>
            <a:endParaRPr lang="zh-CN" altLang="en-US" sz="2400" b="1" dirty="0" smtClean="0">
              <a:ea typeface="华文新魏" pitchFamily="2" charset="-122"/>
            </a:endParaRPr>
          </a:p>
          <a:p>
            <a:r>
              <a:rPr lang="zh-CN" altLang="en-US" sz="2400" b="1" dirty="0" smtClean="0">
                <a:ea typeface="华文新魏" pitchFamily="2" charset="-122"/>
              </a:rPr>
              <a:t>          人事有代谢，</a:t>
            </a:r>
            <a:endParaRPr lang="en-US" altLang="zh-CN" sz="2400" b="1" dirty="0" smtClean="0">
              <a:ea typeface="华文新魏" pitchFamily="2" charset="-122"/>
            </a:endParaRPr>
          </a:p>
          <a:p>
            <a:r>
              <a:rPr lang="zh-CN" altLang="en-US" sz="2400" b="1" dirty="0" smtClean="0">
                <a:ea typeface="华文新魏" pitchFamily="2" charset="-122"/>
              </a:rPr>
              <a:t>         弹指一挥间。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传道授业解惑，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今已三十好几年。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试看三千桃李，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无论江南江北，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高松入云天。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还有后来者，</a:t>
            </a:r>
          </a:p>
          <a:p>
            <a:r>
              <a:rPr lang="zh-CN" altLang="en-US" sz="2400" b="1" dirty="0" smtClean="0">
                <a:ea typeface="华文新魏" pitchFamily="2" charset="-122"/>
              </a:rPr>
              <a:t>         立雪以见贤。</a:t>
            </a:r>
            <a:endParaRPr lang="zh-CN" altLang="en-US" sz="2400" b="1" dirty="0">
              <a:ea typeface="华文新魏" pitchFamily="2" charset="-122"/>
            </a:endParaRPr>
          </a:p>
        </p:txBody>
      </p:sp>
      <p:pic>
        <p:nvPicPr>
          <p:cNvPr id="17" name="Picture 17" descr="沈金梅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545" y="1478626"/>
            <a:ext cx="1761983" cy="242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3484" y="4094116"/>
            <a:ext cx="3059139" cy="2347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1995947" y="1405647"/>
            <a:ext cx="5266804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zh-CN" altLang="en-US" sz="2000" b="1" dirty="0"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004941" y="-1203201"/>
            <a:ext cx="5706110" cy="7870825"/>
            <a:chOff x="10788" y="-1336"/>
            <a:chExt cx="8986" cy="1239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4" y="-1336"/>
              <a:ext cx="8580" cy="12136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8" y="6207"/>
              <a:ext cx="8090" cy="485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7" name="菱形 16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657672" y="50321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潘兰芳老师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007057" y="1957248"/>
            <a:ext cx="59868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宽严相济、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有教无类，</a:t>
            </a:r>
            <a:endParaRPr lang="en-US" altLang="zh-CN" sz="2800" b="1" dirty="0" smtClean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您用智慧与爱心守望学生成长；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兰心蕙质，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追求完美，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您坚信教师的工作除了传道授业，</a:t>
            </a:r>
          </a:p>
          <a:p>
            <a:r>
              <a:rPr lang="zh-CN" altLang="en-US" sz="2800" b="1" dirty="0" smtClean="0">
                <a:latin typeface="华文行楷" pitchFamily="2" charset="-122"/>
                <a:ea typeface="华文行楷" pitchFamily="2" charset="-122"/>
              </a:rPr>
              <a:t>还要给充满知识的头脑指明方向</a:t>
            </a:r>
            <a:r>
              <a:rPr lang="zh-CN" altLang="en-US" sz="3200" b="1" dirty="0" smtClean="0">
                <a:latin typeface="华文行楷" pitchFamily="2" charset="-122"/>
                <a:ea typeface="华文行楷" pitchFamily="2" charset="-122"/>
              </a:rPr>
              <a:t>！</a:t>
            </a:r>
            <a:endParaRPr lang="zh-CN" altLang="en-US" sz="32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6" name="Picture 13" descr="潘兰芳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899" y="3194643"/>
            <a:ext cx="2486854" cy="34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771186" y="648894"/>
            <a:ext cx="4420814" cy="5526954"/>
            <a:chOff x="115822" y="-353980"/>
            <a:chExt cx="6123388" cy="765553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22" y="-353980"/>
              <a:ext cx="6123388" cy="765553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41" y="3473786"/>
              <a:ext cx="5475605" cy="3283841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4622734" y="1396235"/>
            <a:ext cx="5408986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6" name="菱形 15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752438" y="245585"/>
            <a:ext cx="3647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高慧娟老师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15237" y="172134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ea typeface="楷体_GB2312" pitchFamily="49" charset="-122"/>
              </a:rPr>
              <a:t>台上，您慧心巧思；</a:t>
            </a:r>
          </a:p>
          <a:p>
            <a:r>
              <a:rPr lang="zh-CN" altLang="en-US" sz="2400" b="1" dirty="0" smtClean="0">
                <a:ea typeface="楷体_GB2312" pitchFamily="49" charset="-122"/>
              </a:rPr>
              <a:t>台下，您娟然如诗。</a:t>
            </a:r>
          </a:p>
          <a:p>
            <a:r>
              <a:rPr lang="zh-CN" altLang="en-US" sz="2400" b="1" dirty="0" smtClean="0">
                <a:ea typeface="楷体_GB2312" pitchFamily="49" charset="-122"/>
              </a:rPr>
              <a:t>如若喧嚣红尘中寻觅安静的隐者，</a:t>
            </a:r>
          </a:p>
          <a:p>
            <a:r>
              <a:rPr lang="zh-CN" altLang="en-US" sz="2400" b="1" dirty="0" smtClean="0">
                <a:ea typeface="楷体_GB2312" pitchFamily="49" charset="-122"/>
              </a:rPr>
              <a:t>伏案、备课、批改作业成为了您工作的日常，</a:t>
            </a:r>
          </a:p>
          <a:p>
            <a:r>
              <a:rPr lang="zh-CN" altLang="en-US" sz="2400" b="1" dirty="0" smtClean="0">
                <a:ea typeface="楷体_GB2312" pitchFamily="49" charset="-122"/>
              </a:rPr>
              <a:t>因为目标只有一个</a:t>
            </a:r>
            <a:r>
              <a:rPr lang="en-US" altLang="zh-CN" sz="2400" b="1" dirty="0" smtClean="0">
                <a:latin typeface="楷体" pitchFamily="49" charset="-122"/>
                <a:ea typeface="楷体_GB2312" pitchFamily="49" charset="-122"/>
              </a:rPr>
              <a:t>——</a:t>
            </a:r>
            <a:r>
              <a:rPr lang="zh-CN" altLang="en-US" sz="2400" b="1" dirty="0" smtClean="0">
                <a:ea typeface="楷体_GB2312" pitchFamily="49" charset="-122"/>
              </a:rPr>
              <a:t>为了每一位学生更好的发展。</a:t>
            </a:r>
            <a:endParaRPr lang="en-US" altLang="zh-CN" sz="2400" b="1" dirty="0" smtClean="0">
              <a:ea typeface="楷体_GB2312" pitchFamily="49" charset="-122"/>
            </a:endParaRPr>
          </a:p>
          <a:p>
            <a:endParaRPr lang="zh-CN" altLang="en-US" sz="2400" b="1" dirty="0">
              <a:ea typeface="楷体_GB2312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63002" y="41430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而生活中，您又是一位和善的长者，对后辈关爱有加。漫漫人生路上，您用自己的言行完美诠释了</a:t>
            </a:r>
            <a:r>
              <a:rPr lang="zh-CN" altLang="en-US" sz="2400" b="1" dirty="0" smtClean="0">
                <a:latin typeface="楷体" pitchFamily="49" charset="-122"/>
                <a:ea typeface="楷体_GB2312" pitchFamily="49" charset="-122"/>
              </a:rPr>
              <a:t>“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师</a:t>
            </a:r>
            <a:r>
              <a:rPr lang="en-US" altLang="zh-CN" sz="2400" b="1" dirty="0" smtClean="0">
                <a:latin typeface="楷体" pitchFamily="49" charset="-122"/>
                <a:ea typeface="楷体_GB2312" pitchFamily="49" charset="-122"/>
              </a:rPr>
              <a:t>·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范。</a:t>
            </a:r>
            <a:r>
              <a:rPr lang="zh-CN" altLang="en-US" sz="2400" b="1" dirty="0" smtClean="0">
                <a:latin typeface="楷体" pitchFamily="49" charset="-122"/>
                <a:ea typeface="楷体_GB2312" pitchFamily="49" charset="-122"/>
              </a:rPr>
              <a:t>”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9159" y="1712792"/>
            <a:ext cx="2613545" cy="31935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4622734" y="1396235"/>
            <a:ext cx="5408986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b="1" dirty="0"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组合 13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6" name="菱形 15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752438" y="245585"/>
            <a:ext cx="36471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高慧娟老师</a:t>
            </a:r>
            <a:endParaRPr lang="zh-CN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2472" y="1828506"/>
            <a:ext cx="4976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     </a:t>
            </a:r>
            <a:r>
              <a:rPr lang="zh-CN" altLang="en-US" sz="2800" b="1" dirty="0" smtClean="0"/>
              <a:t>  张金怡</a:t>
            </a:r>
            <a:r>
              <a:rPr lang="zh-CN" altLang="en-US" sz="2800" b="1" dirty="0" smtClean="0"/>
              <a:t>：“敬爱的</a:t>
            </a:r>
            <a:r>
              <a:rPr lang="zh-CN" altLang="en-US" sz="2800" b="1" dirty="0" smtClean="0"/>
              <a:t>高老师，工作</a:t>
            </a:r>
            <a:r>
              <a:rPr lang="zh-CN" altLang="en-US" sz="2800" b="1" dirty="0" smtClean="0"/>
              <a:t>中您像严师，给我鼓励与鞭策， 让我从一个“慢悠悠”变成了一个“小快手”；生活中您像亲人，与我分享趣事与美食。祝愿您幸福的退休生活欢笑相随，有空的时候带上您的小王子和小公主来化学组玩哦</a:t>
            </a:r>
            <a:r>
              <a:rPr lang="en-US" altLang="zh-CN" sz="2800" b="1" dirty="0" smtClean="0"/>
              <a:t>~</a:t>
            </a:r>
            <a:r>
              <a:rPr lang="zh-CN" altLang="en-US" sz="2800" b="1" dirty="0" smtClean="0"/>
              <a:t>”</a:t>
            </a:r>
            <a:r>
              <a:rPr lang="zh-CN" altLang="en-US" sz="3200" b="1" dirty="0" smtClean="0"/>
              <a:t>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en-US" altLang="zh-CN" sz="3200" dirty="0"/>
          </a:p>
        </p:txBody>
      </p:sp>
      <p:pic>
        <p:nvPicPr>
          <p:cNvPr id="14" name="图片 13" descr="8化学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5612" y="1815152"/>
            <a:ext cx="5240741" cy="359618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5"/>
          <p:cNvSpPr/>
          <p:nvPr/>
        </p:nvSpPr>
        <p:spPr bwMode="auto">
          <a:xfrm>
            <a:off x="6407624" y="1847239"/>
            <a:ext cx="4769438" cy="50107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几十年年如一日，无论春夏秋冬、酷暑严寒，你用心负责行政仓库工作，是你用辛勤的劳动保障了学校教育教学工作的畅通，每个教学用具、每份校产你都清清楚楚。面对平凡而又枯燥的工作，你没有抱怨、没有退缩，始终以高标准、高品质诠释着你对这份平凡工作的热爱。 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7" name="菱形 16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14" y="3079043"/>
            <a:ext cx="4387277" cy="438727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68966" y="281764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胡军清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老师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图片 13" descr="QQ图片20190527100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7030" y="1378426"/>
            <a:ext cx="1789657" cy="222458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7349319" y="2866030"/>
            <a:ext cx="6828839" cy="4111239"/>
            <a:chOff x="-153216" y="1295836"/>
            <a:chExt cx="7536361" cy="59100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73059" y="1295836"/>
              <a:ext cx="5910086" cy="591008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3216" y="3047185"/>
              <a:ext cx="3810816" cy="3810816"/>
            </a:xfrm>
            <a:prstGeom prst="rect">
              <a:avLst/>
            </a:prstGeom>
          </p:spPr>
        </p:pic>
      </p:grpSp>
      <p:sp>
        <p:nvSpPr>
          <p:cNvPr id="28" name="AutoShape 25"/>
          <p:cNvSpPr/>
          <p:nvPr/>
        </p:nvSpPr>
        <p:spPr bwMode="auto">
          <a:xfrm>
            <a:off x="5073215" y="1722486"/>
            <a:ext cx="2381719" cy="33235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3215">
              <a:lnSpc>
                <a:spcPct val="200000"/>
              </a:lnSpc>
              <a:spcBef>
                <a:spcPts val="850"/>
              </a:spcBef>
              <a:defRPr/>
            </a:pPr>
            <a:endParaRPr lang="zh-CN" altLang="en-US" sz="2000" b="1" dirty="0">
              <a:latin typeface="+mn-ea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4954931" y="225180"/>
            <a:ext cx="2328563" cy="1180467"/>
            <a:chOff x="6530" y="192"/>
            <a:chExt cx="5938" cy="301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0" y="192"/>
              <a:ext cx="5938" cy="2474"/>
            </a:xfrm>
            <a:prstGeom prst="rect">
              <a:avLst/>
            </a:prstGeom>
          </p:spPr>
        </p:pic>
        <p:sp>
          <p:nvSpPr>
            <p:cNvPr id="19" name="菱形 18"/>
            <p:cNvSpPr/>
            <p:nvPr/>
          </p:nvSpPr>
          <p:spPr>
            <a:xfrm>
              <a:off x="9192" y="2589"/>
              <a:ext cx="613" cy="613"/>
            </a:xfrm>
            <a:prstGeom prst="diamond">
              <a:avLst/>
            </a:prstGeom>
            <a:solidFill>
              <a:srgbClr val="FD9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082" y="2922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631" y="2928"/>
              <a:ext cx="1306" cy="0"/>
            </a:xfrm>
            <a:prstGeom prst="line">
              <a:avLst/>
            </a:prstGeom>
            <a:ln w="34925">
              <a:solidFill>
                <a:srgbClr val="FD92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/>
          <p:cNvSpPr/>
          <p:nvPr/>
        </p:nvSpPr>
        <p:spPr>
          <a:xfrm>
            <a:off x="835588" y="29744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冯留红</a:t>
            </a:r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老师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99295" y="1885314"/>
            <a:ext cx="56160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性格开朗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待人热情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认真负责</a:t>
            </a:r>
            <a:r>
              <a:rPr lang="en-US" altLang="zh-CN" sz="32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做事麻利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三十余载如一日工作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坚守平凡争朝夕服务育人</a:t>
            </a:r>
          </a:p>
        </p:txBody>
      </p:sp>
      <p:pic>
        <p:nvPicPr>
          <p:cNvPr id="15" name="图片 14" descr="QQ图片201905270952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1" y="1972100"/>
            <a:ext cx="2995684" cy="421715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393</Words>
  <Application>Microsoft Office PowerPoint</Application>
  <PresentationFormat>自定义</PresentationFormat>
  <Paragraphs>47</Paragraphs>
  <Slides>8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  <vt:variant>
        <vt:lpstr>自定义放映</vt:lpstr>
      </vt:variant>
      <vt:variant>
        <vt:i4>1</vt:i4>
      </vt:variant>
    </vt:vector>
  </HeadingPairs>
  <TitlesOfParts>
    <vt:vector size="10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lenovo</cp:lastModifiedBy>
  <cp:revision>167</cp:revision>
  <dcterms:created xsi:type="dcterms:W3CDTF">2018-08-27T04:10:00Z</dcterms:created>
  <dcterms:modified xsi:type="dcterms:W3CDTF">2019-05-28T00:49:04Z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