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10" r:id="rId2"/>
    <p:sldId id="274" r:id="rId3"/>
    <p:sldId id="3462" r:id="rId4"/>
    <p:sldId id="3383" r:id="rId5"/>
    <p:sldId id="3424" r:id="rId6"/>
    <p:sldId id="3452" r:id="rId7"/>
    <p:sldId id="3453" r:id="rId8"/>
    <p:sldId id="3460" r:id="rId9"/>
    <p:sldId id="3427" r:id="rId10"/>
    <p:sldId id="3397" r:id="rId11"/>
    <p:sldId id="3388" r:id="rId12"/>
    <p:sldId id="3398" r:id="rId13"/>
    <p:sldId id="3399" r:id="rId14"/>
    <p:sldId id="3423" r:id="rId15"/>
    <p:sldId id="3419" r:id="rId16"/>
    <p:sldId id="3428" r:id="rId17"/>
    <p:sldId id="3432" r:id="rId18"/>
    <p:sldId id="3430" r:id="rId19"/>
    <p:sldId id="3415" r:id="rId20"/>
    <p:sldId id="3416" r:id="rId21"/>
    <p:sldId id="3449" r:id="rId22"/>
    <p:sldId id="3450" r:id="rId23"/>
    <p:sldId id="3404" r:id="rId24"/>
    <p:sldId id="3403" r:id="rId25"/>
    <p:sldId id="3405" r:id="rId26"/>
    <p:sldId id="290" r:id="rId27"/>
    <p:sldId id="3433" r:id="rId28"/>
    <p:sldId id="3434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66CC"/>
    <a:srgbClr val="FF6699"/>
    <a:srgbClr val="FA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82E72E5-8CC2-43D6-A4F2-1A5B2FF4BC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D1E41E6-41E5-417C-B8B2-D04479A99B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D2C0AA-FD6F-4ABC-9DD0-272CD426D68C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8E88AFE3-53EC-46E6-B837-3B47E58E2F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9D7666C3-924A-4587-89FB-355F3088D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2C7E91-FFB6-41E7-9CC8-131A24694E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F17BAA-E470-43CC-A5D9-AB308EB41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0D9640-0977-433A-8EF6-8E391A3D0F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79632-2D2B-454D-A844-4EA3B3EA6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9E384D-B95E-45A0-AD28-EE6C760B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63088E-C56A-4547-B5BD-3B7BBD5A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B972D-5019-4B95-B671-0BBBF8C61B58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D20BE5-EB9C-4153-8175-BF99FBBA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B7E923-E96D-44F1-AE12-00D17A04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1AB9-443C-4348-846A-E36BCDCA62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1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BE4EA-A8C8-4778-954F-BEABE368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6EAF41-682E-427B-9EEB-EE453DCFF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B27F88-2B4C-40FC-83A3-92F2BCF0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5DAF-7030-4AC6-90DD-8375F48FABCE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4D6EB5-5EBE-4C14-9532-ED6F116A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DA31A6-8510-4AE9-B52A-9C7E1B50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964ED-4EF1-4F2E-B020-7075E46580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3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F166B5-BA56-4DA4-B6A4-52B507860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AA2FE1-BCCA-4824-B0F5-F5F4EE290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186C21-CAAC-4567-9AA3-16909214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458F0-454E-4F21-852A-59B630C32566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284B23-C860-48E8-9898-28055F48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C1B08-99D1-47E8-9B5C-C7111648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89C7-66B1-4FB2-A1D1-E265A497B3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908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45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A987C-7119-47B7-BA4E-C1B82F43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A591E9-46B0-4A09-BA1C-27AE871AA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1DE57D-8E12-4EFD-A7AE-1C03CA03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19AD-03C7-4E65-ABAB-B72F82CA63AB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C3B814-88AB-44F8-8C2B-90CB88FA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78B83-E72F-4441-88EF-9798D054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C503-6D56-42EE-9EDE-EEAD2A3262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58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4F06F8-2FB6-4F84-8306-169FD5E2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B4C91A-4ABF-4774-B30D-DD135104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7BFC78-7AD0-438C-BB6C-E6A197C4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1896-8296-49B5-A3D2-E055EA5DB9C6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8E1527-5982-44CF-B929-90DAEA89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E2DEAE-C0FD-41AB-A5D7-DCDF7976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0A74-82B7-41CB-B064-4CCFA2FBF2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62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49554-80B8-4007-A375-4308B453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97AB0C-9940-42C5-8F1A-E48A96621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63108E-48BC-4A46-B72C-6F6A64DD3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1F5E468-BC0F-4D43-93A5-A5BCE409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CF5A-5034-45E2-8439-6929D1C09771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2D87612-AE0A-4815-82D9-B77E1B76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5EBDA76-695A-4BB8-BBFF-3F190EB5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782B-9EAE-4F26-BA46-C6091B981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96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7A5C6-B9A1-470B-8D22-89DF3854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8C1784-1DD5-4621-B657-6FE3A37B7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CD6BB3-A154-467C-A307-746EBEF38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ED1EA7-06A7-4C44-9A57-3AD0C0970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0B0B39-B320-471C-8E8A-A118A5E83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BB1C3BA5-CA79-47FB-B3CB-C061D286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152A-CF95-4EE9-B1D0-E755D2C6A0E6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94E8B15-5855-4322-B505-B15AD5F3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69DBBCE3-E064-4839-821A-10F64502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8C302-CF46-42F8-9C7B-9210238250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81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02CD5-5DB5-4CF0-A987-4B674621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6B0EADED-3389-473B-AAC8-D7839C93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5022-390D-4B3B-AA7B-796FE482F502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20DF202-C548-4A95-B843-8FD49222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4AC704F2-9511-4ABD-8144-5DD0B92E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D785-A1EC-41FC-997A-B182B143D3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00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E5818F5-750A-4408-82B0-A6C22DEB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A17F-82A2-4F1C-B95F-BB1DD45A49B6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BC621E83-009D-421E-AAA5-5FF3E60B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E88FA0D-642F-45CF-BF9E-AA85D591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E7C7-10A5-4936-B0CE-45D1256DF8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04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8B719B-F832-4B56-9342-CB107868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B8353D-7544-4DBD-8499-CF925B4C7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D196B7-E595-4EBD-87C9-7C9197466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3AD1797-EE57-4AB5-B45C-6E7F3892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30A1-6141-4489-ACCC-977149BD95BA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F7AAF80-AAB4-4596-999D-8F123FC4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40D60B3-ED3D-46D4-9196-55EC7987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6E35-DDE8-46ED-8405-0B40D51129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67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7C5786-4605-481C-A91F-55EB5900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79230D-A28D-492F-8C77-118AEBCCF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C74400-5683-421B-9F0B-7F7AF387C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36C0FD4-DC59-4809-BCBA-D706F5BE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2AAA6-CAB9-462E-86BD-9F76FAC28077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2C118B5-1745-4628-B592-527BB91F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AE275CD-9E38-482A-9801-3D6D4726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FE69B-FD3A-4465-A4BF-DAECC95E2C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3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D6B6D04D-F830-426E-A1C4-852752931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C8F229F5-04D0-4EC4-BBB5-F9FF52EB6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EEBCA-A091-45E8-9151-7599AAB8E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145468-5B86-4EAD-84B7-E154B10CD260}" type="datetimeFigureOut">
              <a:rPr lang="zh-CN" altLang="en-US"/>
              <a:pPr>
                <a:defRPr/>
              </a:pPr>
              <a:t>2020/5/23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247692-91B1-4244-A52A-B798EA64A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3108D-86EB-4AB2-9FBC-8E683622F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B4AB3F-7833-4317-9B55-7AC4F490C0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istered\Desktop\&#20844;&#27665;&#26435;&#21033;&#21644;&#20844;&#27665;&#20041;&#21153;&#65288;&#20210;&#32666;&#65289;\&#29233;&#21098;&#36753;-&#25105;&#30340;&#35270;&#39057;.mp4" TargetMode="External"/><Relationship Id="rId5" Type="http://schemas.openxmlformats.org/officeDocument/2006/relationships/hyperlink" Target="&#29233;&#21098;&#36753;-&#25105;&#30340;&#35270;&#39057;.mp4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A081D9-5737-4C6E-8B02-ED3530DD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" b="11340"/>
          <a:stretch/>
        </p:blipFill>
        <p:spPr>
          <a:xfrm>
            <a:off x="401532" y="443059"/>
            <a:ext cx="2756448" cy="5073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A0518E3-4DF0-492C-9430-60B58E6B7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" b="12990"/>
          <a:stretch/>
        </p:blipFill>
        <p:spPr>
          <a:xfrm>
            <a:off x="3303213" y="443059"/>
            <a:ext cx="3223966" cy="5152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58AD3B-2ECB-455F-B186-C77F89D0D358}"/>
              </a:ext>
            </a:extLst>
          </p:cNvPr>
          <p:cNvSpPr/>
          <p:nvPr/>
        </p:nvSpPr>
        <p:spPr>
          <a:xfrm>
            <a:off x="174625" y="4492625"/>
            <a:ext cx="67341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latinLnBrk="1" hangingPunct="1">
              <a:spcBef>
                <a:spcPts val="1125"/>
              </a:spcBef>
              <a:spcAft>
                <a:spcPts val="0"/>
              </a:spcAft>
              <a:defRPr/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BCA8360-B3B1-4423-9569-F89F049EE52C}"/>
              </a:ext>
            </a:extLst>
          </p:cNvPr>
          <p:cNvSpPr txBox="1"/>
          <p:nvPr/>
        </p:nvSpPr>
        <p:spPr>
          <a:xfrm>
            <a:off x="8382000" y="5892800"/>
            <a:ext cx="1965325" cy="52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你怎么看？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6BD2EB3-671C-448C-817F-2A95874E8327}"/>
              </a:ext>
            </a:extLst>
          </p:cNvPr>
          <p:cNvSpPr/>
          <p:nvPr/>
        </p:nvSpPr>
        <p:spPr>
          <a:xfrm>
            <a:off x="401638" y="442913"/>
            <a:ext cx="1725612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送流量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67E9BA5-6EF4-4591-BE62-4B360DFC0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568325"/>
            <a:ext cx="4068762" cy="502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91EAD1-69BE-4FE3-A108-5E5E9AF32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38" y="539750"/>
            <a:ext cx="4195762" cy="502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E650A475-2F37-41D7-9BD1-28F3C59B451D}"/>
              </a:ext>
            </a:extLst>
          </p:cNvPr>
          <p:cNvSpPr txBox="1"/>
          <p:nvPr/>
        </p:nvSpPr>
        <p:spPr>
          <a:xfrm>
            <a:off x="552450" y="5892800"/>
            <a:ext cx="2454275" cy="52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哪一项权利？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7">
            <a:extLst>
              <a:ext uri="{FF2B5EF4-FFF2-40B4-BE49-F238E27FC236}">
                <a16:creationId xmlns:a16="http://schemas.microsoft.com/office/drawing/2014/main" id="{4C06567D-D02D-4B0A-81FD-8F92788D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326" b="6500"/>
          <a:stretch>
            <a:fillRect/>
          </a:stretch>
        </p:blipFill>
        <p:spPr bwMode="auto">
          <a:xfrm>
            <a:off x="8642350" y="3124200"/>
            <a:ext cx="354965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3">
            <a:extLst>
              <a:ext uri="{FF2B5EF4-FFF2-40B4-BE49-F238E27FC236}">
                <a16:creationId xmlns:a16="http://schemas.microsoft.com/office/drawing/2014/main" id="{514EEC7F-49C8-4EC1-BA6F-C37CC74B5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239713"/>
            <a:ext cx="6426200" cy="52228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板块二：依法行使权利，自觉履行义务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BC93FA-83A8-4C18-BE27-1B95CE90559B}"/>
              </a:ext>
            </a:extLst>
          </p:cNvPr>
          <p:cNvSpPr/>
          <p:nvPr/>
        </p:nvSpPr>
        <p:spPr>
          <a:xfrm>
            <a:off x="196906" y="913391"/>
            <a:ext cx="11134113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有人在网上发布</a:t>
            </a:r>
            <a:r>
              <a:rPr lang="zh-CN" altLang="en-US" sz="2800" dirty="0">
                <a:solidFill>
                  <a:srgbClr val="00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“江苏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援鄂物资遭武汉政府截留</a:t>
            </a:r>
            <a:r>
              <a:rPr lang="zh-CN" altLang="en-US" sz="2800" dirty="0">
                <a:solidFill>
                  <a:srgbClr val="00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”的言论，其他网友纷纷转载，后经查证此信息为不实信息。</a:t>
            </a:r>
            <a:endParaRPr lang="zh-CN" altLang="zh-CN" sz="2800" kern="1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EEFDB-6B35-4C27-8FE6-CE03810B7023}"/>
              </a:ext>
            </a:extLst>
          </p:cNvPr>
          <p:cNvSpPr txBox="1"/>
          <p:nvPr/>
        </p:nvSpPr>
        <p:spPr>
          <a:xfrm>
            <a:off x="355600" y="1892300"/>
            <a:ext cx="5476875" cy="5222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Q1: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你会转发吗，简要说说理由</a:t>
            </a:r>
          </a:p>
        </p:txBody>
      </p:sp>
      <p:grpSp>
        <p:nvGrpSpPr>
          <p:cNvPr id="11" name="组 24">
            <a:extLst>
              <a:ext uri="{FF2B5EF4-FFF2-40B4-BE49-F238E27FC236}">
                <a16:creationId xmlns:a16="http://schemas.microsoft.com/office/drawing/2014/main" id="{10B64ACA-003A-43D0-81E6-7A5E29C05FBE}"/>
              </a:ext>
            </a:extLst>
          </p:cNvPr>
          <p:cNvGrpSpPr>
            <a:grpSpLocks/>
          </p:cNvGrpSpPr>
          <p:nvPr/>
        </p:nvGrpSpPr>
        <p:grpSpPr bwMode="auto">
          <a:xfrm>
            <a:off x="7515225" y="3297238"/>
            <a:ext cx="957263" cy="858837"/>
            <a:chOff x="6100475" y="3854854"/>
            <a:chExt cx="742578" cy="742822"/>
          </a:xfrm>
        </p:grpSpPr>
        <p:sp>
          <p:nvSpPr>
            <p:cNvPr id="12" name="Shape 122">
              <a:extLst>
                <a:ext uri="{FF2B5EF4-FFF2-40B4-BE49-F238E27FC236}">
                  <a16:creationId xmlns:a16="http://schemas.microsoft.com/office/drawing/2014/main" id="{1F3D56F1-3873-427B-B0F3-A10ECA29C4BC}"/>
                </a:ext>
              </a:extLst>
            </p:cNvPr>
            <p:cNvSpPr/>
            <p:nvPr/>
          </p:nvSpPr>
          <p:spPr>
            <a:xfrm>
              <a:off x="6100475" y="3854854"/>
              <a:ext cx="74257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8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330" name="文本框 12">
              <a:extLst>
                <a:ext uri="{FF2B5EF4-FFF2-40B4-BE49-F238E27FC236}">
                  <a16:creationId xmlns:a16="http://schemas.microsoft.com/office/drawing/2014/main" id="{655A555F-0911-4BA5-BDE6-C228582C1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906" y="3970757"/>
              <a:ext cx="700828" cy="45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权利</a:t>
              </a: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C1015B7-70DD-4938-B5CF-94D09F843148}"/>
              </a:ext>
            </a:extLst>
          </p:cNvPr>
          <p:cNvCxnSpPr>
            <a:cxnSpLocks/>
          </p:cNvCxnSpPr>
          <p:nvPr/>
        </p:nvCxnSpPr>
        <p:spPr>
          <a:xfrm flipV="1">
            <a:off x="7313613" y="3929063"/>
            <a:ext cx="255587" cy="931862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7F50E78-CB88-4591-9649-4F5D89FA2DB8}"/>
              </a:ext>
            </a:extLst>
          </p:cNvPr>
          <p:cNvCxnSpPr>
            <a:cxnSpLocks/>
          </p:cNvCxnSpPr>
          <p:nvPr/>
        </p:nvCxnSpPr>
        <p:spPr>
          <a:xfrm flipH="1">
            <a:off x="5832475" y="4819650"/>
            <a:ext cx="1481138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ED84D120-0F00-428A-AEAA-1938EE28211F}"/>
              </a:ext>
            </a:extLst>
          </p:cNvPr>
          <p:cNvSpPr txBox="1"/>
          <p:nvPr/>
        </p:nvSpPr>
        <p:spPr>
          <a:xfrm>
            <a:off x="812105" y="3807843"/>
            <a:ext cx="5034658" cy="2062103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、行使权利有界限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我国宪法规定公民在行使自由和权利的时候，不得损害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国家的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社会的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集体的利益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其他公民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的合法自由和权利。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3DD8BE-0874-4924-AA1D-415EB9C4D6AA}"/>
              </a:ext>
            </a:extLst>
          </p:cNvPr>
          <p:cNvSpPr/>
          <p:nvPr/>
        </p:nvSpPr>
        <p:spPr>
          <a:xfrm>
            <a:off x="6096000" y="4274698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怎样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行使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A068C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(C)</a:t>
            </a:r>
            <a:endParaRPr lang="zh-CN" altLang="en-US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8500FF61-C3A0-4A6E-B40E-F641120BC27F}"/>
              </a:ext>
            </a:extLst>
          </p:cNvPr>
          <p:cNvSpPr txBox="1"/>
          <p:nvPr/>
        </p:nvSpPr>
        <p:spPr>
          <a:xfrm>
            <a:off x="355600" y="2555875"/>
            <a:ext cx="9499600" cy="5222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Q2: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从行使权利的角度说一说，材料给我们什么启示？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1F6B2ED-49AD-492F-8CDD-F7F84B83B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891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言论自由</a:t>
            </a:r>
          </a:p>
        </p:txBody>
      </p:sp>
      <p:sp>
        <p:nvSpPr>
          <p:cNvPr id="3" name="不等号 2">
            <a:extLst>
              <a:ext uri="{FF2B5EF4-FFF2-40B4-BE49-F238E27FC236}">
                <a16:creationId xmlns:a16="http://schemas.microsoft.com/office/drawing/2014/main" id="{70600E06-AAE7-453C-80EC-2304E12B04AA}"/>
              </a:ext>
            </a:extLst>
          </p:cNvPr>
          <p:cNvSpPr/>
          <p:nvPr/>
        </p:nvSpPr>
        <p:spPr>
          <a:xfrm>
            <a:off x="7754938" y="2001838"/>
            <a:ext cx="477837" cy="296862"/>
          </a:xfrm>
          <a:prstGeom prst="mathNotEqual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94EAD7A-8EE5-41DE-AFD2-F56DBEB69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88" y="1863725"/>
            <a:ext cx="2338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随意传播信息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">
            <a:extLst>
              <a:ext uri="{FF2B5EF4-FFF2-40B4-BE49-F238E27FC236}">
                <a16:creationId xmlns:a16="http://schemas.microsoft.com/office/drawing/2014/main" id="{EA165E23-65C5-4EA0-BCEA-95A94B860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239713"/>
            <a:ext cx="6426200" cy="52228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板块二：依法行使权利，自觉履行义务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BC93FA-83A8-4C18-BE27-1B95CE90559B}"/>
              </a:ext>
            </a:extLst>
          </p:cNvPr>
          <p:cNvSpPr/>
          <p:nvPr/>
        </p:nvSpPr>
        <p:spPr>
          <a:xfrm>
            <a:off x="147638" y="873125"/>
            <a:ext cx="118522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盐城某医院的援鄂医护人员徐梅试图在微博上澄清此谣言时，却遭到闫某文公然辱骂。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AFCCC83-C2E7-4A45-A136-9E0F08C9F8DF}"/>
              </a:ext>
            </a:extLst>
          </p:cNvPr>
          <p:cNvSpPr txBox="1"/>
          <p:nvPr/>
        </p:nvSpPr>
        <p:spPr>
          <a:xfrm>
            <a:off x="290513" y="1757363"/>
            <a:ext cx="5554662" cy="5222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Q2: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如果你是徐梅，你会怎么办？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270BD8AF-24DA-47DA-BFAA-26F2DD5135FC}"/>
              </a:ext>
            </a:extLst>
          </p:cNvPr>
          <p:cNvGraphicFramePr>
            <a:graphicFrameLocks noGrp="1"/>
          </p:cNvGraphicFramePr>
          <p:nvPr/>
        </p:nvGraphicFramePr>
        <p:xfrm>
          <a:off x="414338" y="2305050"/>
          <a:ext cx="10860087" cy="38449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5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1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</a:rPr>
                        <a:t>方式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</a:rPr>
                        <a:t>参与人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</a:rPr>
                        <a:t>适  用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/>
                        <a:t>优势（特点）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kern="1200" dirty="0"/>
                        <a:t>当事人双方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/>
                        <a:t>快速、便捷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 pitchFamily="34" charset="-122"/>
                      </a:endParaRPr>
                    </a:p>
                  </a:txBody>
                  <a:tcPr marL="91447" marR="91447" marT="45742" marB="4574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i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kern="1200" dirty="0"/>
                        <a:t>广泛适用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/>
                        <a:t>有效方式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kern="1200" dirty="0"/>
                        <a:t>当事人、仲裁机构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kern="1200" dirty="0"/>
                        <a:t>合同纠纷</a:t>
                      </a:r>
                      <a:endParaRPr lang="en-US" altLang="zh-CN" sz="2400" kern="1200" dirty="0"/>
                    </a:p>
                    <a:p>
                      <a:pPr algn="ctr"/>
                      <a:r>
                        <a:rPr lang="zh-CN" altLang="en-US" sz="2400" kern="1200" dirty="0"/>
                        <a:t>财产权益争议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/>
                        <a:t>程序较为灵活，不能上诉，不公开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kern="1200" dirty="0"/>
                        <a:t>人身、财产争议、行政违法行为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/>
                      </a:endParaRPr>
                    </a:p>
                  </a:txBody>
                  <a:tcPr marL="91447" marR="91447" marT="45742" marB="4574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/>
                        <a:t>最正规、最权威、最后屏障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 Light" pitchFamily="34" charset="-122"/>
                      </a:endParaRPr>
                    </a:p>
                  </a:txBody>
                  <a:tcPr marL="91447" marR="91447" marT="45742" marB="4574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9ADEFF27-551C-4A41-841B-8DE1CBD26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3717925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当事人、调解人</a:t>
            </a:r>
            <a:endParaRPr lang="zh-CN" altLang="en-US" sz="2400">
              <a:solidFill>
                <a:srgbClr val="7030A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00037F3-B957-4469-9AB5-824FAA06C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470693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仲裁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577EA36-CED9-4CF3-A138-D4CC365ACD6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665788" y="2820988"/>
            <a:ext cx="2611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消费、劳动争议和交通事故纠纷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8FA61FD3-C912-456F-9B0B-9DA2757C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5370513"/>
            <a:ext cx="407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当事人、代理人、人民法院</a:t>
            </a:r>
          </a:p>
        </p:txBody>
      </p:sp>
      <p:sp>
        <p:nvSpPr>
          <p:cNvPr id="16" name="星形: 五角 15">
            <a:extLst>
              <a:ext uri="{FF2B5EF4-FFF2-40B4-BE49-F238E27FC236}">
                <a16:creationId xmlns:a16="http://schemas.microsoft.com/office/drawing/2014/main" id="{36B91A03-A1ED-4A73-B301-95345DB31B88}"/>
              </a:ext>
            </a:extLst>
          </p:cNvPr>
          <p:cNvSpPr/>
          <p:nvPr/>
        </p:nvSpPr>
        <p:spPr>
          <a:xfrm rot="20806334">
            <a:off x="-20638" y="5219700"/>
            <a:ext cx="838201" cy="763588"/>
          </a:xfrm>
          <a:prstGeom prst="star5">
            <a:avLst>
              <a:gd name="adj" fmla="val 28472"/>
              <a:gd name="hf" fmla="val 105146"/>
              <a:gd name="vf" fmla="val 11055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09F7FDED-CEF1-4C18-9539-169AC71D2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9325" y="5459413"/>
            <a:ext cx="407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诉讼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D0D8F7-0BFF-4654-9F0B-5DA674911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927350"/>
            <a:ext cx="800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协商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933BBEE-5B2F-4EC4-A81F-FFBEC8F2D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767138"/>
            <a:ext cx="800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调解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图片\手绘 小清新\20061110305732816.jpg">
            <a:extLst>
              <a:ext uri="{FF2B5EF4-FFF2-40B4-BE49-F238E27FC236}">
                <a16:creationId xmlns:a16="http://schemas.microsoft.com/office/drawing/2014/main" id="{69B44B1B-2087-4071-9A31-43B8C8EA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2228850"/>
            <a:ext cx="5080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3">
            <a:extLst>
              <a:ext uri="{FF2B5EF4-FFF2-40B4-BE49-F238E27FC236}">
                <a16:creationId xmlns:a16="http://schemas.microsoft.com/office/drawing/2014/main" id="{75727B92-9DC3-4CEA-A411-D8D6618D6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239713"/>
            <a:ext cx="6426200" cy="52228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板块二：依法行使权利，自觉履行义务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BC93FA-83A8-4C18-BE27-1B95CE90559B}"/>
              </a:ext>
            </a:extLst>
          </p:cNvPr>
          <p:cNvSpPr/>
          <p:nvPr/>
        </p:nvSpPr>
        <p:spPr>
          <a:xfrm>
            <a:off x="260350" y="852488"/>
            <a:ext cx="111871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盐城某医院的援鄂医护人员徐梅试图在微博上澄清此谣言时，却遭到闫某文公然辱骂。</a:t>
            </a:r>
            <a:endParaRPr lang="zh-CN" altLang="zh-CN" sz="2800" kern="1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AFCCC83-C2E7-4A45-A136-9E0F08C9F8DF}"/>
              </a:ext>
            </a:extLst>
          </p:cNvPr>
          <p:cNvSpPr txBox="1"/>
          <p:nvPr/>
        </p:nvSpPr>
        <p:spPr>
          <a:xfrm>
            <a:off x="261938" y="1825625"/>
            <a:ext cx="53467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Q2: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如果你是徐梅，你会怎么办？</a:t>
            </a:r>
          </a:p>
        </p:txBody>
      </p:sp>
      <p:grpSp>
        <p:nvGrpSpPr>
          <p:cNvPr id="10" name="组 24">
            <a:extLst>
              <a:ext uri="{FF2B5EF4-FFF2-40B4-BE49-F238E27FC236}">
                <a16:creationId xmlns:a16="http://schemas.microsoft.com/office/drawing/2014/main" id="{8283CBE2-1F71-40BC-B9F0-CACAAD5D1249}"/>
              </a:ext>
            </a:extLst>
          </p:cNvPr>
          <p:cNvGrpSpPr>
            <a:grpSpLocks/>
          </p:cNvGrpSpPr>
          <p:nvPr/>
        </p:nvGrpSpPr>
        <p:grpSpPr bwMode="auto">
          <a:xfrm>
            <a:off x="8293100" y="1673225"/>
            <a:ext cx="957263" cy="858838"/>
            <a:chOff x="6100475" y="3854854"/>
            <a:chExt cx="742578" cy="742822"/>
          </a:xfrm>
        </p:grpSpPr>
        <p:sp>
          <p:nvSpPr>
            <p:cNvPr id="16" name="Shape 122">
              <a:extLst>
                <a:ext uri="{FF2B5EF4-FFF2-40B4-BE49-F238E27FC236}">
                  <a16:creationId xmlns:a16="http://schemas.microsoft.com/office/drawing/2014/main" id="{309CA37D-65F3-4518-8BB0-EFC7F49F2A58}"/>
                </a:ext>
              </a:extLst>
            </p:cNvPr>
            <p:cNvSpPr/>
            <p:nvPr/>
          </p:nvSpPr>
          <p:spPr>
            <a:xfrm>
              <a:off x="6100475" y="3854854"/>
              <a:ext cx="74257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8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375" name="文本框 16">
              <a:extLst>
                <a:ext uri="{FF2B5EF4-FFF2-40B4-BE49-F238E27FC236}">
                  <a16:creationId xmlns:a16="http://schemas.microsoft.com/office/drawing/2014/main" id="{F5E4CD54-3DF3-42B3-856A-0FBE4F10A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906" y="3970757"/>
              <a:ext cx="700828" cy="45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权利</a:t>
              </a: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3D4E9EA-E625-41E7-AF94-345FA8690B29}"/>
              </a:ext>
            </a:extLst>
          </p:cNvPr>
          <p:cNvCxnSpPr>
            <a:cxnSpLocks/>
          </p:cNvCxnSpPr>
          <p:nvPr/>
        </p:nvCxnSpPr>
        <p:spPr>
          <a:xfrm flipV="1">
            <a:off x="8107363" y="2501900"/>
            <a:ext cx="476250" cy="1401763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CE974EA-5E07-4E14-A247-43CA79E63036}"/>
              </a:ext>
            </a:extLst>
          </p:cNvPr>
          <p:cNvCxnSpPr>
            <a:cxnSpLocks/>
          </p:cNvCxnSpPr>
          <p:nvPr/>
        </p:nvCxnSpPr>
        <p:spPr>
          <a:xfrm flipH="1">
            <a:off x="6611938" y="3911600"/>
            <a:ext cx="1481137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200C188-5EC4-4D0F-9997-3202036A4199}"/>
              </a:ext>
            </a:extLst>
          </p:cNvPr>
          <p:cNvSpPr txBox="1"/>
          <p:nvPr/>
        </p:nvSpPr>
        <p:spPr>
          <a:xfrm>
            <a:off x="1567515" y="2656482"/>
            <a:ext cx="5034658" cy="2246769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、行使权利有界限</a:t>
            </a: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DF1CC82-A134-40EA-BEDB-4C9A9FA840DA}"/>
              </a:ext>
            </a:extLst>
          </p:cNvPr>
          <p:cNvSpPr/>
          <p:nvPr/>
        </p:nvSpPr>
        <p:spPr>
          <a:xfrm>
            <a:off x="6938084" y="3388490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怎样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行使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A068C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(C)</a:t>
            </a:r>
            <a:endParaRPr lang="zh-CN" altLang="en-US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00C656-74E9-423A-B81C-F96D633B9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203575"/>
            <a:ext cx="50339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>
                <a:solidFill>
                  <a:srgbClr val="FF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、维护权利守程序</a:t>
            </a:r>
            <a:endParaRPr lang="en-US" altLang="zh-CN" b="1">
              <a:solidFill>
                <a:srgbClr val="FF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每个公民都应该树立按照法定程序办事的意识，通过</a:t>
            </a:r>
            <a:r>
              <a:rPr lang="zh-CN" altLang="en-US" sz="24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正确的途径和方式</a:t>
            </a:r>
            <a:r>
              <a:rPr lang="zh-CN" altLang="en-US" sz="2400" b="1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，维护自身权益。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">
            <a:extLst>
              <a:ext uri="{FF2B5EF4-FFF2-40B4-BE49-F238E27FC236}">
                <a16:creationId xmlns:a16="http://schemas.microsoft.com/office/drawing/2014/main" id="{E0948E3C-995E-4092-BFC5-0CF505B7D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239713"/>
            <a:ext cx="6426200" cy="52228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板块二：依法行使权利，自觉履行义务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BC93FA-83A8-4C18-BE27-1B95CE90559B}"/>
              </a:ext>
            </a:extLst>
          </p:cNvPr>
          <p:cNvSpPr/>
          <p:nvPr/>
        </p:nvSpPr>
        <p:spPr>
          <a:xfrm>
            <a:off x="325438" y="886194"/>
            <a:ext cx="1118711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闫某文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公然辱骂援鄂医疗队成员</a:t>
            </a:r>
            <a:r>
              <a:rPr lang="zh-CN" altLang="en-US" sz="24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徐梅</a:t>
            </a:r>
            <a:endParaRPr lang="zh-CN" altLang="zh-CN" sz="2400" kern="100" dirty="0"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E84955-2D37-4FE9-B96C-6C8C5C0EEDF2}"/>
              </a:ext>
            </a:extLst>
          </p:cNvPr>
          <p:cNvSpPr/>
          <p:nvPr/>
        </p:nvSpPr>
        <p:spPr>
          <a:xfrm>
            <a:off x="5500688" y="941388"/>
            <a:ext cx="3335337" cy="400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被警方</a:t>
            </a:r>
            <a:r>
              <a:rPr lang="zh-CN" altLang="zh-CN" sz="2000" kern="100" dirty="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拘留</a:t>
            </a:r>
            <a:r>
              <a:rPr lang="en-US" altLang="zh-CN" sz="2000" kern="100" dirty="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15</a:t>
            </a:r>
            <a:r>
              <a:rPr lang="zh-CN" altLang="zh-CN" sz="2000" kern="100" dirty="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天</a:t>
            </a:r>
            <a:r>
              <a:rPr lang="zh-CN" altLang="zh-CN" sz="2000" kern="1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2000" kern="100" dirty="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罚款</a:t>
            </a:r>
            <a:r>
              <a:rPr lang="en-US" altLang="zh-CN" sz="2000" kern="100" dirty="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1000</a:t>
            </a:r>
            <a:endParaRPr lang="zh-CN" altLang="en-US" sz="2000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9" name="矩形 3">
            <a:extLst>
              <a:ext uri="{FF2B5EF4-FFF2-40B4-BE49-F238E27FC236}">
                <a16:creationId xmlns:a16="http://schemas.microsoft.com/office/drawing/2014/main" id="{FC31445E-79F8-4B3D-BE9C-1329EEE40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1573213"/>
            <a:ext cx="8113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endParaRPr lang="zh-CN" altLang="en-US" sz="180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42475B-975A-4390-8961-328B01CEF27B}"/>
              </a:ext>
            </a:extLst>
          </p:cNvPr>
          <p:cNvSpPr/>
          <p:nvPr/>
        </p:nvSpPr>
        <p:spPr>
          <a:xfrm>
            <a:off x="53739" y="1404230"/>
            <a:ext cx="1134644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郑州的</a:t>
            </a:r>
            <a:r>
              <a:rPr lang="zh-CN" altLang="en-US" sz="24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郭某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号从意大利转机回国，一周内他全球飞行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万公里，横跨多个疫情国家。回到郑州后他</a:t>
            </a:r>
            <a:r>
              <a:rPr lang="zh-CN" altLang="en-US" sz="24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也没有按照规定报备、隔离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，还多次乘坐公共交通工具前往公共场所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zh-CN" sz="2400" b="1" kern="1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CB6935BE-8819-46AD-9694-3A259A04253F}"/>
              </a:ext>
            </a:extLst>
          </p:cNvPr>
          <p:cNvSpPr txBox="1"/>
          <p:nvPr/>
        </p:nvSpPr>
        <p:spPr>
          <a:xfrm>
            <a:off x="198438" y="2905125"/>
            <a:ext cx="984091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Q: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从履行义务的角度说一说，以上行为给我们什么启示？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6320DE7-4DDA-40FD-96F6-C56C4875FC7A}"/>
              </a:ext>
            </a:extLst>
          </p:cNvPr>
          <p:cNvSpPr/>
          <p:nvPr/>
        </p:nvSpPr>
        <p:spPr>
          <a:xfrm>
            <a:off x="8583850" y="115898"/>
            <a:ext cx="3554411" cy="1200329"/>
          </a:xfrm>
          <a:prstGeom prst="rect">
            <a:avLst/>
          </a:prstGeom>
          <a:noFill/>
          <a:ln w="34925"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宪法</a:t>
            </a:r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38</a:t>
            </a:r>
            <a:r>
              <a:rPr lang="zh-CN" altLang="en-US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条规定</a:t>
            </a:r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:“</a:t>
            </a:r>
            <a:r>
              <a:rPr lang="zh-CN" altLang="en-US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中华人民共和国公民的人格尊严不受侵犯。</a:t>
            </a:r>
            <a:r>
              <a:rPr lang="zh-CN" altLang="en-US" b="1" dirty="0">
                <a:solidFill>
                  <a:srgbClr val="FA068C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禁止</a:t>
            </a:r>
            <a:r>
              <a:rPr lang="zh-CN" altLang="en-US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用任何方法对公民进行侮辱、诽谤和诬告陷害。</a:t>
            </a:r>
            <a:endParaRPr lang="zh-CN" altLang="en-US" b="1" dirty="0">
              <a:solidFill>
                <a:srgbClr val="FA068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3" name="组 22">
            <a:extLst>
              <a:ext uri="{FF2B5EF4-FFF2-40B4-BE49-F238E27FC236}">
                <a16:creationId xmlns:a16="http://schemas.microsoft.com/office/drawing/2014/main" id="{BB058FE7-1E7D-4E92-99DF-C0193E3AA929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3611563"/>
            <a:ext cx="984250" cy="858837"/>
            <a:chOff x="9872423" y="4483514"/>
            <a:chExt cx="764803" cy="742822"/>
          </a:xfrm>
        </p:grpSpPr>
        <p:sp>
          <p:nvSpPr>
            <p:cNvPr id="24" name="Shape 121">
              <a:extLst>
                <a:ext uri="{FF2B5EF4-FFF2-40B4-BE49-F238E27FC236}">
                  <a16:creationId xmlns:a16="http://schemas.microsoft.com/office/drawing/2014/main" id="{E6E0209E-BB80-48D5-A9F2-2B8D740EFA0B}"/>
                </a:ext>
              </a:extLst>
            </p:cNvPr>
            <p:cNvSpPr/>
            <p:nvPr/>
          </p:nvSpPr>
          <p:spPr>
            <a:xfrm>
              <a:off x="9872423" y="4483514"/>
              <a:ext cx="742599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2" y="1855"/>
                  </a:moveTo>
                  <a:cubicBezTo>
                    <a:pt x="435" y="3678"/>
                    <a:pt x="-1127" y="9085"/>
                    <a:pt x="1048" y="11828"/>
                  </a:cubicBezTo>
                  <a:cubicBezTo>
                    <a:pt x="7916" y="20487"/>
                    <a:pt x="20473" y="10972"/>
                    <a:pt x="14024" y="3054"/>
                  </a:cubicBezTo>
                  <a:cubicBezTo>
                    <a:pt x="11228" y="-379"/>
                    <a:pt x="5948" y="-1113"/>
                    <a:pt x="2532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406" name="文本框 24">
              <a:extLst>
                <a:ext uri="{FF2B5EF4-FFF2-40B4-BE49-F238E27FC236}">
                  <a16:creationId xmlns:a16="http://schemas.microsoft.com/office/drawing/2014/main" id="{2236A272-2C7C-4611-9924-7C86EF668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6397" y="4624619"/>
              <a:ext cx="700829" cy="45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义务</a:t>
              </a: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F692F10-77E3-46DE-B081-DC54AEDBB42A}"/>
              </a:ext>
            </a:extLst>
          </p:cNvPr>
          <p:cNvCxnSpPr>
            <a:cxnSpLocks/>
          </p:cNvCxnSpPr>
          <p:nvPr/>
        </p:nvCxnSpPr>
        <p:spPr>
          <a:xfrm flipH="1" flipV="1">
            <a:off x="1784350" y="4102100"/>
            <a:ext cx="725488" cy="93345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3EA97A2F-496C-4607-9843-9A3CF051FA9B}"/>
              </a:ext>
            </a:extLst>
          </p:cNvPr>
          <p:cNvSpPr/>
          <p:nvPr/>
        </p:nvSpPr>
        <p:spPr>
          <a:xfrm>
            <a:off x="2544541" y="3968231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怎样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履行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A068C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(C)</a:t>
            </a:r>
            <a:endParaRPr lang="zh-CN" altLang="en-US" sz="3200" b="1" dirty="0">
              <a:solidFill>
                <a:srgbClr val="FA068C"/>
              </a:solidFill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E16E969-A3D8-40A2-B7AC-1627AC922659}"/>
              </a:ext>
            </a:extLst>
          </p:cNvPr>
          <p:cNvSpPr txBox="1"/>
          <p:nvPr/>
        </p:nvSpPr>
        <p:spPr>
          <a:xfrm>
            <a:off x="3813175" y="3611563"/>
            <a:ext cx="6558733" cy="3046988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FA068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FA068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FA068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A55942F-D067-46AE-BCA1-CC908E146B17}"/>
              </a:ext>
            </a:extLst>
          </p:cNvPr>
          <p:cNvCxnSpPr>
            <a:cxnSpLocks/>
          </p:cNvCxnSpPr>
          <p:nvPr/>
        </p:nvCxnSpPr>
        <p:spPr>
          <a:xfrm flipH="1">
            <a:off x="2544763" y="5035550"/>
            <a:ext cx="1268412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6F284777-62DB-4759-A2F2-419C64365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4752975"/>
            <a:ext cx="6340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、违反义务须担责</a:t>
            </a:r>
            <a:endParaRPr lang="en-US" altLang="zh-CN" sz="240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违反法定义务</a:t>
            </a:r>
            <a:r>
              <a:rPr lang="zh-CN" altLang="en-US" sz="240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依法承担相应的法律责任（民事、行政、刑事责任）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36E4E80-4627-44B0-BA45-323A8B344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500563"/>
            <a:ext cx="182086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B1824ABE-66C1-443B-BDC6-C1A3E22E1277}"/>
              </a:ext>
            </a:extLst>
          </p:cNvPr>
          <p:cNvSpPr/>
          <p:nvPr/>
        </p:nvSpPr>
        <p:spPr>
          <a:xfrm>
            <a:off x="3987800" y="5988050"/>
            <a:ext cx="4068763" cy="5222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、坚持权利义务相统一</a:t>
            </a:r>
            <a:endParaRPr lang="en-US" altLang="zh-CN" sz="28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0CA2678-70CD-40C5-9DB6-0ED23680D98C}"/>
              </a:ext>
            </a:extLst>
          </p:cNvPr>
          <p:cNvSpPr/>
          <p:nvPr/>
        </p:nvSpPr>
        <p:spPr>
          <a:xfrm>
            <a:off x="6200775" y="2259013"/>
            <a:ext cx="5619750" cy="400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法院经审查，判处郭某有期徒刑一年零六个月。</a:t>
            </a:r>
            <a:endParaRPr lang="zh-CN" altLang="en-US" sz="2000" dirty="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56" name="矩形 1">
            <a:extLst>
              <a:ext uri="{FF2B5EF4-FFF2-40B4-BE49-F238E27FC236}">
                <a16:creationId xmlns:a16="http://schemas.microsoft.com/office/drawing/2014/main" id="{4C99CAB3-A83A-42F5-94CE-CB286FAC3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3635375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、法定义务须履行</a:t>
            </a:r>
            <a:endParaRPr lang="en-US" altLang="zh-CN" sz="240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①法律禁止做的</a:t>
            </a:r>
            <a:r>
              <a:rPr lang="zh-CN" altLang="en-US" sz="240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坚决不做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（闫某文）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  ②法律要求做的</a:t>
            </a:r>
            <a:r>
              <a:rPr lang="zh-CN" altLang="en-US" sz="240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（郭某）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30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49EE69-5C5D-48C0-B31A-76E7D9519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-1962" r="450"/>
          <a:stretch/>
        </p:blipFill>
        <p:spPr>
          <a:xfrm>
            <a:off x="1729408" y="884582"/>
            <a:ext cx="8537714" cy="5238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">
            <a:extLst>
              <a:ext uri="{FF2B5EF4-FFF2-40B4-BE49-F238E27FC236}">
                <a16:creationId xmlns:a16="http://schemas.microsoft.com/office/drawing/2014/main" id="{52256B5B-0FA4-4BFB-9D89-FD467B3E2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9697" r="6090" b="9842"/>
          <a:stretch>
            <a:fillRect/>
          </a:stretch>
        </p:blipFill>
        <p:spPr bwMode="auto">
          <a:xfrm>
            <a:off x="7086600" y="3813175"/>
            <a:ext cx="51054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2EB8E20-FB75-4E90-911E-7BD706F4309B}"/>
              </a:ext>
            </a:extLst>
          </p:cNvPr>
          <p:cNvSpPr/>
          <p:nvPr/>
        </p:nvSpPr>
        <p:spPr>
          <a:xfrm>
            <a:off x="403225" y="874713"/>
            <a:ext cx="11598275" cy="2222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抗疫期间，常州多名医护人员逆行而上，</a:t>
            </a:r>
            <a:r>
              <a:rPr lang="zh-CN" altLang="en-US" sz="2400" kern="1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履行医护工作者的职责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，用生命守护生命。在此期间，常州发布了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关于切实做好赴湖北医务人员保障工作的通知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，从</a:t>
            </a:r>
            <a:r>
              <a:rPr lang="zh-CN" altLang="en-US" sz="2400" dirty="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一线保障、子女入学、家庭帮护到选拔任用、关爱激励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个礼包</a:t>
            </a:r>
            <a:r>
              <a:rPr lang="zh-CN" altLang="en-US" sz="24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为常州驰援湖北医疗队等疫情防治一线医务人员解决后顾之忧，让他们可以全身心战斗在抗疫前线。</a:t>
            </a:r>
            <a:endParaRPr lang="zh-CN" altLang="zh-CN" sz="2400" kern="1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C77F168F-4D66-459E-82C8-A45AC8A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58750"/>
            <a:ext cx="6337300" cy="5238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板块二：依法行使权利，自觉履行义务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A3684FA-181F-4A93-ABD7-02152E8DDDAD}"/>
              </a:ext>
            </a:extLst>
          </p:cNvPr>
          <p:cNvSpPr txBox="1"/>
          <p:nvPr/>
        </p:nvSpPr>
        <p:spPr>
          <a:xfrm>
            <a:off x="565150" y="3289300"/>
            <a:ext cx="7305675" cy="5238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Q:</a:t>
            </a:r>
            <a:r>
              <a:rPr lang="zh-CN" altLang="en-US" sz="28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材料如何体现权利和义务是相互促进的？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7908389-484B-442B-A204-ABF147548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b="6508"/>
          <a:stretch/>
        </p:blipFill>
        <p:spPr>
          <a:xfrm rot="10800000">
            <a:off x="1523994" y="0"/>
            <a:ext cx="8987137" cy="6645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图片 7">
            <a:extLst>
              <a:ext uri="{FF2B5EF4-FFF2-40B4-BE49-F238E27FC236}">
                <a16:creationId xmlns:a16="http://schemas.microsoft.com/office/drawing/2014/main" id="{983CAC21-688F-480D-832C-5C4753E6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658">
            <a:off x="10637838" y="3300413"/>
            <a:ext cx="1427162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5766E8DA-70E0-4851-8404-4CBB7B8FC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13" y="1892300"/>
            <a:ext cx="1122362" cy="504825"/>
          </a:xfrm>
          <a:prstGeom prst="rect">
            <a:avLst/>
          </a:prstGeom>
          <a:noFill/>
          <a:ln w="539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1" name="图片 10">
            <a:extLst>
              <a:ext uri="{FF2B5EF4-FFF2-40B4-BE49-F238E27FC236}">
                <a16:creationId xmlns:a16="http://schemas.microsoft.com/office/drawing/2014/main" id="{BC918583-CC70-4612-A3F9-44B6300C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444625"/>
            <a:ext cx="210978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460ED93-4DEA-43A1-AD12-1781A082DB0F}"/>
              </a:ext>
            </a:extLst>
          </p:cNvPr>
          <p:cNvSpPr txBox="1"/>
          <p:nvPr/>
        </p:nvSpPr>
        <p:spPr>
          <a:xfrm>
            <a:off x="195263" y="4089400"/>
            <a:ext cx="976312" cy="18161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权利和义务的关系</a:t>
            </a:r>
          </a:p>
        </p:txBody>
      </p:sp>
      <p:sp>
        <p:nvSpPr>
          <p:cNvPr id="13" name="右大括号 12">
            <a:extLst>
              <a:ext uri="{FF2B5EF4-FFF2-40B4-BE49-F238E27FC236}">
                <a16:creationId xmlns:a16="http://schemas.microsoft.com/office/drawing/2014/main" id="{70DD8454-B33A-4998-BFFA-5CE486792F88}"/>
              </a:ext>
            </a:extLst>
          </p:cNvPr>
          <p:cNvSpPr/>
          <p:nvPr/>
        </p:nvSpPr>
        <p:spPr>
          <a:xfrm rot="10800000">
            <a:off x="1377950" y="2673350"/>
            <a:ext cx="419100" cy="3836988"/>
          </a:xfrm>
          <a:prstGeom prst="rightBrace">
            <a:avLst>
              <a:gd name="adj1" fmla="val 63947"/>
              <a:gd name="adj2" fmla="val 4894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7427" name="图片 44">
            <a:extLst>
              <a:ext uri="{FF2B5EF4-FFF2-40B4-BE49-F238E27FC236}">
                <a16:creationId xmlns:a16="http://schemas.microsoft.com/office/drawing/2014/main" id="{2E6ED634-E242-4BB5-B0DF-7EC9F7AB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75" y="4835525"/>
            <a:ext cx="165258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351863C1-F512-42B3-A961-6D918F13F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1892300"/>
            <a:ext cx="1122363" cy="504825"/>
          </a:xfrm>
          <a:prstGeom prst="rect">
            <a:avLst/>
          </a:prstGeom>
          <a:noFill/>
          <a:ln w="53975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B3EB7CC1-6011-435C-9FC1-4260CB0E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620963"/>
            <a:ext cx="8062913" cy="2308225"/>
          </a:xfrm>
          <a:prstGeom prst="rect">
            <a:avLst/>
          </a:prstGeom>
          <a:noFill/>
          <a:ln w="53975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>
            <a:extLst>
              <a:ext uri="{FF2B5EF4-FFF2-40B4-BE49-F238E27FC236}">
                <a16:creationId xmlns:a16="http://schemas.microsoft.com/office/drawing/2014/main" id="{C77F168F-4D66-459E-82C8-A45AC8A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58750"/>
            <a:ext cx="6337300" cy="5238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板块二：依法行使权利，自觉履行义务</a:t>
            </a:r>
          </a:p>
        </p:txBody>
      </p:sp>
      <p:grpSp>
        <p:nvGrpSpPr>
          <p:cNvPr id="20483" name="组 24">
            <a:extLst>
              <a:ext uri="{FF2B5EF4-FFF2-40B4-BE49-F238E27FC236}">
                <a16:creationId xmlns:a16="http://schemas.microsoft.com/office/drawing/2014/main" id="{1D53A1F3-9D4C-4988-A539-1B0AA7B27E06}"/>
              </a:ext>
            </a:extLst>
          </p:cNvPr>
          <p:cNvGrpSpPr>
            <a:grpSpLocks/>
          </p:cNvGrpSpPr>
          <p:nvPr/>
        </p:nvGrpSpPr>
        <p:grpSpPr bwMode="auto">
          <a:xfrm>
            <a:off x="5684838" y="906463"/>
            <a:ext cx="1357312" cy="1281112"/>
            <a:chOff x="6100475" y="3854854"/>
            <a:chExt cx="742578" cy="742822"/>
          </a:xfrm>
        </p:grpSpPr>
        <p:sp>
          <p:nvSpPr>
            <p:cNvPr id="8" name="Shape 122">
              <a:extLst>
                <a:ext uri="{FF2B5EF4-FFF2-40B4-BE49-F238E27FC236}">
                  <a16:creationId xmlns:a16="http://schemas.microsoft.com/office/drawing/2014/main" id="{51AC4D13-3529-4D30-B8CC-EF6464537CF8}"/>
                </a:ext>
              </a:extLst>
            </p:cNvPr>
            <p:cNvSpPr/>
            <p:nvPr/>
          </p:nvSpPr>
          <p:spPr>
            <a:xfrm>
              <a:off x="6100475" y="3854854"/>
              <a:ext cx="74257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8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497" name="文本框 73">
              <a:extLst>
                <a:ext uri="{FF2B5EF4-FFF2-40B4-BE49-F238E27FC236}">
                  <a16:creationId xmlns:a16="http://schemas.microsoft.com/office/drawing/2014/main" id="{72C0FF7C-53E1-4697-9CBC-ABB27FBA8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906" y="3970757"/>
              <a:ext cx="661715" cy="410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 sz="4000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权利</a:t>
              </a:r>
            </a:p>
          </p:txBody>
        </p:sp>
      </p:grpSp>
      <p:grpSp>
        <p:nvGrpSpPr>
          <p:cNvPr id="20484" name="组 22">
            <a:extLst>
              <a:ext uri="{FF2B5EF4-FFF2-40B4-BE49-F238E27FC236}">
                <a16:creationId xmlns:a16="http://schemas.microsoft.com/office/drawing/2014/main" id="{5B4A53B3-1409-4F71-AA48-530A365CD47F}"/>
              </a:ext>
            </a:extLst>
          </p:cNvPr>
          <p:cNvGrpSpPr>
            <a:grpSpLocks/>
          </p:cNvGrpSpPr>
          <p:nvPr/>
        </p:nvGrpSpPr>
        <p:grpSpPr bwMode="auto">
          <a:xfrm>
            <a:off x="5681663" y="4651375"/>
            <a:ext cx="1358900" cy="1281113"/>
            <a:chOff x="9872423" y="4483514"/>
            <a:chExt cx="742575" cy="742822"/>
          </a:xfrm>
        </p:grpSpPr>
        <p:sp>
          <p:nvSpPr>
            <p:cNvPr id="11" name="Shape 121">
              <a:extLst>
                <a:ext uri="{FF2B5EF4-FFF2-40B4-BE49-F238E27FC236}">
                  <a16:creationId xmlns:a16="http://schemas.microsoft.com/office/drawing/2014/main" id="{F84F93EA-E603-4851-B9EC-9D9F015587C1}"/>
                </a:ext>
              </a:extLst>
            </p:cNvPr>
            <p:cNvSpPr/>
            <p:nvPr/>
          </p:nvSpPr>
          <p:spPr>
            <a:xfrm>
              <a:off x="9872423" y="4483514"/>
              <a:ext cx="742575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2" y="1855"/>
                  </a:moveTo>
                  <a:cubicBezTo>
                    <a:pt x="435" y="3678"/>
                    <a:pt x="-1127" y="9085"/>
                    <a:pt x="1048" y="11828"/>
                  </a:cubicBezTo>
                  <a:cubicBezTo>
                    <a:pt x="7916" y="20487"/>
                    <a:pt x="20473" y="10972"/>
                    <a:pt x="14024" y="3054"/>
                  </a:cubicBezTo>
                  <a:cubicBezTo>
                    <a:pt x="11228" y="-379"/>
                    <a:pt x="5948" y="-1113"/>
                    <a:pt x="2532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495" name="文本框 74">
              <a:extLst>
                <a:ext uri="{FF2B5EF4-FFF2-40B4-BE49-F238E27FC236}">
                  <a16:creationId xmlns:a16="http://schemas.microsoft.com/office/drawing/2014/main" id="{B2CB1C61-737E-4CE3-9EA5-8091B75AB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6397" y="4624619"/>
              <a:ext cx="661715" cy="410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 sz="4000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义务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AFE61B79-8798-496C-9627-59E352E58AD6}"/>
              </a:ext>
            </a:extLst>
          </p:cNvPr>
          <p:cNvSpPr txBox="1"/>
          <p:nvPr/>
        </p:nvSpPr>
        <p:spPr>
          <a:xfrm>
            <a:off x="3581400" y="992188"/>
            <a:ext cx="1795463" cy="45227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①权利的实现需要义务的履行，义务的履行促进权利的实现；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②公民自觉履行义务促进国家社会进步，为权利的实现提供创造更好的条件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9632307-FBAD-4CDA-8D6D-EBC8122D49D7}"/>
              </a:ext>
            </a:extLst>
          </p:cNvPr>
          <p:cNvSpPr txBox="1"/>
          <p:nvPr/>
        </p:nvSpPr>
        <p:spPr>
          <a:xfrm>
            <a:off x="420688" y="1546225"/>
            <a:ext cx="2441575" cy="3416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常州多名医务人员逆行而上，</a:t>
            </a:r>
            <a:r>
              <a:rPr lang="zh-CN" altLang="en-US" sz="2400" dirty="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履行维护国家利益的义务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因此他们得到政府的表彰、大礼包，享受了</a:t>
            </a:r>
            <a:r>
              <a:rPr lang="zh-CN" altLang="en-US" sz="2400" dirty="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权利。</a:t>
            </a:r>
          </a:p>
        </p:txBody>
      </p:sp>
      <p:sp>
        <p:nvSpPr>
          <p:cNvPr id="23" name="右箭头 7">
            <a:extLst>
              <a:ext uri="{FF2B5EF4-FFF2-40B4-BE49-F238E27FC236}">
                <a16:creationId xmlns:a16="http://schemas.microsoft.com/office/drawing/2014/main" id="{1B79A4E5-1EC3-4814-9A91-E91996D976FE}"/>
              </a:ext>
            </a:extLst>
          </p:cNvPr>
          <p:cNvSpPr/>
          <p:nvPr/>
        </p:nvSpPr>
        <p:spPr>
          <a:xfrm>
            <a:off x="3003550" y="2625725"/>
            <a:ext cx="577850" cy="51911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C9221F2-E556-44A8-A7BB-7A0C5B7855CC}"/>
              </a:ext>
            </a:extLst>
          </p:cNvPr>
          <p:cNvSpPr txBox="1"/>
          <p:nvPr/>
        </p:nvSpPr>
        <p:spPr>
          <a:xfrm>
            <a:off x="9864725" y="1536700"/>
            <a:ext cx="1920875" cy="3784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政府的表彰和关爱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为医护人员解决后顾之忧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，激发了他们</a:t>
            </a:r>
            <a:r>
              <a:rPr lang="zh-CN" altLang="en-US" sz="2400" b="1" dirty="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全身心投入战疫的激情。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F5A3101-0158-47BA-BAEF-245EA2AF2EC8}"/>
              </a:ext>
            </a:extLst>
          </p:cNvPr>
          <p:cNvSpPr txBox="1"/>
          <p:nvPr/>
        </p:nvSpPr>
        <p:spPr>
          <a:xfrm>
            <a:off x="7207250" y="1547813"/>
            <a:ext cx="1919288" cy="3786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权利的实现可以激发公民主人翁意识、调动公民履行义务的积极性主动性，自觉承担对国家和社会的责任。</a:t>
            </a:r>
          </a:p>
        </p:txBody>
      </p:sp>
      <p:sp>
        <p:nvSpPr>
          <p:cNvPr id="26" name="右箭头 14">
            <a:extLst>
              <a:ext uri="{FF2B5EF4-FFF2-40B4-BE49-F238E27FC236}">
                <a16:creationId xmlns:a16="http://schemas.microsoft.com/office/drawing/2014/main" id="{8F477A22-F3B9-4266-AC2D-503A71240875}"/>
              </a:ext>
            </a:extLst>
          </p:cNvPr>
          <p:cNvSpPr/>
          <p:nvPr/>
        </p:nvSpPr>
        <p:spPr>
          <a:xfrm rot="10800000">
            <a:off x="9172575" y="2962275"/>
            <a:ext cx="646113" cy="479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265AFE4-171B-4561-9437-28CEE4D8ACFD}"/>
              </a:ext>
            </a:extLst>
          </p:cNvPr>
          <p:cNvCxnSpPr>
            <a:cxnSpLocks/>
          </p:cNvCxnSpPr>
          <p:nvPr/>
        </p:nvCxnSpPr>
        <p:spPr>
          <a:xfrm>
            <a:off x="6453188" y="2401888"/>
            <a:ext cx="0" cy="211772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D88DF17-A9B6-406D-BFC5-F08EA7AD6784}"/>
              </a:ext>
            </a:extLst>
          </p:cNvPr>
          <p:cNvCxnSpPr>
            <a:cxnSpLocks/>
          </p:cNvCxnSpPr>
          <p:nvPr/>
        </p:nvCxnSpPr>
        <p:spPr>
          <a:xfrm flipV="1">
            <a:off x="6096000" y="2305050"/>
            <a:ext cx="0" cy="2214563"/>
          </a:xfrm>
          <a:prstGeom prst="straightConnector1">
            <a:avLst/>
          </a:prstGeom>
          <a:ln w="730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B403653B-E4B7-43BB-932E-0A41FBCEDE74}"/>
              </a:ext>
            </a:extLst>
          </p:cNvPr>
          <p:cNvSpPr txBox="1"/>
          <p:nvPr/>
        </p:nvSpPr>
        <p:spPr>
          <a:xfrm>
            <a:off x="5495925" y="2695575"/>
            <a:ext cx="1687513" cy="1384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方正粗黑宋简体" panose="02000000000000000000" charset="-122"/>
              </a:rPr>
              <a:t>统一</a:t>
            </a:r>
          </a:p>
          <a:p>
            <a:pPr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方正粗黑宋简体" panose="02000000000000000000" charset="-122"/>
              </a:rPr>
              <a:t>互相依存 互相促进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>
            <a:extLst>
              <a:ext uri="{FF2B5EF4-FFF2-40B4-BE49-F238E27FC236}">
                <a16:creationId xmlns:a16="http://schemas.microsoft.com/office/drawing/2014/main" id="{C77F168F-4D66-459E-82C8-A45AC8A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58750"/>
            <a:ext cx="6337300" cy="5238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板块二：依法行使权利，自觉履行义务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A3684FA-181F-4A93-ABD7-02152E8DDDAD}"/>
              </a:ext>
            </a:extLst>
          </p:cNvPr>
          <p:cNvSpPr txBox="1"/>
          <p:nvPr/>
        </p:nvSpPr>
        <p:spPr>
          <a:xfrm>
            <a:off x="366713" y="1012825"/>
            <a:ext cx="7305675" cy="5238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Q:</a:t>
            </a:r>
            <a:r>
              <a:rPr lang="zh-CN" altLang="en-US" sz="28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材料如何体现权利和义务是相互促进的？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470C34-C433-4412-890F-1BF0E1B517CC}"/>
              </a:ext>
            </a:extLst>
          </p:cNvPr>
          <p:cNvSpPr/>
          <p:nvPr/>
        </p:nvSpPr>
        <p:spPr>
          <a:xfrm>
            <a:off x="222250" y="1684338"/>
            <a:ext cx="11747500" cy="44377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、权利与义务相统一、相互依存、相互促进。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、（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“援鄂医护人员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履行医护人员履行职责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（履行义务）</a:t>
            </a:r>
            <a:r>
              <a:rPr lang="zh-CN" altLang="zh-CN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，因此获得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记功奖励、在子女入学、家庭帮护、选拔任用等方面享受优惠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（享受权利）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体现了</a:t>
            </a:r>
            <a:r>
              <a:rPr lang="zh-CN" altLang="en-US" sz="2400" b="1" dirty="0">
                <a:solidFill>
                  <a:srgbClr val="FF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“公民自觉履行义务，促进国家发展和社会进步，为其权利的实现提供和创造更好的条件”。（权利的实现需要义务的履行、义务的履行促进权利的实现）</a:t>
            </a:r>
            <a:endParaRPr lang="en-US" altLang="zh-CN" sz="2400" b="1" dirty="0">
              <a:solidFill>
                <a:srgbClr val="FF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“表彰奖励、优惠政策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（享受权利），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为她们解决后顾之忧、激发工作热情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（履行义务）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体现了</a:t>
            </a:r>
            <a:r>
              <a:rPr lang="zh-CN" altLang="en-US" sz="2400" b="1" dirty="0">
                <a:solidFill>
                  <a:srgbClr val="FF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公民权利的充分实现，可以激发公民的主人翁意识，调动其履行义务的积极性和主动性，自觉承担对国家和社会的责任。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曾老师出品，必属精品">
            <a:extLst>
              <a:ext uri="{FF2B5EF4-FFF2-40B4-BE49-F238E27FC236}">
                <a16:creationId xmlns:a16="http://schemas.microsoft.com/office/drawing/2014/main" id="{A2CB1EAF-29D5-4A55-A240-9812027C3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41960" y="0"/>
            <a:ext cx="13075920" cy="7825563"/>
          </a:xfrm>
          <a:custGeom>
            <a:avLst/>
            <a:gdLst>
              <a:gd name="connsiteX0" fmla="*/ 1761862 w 10882466"/>
              <a:gd name="connsiteY0" fmla="*/ 1191985 h 7448860"/>
              <a:gd name="connsiteX1" fmla="*/ 1761862 w 10882466"/>
              <a:gd name="connsiteY1" fmla="*/ 5829299 h 7448860"/>
              <a:gd name="connsiteX2" fmla="*/ 9175033 w 10882466"/>
              <a:gd name="connsiteY2" fmla="*/ 5829299 h 7448860"/>
              <a:gd name="connsiteX3" fmla="*/ 9175033 w 10882466"/>
              <a:gd name="connsiteY3" fmla="*/ 1191985 h 7448860"/>
              <a:gd name="connsiteX4" fmla="*/ 0 w 10882466"/>
              <a:gd name="connsiteY4" fmla="*/ 0 h 7448860"/>
              <a:gd name="connsiteX5" fmla="*/ 10882466 w 10882466"/>
              <a:gd name="connsiteY5" fmla="*/ 0 h 7448860"/>
              <a:gd name="connsiteX6" fmla="*/ 10882466 w 10882466"/>
              <a:gd name="connsiteY6" fmla="*/ 7448860 h 7448860"/>
              <a:gd name="connsiteX7" fmla="*/ 0 w 10882466"/>
              <a:gd name="connsiteY7" fmla="*/ 7448860 h 744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82466" h="7448860">
                <a:moveTo>
                  <a:pt x="1761862" y="1191985"/>
                </a:moveTo>
                <a:lnTo>
                  <a:pt x="1761862" y="5829299"/>
                </a:lnTo>
                <a:lnTo>
                  <a:pt x="9175033" y="5829299"/>
                </a:lnTo>
                <a:lnTo>
                  <a:pt x="9175033" y="1191985"/>
                </a:lnTo>
                <a:close/>
                <a:moveTo>
                  <a:pt x="0" y="0"/>
                </a:moveTo>
                <a:lnTo>
                  <a:pt x="10882466" y="0"/>
                </a:lnTo>
                <a:lnTo>
                  <a:pt x="10882466" y="7448860"/>
                </a:lnTo>
                <a:lnTo>
                  <a:pt x="0" y="7448860"/>
                </a:lnTo>
                <a:close/>
              </a:path>
            </a:pathLst>
          </a:custGeom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F91214B0-9173-48FD-AFA8-66AD7FFFD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58750"/>
            <a:ext cx="6337300" cy="5238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板块二：依法行使权利，自觉履行义务</a:t>
            </a:r>
          </a:p>
        </p:txBody>
      </p:sp>
      <p:pic>
        <p:nvPicPr>
          <p:cNvPr id="3" name="爱剪辑-我的视频.mp4">
            <a:hlinkClick r:id="" action="ppaction://media"/>
            <a:extLst>
              <a:ext uri="{FF2B5EF4-FFF2-40B4-BE49-F238E27FC236}">
                <a16:creationId xmlns:a16="http://schemas.microsoft.com/office/drawing/2014/main" id="{71A2A47D-9AA4-4FAC-81CC-A28C937F128E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071563"/>
            <a:ext cx="933926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组 22">
            <a:extLst>
              <a:ext uri="{FF2B5EF4-FFF2-40B4-BE49-F238E27FC236}">
                <a16:creationId xmlns:a16="http://schemas.microsoft.com/office/drawing/2014/main" id="{D8C3D2CC-0012-46BE-81AF-4C257EF55A48}"/>
              </a:ext>
            </a:extLst>
          </p:cNvPr>
          <p:cNvGrpSpPr>
            <a:grpSpLocks/>
          </p:cNvGrpSpPr>
          <p:nvPr/>
        </p:nvGrpSpPr>
        <p:grpSpPr bwMode="auto">
          <a:xfrm>
            <a:off x="10717213" y="41275"/>
            <a:ext cx="1358900" cy="1281113"/>
            <a:chOff x="9936397" y="4538361"/>
            <a:chExt cx="742575" cy="742822"/>
          </a:xfrm>
        </p:grpSpPr>
        <p:sp>
          <p:nvSpPr>
            <p:cNvPr id="22534" name="文本框 74">
              <a:extLst>
                <a:ext uri="{FF2B5EF4-FFF2-40B4-BE49-F238E27FC236}">
                  <a16:creationId xmlns:a16="http://schemas.microsoft.com/office/drawing/2014/main" id="{1FE51E96-5664-42A2-ACBC-34F4A7725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6397" y="4624619"/>
              <a:ext cx="100947" cy="41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4000">
                <a:latin typeface="微软雅黑 Light" panose="020B0502040204020203" pitchFamily="34" charset="-122"/>
                <a:ea typeface="微软雅黑" panose="020B0503020204020204" pitchFamily="34" charset="-122"/>
                <a:cs typeface="DFPShaoNvW5-GB"/>
                <a:sym typeface="微软雅黑 Light" panose="020B0502040204020203" pitchFamily="34" charset="-122"/>
              </a:endParaRPr>
            </a:p>
          </p:txBody>
        </p:sp>
        <p:sp>
          <p:nvSpPr>
            <p:cNvPr id="6" name="Shape 121">
              <a:hlinkClick r:id="rId5" action="ppaction://hlinkfile"/>
              <a:extLst>
                <a:ext uri="{FF2B5EF4-FFF2-40B4-BE49-F238E27FC236}">
                  <a16:creationId xmlns:a16="http://schemas.microsoft.com/office/drawing/2014/main" id="{78A1F908-82F2-4364-AA5B-5913E19BCDF8}"/>
                </a:ext>
              </a:extLst>
            </p:cNvPr>
            <p:cNvSpPr/>
            <p:nvPr/>
          </p:nvSpPr>
          <p:spPr>
            <a:xfrm>
              <a:off x="9936397" y="4538361"/>
              <a:ext cx="742575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2" y="1855"/>
                  </a:moveTo>
                  <a:cubicBezTo>
                    <a:pt x="435" y="3678"/>
                    <a:pt x="-1127" y="9085"/>
                    <a:pt x="1048" y="11828"/>
                  </a:cubicBezTo>
                  <a:cubicBezTo>
                    <a:pt x="7916" y="20487"/>
                    <a:pt x="20473" y="10972"/>
                    <a:pt x="14024" y="3054"/>
                  </a:cubicBezTo>
                  <a:cubicBezTo>
                    <a:pt x="11228" y="-379"/>
                    <a:pt x="5948" y="-1113"/>
                    <a:pt x="2532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 25">
            <a:extLst>
              <a:ext uri="{FF2B5EF4-FFF2-40B4-BE49-F238E27FC236}">
                <a16:creationId xmlns:a16="http://schemas.microsoft.com/office/drawing/2014/main" id="{12F05CFA-67B5-4200-AC5A-4C33EAB082F2}"/>
              </a:ext>
            </a:extLst>
          </p:cNvPr>
          <p:cNvGrpSpPr>
            <a:grpSpLocks/>
          </p:cNvGrpSpPr>
          <p:nvPr/>
        </p:nvGrpSpPr>
        <p:grpSpPr bwMode="auto">
          <a:xfrm>
            <a:off x="3173413" y="2795588"/>
            <a:ext cx="5524500" cy="4037012"/>
            <a:chOff x="6435765" y="1088769"/>
            <a:chExt cx="4093561" cy="4684969"/>
          </a:xfrm>
        </p:grpSpPr>
        <p:sp>
          <p:nvSpPr>
            <p:cNvPr id="71" name="Shape 115">
              <a:extLst>
                <a:ext uri="{FF2B5EF4-FFF2-40B4-BE49-F238E27FC236}">
                  <a16:creationId xmlns:a16="http://schemas.microsoft.com/office/drawing/2014/main" id="{23590412-3E70-45F5-8509-E6937B89A885}"/>
                </a:ext>
              </a:extLst>
            </p:cNvPr>
            <p:cNvSpPr/>
            <p:nvPr/>
          </p:nvSpPr>
          <p:spPr>
            <a:xfrm>
              <a:off x="7567376" y="1088769"/>
              <a:ext cx="1776229" cy="468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1" h="21530" extrusionOk="0">
                  <a:moveTo>
                    <a:pt x="8172" y="21530"/>
                  </a:moveTo>
                  <a:cubicBezTo>
                    <a:pt x="17621" y="21583"/>
                    <a:pt x="19236" y="17"/>
                    <a:pt x="8422" y="0"/>
                  </a:cubicBezTo>
                  <a:cubicBezTo>
                    <a:pt x="-2191" y="-17"/>
                    <a:pt x="-2364" y="17802"/>
                    <a:pt x="5608" y="20986"/>
                  </a:cubicBezTo>
                  <a:cubicBezTo>
                    <a:pt x="6530" y="21354"/>
                    <a:pt x="7385" y="21526"/>
                    <a:pt x="8172" y="2153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" name="Shape 116">
              <a:extLst>
                <a:ext uri="{FF2B5EF4-FFF2-40B4-BE49-F238E27FC236}">
                  <a16:creationId xmlns:a16="http://schemas.microsoft.com/office/drawing/2014/main" id="{74DD6124-CF06-4ED7-A53F-F1D93077F939}"/>
                </a:ext>
              </a:extLst>
            </p:cNvPr>
            <p:cNvSpPr/>
            <p:nvPr/>
          </p:nvSpPr>
          <p:spPr>
            <a:xfrm>
              <a:off x="6478112" y="1927015"/>
              <a:ext cx="4051214" cy="3015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9" h="14657" extrusionOk="0">
                  <a:moveTo>
                    <a:pt x="290" y="13739"/>
                  </a:moveTo>
                  <a:cubicBezTo>
                    <a:pt x="2960" y="18035"/>
                    <a:pt x="21566" y="6126"/>
                    <a:pt x="18474" y="1235"/>
                  </a:cubicBezTo>
                  <a:cubicBezTo>
                    <a:pt x="15439" y="-3565"/>
                    <a:pt x="399" y="6799"/>
                    <a:pt x="11" y="12263"/>
                  </a:cubicBezTo>
                  <a:cubicBezTo>
                    <a:pt x="-34" y="12895"/>
                    <a:pt x="67" y="13381"/>
                    <a:pt x="290" y="1373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3" name="Shape 117">
              <a:extLst>
                <a:ext uri="{FF2B5EF4-FFF2-40B4-BE49-F238E27FC236}">
                  <a16:creationId xmlns:a16="http://schemas.microsoft.com/office/drawing/2014/main" id="{D300BC3D-8463-40C0-B0F9-0713CD5E85CC}"/>
                </a:ext>
              </a:extLst>
            </p:cNvPr>
            <p:cNvSpPr/>
            <p:nvPr/>
          </p:nvSpPr>
          <p:spPr>
            <a:xfrm>
              <a:off x="6435765" y="1927015"/>
              <a:ext cx="4084151" cy="297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1" h="14577" extrusionOk="0">
                  <a:moveTo>
                    <a:pt x="18610" y="13616"/>
                  </a:moveTo>
                  <a:cubicBezTo>
                    <a:pt x="16016" y="17996"/>
                    <a:pt x="-2680" y="6280"/>
                    <a:pt x="326" y="1291"/>
                  </a:cubicBezTo>
                  <a:cubicBezTo>
                    <a:pt x="3276" y="-3604"/>
                    <a:pt x="18399" y="6612"/>
                    <a:pt x="18866" y="12121"/>
                  </a:cubicBezTo>
                  <a:cubicBezTo>
                    <a:pt x="18920" y="12758"/>
                    <a:pt x="18826" y="13251"/>
                    <a:pt x="18610" y="1361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7" name="Shape 119">
              <a:extLst>
                <a:ext uri="{FF2B5EF4-FFF2-40B4-BE49-F238E27FC236}">
                  <a16:creationId xmlns:a16="http://schemas.microsoft.com/office/drawing/2014/main" id="{8CA8ADAA-7FCD-41E8-A008-C6DFB7413F16}"/>
                </a:ext>
              </a:extLst>
            </p:cNvPr>
            <p:cNvSpPr/>
            <p:nvPr/>
          </p:nvSpPr>
          <p:spPr>
            <a:xfrm>
              <a:off x="8112007" y="3058187"/>
              <a:ext cx="742252" cy="74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5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4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4" name="组 23">
            <a:extLst>
              <a:ext uri="{FF2B5EF4-FFF2-40B4-BE49-F238E27FC236}">
                <a16:creationId xmlns:a16="http://schemas.microsoft.com/office/drawing/2014/main" id="{AC1B04D1-C16E-47E6-9322-2187980EB036}"/>
              </a:ext>
            </a:extLst>
          </p:cNvPr>
          <p:cNvGrpSpPr>
            <a:grpSpLocks/>
          </p:cNvGrpSpPr>
          <p:nvPr/>
        </p:nvGrpSpPr>
        <p:grpSpPr bwMode="auto">
          <a:xfrm>
            <a:off x="5256213" y="2081213"/>
            <a:ext cx="1357312" cy="1282700"/>
            <a:chOff x="7734984" y="963032"/>
            <a:chExt cx="742558" cy="742822"/>
          </a:xfrm>
        </p:grpSpPr>
        <p:sp>
          <p:nvSpPr>
            <p:cNvPr id="68" name="Shape 120">
              <a:extLst>
                <a:ext uri="{FF2B5EF4-FFF2-40B4-BE49-F238E27FC236}">
                  <a16:creationId xmlns:a16="http://schemas.microsoft.com/office/drawing/2014/main" id="{C78939CC-985A-4E44-9C45-E9D3B7F338D1}"/>
                </a:ext>
              </a:extLst>
            </p:cNvPr>
            <p:cNvSpPr/>
            <p:nvPr/>
          </p:nvSpPr>
          <p:spPr>
            <a:xfrm>
              <a:off x="7734984" y="963032"/>
              <a:ext cx="74255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35" name="文本框 21">
              <a:extLst>
                <a:ext uri="{FF2B5EF4-FFF2-40B4-BE49-F238E27FC236}">
                  <a16:creationId xmlns:a16="http://schemas.microsoft.com/office/drawing/2014/main" id="{030EE119-C738-47A1-BEA5-73779F752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7571" y="1129302"/>
              <a:ext cx="661715" cy="410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 sz="4000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公民</a:t>
              </a:r>
            </a:p>
          </p:txBody>
        </p:sp>
      </p:grpSp>
      <p:grpSp>
        <p:nvGrpSpPr>
          <p:cNvPr id="25" name="组 24">
            <a:extLst>
              <a:ext uri="{FF2B5EF4-FFF2-40B4-BE49-F238E27FC236}">
                <a16:creationId xmlns:a16="http://schemas.microsoft.com/office/drawing/2014/main" id="{D8D60664-8DC5-40B3-B9CA-B916E1A66E9B}"/>
              </a:ext>
            </a:extLst>
          </p:cNvPr>
          <p:cNvGrpSpPr>
            <a:grpSpLocks/>
          </p:cNvGrpSpPr>
          <p:nvPr/>
        </p:nvGrpSpPr>
        <p:grpSpPr bwMode="auto">
          <a:xfrm>
            <a:off x="2443163" y="5422900"/>
            <a:ext cx="1357312" cy="1281113"/>
            <a:chOff x="6100475" y="3854854"/>
            <a:chExt cx="742578" cy="742822"/>
          </a:xfrm>
        </p:grpSpPr>
        <p:sp>
          <p:nvSpPr>
            <p:cNvPr id="70" name="Shape 122">
              <a:extLst>
                <a:ext uri="{FF2B5EF4-FFF2-40B4-BE49-F238E27FC236}">
                  <a16:creationId xmlns:a16="http://schemas.microsoft.com/office/drawing/2014/main" id="{C9355788-577E-4505-99EC-8BF8C1036FE5}"/>
                </a:ext>
              </a:extLst>
            </p:cNvPr>
            <p:cNvSpPr/>
            <p:nvPr/>
          </p:nvSpPr>
          <p:spPr>
            <a:xfrm>
              <a:off x="6100475" y="3854854"/>
              <a:ext cx="74257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8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33" name="文本框 73">
              <a:extLst>
                <a:ext uri="{FF2B5EF4-FFF2-40B4-BE49-F238E27FC236}">
                  <a16:creationId xmlns:a16="http://schemas.microsoft.com/office/drawing/2014/main" id="{0F1A72B1-F622-4CB2-8805-7C5E98F73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906" y="3970757"/>
              <a:ext cx="661715" cy="410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 sz="4000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权利</a:t>
              </a:r>
            </a:p>
          </p:txBody>
        </p:sp>
      </p:grpSp>
      <p:grpSp>
        <p:nvGrpSpPr>
          <p:cNvPr id="23" name="组 22">
            <a:extLst>
              <a:ext uri="{FF2B5EF4-FFF2-40B4-BE49-F238E27FC236}">
                <a16:creationId xmlns:a16="http://schemas.microsoft.com/office/drawing/2014/main" id="{B501E2BA-BE1F-44FF-907F-388144EF5B53}"/>
              </a:ext>
            </a:extLst>
          </p:cNvPr>
          <p:cNvGrpSpPr>
            <a:grpSpLocks/>
          </p:cNvGrpSpPr>
          <p:nvPr/>
        </p:nvGrpSpPr>
        <p:grpSpPr bwMode="auto">
          <a:xfrm>
            <a:off x="8070850" y="5402263"/>
            <a:ext cx="1358900" cy="1281112"/>
            <a:chOff x="9872423" y="4483514"/>
            <a:chExt cx="742575" cy="742822"/>
          </a:xfrm>
        </p:grpSpPr>
        <p:sp>
          <p:nvSpPr>
            <p:cNvPr id="69" name="Shape 121">
              <a:extLst>
                <a:ext uri="{FF2B5EF4-FFF2-40B4-BE49-F238E27FC236}">
                  <a16:creationId xmlns:a16="http://schemas.microsoft.com/office/drawing/2014/main" id="{2851A321-3D80-44F8-90CE-B4997A70AAD9}"/>
                </a:ext>
              </a:extLst>
            </p:cNvPr>
            <p:cNvSpPr/>
            <p:nvPr/>
          </p:nvSpPr>
          <p:spPr>
            <a:xfrm>
              <a:off x="9872423" y="4483514"/>
              <a:ext cx="742575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2" y="1855"/>
                  </a:moveTo>
                  <a:cubicBezTo>
                    <a:pt x="435" y="3678"/>
                    <a:pt x="-1127" y="9085"/>
                    <a:pt x="1048" y="11828"/>
                  </a:cubicBezTo>
                  <a:cubicBezTo>
                    <a:pt x="7916" y="20487"/>
                    <a:pt x="20473" y="10972"/>
                    <a:pt x="14024" y="3054"/>
                  </a:cubicBezTo>
                  <a:cubicBezTo>
                    <a:pt x="11228" y="-379"/>
                    <a:pt x="5948" y="-1113"/>
                    <a:pt x="2532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31" name="文本框 74">
              <a:extLst>
                <a:ext uri="{FF2B5EF4-FFF2-40B4-BE49-F238E27FC236}">
                  <a16:creationId xmlns:a16="http://schemas.microsoft.com/office/drawing/2014/main" id="{FE9C9A29-85F7-4AB5-B179-D95E245A2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6397" y="4624619"/>
              <a:ext cx="661715" cy="410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 sz="4000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义务</a:t>
              </a:r>
            </a:p>
          </p:txBody>
        </p:sp>
      </p:grpSp>
      <p:sp>
        <p:nvSpPr>
          <p:cNvPr id="5126" name="矩形 26">
            <a:extLst>
              <a:ext uri="{FF2B5EF4-FFF2-40B4-BE49-F238E27FC236}">
                <a16:creationId xmlns:a16="http://schemas.microsoft.com/office/drawing/2014/main" id="{E15BE820-5684-43F0-BFEC-F9C59470C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4454525"/>
            <a:ext cx="1857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440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92B126E-55A4-4EFF-9F33-7D18360C5E19}"/>
              </a:ext>
            </a:extLst>
          </p:cNvPr>
          <p:cNvSpPr txBox="1"/>
          <p:nvPr/>
        </p:nvSpPr>
        <p:spPr>
          <a:xfrm>
            <a:off x="9341571" y="822324"/>
            <a:ext cx="1153008" cy="9295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4 -0.04282 C 0.03594 -0.04213 0.03763 -0.0412 0.03932 -0.04074 C 0.05391 -0.03588 0.04271 -0.04074 0.05456 -0.03611 C 0.05625 -0.03542 0.05794 -0.03472 0.05963 -0.0338 C 0.06224 -0.03264 0.06732 -0.0294 0.06732 -0.02917 C 0.07604 -0.01898 0.072 -0.02199 0.07877 -0.01805 C 0.08333 0.00671 0.07591 -0.03079 0.08255 -0.00463 C 0.08359 -0.00023 0.08424 0.0044 0.08502 0.00903 C 0.08555 0.01134 0.08555 0.01389 0.08633 0.01574 L 0.08893 0.02269 C 0.08932 0.0257 0.08971 0.0287 0.0901 0.03171 C 0.09088 0.03611 0.0918 0.04074 0.09271 0.04514 L 0.09401 0.05185 C 0.09518 0.05833 0.0957 0.06065 0.09648 0.06782 C 0.097 0.07222 0.09726 0.07685 0.09779 0.08125 C 0.09805 0.08357 0.0987 0.08588 0.09909 0.0882 C 0.09948 0.09097 0.1 0.09398 0.10026 0.09722 C 0.10078 0.10162 0.10104 0.10625 0.10156 0.11065 C 0.10325 0.125 0.10351 0.12523 0.10534 0.13565 C 0.10586 0.14074 0.10612 0.14607 0.10664 0.15139 C 0.10703 0.15509 0.10768 0.1588 0.10794 0.16273 C 0.10859 0.17245 0.10872 0.18218 0.10924 0.19213 C 0.10963 0.24861 0.11055 0.30486 0.11055 0.36157 C 0.11055 0.39306 0.10989 0.42477 0.10924 0.45625 C 0.10911 0.4632 0.10833 0.47222 0.10664 0.47894 C 0.10599 0.48195 0.10495 0.48495 0.10417 0.48796 C 0.10364 0.49167 0.10338 0.4956 0.10286 0.49931 C 0.10208 0.50509 0.10143 0.50972 0.10026 0.51505 C 0.09948 0.51898 0.09883 0.52269 0.09779 0.52639 C 0.09661 0.53032 0.09505 0.5338 0.09401 0.53773 C 0.09245 0.54306 0.09271 0.54769 0.09141 0.55347 C 0.08932 0.56343 0.08906 0.56088 0.08633 0.56921 C 0.08542 0.57222 0.08463 0.57523 0.08385 0.57824 C 0.0819 0.59491 0.08372 0.58634 0.07747 0.60324 C 0.07747 0.60347 0.07239 0.61667 0.07239 0.6169 C 0.06849 0.6213 0.06797 0.62245 0.06354 0.6257 C 0.05963 0.6287 0.05247 0.63079 0.04948 0.63264 L 0.0457 0.63495 C 0.03932 0.63403 0.03281 0.63519 0.02669 0.63264 C 0.0237 0.63125 0.01901 0.62361 0.01901 0.62384 C 0.01654 0.61042 0.01966 0.62245 0.01393 0.61227 C 0.00547 0.59722 0.01771 0.61296 0.00755 0.60093 C 0.00677 0.59792 0.00573 0.59491 0.00508 0.5919 C 0.00377 0.58657 0.00338 0.58171 0.00247 0.57616 C 0.00208 0.57384 0.00182 0.57153 0.00117 0.56921 C 0.00052 0.5669 -0.00052 0.56482 -0.0013 0.5625 C -0.00156 0.56042 -0.003 0.54931 -0.00391 0.54676 C -0.00534 0.5419 -0.00899 0.5331 -0.00899 0.53333 C -0.01016 0.52222 -0.00964 0.52222 -0.01276 0.51273 C -0.01432 0.5081 -0.0168 0.5044 -0.01784 0.49931 C -0.02083 0.4831 -0.01888 0.48958 -0.02292 0.47894 C -0.02331 0.47593 -0.0237 0.47292 -0.02422 0.46991 C -0.02461 0.46759 -0.02526 0.46551 -0.02539 0.4632 C -0.02617 0.45046 -0.0263 0.4375 -0.02669 0.42477 C -0.02708 0.41412 -0.02761 0.4037 -0.028 0.39306 C -0.02956 0.34838 -0.02578 0.36482 -0.03177 0.34329 C -0.03216 0.33958 -0.03255 0.33588 -0.03307 0.33218 C -0.03346 0.32917 -0.03399 0.32616 -0.03438 0.32315 C -0.0349 0.31852 -0.03516 0.31412 -0.03555 0.30949 C -0.03516 0.26667 -0.03503 0.22361 -0.03438 0.18079 C -0.03386 0.1544 -0.03268 0.1706 -0.03047 0.14468 C -0.02839 0.11713 -0.03034 0.13889 -0.028 0.11968 C -0.02748 0.11597 -0.02721 0.11227 -0.02669 0.10833 C -0.02643 0.10602 -0.02578 0.10394 -0.02539 0.10162 C -0.025 0.09861 -0.02461 0.0956 -0.02422 0.09259 C -0.02383 0.09028 -0.02331 0.0882 -0.02292 0.08588 C -0.0224 0.08287 -0.02214 0.07986 -0.02162 0.07685 C -0.02083 0.07222 -0.02057 0.06713 -0.01914 0.0632 L -0.01654 0.05648 C -0.01615 0.05417 -0.01589 0.05185 -0.01524 0.04977 C -0.01458 0.04722 -0.01328 0.04537 -0.01276 0.04282 C -0.00807 0.0206 -0.01484 0.04074 -0.00899 0.02477 C -0.00768 0.01806 -0.00781 0.01713 -0.00508 0.01134 C 0.00052 -0.00069 -0.00274 0.00949 1.25E-6 -7.40741E-7 " pathEditMode="relative" rAng="0" ptsTypes="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33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6 -0.07222 C 0.02266 -0.08565 0.01471 -0.07593 0.03177 -0.10602 C 0.03464 -0.11134 0.03802 -0.11621 0.04062 -0.12199 C 0.04232 -0.1257 0.04375 -0.12986 0.0457 -0.13334 C 0.04805 -0.1375 0.05091 -0.14028 0.05325 -0.14445 C 0.05521 -0.14792 0.05651 -0.15232 0.05833 -0.15579 C 0.0612 -0.16134 0.06432 -0.16644 0.06732 -0.17176 L 0.07487 -0.18519 C 0.07617 -0.1875 0.0776 -0.18959 0.07878 -0.1919 C 0.08229 -0.19977 0.08581 -0.20787 0.0901 -0.21459 C 0.09128 -0.21644 0.09284 -0.21736 0.09401 -0.21898 C 0.09714 -0.22408 0.09961 -0.23033 0.10286 -0.23496 C 0.10495 -0.23797 0.10703 -0.24097 0.10924 -0.24398 C 0.11042 -0.2456 0.11185 -0.24653 0.11302 -0.24838 C 0.11654 -0.25417 0.1194 -0.26134 0.12318 -0.26644 C 0.12487 -0.26875 0.12656 -0.2713 0.12825 -0.27338 C 0.13034 -0.2757 0.13268 -0.27732 0.13464 -0.28009 C 0.13854 -0.28542 0.13919 -0.29028 0.14349 -0.29375 C 0.14518 -0.29491 0.14687 -0.29514 0.14857 -0.29584 L 0.16263 -0.31621 C 0.16432 -0.31852 0.16589 -0.32107 0.16771 -0.32292 C 0.16979 -0.32523 0.17187 -0.32778 0.17409 -0.32986 C 0.17565 -0.33148 0.1776 -0.33218 0.17917 -0.33426 C 0.18568 -0.34375 0.18542 -0.34815 0.1918 -0.35463 C 0.19297 -0.35579 0.1944 -0.35625 0.1957 -0.35695 C 0.2069 -0.37199 0.19466 -0.35741 0.20586 -0.36597 C 0.20716 -0.36713 0.2082 -0.36922 0.20964 -0.37037 C 0.21146 -0.37199 0.21693 -0.37431 0.21849 -0.375 C 0.22018 -0.37639 0.22187 -0.37824 0.22357 -0.3794 C 0.22526 -0.38056 0.22695 -0.38125 0.22865 -0.38172 C 0.23372 -0.38357 0.23893 -0.38449 0.24388 -0.38634 L 0.25026 -0.38843 L 0.29609 -0.38634 C 0.30534 -0.38542 0.30573 -0.38426 0.3138 -0.3794 L 0.31771 -0.37732 C 0.32669 -0.35556 0.31523 -0.37963 0.32786 -0.36366 C 0.32904 -0.36204 0.32943 -0.35903 0.33034 -0.35695 C 0.33164 -0.35394 0.33307 -0.35116 0.33411 -0.34792 C 0.33607 -0.34213 0.33932 -0.32986 0.33932 -0.32963 C 0.3388 -0.3132 0.33867 -0.29653 0.33802 -0.28009 C 0.33789 -0.27616 0.33737 -0.27246 0.33672 -0.26875 C 0.33607 -0.26551 0.33516 -0.26273 0.33411 -0.25972 C 0.33177 -0.25209 0.32904 -0.24468 0.32656 -0.23727 C 0.32526 -0.23334 0.32435 -0.22917 0.32279 -0.22593 C 0.32057 -0.2213 0.31862 -0.21667 0.31641 -0.21227 C 0.31523 -0.20996 0.3138 -0.20787 0.31263 -0.20556 C 0.3112 -0.20278 0.31029 -0.19908 0.30872 -0.19653 C 0.30729 -0.19375 0.30521 -0.19236 0.30365 -0.18982 C 0.30221 -0.18704 0.3013 -0.18357 0.29987 -0.18079 C 0.2987 -0.17824 0.29727 -0.17639 0.29609 -0.17384 C 0.29427 -0.17037 0.2931 -0.16551 0.29102 -0.1625 C 0.2888 -0.15949 0.28581 -0.15834 0.28333 -0.15579 C 0.28151 -0.15394 0.27982 -0.15162 0.27825 -0.14908 C 0.26094 -0.12269 0.29219 -0.16667 0.2681 -0.13542 C 0.26536 -0.13195 0.26315 -0.12778 0.26042 -0.12431 C 0.25534 -0.11759 0.25508 -0.11806 0.25026 -0.11528 C 0.23724 -0.0919 0.25651 -0.12477 0.24141 -0.10394 C 0.23047 -0.08866 0.23958 -0.09514 0.23125 -0.09028 C 0.22734 -0.08472 0.22161 -0.07616 0.21732 -0.07222 C 0.21575 -0.07084 0.2138 -0.07107 0.21211 -0.06991 C 0.20872 -0.06736 0.20534 -0.06389 0.20195 -0.06088 C 0.20026 -0.05949 0.19857 -0.0581 0.19687 -0.05648 C 0.19479 -0.05417 0.19271 -0.05209 0.19062 -0.04954 C 0.18932 -0.04815 0.18815 -0.0463 0.18672 -0.04514 C 0.18555 -0.04398 0.18411 -0.04398 0.18294 -0.04283 C 0.17331 -0.03426 0.17982 -0.03866 0.17279 -0.03148 C 0.17109 -0.02986 0.1694 -0.02871 0.16771 -0.02709 C 0.16549 -0.025 0.16354 -0.02246 0.16133 -0.02037 C 0.15964 -0.01875 0.15794 -0.01736 0.15625 -0.01574 C 0.15495 -0.01435 0.15391 -0.01227 0.15247 -0.01134 C 0.1487 -0.00857 0.1444 -0.00834 0.14102 -0.0044 C 0.12982 0.00879 0.14766 -0.01158 0.12956 0.00463 C 0.12786 0.00602 0.12617 0.00787 0.12448 0.00903 C 0.12331 0.00995 0.12187 0.01018 0.1207 0.01134 C 0.10794 0.02268 0.12734 0.00856 0.11172 0.02037 C 0.10768 0.02338 0.10638 0.02268 0.10156 0.025 C 0.10026 0.02546 0.09909 0.02662 0.09779 0.02708 C 0.09609 0.02801 0.0944 0.02847 0.09271 0.0294 C 0.0901 0.03078 0.08763 0.03241 0.08503 0.03403 C 0.08385 0.03472 0.08255 0.03565 0.08125 0.03611 C 0.07956 0.03703 0.07786 0.0375 0.07617 0.03842 C 0.07357 0.03981 0.07122 0.0419 0.06862 0.04305 L 0.05833 0.04745 C 0.05833 0.04768 0.04818 0.05208 0.04818 0.05231 L 0.0444 0.0544 C 0.03516 0.05347 0.02578 0.05393 0.01641 0.05208 C 0.01497 0.05162 0.01406 0.04861 0.01263 0.04745 C 0.01146 0.04653 0.01016 0.04606 0.00885 0.04514 C 0.00846 0.04305 0.0082 0.04051 0.00755 0.03842 C 0.0069 0.03611 0.0056 0.03426 0.00508 0.03171 C 0.00391 0.02731 0.00339 0.02268 0.00247 0.01805 L 0.00117 0.01134 C 0.00078 0.00903 4.16667E-7 0.00694 4.16667E-7 0.00463 L 4.16667E-7 2.22222E-6 " pathEditMode="relative" rAng="0" ptsTypes="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-9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C -0.00169 0.00069 -0.00339 0.00231 -0.00508 0.00231 C -0.0069 0.00231 -0.00847 0.00046 -0.01016 1.48148E-6 C -0.01276 -0.00093 -0.01524 -0.00162 -0.01784 -0.00232 L -0.03568 -0.00695 L -0.04583 -0.00903 C -0.04831 -0.00972 -0.05091 -0.01065 -0.05339 -0.01134 C -0.05638 -0.01227 -0.05938 -0.01296 -0.06237 -0.01366 C -0.06485 -0.01505 -0.06732 -0.01713 -0.06992 -0.01806 C -0.075 -0.01991 -0.0819 -0.02222 -0.08646 -0.025 C -0.08776 -0.0257 -0.08906 -0.02616 -0.09037 -0.02708 C -0.09375 -0.02986 -0.0974 -0.03241 -0.10052 -0.03611 C -0.10182 -0.03773 -0.103 -0.03958 -0.1043 -0.04074 C -0.10912 -0.04491 -0.11094 -0.04537 -0.11576 -0.04746 C -0.11745 -0.05046 -0.11888 -0.05417 -0.12083 -0.05648 C -0.12188 -0.05787 -0.12344 -0.05764 -0.12461 -0.0588 C -0.12604 -0.05996 -0.12722 -0.06181 -0.12852 -0.06343 C -0.1306 -0.06574 -0.13281 -0.06759 -0.13477 -0.07014 C -0.13698 -0.07292 -0.13919 -0.07593 -0.14115 -0.07917 C -0.14297 -0.08195 -0.1444 -0.08565 -0.14623 -0.0882 C -0.14961 -0.09259 -0.15417 -0.09375 -0.15768 -0.09722 C -0.15951 -0.09908 -0.16107 -0.10185 -0.16276 -0.10394 C -0.16758 -0.10996 -0.17044 -0.11366 -0.17552 -0.11759 C -0.17669 -0.11852 -0.178 -0.11898 -0.1793 -0.11991 L -0.18945 -0.13333 C -0.19115 -0.13565 -0.19284 -0.13796 -0.19453 -0.14005 C -0.19583 -0.14167 -0.19727 -0.14283 -0.19844 -0.14468 C -0.20026 -0.14746 -0.20182 -0.15093 -0.20352 -0.15371 C -0.20586 -0.15718 -0.20873 -0.15949 -0.21107 -0.16273 C -0.21276 -0.16505 -0.21445 -0.16736 -0.21615 -0.16945 C -0.21875 -0.17269 -0.22136 -0.17523 -0.22383 -0.17847 C -0.22552 -0.18079 -0.22722 -0.1831 -0.22891 -0.18542 C -0.23021 -0.18681 -0.23151 -0.1882 -0.23268 -0.18982 C -0.23412 -0.1919 -0.23516 -0.19468 -0.23659 -0.19653 C -0.2431 -0.20648 -0.23972 -0.19514 -0.24792 -0.21458 C -0.25274 -0.22593 -0.25 -0.22176 -0.2556 -0.22824 C -0.25807 -0.23496 -0.25833 -0.23634 -0.26198 -0.2419 C -0.26315 -0.24352 -0.26458 -0.24468 -0.26576 -0.2463 C -0.27552 -0.26088 -0.26393 -0.2463 -0.27344 -0.25764 C -0.27474 -0.26134 -0.27604 -0.26505 -0.27722 -0.26898 C -0.27813 -0.27176 -0.27878 -0.275 -0.27982 -0.27801 C -0.28125 -0.28195 -0.28477 -0.28889 -0.28607 -0.29375 C -0.28906 -0.30417 -0.28828 -0.30394 -0.28998 -0.31412 C -0.29037 -0.31644 -0.29076 -0.31852 -0.29115 -0.32083 C -0.29076 -0.35023 -0.29076 -0.37963 -0.28998 -0.40903 C -0.28985 -0.41134 -0.28932 -0.41366 -0.28867 -0.41574 C -0.28711 -0.4213 -0.28555 -0.42454 -0.28229 -0.42708 C -0.27982 -0.42894 -0.27474 -0.43148 -0.27474 -0.43125 C -0.27461 -0.43148 -0.23555 -0.42917 -0.22891 -0.42708 C -0.22708 -0.42639 -0.22565 -0.42361 -0.22383 -0.42246 C -0.22136 -0.4213 -0.21875 -0.42107 -0.21615 -0.42037 C -0.21367 -0.41875 -0.2112 -0.41667 -0.2086 -0.41574 C -0.20417 -0.41412 -0.2013 -0.41343 -0.19714 -0.41134 C -0.18542 -0.40533 -0.20443 -0.41412 -0.18698 -0.4044 C -0.1836 -0.40255 -0.17682 -0.4 -0.17682 -0.39977 C -0.16719 -0.38866 -0.17943 -0.40185 -0.16784 -0.39329 C -0.16654 -0.39213 -0.1655 -0.38982 -0.16406 -0.38866 C -0.16406 -0.38843 -0.15456 -0.3831 -0.15261 -0.38195 C -0.1513 -0.38125 -0.15013 -0.38033 -0.14883 -0.37963 L -0.13867 -0.375 C -0.13698 -0.37361 -0.13516 -0.37222 -0.1336 -0.3706 C -0.12891 -0.36574 -0.13021 -0.36528 -0.12461 -0.36158 C -0.12305 -0.36042 -0.12123 -0.35996 -0.11953 -0.35926 C -0.10469 -0.33958 -0.12839 -0.37037 -0.1043 -0.34352 L -0.09414 -0.33218 C -0.09206 -0.32986 -0.08985 -0.32778 -0.08776 -0.32546 C -0.08646 -0.32384 -0.08529 -0.32199 -0.08399 -0.32083 C -0.08177 -0.31898 -0.07474 -0.31505 -0.07253 -0.31181 C -0.06966 -0.30787 -0.06784 -0.30185 -0.06485 -0.29838 C -0.0625 -0.29537 -0.05482 -0.28681 -0.05222 -0.28241 C -0.04948 -0.27824 -0.0474 -0.27292 -0.04453 -0.26898 C -0.04245 -0.26597 -0.04024 -0.26296 -0.03815 -0.25996 C -0.03685 -0.25787 -0.03581 -0.25509 -0.03438 -0.25301 C -0.0332 -0.25139 -0.03177 -0.25023 -0.0306 -0.24861 C -0.02123 -0.23681 -0.02982 -0.24653 -0.01914 -0.23496 C -0.0155 -0.22523 -0.01432 -0.2213 -0.00768 -0.2125 C -0.00599 -0.21019 -0.00417 -0.2081 -0.00261 -0.20556 C 0.00247 -0.19792 0.00039 -0.19954 0.00508 -0.18982 C 0.00625 -0.1875 0.00781 -0.18565 0.00885 -0.1831 C 0.01068 -0.17871 0.01393 -0.16945 0.01393 -0.16921 C 0.01432 -0.16736 0.01484 -0.16505 0.01523 -0.16273 C 0.0168 -0.15278 0.01614 -0.15278 0.01901 -0.14236 C 0.01966 -0.14005 0.0207 -0.13796 0.02161 -0.13565 C 0.022 -0.13333 0.02252 -0.13125 0.02278 -0.12894 C 0.02383 -0.12292 0.02422 -0.11667 0.02539 -0.11088 C 0.02721 -0.10116 0.0263 -0.10625 0.02799 -0.09491 C 0.02747 -0.07755 0.02734 -0.06019 0.02669 -0.04306 C 0.02656 -0.04051 0.02604 -0.03843 0.02539 -0.03611 C 0.02474 -0.0338 0.0237 -0.03171 0.02278 -0.0294 C 0.02239 -0.02708 0.02226 -0.02477 0.02161 -0.02269 C 0.01797 -0.01111 0.01784 -0.01134 0.01393 -0.00463 " pathEditMode="relative" rAng="0" ptsTypes="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4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3">
            <a:extLst>
              <a:ext uri="{FF2B5EF4-FFF2-40B4-BE49-F238E27FC236}">
                <a16:creationId xmlns:a16="http://schemas.microsoft.com/office/drawing/2014/main" id="{A73BCFB0-DA07-4B8E-BC84-5A4A7594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14093" r="22076"/>
          <a:stretch>
            <a:fillRect/>
          </a:stretch>
        </p:blipFill>
        <p:spPr bwMode="auto">
          <a:xfrm>
            <a:off x="8637588" y="3159125"/>
            <a:ext cx="355441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F5150D4-2AEA-4AC0-ADA4-4220659A2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58750"/>
            <a:ext cx="6337300" cy="5238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板块二：依法行使权利，自觉履行义务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CC1E159-98B7-4025-981F-6774DCD84464}"/>
              </a:ext>
            </a:extLst>
          </p:cNvPr>
          <p:cNvSpPr/>
          <p:nvPr/>
        </p:nvSpPr>
        <p:spPr>
          <a:xfrm>
            <a:off x="455627" y="899478"/>
            <a:ext cx="10884817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国内疫情形势好转，国外疫情十分严重。为了避免被感染，很多的留学生想要归国。为了防止境外输入，我们国家也是采取了很严格的管控措施。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最近有些留学生，因不满国家管控措施，而在网上抱怨。</a:t>
            </a:r>
            <a:r>
              <a:rPr lang="zh-CN" altLang="en-US" sz="24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山西太原</a:t>
            </a:r>
            <a:r>
              <a:rPr lang="en-US" altLang="zh-CN" sz="24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4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岁留学生隔离期间随意走动，工作人员上门规劝时，他却说出行是我的自由，，不仅隔窗辱骂，还向工作人员泼开水。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rgbClr val="FA068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47E9AC96-5102-4F48-973D-D895E338B6D3}"/>
              </a:ext>
            </a:extLst>
          </p:cNvPr>
          <p:cNvSpPr txBox="1"/>
          <p:nvPr/>
        </p:nvSpPr>
        <p:spPr>
          <a:xfrm>
            <a:off x="484188" y="2984500"/>
            <a:ext cx="949801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Q: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从权利和义务关系的角度，评析材料中该留学生言行。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462" name="TextBox 16">
            <a:hlinkClick r:id="rId3" action="ppaction://hlinksldjump"/>
            <a:extLst>
              <a:ext uri="{FF2B5EF4-FFF2-40B4-BE49-F238E27FC236}">
                <a16:creationId xmlns:a16="http://schemas.microsoft.com/office/drawing/2014/main" id="{485425C9-0BBD-409A-B665-36E63BCF1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2955925"/>
            <a:ext cx="781050" cy="503238"/>
          </a:xfrm>
          <a:prstGeom prst="rect">
            <a:avLst/>
          </a:prstGeom>
          <a:noFill/>
          <a:ln w="539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3" name="TextBox 16">
            <a:hlinkClick r:id="rId3" action="ppaction://hlinksldjump"/>
            <a:extLst>
              <a:ext uri="{FF2B5EF4-FFF2-40B4-BE49-F238E27FC236}">
                <a16:creationId xmlns:a16="http://schemas.microsoft.com/office/drawing/2014/main" id="{902B73CC-6EB0-44F9-83A7-105E7D1FF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2973388"/>
            <a:ext cx="2452687" cy="503237"/>
          </a:xfrm>
          <a:prstGeom prst="rect">
            <a:avLst/>
          </a:prstGeom>
          <a:noFill/>
          <a:ln w="539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16">
            <a:hlinkClick r:id="rId3" action="ppaction://hlinksldjump"/>
            <a:extLst>
              <a:ext uri="{FF2B5EF4-FFF2-40B4-BE49-F238E27FC236}">
                <a16:creationId xmlns:a16="http://schemas.microsoft.com/office/drawing/2014/main" id="{9F778271-4794-4C21-99D4-76B45CF2B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813" y="2984500"/>
            <a:ext cx="781050" cy="503238"/>
          </a:xfrm>
          <a:prstGeom prst="rect">
            <a:avLst/>
          </a:prstGeom>
          <a:noFill/>
          <a:ln w="539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462" grpId="0" animBg="1"/>
      <p:bldP spid="1946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B9B2451-1194-475E-B9DB-FF15B8759C1C}"/>
              </a:ext>
            </a:extLst>
          </p:cNvPr>
          <p:cNvSpPr txBox="1"/>
          <p:nvPr/>
        </p:nvSpPr>
        <p:spPr>
          <a:xfrm>
            <a:off x="401638" y="454025"/>
            <a:ext cx="8870950" cy="5222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Q: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从权利和义务关系的角度，评析材料中留学生的言行。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8380A91-4654-453D-B418-434643B7878D}"/>
              </a:ext>
            </a:extLst>
          </p:cNvPr>
          <p:cNvSpPr/>
          <p:nvPr/>
        </p:nvSpPr>
        <p:spPr>
          <a:xfrm>
            <a:off x="222805" y="1055543"/>
            <a:ext cx="11746390" cy="452310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、判断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定性（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分）：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、找出合理处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理由（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分）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、找出错处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理由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(2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）危害（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分）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0070C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、正确做法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(1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分）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0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C3EE2758-C949-4174-89EA-232CBE64D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3" y="423863"/>
            <a:ext cx="936625" cy="504825"/>
          </a:xfrm>
          <a:prstGeom prst="rect">
            <a:avLst/>
          </a:prstGeom>
          <a:noFill/>
          <a:ln w="539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8EB96CB-A929-4F69-B604-4DF78C37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1577975"/>
            <a:ext cx="5294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言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：出行是我的自由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0B8F09B-8EC3-4A5B-B9ED-10604E40B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809875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：疫情隔离期间随意走动、辱骂、泼开水</a:t>
            </a:r>
          </a:p>
        </p:txBody>
      </p:sp>
      <p:sp>
        <p:nvSpPr>
          <p:cNvPr id="12" name="TextBox 16">
            <a:hlinkClick r:id="rId3" action="ppaction://hlinksldjump"/>
            <a:extLst>
              <a:ext uri="{FF2B5EF4-FFF2-40B4-BE49-F238E27FC236}">
                <a16:creationId xmlns:a16="http://schemas.microsoft.com/office/drawing/2014/main" id="{9D71AEB5-A250-4653-9744-D741EA618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425450"/>
            <a:ext cx="781050" cy="503238"/>
          </a:xfrm>
          <a:prstGeom prst="rect">
            <a:avLst/>
          </a:prstGeom>
          <a:noFill/>
          <a:ln w="539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C531931-2AFF-4B2D-96A4-DCED4C3C837C}"/>
              </a:ext>
            </a:extLst>
          </p:cNvPr>
          <p:cNvSpPr txBox="1"/>
          <p:nvPr/>
        </p:nvSpPr>
        <p:spPr>
          <a:xfrm>
            <a:off x="411163" y="133350"/>
            <a:ext cx="8870950" cy="5222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Q: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从权利和义务关系的角度，评析材料中留学生的言行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739B393-5F26-4E9A-8595-14A5EC6573E4}"/>
              </a:ext>
            </a:extLst>
          </p:cNvPr>
          <p:cNvSpPr/>
          <p:nvPr/>
        </p:nvSpPr>
        <p:spPr>
          <a:xfrm>
            <a:off x="3006090" y="927735"/>
            <a:ext cx="8663305" cy="5441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错的  不道德、违法，割裂了</a:t>
            </a:r>
            <a:r>
              <a:rPr lang="zh-CN" altLang="en-US" sz="2400" b="1" dirty="0">
                <a:highlight>
                  <a:srgbClr val="FF7C8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权利和义务的关系  </a:t>
            </a:r>
            <a:endParaRPr lang="en-US" altLang="zh-CN" sz="2400" b="1" dirty="0">
              <a:highlight>
                <a:srgbClr val="FF7C8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有出行的自由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：法律保护公民的人身自由（人身自由是公民最基本最重要的权利）。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隔离期间随意走动、辱骂泼开水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错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原因（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：①</a:t>
            </a:r>
            <a:r>
              <a:rPr lang="zh-CN" altLang="en-US" sz="2400" b="1" dirty="0">
                <a:highlight>
                  <a:srgbClr val="FF7C8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权利和义务相互依存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、相互促进。权利的实现需要义务的履行，义务的履行促进权利的实现。任何公民既不能只享有权利而不承担义务，也不应只承担义务而不享受权利。②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公民享有人身自由，也要履行义务，遵守宪法和法律，不得损坏国家、社会、集体的权利和其他公民的合法权益</a:t>
            </a:r>
            <a:endParaRPr lang="en-US" altLang="zh-CN" sz="2400" b="1" dirty="0">
              <a:solidFill>
                <a:srgbClr val="0070C0"/>
              </a:solidFill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）危害（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：①随意走动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不利于保护自己和他人的生命健康，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不利于防控疫情。②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辱骂泼开水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损害他人合法权益，是违法行为，应承担法律责任。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我们要</a:t>
            </a:r>
            <a:r>
              <a:rPr lang="zh-CN" altLang="en-US" sz="2400" b="1" dirty="0">
                <a:highlight>
                  <a:srgbClr val="FF7C8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坚持权利和义务相统一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，不仅要增强权利意识，依法行使权利，而且要增强义务观念，自觉履行法定义务。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4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5227DE4D-71D4-4BA4-A8DE-46019041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150813"/>
            <a:ext cx="936625" cy="504825"/>
          </a:xfrm>
          <a:prstGeom prst="rect">
            <a:avLst/>
          </a:prstGeom>
          <a:noFill/>
          <a:ln w="539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6AA5918-0934-4887-868F-8ACE63DC1F00}"/>
              </a:ext>
            </a:extLst>
          </p:cNvPr>
          <p:cNvSpPr/>
          <p:nvPr/>
        </p:nvSpPr>
        <p:spPr>
          <a:xfrm>
            <a:off x="130908" y="758253"/>
            <a:ext cx="2823112" cy="609974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、判断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定性（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、找出合理处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理由（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、找出错处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理由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0070C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0070C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0070C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、正确做法（</a:t>
            </a:r>
            <a:r>
              <a:rPr lang="en-US" altLang="zh-CN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6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1ED924CC-0DB6-44EB-9A18-4E14B4DE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" y="158750"/>
            <a:ext cx="2452688" cy="503238"/>
          </a:xfrm>
          <a:prstGeom prst="rect">
            <a:avLst/>
          </a:prstGeom>
          <a:noFill/>
          <a:ln w="539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7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08B8C5B3-2045-4BA0-8B7E-19973F802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763" y="169863"/>
            <a:ext cx="781050" cy="503237"/>
          </a:xfrm>
          <a:prstGeom prst="rect">
            <a:avLst/>
          </a:prstGeom>
          <a:noFill/>
          <a:ln w="539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 23">
            <a:extLst>
              <a:ext uri="{FF2B5EF4-FFF2-40B4-BE49-F238E27FC236}">
                <a16:creationId xmlns:a16="http://schemas.microsoft.com/office/drawing/2014/main" id="{1E8D29A5-DBDE-447F-8A84-7E1DB32EC8C6}"/>
              </a:ext>
            </a:extLst>
          </p:cNvPr>
          <p:cNvGrpSpPr>
            <a:grpSpLocks/>
          </p:cNvGrpSpPr>
          <p:nvPr/>
        </p:nvGrpSpPr>
        <p:grpSpPr bwMode="auto">
          <a:xfrm>
            <a:off x="6194425" y="2371725"/>
            <a:ext cx="969963" cy="857250"/>
            <a:chOff x="7734984" y="963032"/>
            <a:chExt cx="753416" cy="742822"/>
          </a:xfrm>
        </p:grpSpPr>
        <p:sp>
          <p:nvSpPr>
            <p:cNvPr id="3" name="Shape 120">
              <a:extLst>
                <a:ext uri="{FF2B5EF4-FFF2-40B4-BE49-F238E27FC236}">
                  <a16:creationId xmlns:a16="http://schemas.microsoft.com/office/drawing/2014/main" id="{8EAE1F74-ECE2-4E50-87CC-A537952049F6}"/>
                </a:ext>
              </a:extLst>
            </p:cNvPr>
            <p:cNvSpPr/>
            <p:nvPr/>
          </p:nvSpPr>
          <p:spPr>
            <a:xfrm>
              <a:off x="7734984" y="963032"/>
              <a:ext cx="74231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699" name="文本框 3">
              <a:extLst>
                <a:ext uri="{FF2B5EF4-FFF2-40B4-BE49-F238E27FC236}">
                  <a16:creationId xmlns:a16="http://schemas.microsoft.com/office/drawing/2014/main" id="{1E02010C-12AE-4E70-B292-2A7BC44A5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7571" y="1129302"/>
              <a:ext cx="700829" cy="45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公民</a:t>
              </a:r>
            </a:p>
          </p:txBody>
        </p:sp>
      </p:grpSp>
      <p:grpSp>
        <p:nvGrpSpPr>
          <p:cNvPr id="26627" name="组 24">
            <a:extLst>
              <a:ext uri="{FF2B5EF4-FFF2-40B4-BE49-F238E27FC236}">
                <a16:creationId xmlns:a16="http://schemas.microsoft.com/office/drawing/2014/main" id="{357E4A8B-0AEE-45D5-9EE4-AD94CF957CAA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3627438"/>
            <a:ext cx="957262" cy="857250"/>
            <a:chOff x="6100475" y="3854854"/>
            <a:chExt cx="742578" cy="742822"/>
          </a:xfrm>
        </p:grpSpPr>
        <p:sp>
          <p:nvSpPr>
            <p:cNvPr id="6" name="Shape 122">
              <a:extLst>
                <a:ext uri="{FF2B5EF4-FFF2-40B4-BE49-F238E27FC236}">
                  <a16:creationId xmlns:a16="http://schemas.microsoft.com/office/drawing/2014/main" id="{309E00E7-86A9-481E-83E5-96D448E2A208}"/>
                </a:ext>
              </a:extLst>
            </p:cNvPr>
            <p:cNvSpPr/>
            <p:nvPr/>
          </p:nvSpPr>
          <p:spPr>
            <a:xfrm>
              <a:off x="6100475" y="3854854"/>
              <a:ext cx="74257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8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697" name="文本框 6">
              <a:extLst>
                <a:ext uri="{FF2B5EF4-FFF2-40B4-BE49-F238E27FC236}">
                  <a16:creationId xmlns:a16="http://schemas.microsoft.com/office/drawing/2014/main" id="{EA14FE9A-6A7C-467B-B579-8B26A1F66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906" y="3970757"/>
              <a:ext cx="700828" cy="45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权利</a:t>
              </a:r>
            </a:p>
          </p:txBody>
        </p:sp>
      </p:grpSp>
      <p:grpSp>
        <p:nvGrpSpPr>
          <p:cNvPr id="26628" name="组 22">
            <a:extLst>
              <a:ext uri="{FF2B5EF4-FFF2-40B4-BE49-F238E27FC236}">
                <a16:creationId xmlns:a16="http://schemas.microsoft.com/office/drawing/2014/main" id="{5C34FACE-7373-4AE4-AF58-7411F0027FFF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3592513"/>
            <a:ext cx="985837" cy="858837"/>
            <a:chOff x="9872423" y="4483514"/>
            <a:chExt cx="764803" cy="742822"/>
          </a:xfrm>
        </p:grpSpPr>
        <p:sp>
          <p:nvSpPr>
            <p:cNvPr id="9" name="Shape 121">
              <a:extLst>
                <a:ext uri="{FF2B5EF4-FFF2-40B4-BE49-F238E27FC236}">
                  <a16:creationId xmlns:a16="http://schemas.microsoft.com/office/drawing/2014/main" id="{8ADE2DF1-D90F-4845-8312-1CED7573EBCD}"/>
                </a:ext>
              </a:extLst>
            </p:cNvPr>
            <p:cNvSpPr/>
            <p:nvPr/>
          </p:nvSpPr>
          <p:spPr>
            <a:xfrm>
              <a:off x="9872423" y="4483514"/>
              <a:ext cx="742635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2" y="1855"/>
                  </a:moveTo>
                  <a:cubicBezTo>
                    <a:pt x="435" y="3678"/>
                    <a:pt x="-1127" y="9085"/>
                    <a:pt x="1048" y="11828"/>
                  </a:cubicBezTo>
                  <a:cubicBezTo>
                    <a:pt x="7916" y="20487"/>
                    <a:pt x="20473" y="10972"/>
                    <a:pt x="14024" y="3054"/>
                  </a:cubicBezTo>
                  <a:cubicBezTo>
                    <a:pt x="11228" y="-379"/>
                    <a:pt x="5948" y="-1113"/>
                    <a:pt x="2532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695" name="文本框 9">
              <a:extLst>
                <a:ext uri="{FF2B5EF4-FFF2-40B4-BE49-F238E27FC236}">
                  <a16:creationId xmlns:a16="http://schemas.microsoft.com/office/drawing/2014/main" id="{F698AE6A-8FB2-4689-84D3-83091668C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6397" y="4624619"/>
              <a:ext cx="700829" cy="45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义务</a:t>
              </a: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3388A18-C284-4381-8866-8FD5324F77DA}"/>
              </a:ext>
            </a:extLst>
          </p:cNvPr>
          <p:cNvCxnSpPr/>
          <p:nvPr/>
        </p:nvCxnSpPr>
        <p:spPr>
          <a:xfrm flipH="1">
            <a:off x="5821363" y="3086100"/>
            <a:ext cx="439737" cy="5413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222A2F4-AA6F-443B-875D-8A6E2FE1C90C}"/>
              </a:ext>
            </a:extLst>
          </p:cNvPr>
          <p:cNvCxnSpPr>
            <a:cxnSpLocks/>
          </p:cNvCxnSpPr>
          <p:nvPr/>
        </p:nvCxnSpPr>
        <p:spPr>
          <a:xfrm flipH="1">
            <a:off x="6192838" y="4149725"/>
            <a:ext cx="10271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0E61E27-00A8-4CAC-8095-717C7F8C1C11}"/>
              </a:ext>
            </a:extLst>
          </p:cNvPr>
          <p:cNvCxnSpPr>
            <a:cxnSpLocks/>
          </p:cNvCxnSpPr>
          <p:nvPr/>
        </p:nvCxnSpPr>
        <p:spPr>
          <a:xfrm>
            <a:off x="7002463" y="3086100"/>
            <a:ext cx="520700" cy="5413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箭头: 右 23">
            <a:extLst>
              <a:ext uri="{FF2B5EF4-FFF2-40B4-BE49-F238E27FC236}">
                <a16:creationId xmlns:a16="http://schemas.microsoft.com/office/drawing/2014/main" id="{2FD3B009-A424-46A4-88CD-1DA5972EAE24}"/>
              </a:ext>
            </a:extLst>
          </p:cNvPr>
          <p:cNvSpPr/>
          <p:nvPr/>
        </p:nvSpPr>
        <p:spPr>
          <a:xfrm rot="16200000">
            <a:off x="6180138" y="1639887"/>
            <a:ext cx="901700" cy="52387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6DCD58C1-E45D-41D7-88B6-9C293D278A70}"/>
              </a:ext>
            </a:extLst>
          </p:cNvPr>
          <p:cNvSpPr/>
          <p:nvPr/>
        </p:nvSpPr>
        <p:spPr>
          <a:xfrm rot="5400000">
            <a:off x="6227763" y="4340225"/>
            <a:ext cx="903288" cy="52228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F36B929-5935-42BA-8882-5FCCFD354CBB}"/>
              </a:ext>
            </a:extLst>
          </p:cNvPr>
          <p:cNvSpPr txBox="1"/>
          <p:nvPr/>
        </p:nvSpPr>
        <p:spPr>
          <a:xfrm>
            <a:off x="4125111" y="5097741"/>
            <a:ext cx="5494081" cy="1631216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、权利与义务相统一、相互依存、相互促进。</a:t>
            </a:r>
            <a:endParaRPr lang="en-US" altLang="zh-CN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 b="1" dirty="0">
                <a:solidFill>
                  <a:srgbClr val="FF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公民自觉履行义务，</a:t>
            </a:r>
            <a:r>
              <a:rPr lang="en-US" altLang="zh-CN" sz="2000" b="1" dirty="0">
                <a:solidFill>
                  <a:srgbClr val="FF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000" b="1" dirty="0">
                <a:solidFill>
                  <a:srgbClr val="FF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，为其权利的实现提供和创造更好的条件</a:t>
            </a:r>
            <a:endParaRPr lang="en-US" altLang="zh-CN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 b="1" dirty="0">
                <a:solidFill>
                  <a:srgbClr val="FF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公民权利的充分实现，可以激发公民的主人翁意识，</a:t>
            </a:r>
            <a:r>
              <a:rPr lang="en-US" altLang="zh-CN" sz="2000" b="1" dirty="0">
                <a:solidFill>
                  <a:srgbClr val="FF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000" b="1" dirty="0">
                <a:solidFill>
                  <a:srgbClr val="FF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自觉承担对国家和社会的责任。</a:t>
            </a:r>
            <a:endParaRPr lang="en-US" altLang="zh-CN" sz="2000" b="1" dirty="0">
              <a:solidFill>
                <a:srgbClr val="FF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0B8B69B-9B50-4CB4-8EB6-9D2B13FB9A9D}"/>
              </a:ext>
            </a:extLst>
          </p:cNvPr>
          <p:cNvSpPr txBox="1"/>
          <p:nvPr/>
        </p:nvSpPr>
        <p:spPr>
          <a:xfrm>
            <a:off x="6883659" y="1591669"/>
            <a:ext cx="148734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怎么做</a:t>
            </a:r>
            <a:r>
              <a:rPr lang="en-US" altLang="zh-CN" sz="2800" b="1" dirty="0">
                <a:solidFill>
                  <a:srgbClr val="FA068C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(C)</a:t>
            </a:r>
            <a:endParaRPr lang="zh-CN" altLang="en-US" sz="2800" b="1" dirty="0">
              <a:solidFill>
                <a:srgbClr val="FA068C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91BF8EF-57E5-4E73-9221-145B00ED00E5}"/>
              </a:ext>
            </a:extLst>
          </p:cNvPr>
          <p:cNvSpPr txBox="1"/>
          <p:nvPr/>
        </p:nvSpPr>
        <p:spPr>
          <a:xfrm>
            <a:off x="4116952" y="345851"/>
            <a:ext cx="5565339" cy="1200329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我们要坚持权利和义务相统一，不仅要增强权利意识，依法行使权利，而且要增强义务观念，自觉履行法定义务。</a:t>
            </a:r>
            <a:endParaRPr lang="zh-CN" altLang="en-US" sz="2400" b="1">
              <a:latin typeface="【阿菁提取】手账体" panose="00020600040101010101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6626FC4-E4AA-4442-BD71-F0D32199C560}"/>
              </a:ext>
            </a:extLst>
          </p:cNvPr>
          <p:cNvSpPr txBox="1"/>
          <p:nvPr/>
        </p:nvSpPr>
        <p:spPr>
          <a:xfrm>
            <a:off x="6898412" y="4384297"/>
            <a:ext cx="148734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关系</a:t>
            </a:r>
            <a:r>
              <a:rPr lang="en-US" altLang="zh-CN" sz="2800" b="1" dirty="0">
                <a:solidFill>
                  <a:srgbClr val="FA068C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(C)</a:t>
            </a:r>
            <a:endParaRPr lang="zh-CN" altLang="en-US" sz="2800" b="1" dirty="0">
              <a:solidFill>
                <a:srgbClr val="FA068C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7E7460C-E74F-4785-9B67-E61E804AF7EC}"/>
              </a:ext>
            </a:extLst>
          </p:cNvPr>
          <p:cNvCxnSpPr>
            <a:cxnSpLocks/>
          </p:cNvCxnSpPr>
          <p:nvPr/>
        </p:nvCxnSpPr>
        <p:spPr>
          <a:xfrm>
            <a:off x="4267200" y="2420938"/>
            <a:ext cx="1085850" cy="14224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BEC0530B-3789-4671-8F47-0EFBE26EB0C7}"/>
              </a:ext>
            </a:extLst>
          </p:cNvPr>
          <p:cNvCxnSpPr>
            <a:cxnSpLocks/>
          </p:cNvCxnSpPr>
          <p:nvPr/>
        </p:nvCxnSpPr>
        <p:spPr>
          <a:xfrm flipH="1">
            <a:off x="3538538" y="2420938"/>
            <a:ext cx="72866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62B3E98D-DB58-48F1-A0B5-29CD2CB2CE8E}"/>
              </a:ext>
            </a:extLst>
          </p:cNvPr>
          <p:cNvSpPr txBox="1"/>
          <p:nvPr/>
        </p:nvSpPr>
        <p:spPr>
          <a:xfrm>
            <a:off x="3533732" y="1900127"/>
            <a:ext cx="1228239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r>
              <a:rPr lang="en-US" altLang="zh-CN" sz="2800" b="1" dirty="0">
                <a:solidFill>
                  <a:srgbClr val="FA068C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(A)</a:t>
            </a:r>
            <a:endParaRPr lang="zh-CN" altLang="en-US" sz="2800" b="1" dirty="0">
              <a:solidFill>
                <a:srgbClr val="FA068C"/>
              </a:solidFill>
              <a:highlight>
                <a:srgbClr val="00FFFF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右大括号 42">
            <a:extLst>
              <a:ext uri="{FF2B5EF4-FFF2-40B4-BE49-F238E27FC236}">
                <a16:creationId xmlns:a16="http://schemas.microsoft.com/office/drawing/2014/main" id="{C7B6FFD0-FB4B-4396-AAC2-24D0BA972931}"/>
              </a:ext>
            </a:extLst>
          </p:cNvPr>
          <p:cNvSpPr/>
          <p:nvPr/>
        </p:nvSpPr>
        <p:spPr>
          <a:xfrm>
            <a:off x="3105150" y="1182688"/>
            <a:ext cx="436563" cy="2478087"/>
          </a:xfrm>
          <a:prstGeom prst="rightBrace">
            <a:avLst>
              <a:gd name="adj1" fmla="val 63947"/>
              <a:gd name="adj2" fmla="val 4894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E31B767-9274-431B-B125-0DD2B3AB5ED6}"/>
              </a:ext>
            </a:extLst>
          </p:cNvPr>
          <p:cNvCxnSpPr>
            <a:cxnSpLocks/>
          </p:cNvCxnSpPr>
          <p:nvPr/>
        </p:nvCxnSpPr>
        <p:spPr>
          <a:xfrm>
            <a:off x="1851025" y="1450975"/>
            <a:ext cx="118745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1C4FD58F-FF3F-4C56-A6C7-EE69CB8DFD78}"/>
              </a:ext>
            </a:extLst>
          </p:cNvPr>
          <p:cNvCxnSpPr>
            <a:cxnSpLocks/>
          </p:cNvCxnSpPr>
          <p:nvPr/>
        </p:nvCxnSpPr>
        <p:spPr>
          <a:xfrm>
            <a:off x="1851025" y="2065338"/>
            <a:ext cx="118745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AD092DD7-6AFF-4433-94E4-0ACD0542EC95}"/>
              </a:ext>
            </a:extLst>
          </p:cNvPr>
          <p:cNvCxnSpPr>
            <a:cxnSpLocks/>
          </p:cNvCxnSpPr>
          <p:nvPr/>
        </p:nvCxnSpPr>
        <p:spPr>
          <a:xfrm>
            <a:off x="1851025" y="2700338"/>
            <a:ext cx="118745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15274578-C252-4038-A6F6-2FF417017563}"/>
              </a:ext>
            </a:extLst>
          </p:cNvPr>
          <p:cNvCxnSpPr>
            <a:cxnSpLocks/>
          </p:cNvCxnSpPr>
          <p:nvPr/>
        </p:nvCxnSpPr>
        <p:spPr>
          <a:xfrm>
            <a:off x="1851025" y="3355975"/>
            <a:ext cx="118745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右大括号 49">
            <a:extLst>
              <a:ext uri="{FF2B5EF4-FFF2-40B4-BE49-F238E27FC236}">
                <a16:creationId xmlns:a16="http://schemas.microsoft.com/office/drawing/2014/main" id="{AB4C88D4-9C88-412A-A3F5-45437E3A0680}"/>
              </a:ext>
            </a:extLst>
          </p:cNvPr>
          <p:cNvSpPr/>
          <p:nvPr/>
        </p:nvSpPr>
        <p:spPr>
          <a:xfrm>
            <a:off x="1565275" y="692150"/>
            <a:ext cx="252413" cy="1581150"/>
          </a:xfrm>
          <a:prstGeom prst="rightBrace">
            <a:avLst>
              <a:gd name="adj1" fmla="val 63947"/>
              <a:gd name="adj2" fmla="val 4894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76A7F52E-A51C-435B-AAAD-1BD7C29076E8}"/>
              </a:ext>
            </a:extLst>
          </p:cNvPr>
          <p:cNvCxnSpPr>
            <a:cxnSpLocks/>
          </p:cNvCxnSpPr>
          <p:nvPr/>
        </p:nvCxnSpPr>
        <p:spPr>
          <a:xfrm>
            <a:off x="573088" y="950913"/>
            <a:ext cx="86042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5514EF3-C53F-4B94-B6D4-14A60A9E1CEB}"/>
              </a:ext>
            </a:extLst>
          </p:cNvPr>
          <p:cNvCxnSpPr>
            <a:cxnSpLocks/>
          </p:cNvCxnSpPr>
          <p:nvPr/>
        </p:nvCxnSpPr>
        <p:spPr>
          <a:xfrm>
            <a:off x="546100" y="1450975"/>
            <a:ext cx="86201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41BB6842-293C-49DE-83E8-A6572B889C39}"/>
              </a:ext>
            </a:extLst>
          </p:cNvPr>
          <p:cNvCxnSpPr>
            <a:cxnSpLocks/>
          </p:cNvCxnSpPr>
          <p:nvPr/>
        </p:nvCxnSpPr>
        <p:spPr>
          <a:xfrm>
            <a:off x="573088" y="1927225"/>
            <a:ext cx="86042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74B8322-1CFB-45B2-BBB3-6B28D33870A5}"/>
              </a:ext>
            </a:extLst>
          </p:cNvPr>
          <p:cNvCxnSpPr>
            <a:cxnSpLocks/>
          </p:cNvCxnSpPr>
          <p:nvPr/>
        </p:nvCxnSpPr>
        <p:spPr>
          <a:xfrm flipH="1">
            <a:off x="7929563" y="2232025"/>
            <a:ext cx="962025" cy="14509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0E91390F-93F1-4BB1-BA05-C690EE61BA24}"/>
              </a:ext>
            </a:extLst>
          </p:cNvPr>
          <p:cNvCxnSpPr>
            <a:cxnSpLocks/>
          </p:cNvCxnSpPr>
          <p:nvPr/>
        </p:nvCxnSpPr>
        <p:spPr>
          <a:xfrm flipH="1">
            <a:off x="8891588" y="2232025"/>
            <a:ext cx="72707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B856D841-51A6-46B4-8A33-8F34580A1FDA}"/>
              </a:ext>
            </a:extLst>
          </p:cNvPr>
          <p:cNvSpPr txBox="1"/>
          <p:nvPr/>
        </p:nvSpPr>
        <p:spPr>
          <a:xfrm>
            <a:off x="8856503" y="1726425"/>
            <a:ext cx="1228239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r>
              <a:rPr lang="en-US" altLang="zh-CN" sz="2800" b="1" dirty="0">
                <a:solidFill>
                  <a:srgbClr val="FA068C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(A)</a:t>
            </a:r>
            <a:endParaRPr lang="zh-CN" altLang="en-US" sz="2800" b="1" dirty="0">
              <a:solidFill>
                <a:srgbClr val="FA068C"/>
              </a:solidFill>
              <a:highlight>
                <a:srgbClr val="00FFFF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" name="右大括号 59">
            <a:extLst>
              <a:ext uri="{FF2B5EF4-FFF2-40B4-BE49-F238E27FC236}">
                <a16:creationId xmlns:a16="http://schemas.microsoft.com/office/drawing/2014/main" id="{B6F86730-B587-4247-B8CE-4BD3BE44A014}"/>
              </a:ext>
            </a:extLst>
          </p:cNvPr>
          <p:cNvSpPr/>
          <p:nvPr/>
        </p:nvSpPr>
        <p:spPr>
          <a:xfrm rot="10800000">
            <a:off x="9559925" y="950913"/>
            <a:ext cx="434975" cy="2478087"/>
          </a:xfrm>
          <a:prstGeom prst="rightBrace">
            <a:avLst>
              <a:gd name="adj1" fmla="val 63947"/>
              <a:gd name="adj2" fmla="val 4894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95138099-AFF9-4C22-85D9-5A9F213901D4}"/>
              </a:ext>
            </a:extLst>
          </p:cNvPr>
          <p:cNvCxnSpPr>
            <a:cxnSpLocks/>
          </p:cNvCxnSpPr>
          <p:nvPr/>
        </p:nvCxnSpPr>
        <p:spPr>
          <a:xfrm>
            <a:off x="9994900" y="1339850"/>
            <a:ext cx="118903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20EC1D2C-71C6-449B-B13B-334E70E1EA5D}"/>
              </a:ext>
            </a:extLst>
          </p:cNvPr>
          <p:cNvCxnSpPr>
            <a:cxnSpLocks/>
          </p:cNvCxnSpPr>
          <p:nvPr/>
        </p:nvCxnSpPr>
        <p:spPr>
          <a:xfrm>
            <a:off x="9994900" y="1954213"/>
            <a:ext cx="118903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2075A498-7DF5-4E3C-A007-68CE187AA124}"/>
              </a:ext>
            </a:extLst>
          </p:cNvPr>
          <p:cNvCxnSpPr>
            <a:cxnSpLocks/>
          </p:cNvCxnSpPr>
          <p:nvPr/>
        </p:nvCxnSpPr>
        <p:spPr>
          <a:xfrm>
            <a:off x="9994900" y="2589213"/>
            <a:ext cx="118903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7CDE27AC-3EA1-444D-A4BB-2BA836A91AE9}"/>
              </a:ext>
            </a:extLst>
          </p:cNvPr>
          <p:cNvCxnSpPr>
            <a:cxnSpLocks/>
          </p:cNvCxnSpPr>
          <p:nvPr/>
        </p:nvCxnSpPr>
        <p:spPr>
          <a:xfrm>
            <a:off x="9994900" y="3246438"/>
            <a:ext cx="118903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E63F125C-1A24-4868-87A9-B5C019CAED71}"/>
              </a:ext>
            </a:extLst>
          </p:cNvPr>
          <p:cNvCxnSpPr>
            <a:cxnSpLocks/>
          </p:cNvCxnSpPr>
          <p:nvPr/>
        </p:nvCxnSpPr>
        <p:spPr>
          <a:xfrm flipV="1">
            <a:off x="4267200" y="3943350"/>
            <a:ext cx="996950" cy="1082675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D07F1167-DFF1-4BD2-9AB4-BCCE422929B3}"/>
              </a:ext>
            </a:extLst>
          </p:cNvPr>
          <p:cNvCxnSpPr>
            <a:cxnSpLocks/>
          </p:cNvCxnSpPr>
          <p:nvPr/>
        </p:nvCxnSpPr>
        <p:spPr>
          <a:xfrm flipH="1">
            <a:off x="2784475" y="5053013"/>
            <a:ext cx="1482725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1371BD09-87BB-4FFF-9342-E9B619238268}"/>
              </a:ext>
            </a:extLst>
          </p:cNvPr>
          <p:cNvSpPr txBox="1"/>
          <p:nvPr/>
        </p:nvSpPr>
        <p:spPr>
          <a:xfrm>
            <a:off x="368291" y="4687721"/>
            <a:ext cx="2416943" cy="1815882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、行使权利有界限</a:t>
            </a:r>
            <a:endParaRPr lang="en-US" altLang="zh-CN" sz="28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FF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FF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、维护权利守程序</a:t>
            </a:r>
            <a:endParaRPr lang="en-US" altLang="zh-CN" sz="2800" b="1" dirty="0">
              <a:solidFill>
                <a:srgbClr val="FF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FBC14F62-F518-4A7A-8CB9-951B3296D18D}"/>
              </a:ext>
            </a:extLst>
          </p:cNvPr>
          <p:cNvSpPr/>
          <p:nvPr/>
        </p:nvSpPr>
        <p:spPr>
          <a:xfrm>
            <a:off x="3069852" y="3999243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怎样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行使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A068C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(C)</a:t>
            </a:r>
            <a:endParaRPr lang="zh-CN" altLang="en-US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29B22EFC-7ACD-4F6A-A9D8-5DB0577AE1E6}"/>
              </a:ext>
            </a:extLst>
          </p:cNvPr>
          <p:cNvCxnSpPr>
            <a:cxnSpLocks/>
          </p:cNvCxnSpPr>
          <p:nvPr/>
        </p:nvCxnSpPr>
        <p:spPr>
          <a:xfrm flipH="1" flipV="1">
            <a:off x="8166100" y="4084638"/>
            <a:ext cx="725488" cy="93345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DA4B904A-4494-4A00-A4E1-92C279F2972F}"/>
              </a:ext>
            </a:extLst>
          </p:cNvPr>
          <p:cNvCxnSpPr>
            <a:cxnSpLocks/>
          </p:cNvCxnSpPr>
          <p:nvPr/>
        </p:nvCxnSpPr>
        <p:spPr>
          <a:xfrm flipH="1">
            <a:off x="8842375" y="5018088"/>
            <a:ext cx="1131888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73759FFB-C022-4292-836A-E4CA8A52E23B}"/>
              </a:ext>
            </a:extLst>
          </p:cNvPr>
          <p:cNvSpPr/>
          <p:nvPr/>
        </p:nvSpPr>
        <p:spPr>
          <a:xfrm>
            <a:off x="8927053" y="3949943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怎样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履行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A068C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(C)</a:t>
            </a:r>
            <a:endParaRPr lang="zh-CN" altLang="en-US" sz="3200" b="1" dirty="0">
              <a:solidFill>
                <a:srgbClr val="FA068C"/>
              </a:solidFill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38AC6C81-FB03-41AC-89E1-77FAA60414B8}"/>
              </a:ext>
            </a:extLst>
          </p:cNvPr>
          <p:cNvSpPr txBox="1"/>
          <p:nvPr/>
        </p:nvSpPr>
        <p:spPr>
          <a:xfrm>
            <a:off x="9974155" y="4755675"/>
            <a:ext cx="2124000" cy="1815882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4472C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4472C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、法定义务须履行</a:t>
            </a:r>
            <a:endParaRPr lang="en-US" altLang="zh-CN" sz="2800" dirty="0">
              <a:solidFill>
                <a:srgbClr val="4472C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4472C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4472C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、违法义务须担责</a:t>
            </a:r>
            <a:endParaRPr lang="en-US" altLang="zh-CN" sz="2800" dirty="0">
              <a:solidFill>
                <a:srgbClr val="4472C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" name="星形: 五角 79">
            <a:extLst>
              <a:ext uri="{FF2B5EF4-FFF2-40B4-BE49-F238E27FC236}">
                <a16:creationId xmlns:a16="http://schemas.microsoft.com/office/drawing/2014/main" id="{9A2CD000-8905-4A62-8210-94D07A799100}"/>
              </a:ext>
            </a:extLst>
          </p:cNvPr>
          <p:cNvSpPr/>
          <p:nvPr/>
        </p:nvSpPr>
        <p:spPr>
          <a:xfrm>
            <a:off x="4191000" y="0"/>
            <a:ext cx="628650" cy="608013"/>
          </a:xfrm>
          <a:prstGeom prst="star5">
            <a:avLst>
              <a:gd name="adj" fmla="val 28472"/>
              <a:gd name="hf" fmla="val 105146"/>
              <a:gd name="vf" fmla="val 110557"/>
            </a:avLst>
          </a:prstGeom>
          <a:solidFill>
            <a:srgbClr val="FF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1" name="星形: 五角 80">
            <a:extLst>
              <a:ext uri="{FF2B5EF4-FFF2-40B4-BE49-F238E27FC236}">
                <a16:creationId xmlns:a16="http://schemas.microsoft.com/office/drawing/2014/main" id="{42F7515D-1EC3-44EC-A959-665A08C29629}"/>
              </a:ext>
            </a:extLst>
          </p:cNvPr>
          <p:cNvSpPr/>
          <p:nvPr/>
        </p:nvSpPr>
        <p:spPr>
          <a:xfrm>
            <a:off x="3862388" y="74613"/>
            <a:ext cx="627062" cy="608012"/>
          </a:xfrm>
          <a:prstGeom prst="star5">
            <a:avLst>
              <a:gd name="adj" fmla="val 28472"/>
              <a:gd name="hf" fmla="val 105146"/>
              <a:gd name="vf" fmla="val 110557"/>
            </a:avLst>
          </a:prstGeom>
          <a:solidFill>
            <a:srgbClr val="FF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" name="星形: 五角 81">
            <a:extLst>
              <a:ext uri="{FF2B5EF4-FFF2-40B4-BE49-F238E27FC236}">
                <a16:creationId xmlns:a16="http://schemas.microsoft.com/office/drawing/2014/main" id="{E446F79C-2A53-46E9-8457-777C7BE6D8C4}"/>
              </a:ext>
            </a:extLst>
          </p:cNvPr>
          <p:cNvSpPr/>
          <p:nvPr/>
        </p:nvSpPr>
        <p:spPr>
          <a:xfrm>
            <a:off x="3497263" y="174625"/>
            <a:ext cx="627062" cy="608013"/>
          </a:xfrm>
          <a:prstGeom prst="star5">
            <a:avLst>
              <a:gd name="adj" fmla="val 28472"/>
              <a:gd name="hf" fmla="val 105146"/>
              <a:gd name="vf" fmla="val 110557"/>
            </a:avLst>
          </a:prstGeom>
          <a:solidFill>
            <a:srgbClr val="FF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4" name="星形: 五角 83">
            <a:extLst>
              <a:ext uri="{FF2B5EF4-FFF2-40B4-BE49-F238E27FC236}">
                <a16:creationId xmlns:a16="http://schemas.microsoft.com/office/drawing/2014/main" id="{1A23CCFB-A53E-472B-AB8F-B8D04720B98F}"/>
              </a:ext>
            </a:extLst>
          </p:cNvPr>
          <p:cNvSpPr/>
          <p:nvPr/>
        </p:nvSpPr>
        <p:spPr>
          <a:xfrm>
            <a:off x="8256588" y="4979988"/>
            <a:ext cx="555625" cy="557212"/>
          </a:xfrm>
          <a:prstGeom prst="star5">
            <a:avLst>
              <a:gd name="adj" fmla="val 28472"/>
              <a:gd name="hf" fmla="val 105146"/>
              <a:gd name="vf" fmla="val 110557"/>
            </a:avLst>
          </a:prstGeom>
          <a:solidFill>
            <a:srgbClr val="FF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5" name="星形: 五角 84">
            <a:extLst>
              <a:ext uri="{FF2B5EF4-FFF2-40B4-BE49-F238E27FC236}">
                <a16:creationId xmlns:a16="http://schemas.microsoft.com/office/drawing/2014/main" id="{93F5ABC6-6886-49CC-A0AE-6D22FF9BA60C}"/>
              </a:ext>
            </a:extLst>
          </p:cNvPr>
          <p:cNvSpPr/>
          <p:nvPr/>
        </p:nvSpPr>
        <p:spPr>
          <a:xfrm>
            <a:off x="7889875" y="5081588"/>
            <a:ext cx="555625" cy="555625"/>
          </a:xfrm>
          <a:prstGeom prst="star5">
            <a:avLst>
              <a:gd name="adj" fmla="val 28472"/>
              <a:gd name="hf" fmla="val 105146"/>
              <a:gd name="vf" fmla="val 110557"/>
            </a:avLst>
          </a:prstGeom>
          <a:solidFill>
            <a:srgbClr val="FF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A761948D-04AB-471B-99A8-E824912F4AA4}"/>
              </a:ext>
            </a:extLst>
          </p:cNvPr>
          <p:cNvSpPr txBox="1"/>
          <p:nvPr/>
        </p:nvSpPr>
        <p:spPr>
          <a:xfrm>
            <a:off x="384175" y="1550988"/>
            <a:ext cx="1277938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政治自由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B074F86-7090-4EE8-A4C7-41C6C64AD5DA}"/>
              </a:ext>
            </a:extLst>
          </p:cNvPr>
          <p:cNvSpPr txBox="1"/>
          <p:nvPr/>
        </p:nvSpPr>
        <p:spPr>
          <a:xfrm>
            <a:off x="368300" y="601663"/>
            <a:ext cx="1285875" cy="6461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选举权和被选举权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C098C178-2082-43FC-A38D-AAF19BF986B7}"/>
              </a:ext>
            </a:extLst>
          </p:cNvPr>
          <p:cNvSpPr txBox="1"/>
          <p:nvPr/>
        </p:nvSpPr>
        <p:spPr>
          <a:xfrm>
            <a:off x="473075" y="2559050"/>
            <a:ext cx="1020763" cy="3698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监督权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8C4A759-0EFB-4C50-8F5C-457AE515B3B3}"/>
              </a:ext>
            </a:extLst>
          </p:cNvPr>
          <p:cNvSpPr txBox="1"/>
          <p:nvPr/>
        </p:nvSpPr>
        <p:spPr>
          <a:xfrm>
            <a:off x="1858963" y="960438"/>
            <a:ext cx="1898650" cy="3683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权利和自由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F77E883F-C899-4C68-A817-214E63167A3D}"/>
              </a:ext>
            </a:extLst>
          </p:cNvPr>
          <p:cNvSpPr txBox="1"/>
          <p:nvPr/>
        </p:nvSpPr>
        <p:spPr>
          <a:xfrm>
            <a:off x="1860550" y="1592263"/>
            <a:ext cx="1250950" cy="3683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人身自由</a:t>
            </a:r>
          </a:p>
        </p:txBody>
      </p:sp>
      <p:sp>
        <p:nvSpPr>
          <p:cNvPr id="26684" name="文本框 73">
            <a:extLst>
              <a:ext uri="{FF2B5EF4-FFF2-40B4-BE49-F238E27FC236}">
                <a16:creationId xmlns:a16="http://schemas.microsoft.com/office/drawing/2014/main" id="{039AFEC6-849E-4B27-986D-EC52A3357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3400425"/>
            <a:ext cx="1674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平等权、宗教信仰自由权等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70ACCF1B-C694-4B93-ACA9-A61879C95E04}"/>
              </a:ext>
            </a:extLst>
          </p:cNvPr>
          <p:cNvSpPr txBox="1"/>
          <p:nvPr/>
        </p:nvSpPr>
        <p:spPr>
          <a:xfrm>
            <a:off x="1698625" y="2255838"/>
            <a:ext cx="1654175" cy="3698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社会</a:t>
            </a:r>
            <a:r>
              <a:rPr lang="zh-CN" altLang="en-US" dirty="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权利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17327E4A-270E-4B23-BC78-C5207971B27E}"/>
              </a:ext>
            </a:extLst>
          </p:cNvPr>
          <p:cNvSpPr txBox="1"/>
          <p:nvPr/>
        </p:nvSpPr>
        <p:spPr>
          <a:xfrm>
            <a:off x="1846263" y="2873375"/>
            <a:ext cx="1468437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文化教育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权</a:t>
            </a:r>
          </a:p>
        </p:txBody>
      </p: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4C243536-8297-4148-8FF5-2FC207318249}"/>
              </a:ext>
            </a:extLst>
          </p:cNvPr>
          <p:cNvCxnSpPr>
            <a:cxnSpLocks/>
          </p:cNvCxnSpPr>
          <p:nvPr/>
        </p:nvCxnSpPr>
        <p:spPr>
          <a:xfrm>
            <a:off x="1876425" y="3756025"/>
            <a:ext cx="118745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58703F89-9E51-4B04-B399-E4FC07DCE79B}"/>
              </a:ext>
            </a:extLst>
          </p:cNvPr>
          <p:cNvSpPr txBox="1"/>
          <p:nvPr/>
        </p:nvSpPr>
        <p:spPr>
          <a:xfrm>
            <a:off x="10059988" y="3332163"/>
            <a:ext cx="1898650" cy="3683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劳动、受教育等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1DDC045-59E7-4BBE-8D3E-31B9C7477A02}"/>
              </a:ext>
            </a:extLst>
          </p:cNvPr>
          <p:cNvSpPr txBox="1"/>
          <p:nvPr/>
        </p:nvSpPr>
        <p:spPr>
          <a:xfrm>
            <a:off x="9955213" y="877888"/>
            <a:ext cx="1898650" cy="369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遵守宪法和法律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7C30152D-683E-47A1-B6BF-77CE360EB85C}"/>
              </a:ext>
            </a:extLst>
          </p:cNvPr>
          <p:cNvSpPr txBox="1"/>
          <p:nvPr/>
        </p:nvSpPr>
        <p:spPr>
          <a:xfrm>
            <a:off x="9979025" y="1417638"/>
            <a:ext cx="1662113" cy="3698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维护国家利益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BF66D814-5955-48F7-A0E0-5D1BC0B10F14}"/>
              </a:ext>
            </a:extLst>
          </p:cNvPr>
          <p:cNvSpPr txBox="1"/>
          <p:nvPr/>
        </p:nvSpPr>
        <p:spPr>
          <a:xfrm>
            <a:off x="9977438" y="2078038"/>
            <a:ext cx="1447800" cy="3698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依法服兵役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6D42CFE9-EF30-40B1-8B05-F4902586FC80}"/>
              </a:ext>
            </a:extLst>
          </p:cNvPr>
          <p:cNvSpPr txBox="1"/>
          <p:nvPr/>
        </p:nvSpPr>
        <p:spPr>
          <a:xfrm>
            <a:off x="10033000" y="2767013"/>
            <a:ext cx="1227138" cy="3683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依法纳税</a:t>
            </a:r>
          </a:p>
        </p:txBody>
      </p: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D327BFCB-9D91-4BE8-B1B0-20CB9AE85AEE}"/>
              </a:ext>
            </a:extLst>
          </p:cNvPr>
          <p:cNvCxnSpPr>
            <a:cxnSpLocks/>
          </p:cNvCxnSpPr>
          <p:nvPr/>
        </p:nvCxnSpPr>
        <p:spPr>
          <a:xfrm>
            <a:off x="10059988" y="3756025"/>
            <a:ext cx="118745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10">
            <a:extLst>
              <a:ext uri="{FF2B5EF4-FFF2-40B4-BE49-F238E27FC236}">
                <a16:creationId xmlns:a16="http://schemas.microsoft.com/office/drawing/2014/main" id="{D42F5A1C-DEDE-4ACF-BA15-2F045C4BC606}"/>
              </a:ext>
            </a:extLst>
          </p:cNvPr>
          <p:cNvGrpSpPr>
            <a:grpSpLocks/>
          </p:cNvGrpSpPr>
          <p:nvPr/>
        </p:nvGrpSpPr>
        <p:grpSpPr bwMode="auto">
          <a:xfrm>
            <a:off x="4584700" y="3571875"/>
            <a:ext cx="7607300" cy="3286125"/>
            <a:chOff x="4584700" y="4404373"/>
            <a:chExt cx="7607300" cy="2453627"/>
          </a:xfrm>
        </p:grpSpPr>
        <p:pic>
          <p:nvPicPr>
            <p:cNvPr id="27658" name="图片 5">
              <a:extLst>
                <a:ext uri="{FF2B5EF4-FFF2-40B4-BE49-F238E27FC236}">
                  <a16:creationId xmlns:a16="http://schemas.microsoft.com/office/drawing/2014/main" id="{CBA2FA1B-6617-4ACD-9E8B-27358D31C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700" y="4540102"/>
              <a:ext cx="7607300" cy="23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文本框 7">
              <a:extLst>
                <a:ext uri="{FF2B5EF4-FFF2-40B4-BE49-F238E27FC236}">
                  <a16:creationId xmlns:a16="http://schemas.microsoft.com/office/drawing/2014/main" id="{AF6AF669-E7EF-47DA-B849-C8C7552FC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9424" y="4445746"/>
              <a:ext cx="2452576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7660" name="文本框 8">
              <a:extLst>
                <a:ext uri="{FF2B5EF4-FFF2-40B4-BE49-F238E27FC236}">
                  <a16:creationId xmlns:a16="http://schemas.microsoft.com/office/drawing/2014/main" id="{9E45C71A-37CF-4372-9B79-2345B1BBF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4700" y="4404373"/>
              <a:ext cx="2709236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7661" name="文本框 9">
              <a:extLst>
                <a:ext uri="{FF2B5EF4-FFF2-40B4-BE49-F238E27FC236}">
                  <a16:creationId xmlns:a16="http://schemas.microsoft.com/office/drawing/2014/main" id="{8F7051A3-0943-462B-A4F3-CABB32176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978" y="4519075"/>
              <a:ext cx="2452576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8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7651" name="矩形 3">
            <a:extLst>
              <a:ext uri="{FF2B5EF4-FFF2-40B4-BE49-F238E27FC236}">
                <a16:creationId xmlns:a16="http://schemas.microsoft.com/office/drawing/2014/main" id="{87994EC3-BEA4-487D-AE16-82147E00D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246063"/>
            <a:ext cx="5056188" cy="523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板块三：知识运用，能力提升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400094-24DC-4BD6-9F7A-52C0D702F5A0}"/>
              </a:ext>
            </a:extLst>
          </p:cNvPr>
          <p:cNvSpPr/>
          <p:nvPr/>
        </p:nvSpPr>
        <p:spPr>
          <a:xfrm>
            <a:off x="190500" y="952500"/>
            <a:ext cx="11482388" cy="22451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为控制新冠病毒传播，我国各地对村（社区）纷纷采取“封闭式管理”管控措施。一些地方采取“堆土断路、铁链锁门”等强制手段限制居民出行，导致正常急物资运输受阻；某社区甚至用铁链将去过湖北武汉居民家的从外面反锁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6C6C6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   </a:t>
            </a:r>
            <a:r>
              <a:rPr lang="zh-CN" altLang="en-US" sz="2400" kern="1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相关法律法规见学案</a:t>
            </a:r>
            <a:r>
              <a:rPr lang="en-US" altLang="zh-CN" sz="2400" kern="100" dirty="0">
                <a:solidFill>
                  <a:srgbClr val="6C6C6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 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9DB966A6-8695-49FE-93B6-02EF351014BA}"/>
              </a:ext>
            </a:extLst>
          </p:cNvPr>
          <p:cNvSpPr txBox="1"/>
          <p:nvPr/>
        </p:nvSpPr>
        <p:spPr>
          <a:xfrm>
            <a:off x="273050" y="3429000"/>
            <a:ext cx="11728450" cy="954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Q: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结合材料，综合所学知识，针对部分地区采取“堆土断路、铁链锁门”的方式管控疫情，写一则短评。（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分）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6">
            <a:hlinkClick r:id="rId3" action="ppaction://hlinksldjump"/>
            <a:extLst>
              <a:ext uri="{FF2B5EF4-FFF2-40B4-BE49-F238E27FC236}">
                <a16:creationId xmlns:a16="http://schemas.microsoft.com/office/drawing/2014/main" id="{3353A980-0DD9-45B9-B59A-7C1743D5D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3871913"/>
            <a:ext cx="936625" cy="504825"/>
          </a:xfrm>
          <a:prstGeom prst="rect">
            <a:avLst/>
          </a:prstGeom>
          <a:noFill/>
          <a:ln w="539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655" name="图片 4">
            <a:extLst>
              <a:ext uri="{FF2B5EF4-FFF2-40B4-BE49-F238E27FC236}">
                <a16:creationId xmlns:a16="http://schemas.microsoft.com/office/drawing/2014/main" id="{2A1D106B-951A-40A3-9A78-D3452237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-20638"/>
            <a:ext cx="32004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等号 1">
            <a:extLst>
              <a:ext uri="{FF2B5EF4-FFF2-40B4-BE49-F238E27FC236}">
                <a16:creationId xmlns:a16="http://schemas.microsoft.com/office/drawing/2014/main" id="{9FBF9193-65DE-4B3B-8F3B-16B75FCD6C7E}"/>
              </a:ext>
            </a:extLst>
          </p:cNvPr>
          <p:cNvSpPr/>
          <p:nvPr/>
        </p:nvSpPr>
        <p:spPr>
          <a:xfrm>
            <a:off x="4214813" y="4557713"/>
            <a:ext cx="739775" cy="328612"/>
          </a:xfrm>
          <a:prstGeom prst="mathEqual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AAC86F-D67E-4989-9BE4-02CD976ED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4781550"/>
            <a:ext cx="1965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3">
            <a:extLst>
              <a:ext uri="{FF2B5EF4-FFF2-40B4-BE49-F238E27FC236}">
                <a16:creationId xmlns:a16="http://schemas.microsoft.com/office/drawing/2014/main" id="{1CCB6B99-38AC-4418-BC94-C54E4B090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246063"/>
            <a:ext cx="5056188" cy="523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板块三：知识运用，能力提升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E728ABF-DE53-483A-8FC0-BBB2CF3CDE57}"/>
              </a:ext>
            </a:extLst>
          </p:cNvPr>
          <p:cNvSpPr txBox="1"/>
          <p:nvPr/>
        </p:nvSpPr>
        <p:spPr>
          <a:xfrm>
            <a:off x="190500" y="898525"/>
            <a:ext cx="11728450" cy="954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Q: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结合材料，综合所学知识，针对部分地区采取“堆土断路、铁链锁门”的方式管控疫情，写一则短评。（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分）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6C35945-2FDD-4032-BA13-E0A3F8BF2B27}"/>
              </a:ext>
            </a:extLst>
          </p:cNvPr>
          <p:cNvGraphicFramePr>
            <a:graphicFrameLocks noGrp="1"/>
          </p:cNvGraphicFramePr>
          <p:nvPr/>
        </p:nvGraphicFramePr>
        <p:xfrm>
          <a:off x="1312863" y="1981200"/>
          <a:ext cx="10606087" cy="444976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05809">
                  <a:extLst>
                    <a:ext uri="{9D8B030D-6E8A-4147-A177-3AD203B41FA5}">
                      <a16:colId xmlns:a16="http://schemas.microsoft.com/office/drawing/2014/main" val="2212589768"/>
                    </a:ext>
                  </a:extLst>
                </a:gridCol>
                <a:gridCol w="1354464">
                  <a:extLst>
                    <a:ext uri="{9D8B030D-6E8A-4147-A177-3AD203B41FA5}">
                      <a16:colId xmlns:a16="http://schemas.microsoft.com/office/drawing/2014/main" val="1974083110"/>
                    </a:ext>
                  </a:extLst>
                </a:gridCol>
                <a:gridCol w="7645814">
                  <a:extLst>
                    <a:ext uri="{9D8B030D-6E8A-4147-A177-3AD203B41FA5}">
                      <a16:colId xmlns:a16="http://schemas.microsoft.com/office/drawing/2014/main" val="4279357411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等级水平</a:t>
                      </a:r>
                    </a:p>
                  </a:txBody>
                  <a:tcPr marL="91437" marR="91437" marT="45694" marB="45694"/>
                </a:tc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分值</a:t>
                      </a:r>
                    </a:p>
                  </a:txBody>
                  <a:tcPr marL="91437" marR="91437" marT="45694" marB="45694"/>
                </a:tc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等级说明</a:t>
                      </a:r>
                    </a:p>
                  </a:txBody>
                  <a:tcPr marL="91437" marR="91437" marT="45694" marB="45694"/>
                </a:tc>
                <a:extLst>
                  <a:ext uri="{0D108BD9-81ED-4DB2-BD59-A6C34878D82A}">
                    <a16:rowId xmlns:a16="http://schemas.microsoft.com/office/drawing/2014/main" val="381761772"/>
                  </a:ext>
                </a:extLst>
              </a:tr>
              <a:tr h="1188639"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A</a:t>
                      </a:r>
                      <a:r>
                        <a:rPr lang="zh-CN" altLang="en-US" sz="2800" dirty="0"/>
                        <a:t>级</a:t>
                      </a:r>
                    </a:p>
                  </a:txBody>
                  <a:tcPr marL="91437" marR="91437" marT="45694" marB="456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8-10</a:t>
                      </a:r>
                      <a:endParaRPr lang="zh-CN" altLang="en-US" sz="2400" dirty="0"/>
                    </a:p>
                    <a:p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694" marB="45694"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  评析</a:t>
                      </a:r>
                      <a:r>
                        <a:rPr lang="zh-CN" altLang="en-US" sz="2400" dirty="0">
                          <a:solidFill>
                            <a:srgbClr val="FA068C"/>
                          </a:solidFill>
                        </a:rPr>
                        <a:t>步骤完整</a:t>
                      </a:r>
                      <a:r>
                        <a:rPr lang="zh-CN" altLang="en-US" sz="2400" dirty="0"/>
                        <a:t>，能从公民权利（人身自由、生命健康）、依法行政、公民配合</a:t>
                      </a:r>
                      <a:r>
                        <a:rPr lang="zh-CN" altLang="en-US" sz="2400" dirty="0">
                          <a:solidFill>
                            <a:srgbClr val="FA068C"/>
                          </a:solidFill>
                        </a:rPr>
                        <a:t>三个方面</a:t>
                      </a:r>
                      <a:r>
                        <a:rPr lang="zh-CN" altLang="en-US" sz="2400" dirty="0"/>
                        <a:t>进行回答，态度理性科学、</a:t>
                      </a:r>
                      <a:r>
                        <a:rPr lang="zh-CN" altLang="en-US" sz="2400" dirty="0">
                          <a:solidFill>
                            <a:srgbClr val="FA068C"/>
                          </a:solidFill>
                        </a:rPr>
                        <a:t>表述清晰</a:t>
                      </a:r>
                      <a:r>
                        <a:rPr lang="zh-CN" altLang="en-US" sz="2400" dirty="0"/>
                        <a:t>，内在逻辑强。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694" marB="45694"/>
                </a:tc>
                <a:extLst>
                  <a:ext uri="{0D108BD9-81ED-4DB2-BD59-A6C34878D82A}">
                    <a16:rowId xmlns:a16="http://schemas.microsoft.com/office/drawing/2014/main" val="1159069467"/>
                  </a:ext>
                </a:extLst>
              </a:tr>
              <a:tr h="1554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</a:t>
                      </a:r>
                      <a:r>
                        <a:rPr kumimoji="0" lang="zh-CN" alt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级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694" marB="45694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4-7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694" marB="45694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  </a:t>
                      </a:r>
                      <a:r>
                        <a:rPr lang="zh-CN" altLang="en-US" sz="2400" dirty="0"/>
                        <a:t>评析步骤基本完整，能从</a:t>
                      </a:r>
                      <a:r>
                        <a:rPr kumimoji="0" lang="zh-CN" alt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公民权利（人身自由、生命健康）</a:t>
                      </a:r>
                      <a:r>
                        <a:rPr lang="zh-CN" altLang="en-US" sz="2400" dirty="0"/>
                        <a:t>、依法行政、公民配合中两个方面进行回答。阐述不够深刻、表述不够清晰，逻辑性一般或堆砌相关知识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694" marB="45694"/>
                </a:tc>
                <a:extLst>
                  <a:ext uri="{0D108BD9-81ED-4DB2-BD59-A6C34878D82A}">
                    <a16:rowId xmlns:a16="http://schemas.microsoft.com/office/drawing/2014/main" val="1995920423"/>
                  </a:ext>
                </a:extLst>
              </a:tr>
              <a:tr h="1188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</a:t>
                      </a:r>
                      <a:r>
                        <a:rPr kumimoji="0" lang="zh-CN" altLang="en-US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级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694" marB="45694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0-3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694" marB="45694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  </a:t>
                      </a:r>
                      <a:r>
                        <a:rPr lang="zh-CN" altLang="en-US" sz="2400" dirty="0"/>
                        <a:t>评析步骤不完整，能从公民权利（人身自由、生命命健康）</a:t>
                      </a:r>
                      <a:r>
                        <a:rPr kumimoji="0" lang="zh-CN" alt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、依法行政、公民配合其中一个方面进行回答。阐述不深刻，表述不清晰，逻辑性差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694" marB="45694"/>
                </a:tc>
                <a:extLst>
                  <a:ext uri="{0D108BD9-81ED-4DB2-BD59-A6C34878D82A}">
                    <a16:rowId xmlns:a16="http://schemas.microsoft.com/office/drawing/2014/main" val="68347514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545AC60-1523-4EAD-8BD7-04180F130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854325"/>
            <a:ext cx="3435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5400">
                <a:solidFill>
                  <a:schemeClr val="tx2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DFPShaoNvW5-GB"/>
                <a:sym typeface="微软雅黑 Light" panose="020B0502040204020203" pitchFamily="34" charset="-122"/>
              </a:rPr>
              <a:t>Thank you</a:t>
            </a:r>
            <a:endParaRPr kumimoji="1" lang="zh-CN" altLang="en-US" sz="5400">
              <a:solidFill>
                <a:schemeClr val="tx2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DFPShaoNvW5-GB"/>
              <a:sym typeface="微软雅黑 Light" panose="020B0502040204020203" pitchFamily="34" charset="-122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CCDF7D5-779F-4083-8B40-006DAFF238D9}"/>
              </a:ext>
            </a:extLst>
          </p:cNvPr>
          <p:cNvGrpSpPr>
            <a:grpSpLocks/>
          </p:cNvGrpSpPr>
          <p:nvPr/>
        </p:nvGrpSpPr>
        <p:grpSpPr bwMode="auto">
          <a:xfrm rot="2186241">
            <a:off x="7834313" y="1808163"/>
            <a:ext cx="596900" cy="3022600"/>
            <a:chOff x="0" y="0"/>
            <a:chExt cx="221332" cy="1123292"/>
          </a:xfrm>
        </p:grpSpPr>
        <p:sp>
          <p:nvSpPr>
            <p:cNvPr id="6" name="Shape 20">
              <a:extLst>
                <a:ext uri="{FF2B5EF4-FFF2-40B4-BE49-F238E27FC236}">
                  <a16:creationId xmlns:a16="http://schemas.microsoft.com/office/drawing/2014/main" id="{93189F1C-4E4E-4936-AD32-2F614D506DD3}"/>
                </a:ext>
              </a:extLst>
            </p:cNvPr>
            <p:cNvSpPr/>
            <p:nvPr/>
          </p:nvSpPr>
          <p:spPr>
            <a:xfrm>
              <a:off x="12088" y="164406"/>
              <a:ext cx="208382" cy="74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extrusionOk="0">
                  <a:moveTo>
                    <a:pt x="19779" y="21600"/>
                  </a:moveTo>
                  <a:cubicBezTo>
                    <a:pt x="21308" y="19799"/>
                    <a:pt x="20061" y="18140"/>
                    <a:pt x="19699" y="16279"/>
                  </a:cubicBezTo>
                  <a:cubicBezTo>
                    <a:pt x="18646" y="10853"/>
                    <a:pt x="19061" y="5372"/>
                    <a:pt x="15824" y="0"/>
                  </a:cubicBezTo>
                  <a:lnTo>
                    <a:pt x="1" y="0"/>
                  </a:lnTo>
                  <a:lnTo>
                    <a:pt x="775" y="1843"/>
                  </a:lnTo>
                  <a:cubicBezTo>
                    <a:pt x="763" y="4727"/>
                    <a:pt x="1217" y="13025"/>
                    <a:pt x="1506" y="15903"/>
                  </a:cubicBezTo>
                  <a:cubicBezTo>
                    <a:pt x="1688" y="17715"/>
                    <a:pt x="-292" y="19629"/>
                    <a:pt x="37" y="21376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" name="Shape 21">
              <a:extLst>
                <a:ext uri="{FF2B5EF4-FFF2-40B4-BE49-F238E27FC236}">
                  <a16:creationId xmlns:a16="http://schemas.microsoft.com/office/drawing/2014/main" id="{F0AC160B-8099-4064-A9E9-660A0FAE2DB8}"/>
                </a:ext>
              </a:extLst>
            </p:cNvPr>
            <p:cNvSpPr/>
            <p:nvPr/>
          </p:nvSpPr>
          <p:spPr>
            <a:xfrm>
              <a:off x="7996" y="890067"/>
              <a:ext cx="199552" cy="17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74" extrusionOk="0">
                  <a:moveTo>
                    <a:pt x="21600" y="0"/>
                  </a:moveTo>
                  <a:cubicBezTo>
                    <a:pt x="18923" y="21600"/>
                    <a:pt x="5182" y="19974"/>
                    <a:pt x="0" y="11161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" name="Shape 22">
              <a:extLst>
                <a:ext uri="{FF2B5EF4-FFF2-40B4-BE49-F238E27FC236}">
                  <a16:creationId xmlns:a16="http://schemas.microsoft.com/office/drawing/2014/main" id="{80E04CEB-503B-4285-AAC8-6BA5F47F9037}"/>
                </a:ext>
              </a:extLst>
            </p:cNvPr>
            <p:cNvSpPr/>
            <p:nvPr/>
          </p:nvSpPr>
          <p:spPr>
            <a:xfrm>
              <a:off x="-4353" y="-1895"/>
              <a:ext cx="169531" cy="15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extrusionOk="0">
                  <a:moveTo>
                    <a:pt x="21600" y="21399"/>
                  </a:moveTo>
                  <a:cubicBezTo>
                    <a:pt x="21600" y="14641"/>
                    <a:pt x="20714" y="6540"/>
                    <a:pt x="20597" y="325"/>
                  </a:cubicBezTo>
                  <a:cubicBezTo>
                    <a:pt x="13874" y="-42"/>
                    <a:pt x="6603" y="-201"/>
                    <a:pt x="0" y="411"/>
                  </a:cubicBezTo>
                  <a:cubicBezTo>
                    <a:pt x="771" y="6724"/>
                    <a:pt x="1612" y="13779"/>
                    <a:pt x="1316" y="2012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" name="Shape 23">
              <a:extLst>
                <a:ext uri="{FF2B5EF4-FFF2-40B4-BE49-F238E27FC236}">
                  <a16:creationId xmlns:a16="http://schemas.microsoft.com/office/drawing/2014/main" id="{26C70912-EB2E-4F94-BDC0-EFDECFA8C738}"/>
                </a:ext>
              </a:extLst>
            </p:cNvPr>
            <p:cNvSpPr/>
            <p:nvPr/>
          </p:nvSpPr>
          <p:spPr>
            <a:xfrm>
              <a:off x="5114" y="890937"/>
              <a:ext cx="200729" cy="234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72" y="7302"/>
                    <a:pt x="6555" y="15634"/>
                    <a:pt x="11604" y="21600"/>
                  </a:cubicBezTo>
                  <a:cubicBezTo>
                    <a:pt x="14587" y="14593"/>
                    <a:pt x="19470" y="7960"/>
                    <a:pt x="21600" y="70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24EDCEEA-AF92-4DAE-9F6F-5B460848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138" y="3787775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5400">
                <a:solidFill>
                  <a:schemeClr val="tx2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DFPShaoNvW5-GB"/>
                <a:sym typeface="微软雅黑 Light" panose="020B0502040204020203" pitchFamily="34" charset="-122"/>
              </a:rPr>
              <a:t>感谢聆听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03 -0.14699 C -0.30612 -0.1456 -0.3 -0.14352 -0.2961 -0.14259 C -0.26927 -0.13704 -0.29545 -0.14468 -0.25925 -0.13588 C -0.25157 -0.1338 -0.24401 -0.13102 -0.23633 -0.12894 C -0.22878 -0.12709 -0.2211 -0.12616 -0.21354 -0.12454 C -0.20495 -0.12246 -0.19662 -0.11968 -0.18802 -0.11759 C -0.17331 -0.11435 -0.15847 -0.10926 -0.14362 -0.10857 L -0.08516 -0.10648 L -0.00886 -0.10857 C -0.00378 -0.10857 -0.01901 -0.10787 -0.02409 -0.10648 C -0.02709 -0.10556 -0.03008 -0.10371 -0.03295 -0.10185 C -0.03815 -0.09838 -0.04297 -0.09375 -0.04818 -0.09051 C -0.05404 -0.08704 -0.06016 -0.08496 -0.06602 -0.08148 C -0.07865 -0.07408 -0.10768 -0.05116 -0.11563 -0.04537 C -0.12018 -0.04213 -0.125 -0.03935 -0.12956 -0.03634 C -0.13295 -0.03403 -0.1362 -0.03079 -0.13972 -0.0294 C -0.1487 -0.02593 -0.15261 -0.02454 -0.16133 -0.02037 C -0.17839 -0.01227 -0.1625 -0.01968 -0.17787 -0.01134 C -0.17956 -0.01042 -0.18125 -0.00996 -0.18295 -0.00926 C -0.19076 -0.00232 -0.19688 0.00069 -0.17149 0.00208 C -0.14909 0.00347 -0.1267 0.00023 -0.10417 2.22222E-6 L 2.70833E-6 2.22222E-6 " pathEditMode="relative" rAng="0" ptsTypes="AAAAAAAAAAAAAAAAAAA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>
            <a:extLst>
              <a:ext uri="{FF2B5EF4-FFF2-40B4-BE49-F238E27FC236}">
                <a16:creationId xmlns:a16="http://schemas.microsoft.com/office/drawing/2014/main" id="{6FF1C2FB-745F-4E69-BEC4-76CF6CFCE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2054225"/>
            <a:ext cx="73025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6AFAA05-F027-49B7-B63A-FC6837D6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79400"/>
            <a:ext cx="1186815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ECCC4D3-B2C0-4551-B400-E871A284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79400"/>
            <a:ext cx="2481262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文本框 1">
            <a:extLst>
              <a:ext uri="{FF2B5EF4-FFF2-40B4-BE49-F238E27FC236}">
                <a16:creationId xmlns:a16="http://schemas.microsoft.com/office/drawing/2014/main" id="{773BC20F-8949-4FEC-9A77-01DC43BF7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5" y="2200275"/>
            <a:ext cx="449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常州市新北区龙虎塘中学  仲羚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23">
            <a:extLst>
              <a:ext uri="{FF2B5EF4-FFF2-40B4-BE49-F238E27FC236}">
                <a16:creationId xmlns:a16="http://schemas.microsoft.com/office/drawing/2014/main" id="{ADCCCE87-ED06-4B6B-8E5C-7E8BB4A62CEC}"/>
              </a:ext>
            </a:extLst>
          </p:cNvPr>
          <p:cNvGrpSpPr>
            <a:grpSpLocks/>
          </p:cNvGrpSpPr>
          <p:nvPr/>
        </p:nvGrpSpPr>
        <p:grpSpPr bwMode="auto">
          <a:xfrm>
            <a:off x="6194425" y="2371725"/>
            <a:ext cx="969963" cy="857250"/>
            <a:chOff x="7734984" y="963032"/>
            <a:chExt cx="753416" cy="742822"/>
          </a:xfrm>
        </p:grpSpPr>
        <p:sp>
          <p:nvSpPr>
            <p:cNvPr id="3" name="Shape 120">
              <a:extLst>
                <a:ext uri="{FF2B5EF4-FFF2-40B4-BE49-F238E27FC236}">
                  <a16:creationId xmlns:a16="http://schemas.microsoft.com/office/drawing/2014/main" id="{8EAE1F74-ECE2-4E50-87CC-A537952049F6}"/>
                </a:ext>
              </a:extLst>
            </p:cNvPr>
            <p:cNvSpPr/>
            <p:nvPr/>
          </p:nvSpPr>
          <p:spPr>
            <a:xfrm>
              <a:off x="7734984" y="963032"/>
              <a:ext cx="74231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35" name="文本框 3">
              <a:extLst>
                <a:ext uri="{FF2B5EF4-FFF2-40B4-BE49-F238E27FC236}">
                  <a16:creationId xmlns:a16="http://schemas.microsoft.com/office/drawing/2014/main" id="{6EF7B4F2-9E4F-40D4-9B5A-E5054CD3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7571" y="1129302"/>
              <a:ext cx="700829" cy="45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公民</a:t>
              </a:r>
            </a:p>
          </p:txBody>
        </p:sp>
      </p:grpSp>
      <p:grpSp>
        <p:nvGrpSpPr>
          <p:cNvPr id="5" name="组 24">
            <a:extLst>
              <a:ext uri="{FF2B5EF4-FFF2-40B4-BE49-F238E27FC236}">
                <a16:creationId xmlns:a16="http://schemas.microsoft.com/office/drawing/2014/main" id="{7B502A25-54DF-403C-8694-E3C93F6000A1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3627438"/>
            <a:ext cx="957262" cy="857250"/>
            <a:chOff x="6100475" y="3854854"/>
            <a:chExt cx="742578" cy="742822"/>
          </a:xfrm>
        </p:grpSpPr>
        <p:sp>
          <p:nvSpPr>
            <p:cNvPr id="6" name="Shape 122">
              <a:extLst>
                <a:ext uri="{FF2B5EF4-FFF2-40B4-BE49-F238E27FC236}">
                  <a16:creationId xmlns:a16="http://schemas.microsoft.com/office/drawing/2014/main" id="{309E00E7-86A9-481E-83E5-96D448E2A208}"/>
                </a:ext>
              </a:extLst>
            </p:cNvPr>
            <p:cNvSpPr/>
            <p:nvPr/>
          </p:nvSpPr>
          <p:spPr>
            <a:xfrm>
              <a:off x="6100475" y="3854854"/>
              <a:ext cx="74257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8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33" name="文本框 6">
              <a:extLst>
                <a:ext uri="{FF2B5EF4-FFF2-40B4-BE49-F238E27FC236}">
                  <a16:creationId xmlns:a16="http://schemas.microsoft.com/office/drawing/2014/main" id="{3F395123-673D-4F85-8110-66C6A2297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906" y="3970757"/>
              <a:ext cx="700828" cy="45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权利</a:t>
              </a:r>
            </a:p>
          </p:txBody>
        </p:sp>
      </p:grpSp>
      <p:grpSp>
        <p:nvGrpSpPr>
          <p:cNvPr id="8" name="组 22">
            <a:extLst>
              <a:ext uri="{FF2B5EF4-FFF2-40B4-BE49-F238E27FC236}">
                <a16:creationId xmlns:a16="http://schemas.microsoft.com/office/drawing/2014/main" id="{0AEDFF5A-AE4A-4414-8B14-E07A9CFBF560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3592513"/>
            <a:ext cx="985837" cy="858837"/>
            <a:chOff x="9872423" y="4483514"/>
            <a:chExt cx="764803" cy="742822"/>
          </a:xfrm>
        </p:grpSpPr>
        <p:sp>
          <p:nvSpPr>
            <p:cNvPr id="9" name="Shape 121">
              <a:extLst>
                <a:ext uri="{FF2B5EF4-FFF2-40B4-BE49-F238E27FC236}">
                  <a16:creationId xmlns:a16="http://schemas.microsoft.com/office/drawing/2014/main" id="{8ADE2DF1-D90F-4845-8312-1CED7573EBCD}"/>
                </a:ext>
              </a:extLst>
            </p:cNvPr>
            <p:cNvSpPr/>
            <p:nvPr/>
          </p:nvSpPr>
          <p:spPr>
            <a:xfrm>
              <a:off x="9872423" y="4483514"/>
              <a:ext cx="742635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2" y="1855"/>
                  </a:moveTo>
                  <a:cubicBezTo>
                    <a:pt x="435" y="3678"/>
                    <a:pt x="-1127" y="9085"/>
                    <a:pt x="1048" y="11828"/>
                  </a:cubicBezTo>
                  <a:cubicBezTo>
                    <a:pt x="7916" y="20487"/>
                    <a:pt x="20473" y="10972"/>
                    <a:pt x="14024" y="3054"/>
                  </a:cubicBezTo>
                  <a:cubicBezTo>
                    <a:pt x="11228" y="-379"/>
                    <a:pt x="5948" y="-1113"/>
                    <a:pt x="2532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31" name="文本框 9">
              <a:extLst>
                <a:ext uri="{FF2B5EF4-FFF2-40B4-BE49-F238E27FC236}">
                  <a16:creationId xmlns:a16="http://schemas.microsoft.com/office/drawing/2014/main" id="{037EBAB5-8ED1-4845-9BDD-8BAB1C888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6397" y="4624619"/>
              <a:ext cx="700829" cy="45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义务</a:t>
              </a: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3388A18-C284-4381-8866-8FD5324F77DA}"/>
              </a:ext>
            </a:extLst>
          </p:cNvPr>
          <p:cNvCxnSpPr/>
          <p:nvPr/>
        </p:nvCxnSpPr>
        <p:spPr>
          <a:xfrm flipH="1">
            <a:off x="5821363" y="3086100"/>
            <a:ext cx="439737" cy="5413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222A2F4-AA6F-443B-875D-8A6E2FE1C90C}"/>
              </a:ext>
            </a:extLst>
          </p:cNvPr>
          <p:cNvCxnSpPr>
            <a:cxnSpLocks/>
          </p:cNvCxnSpPr>
          <p:nvPr/>
        </p:nvCxnSpPr>
        <p:spPr>
          <a:xfrm flipH="1">
            <a:off x="6192838" y="4149725"/>
            <a:ext cx="10271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0E61E27-00A8-4CAC-8095-717C7F8C1C11}"/>
              </a:ext>
            </a:extLst>
          </p:cNvPr>
          <p:cNvCxnSpPr>
            <a:cxnSpLocks/>
          </p:cNvCxnSpPr>
          <p:nvPr/>
        </p:nvCxnSpPr>
        <p:spPr>
          <a:xfrm>
            <a:off x="7002463" y="3086100"/>
            <a:ext cx="520700" cy="5413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箭头: 右 23">
            <a:extLst>
              <a:ext uri="{FF2B5EF4-FFF2-40B4-BE49-F238E27FC236}">
                <a16:creationId xmlns:a16="http://schemas.microsoft.com/office/drawing/2014/main" id="{2FD3B009-A424-46A4-88CD-1DA5972EAE24}"/>
              </a:ext>
            </a:extLst>
          </p:cNvPr>
          <p:cNvSpPr/>
          <p:nvPr/>
        </p:nvSpPr>
        <p:spPr>
          <a:xfrm rot="16200000">
            <a:off x="6180138" y="1639887"/>
            <a:ext cx="901700" cy="52387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6DCD58C1-E45D-41D7-88B6-9C293D278A70}"/>
              </a:ext>
            </a:extLst>
          </p:cNvPr>
          <p:cNvSpPr/>
          <p:nvPr/>
        </p:nvSpPr>
        <p:spPr>
          <a:xfrm rot="5400000">
            <a:off x="6227763" y="4340225"/>
            <a:ext cx="903288" cy="52228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F36B929-5935-42BA-8882-5FCCFD354CBB}"/>
              </a:ext>
            </a:extLst>
          </p:cNvPr>
          <p:cNvSpPr txBox="1"/>
          <p:nvPr/>
        </p:nvSpPr>
        <p:spPr>
          <a:xfrm>
            <a:off x="4821043" y="5200155"/>
            <a:ext cx="3784078" cy="12240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800" b="1">
              <a:latin typeface="【阿菁提取】手账体" panose="00020600040101010101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0B8B69B-9B50-4CB4-8EB6-9D2B13FB9A9D}"/>
              </a:ext>
            </a:extLst>
          </p:cNvPr>
          <p:cNvSpPr txBox="1"/>
          <p:nvPr/>
        </p:nvSpPr>
        <p:spPr>
          <a:xfrm>
            <a:off x="6883659" y="1591669"/>
            <a:ext cx="148734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怎么做</a:t>
            </a:r>
            <a:endParaRPr lang="zh-CN" altLang="en-US" sz="2800" b="1" dirty="0">
              <a:solidFill>
                <a:srgbClr val="FA068C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91BF8EF-57E5-4E73-9221-145B00ED00E5}"/>
              </a:ext>
            </a:extLst>
          </p:cNvPr>
          <p:cNvSpPr txBox="1"/>
          <p:nvPr/>
        </p:nvSpPr>
        <p:spPr>
          <a:xfrm>
            <a:off x="4739189" y="281550"/>
            <a:ext cx="3784078" cy="12240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800" b="1">
              <a:latin typeface="【阿菁提取】手账体" panose="00020600040101010101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6626FC4-E4AA-4442-BD71-F0D32199C560}"/>
              </a:ext>
            </a:extLst>
          </p:cNvPr>
          <p:cNvSpPr txBox="1"/>
          <p:nvPr/>
        </p:nvSpPr>
        <p:spPr>
          <a:xfrm>
            <a:off x="6898412" y="4384297"/>
            <a:ext cx="148734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关系</a:t>
            </a:r>
            <a:endParaRPr lang="zh-CN" altLang="en-US" sz="2800" b="1" dirty="0">
              <a:solidFill>
                <a:srgbClr val="FA068C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7E7460C-E74F-4785-9B67-E61E804AF7EC}"/>
              </a:ext>
            </a:extLst>
          </p:cNvPr>
          <p:cNvCxnSpPr>
            <a:cxnSpLocks/>
          </p:cNvCxnSpPr>
          <p:nvPr/>
        </p:nvCxnSpPr>
        <p:spPr>
          <a:xfrm>
            <a:off x="4267200" y="2420938"/>
            <a:ext cx="1085850" cy="14224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BEC0530B-3789-4671-8F47-0EFBE26EB0C7}"/>
              </a:ext>
            </a:extLst>
          </p:cNvPr>
          <p:cNvCxnSpPr>
            <a:cxnSpLocks/>
          </p:cNvCxnSpPr>
          <p:nvPr/>
        </p:nvCxnSpPr>
        <p:spPr>
          <a:xfrm flipH="1">
            <a:off x="3538538" y="2420938"/>
            <a:ext cx="72866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62B3E98D-DB58-48F1-A0B5-29CD2CB2CE8E}"/>
              </a:ext>
            </a:extLst>
          </p:cNvPr>
          <p:cNvSpPr txBox="1"/>
          <p:nvPr/>
        </p:nvSpPr>
        <p:spPr>
          <a:xfrm>
            <a:off x="3487614" y="1826501"/>
            <a:ext cx="12154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endParaRPr lang="zh-CN" altLang="en-US" sz="2800" b="1" dirty="0">
              <a:solidFill>
                <a:srgbClr val="FA068C"/>
              </a:solidFill>
              <a:highlight>
                <a:srgbClr val="00FFFF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右大括号 42">
            <a:extLst>
              <a:ext uri="{FF2B5EF4-FFF2-40B4-BE49-F238E27FC236}">
                <a16:creationId xmlns:a16="http://schemas.microsoft.com/office/drawing/2014/main" id="{C7B6FFD0-FB4B-4396-AAC2-24D0BA972931}"/>
              </a:ext>
            </a:extLst>
          </p:cNvPr>
          <p:cNvSpPr/>
          <p:nvPr/>
        </p:nvSpPr>
        <p:spPr>
          <a:xfrm>
            <a:off x="3105150" y="1182688"/>
            <a:ext cx="436563" cy="2478087"/>
          </a:xfrm>
          <a:prstGeom prst="rightBrace">
            <a:avLst>
              <a:gd name="adj1" fmla="val 63947"/>
              <a:gd name="adj2" fmla="val 4894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E31B767-9274-431B-B125-0DD2B3AB5ED6}"/>
              </a:ext>
            </a:extLst>
          </p:cNvPr>
          <p:cNvCxnSpPr>
            <a:cxnSpLocks/>
          </p:cNvCxnSpPr>
          <p:nvPr/>
        </p:nvCxnSpPr>
        <p:spPr>
          <a:xfrm>
            <a:off x="1851025" y="1450975"/>
            <a:ext cx="118745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1C4FD58F-FF3F-4C56-A6C7-EE69CB8DFD78}"/>
              </a:ext>
            </a:extLst>
          </p:cNvPr>
          <p:cNvCxnSpPr>
            <a:cxnSpLocks/>
          </p:cNvCxnSpPr>
          <p:nvPr/>
        </p:nvCxnSpPr>
        <p:spPr>
          <a:xfrm>
            <a:off x="1851025" y="2065338"/>
            <a:ext cx="118745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AD092DD7-6AFF-4433-94E4-0ACD0542EC95}"/>
              </a:ext>
            </a:extLst>
          </p:cNvPr>
          <p:cNvCxnSpPr>
            <a:cxnSpLocks/>
          </p:cNvCxnSpPr>
          <p:nvPr/>
        </p:nvCxnSpPr>
        <p:spPr>
          <a:xfrm>
            <a:off x="1851025" y="2700338"/>
            <a:ext cx="118745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15274578-C252-4038-A6F6-2FF417017563}"/>
              </a:ext>
            </a:extLst>
          </p:cNvPr>
          <p:cNvCxnSpPr>
            <a:cxnSpLocks/>
          </p:cNvCxnSpPr>
          <p:nvPr/>
        </p:nvCxnSpPr>
        <p:spPr>
          <a:xfrm>
            <a:off x="1851025" y="3355975"/>
            <a:ext cx="118745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右大括号 49">
            <a:extLst>
              <a:ext uri="{FF2B5EF4-FFF2-40B4-BE49-F238E27FC236}">
                <a16:creationId xmlns:a16="http://schemas.microsoft.com/office/drawing/2014/main" id="{AB4C88D4-9C88-412A-A3F5-45437E3A0680}"/>
              </a:ext>
            </a:extLst>
          </p:cNvPr>
          <p:cNvSpPr/>
          <p:nvPr/>
        </p:nvSpPr>
        <p:spPr>
          <a:xfrm>
            <a:off x="1565275" y="692150"/>
            <a:ext cx="252413" cy="1581150"/>
          </a:xfrm>
          <a:prstGeom prst="rightBrace">
            <a:avLst>
              <a:gd name="adj1" fmla="val 63947"/>
              <a:gd name="adj2" fmla="val 4894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76A7F52E-A51C-435B-AAAD-1BD7C29076E8}"/>
              </a:ext>
            </a:extLst>
          </p:cNvPr>
          <p:cNvCxnSpPr>
            <a:cxnSpLocks/>
          </p:cNvCxnSpPr>
          <p:nvPr/>
        </p:nvCxnSpPr>
        <p:spPr>
          <a:xfrm>
            <a:off x="573088" y="950913"/>
            <a:ext cx="86042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5514EF3-C53F-4B94-B6D4-14A60A9E1CEB}"/>
              </a:ext>
            </a:extLst>
          </p:cNvPr>
          <p:cNvCxnSpPr>
            <a:cxnSpLocks/>
          </p:cNvCxnSpPr>
          <p:nvPr/>
        </p:nvCxnSpPr>
        <p:spPr>
          <a:xfrm>
            <a:off x="546100" y="1450975"/>
            <a:ext cx="86201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41BB6842-293C-49DE-83E8-A6572B889C39}"/>
              </a:ext>
            </a:extLst>
          </p:cNvPr>
          <p:cNvCxnSpPr>
            <a:cxnSpLocks/>
          </p:cNvCxnSpPr>
          <p:nvPr/>
        </p:nvCxnSpPr>
        <p:spPr>
          <a:xfrm>
            <a:off x="573088" y="1927225"/>
            <a:ext cx="86042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74B8322-1CFB-45B2-BBB3-6B28D33870A5}"/>
              </a:ext>
            </a:extLst>
          </p:cNvPr>
          <p:cNvCxnSpPr>
            <a:cxnSpLocks/>
          </p:cNvCxnSpPr>
          <p:nvPr/>
        </p:nvCxnSpPr>
        <p:spPr>
          <a:xfrm flipH="1">
            <a:off x="7929563" y="2232025"/>
            <a:ext cx="962025" cy="14509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0E91390F-93F1-4BB1-BA05-C690EE61BA24}"/>
              </a:ext>
            </a:extLst>
          </p:cNvPr>
          <p:cNvCxnSpPr>
            <a:cxnSpLocks/>
          </p:cNvCxnSpPr>
          <p:nvPr/>
        </p:nvCxnSpPr>
        <p:spPr>
          <a:xfrm flipH="1">
            <a:off x="8891588" y="2232025"/>
            <a:ext cx="72707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B856D841-51A6-46B4-8A33-8F34580A1FDA}"/>
              </a:ext>
            </a:extLst>
          </p:cNvPr>
          <p:cNvSpPr txBox="1"/>
          <p:nvPr/>
        </p:nvSpPr>
        <p:spPr>
          <a:xfrm>
            <a:off x="8842576" y="1635455"/>
            <a:ext cx="122823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endParaRPr lang="zh-CN" altLang="en-US" sz="2800" b="1" dirty="0">
              <a:solidFill>
                <a:srgbClr val="FA068C"/>
              </a:solidFill>
              <a:highlight>
                <a:srgbClr val="00FFFF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" name="右大括号 59">
            <a:extLst>
              <a:ext uri="{FF2B5EF4-FFF2-40B4-BE49-F238E27FC236}">
                <a16:creationId xmlns:a16="http://schemas.microsoft.com/office/drawing/2014/main" id="{B6F86730-B587-4247-B8CE-4BD3BE44A014}"/>
              </a:ext>
            </a:extLst>
          </p:cNvPr>
          <p:cNvSpPr/>
          <p:nvPr/>
        </p:nvSpPr>
        <p:spPr>
          <a:xfrm rot="10800000">
            <a:off x="9559925" y="950913"/>
            <a:ext cx="434975" cy="2478087"/>
          </a:xfrm>
          <a:prstGeom prst="rightBrace">
            <a:avLst>
              <a:gd name="adj1" fmla="val 63947"/>
              <a:gd name="adj2" fmla="val 4894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95138099-AFF9-4C22-85D9-5A9F213901D4}"/>
              </a:ext>
            </a:extLst>
          </p:cNvPr>
          <p:cNvCxnSpPr>
            <a:cxnSpLocks/>
          </p:cNvCxnSpPr>
          <p:nvPr/>
        </p:nvCxnSpPr>
        <p:spPr>
          <a:xfrm>
            <a:off x="9994900" y="1339850"/>
            <a:ext cx="118903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20EC1D2C-71C6-449B-B13B-334E70E1EA5D}"/>
              </a:ext>
            </a:extLst>
          </p:cNvPr>
          <p:cNvCxnSpPr>
            <a:cxnSpLocks/>
          </p:cNvCxnSpPr>
          <p:nvPr/>
        </p:nvCxnSpPr>
        <p:spPr>
          <a:xfrm>
            <a:off x="9994900" y="1954213"/>
            <a:ext cx="118903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2075A498-7DF5-4E3C-A007-68CE187AA124}"/>
              </a:ext>
            </a:extLst>
          </p:cNvPr>
          <p:cNvCxnSpPr>
            <a:cxnSpLocks/>
          </p:cNvCxnSpPr>
          <p:nvPr/>
        </p:nvCxnSpPr>
        <p:spPr>
          <a:xfrm>
            <a:off x="9994900" y="2589213"/>
            <a:ext cx="118903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7CDE27AC-3EA1-444D-A4BB-2BA836A91AE9}"/>
              </a:ext>
            </a:extLst>
          </p:cNvPr>
          <p:cNvCxnSpPr>
            <a:cxnSpLocks/>
          </p:cNvCxnSpPr>
          <p:nvPr/>
        </p:nvCxnSpPr>
        <p:spPr>
          <a:xfrm>
            <a:off x="9994900" y="3246438"/>
            <a:ext cx="118903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E63F125C-1A24-4868-87A9-B5C019CAED71}"/>
              </a:ext>
            </a:extLst>
          </p:cNvPr>
          <p:cNvCxnSpPr>
            <a:cxnSpLocks/>
          </p:cNvCxnSpPr>
          <p:nvPr/>
        </p:nvCxnSpPr>
        <p:spPr>
          <a:xfrm flipV="1">
            <a:off x="4267200" y="3943350"/>
            <a:ext cx="996950" cy="1082675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D07F1167-DFF1-4BD2-9AB4-BCCE422929B3}"/>
              </a:ext>
            </a:extLst>
          </p:cNvPr>
          <p:cNvCxnSpPr>
            <a:cxnSpLocks/>
          </p:cNvCxnSpPr>
          <p:nvPr/>
        </p:nvCxnSpPr>
        <p:spPr>
          <a:xfrm flipH="1">
            <a:off x="2784475" y="5053013"/>
            <a:ext cx="1482725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1371BD09-87BB-4FFF-9342-E9B619238268}"/>
              </a:ext>
            </a:extLst>
          </p:cNvPr>
          <p:cNvSpPr txBox="1"/>
          <p:nvPr/>
        </p:nvSpPr>
        <p:spPr>
          <a:xfrm>
            <a:off x="661234" y="4687721"/>
            <a:ext cx="2124000" cy="1440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800" b="1">
              <a:latin typeface="【阿菁提取】手账体" panose="00020600040101010101" pitchFamily="18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FBC14F62-F518-4A7A-8CB9-951B3296D18D}"/>
              </a:ext>
            </a:extLst>
          </p:cNvPr>
          <p:cNvSpPr/>
          <p:nvPr/>
        </p:nvSpPr>
        <p:spPr>
          <a:xfrm>
            <a:off x="3069852" y="3999243"/>
            <a:ext cx="10054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怎样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行使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29B22EFC-7ACD-4F6A-A9D8-5DB0577AE1E6}"/>
              </a:ext>
            </a:extLst>
          </p:cNvPr>
          <p:cNvCxnSpPr>
            <a:cxnSpLocks/>
          </p:cNvCxnSpPr>
          <p:nvPr/>
        </p:nvCxnSpPr>
        <p:spPr>
          <a:xfrm flipH="1" flipV="1">
            <a:off x="8166100" y="4084638"/>
            <a:ext cx="725488" cy="93345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DA4B904A-4494-4A00-A4E1-92C279F2972F}"/>
              </a:ext>
            </a:extLst>
          </p:cNvPr>
          <p:cNvCxnSpPr>
            <a:cxnSpLocks/>
          </p:cNvCxnSpPr>
          <p:nvPr/>
        </p:nvCxnSpPr>
        <p:spPr>
          <a:xfrm flipH="1">
            <a:off x="8842375" y="5018088"/>
            <a:ext cx="1131888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73759FFB-C022-4292-836A-E4CA8A52E23B}"/>
              </a:ext>
            </a:extLst>
          </p:cNvPr>
          <p:cNvSpPr/>
          <p:nvPr/>
        </p:nvSpPr>
        <p:spPr>
          <a:xfrm>
            <a:off x="8927053" y="3949943"/>
            <a:ext cx="10054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怎样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履行</a:t>
            </a:r>
            <a:endParaRPr lang="en-US" altLang="zh-CN" sz="3200" dirty="0"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38AC6C81-FB03-41AC-89E1-77FAA60414B8}"/>
              </a:ext>
            </a:extLst>
          </p:cNvPr>
          <p:cNvSpPr txBox="1"/>
          <p:nvPr/>
        </p:nvSpPr>
        <p:spPr>
          <a:xfrm>
            <a:off x="9974155" y="4755675"/>
            <a:ext cx="2124000" cy="1440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800" b="1">
              <a:latin typeface="【阿菁提取】手账体" panose="00020600040101010101" pitchFamily="18" charset="0"/>
            </a:endParaRPr>
          </a:p>
        </p:txBody>
      </p:sp>
      <p:sp>
        <p:nvSpPr>
          <p:cNvPr id="80" name="星形: 五角 79">
            <a:extLst>
              <a:ext uri="{FF2B5EF4-FFF2-40B4-BE49-F238E27FC236}">
                <a16:creationId xmlns:a16="http://schemas.microsoft.com/office/drawing/2014/main" id="{9A2CD000-8905-4A62-8210-94D07A799100}"/>
              </a:ext>
            </a:extLst>
          </p:cNvPr>
          <p:cNvSpPr/>
          <p:nvPr/>
        </p:nvSpPr>
        <p:spPr>
          <a:xfrm>
            <a:off x="4425950" y="84138"/>
            <a:ext cx="627063" cy="608012"/>
          </a:xfrm>
          <a:prstGeom prst="star5">
            <a:avLst>
              <a:gd name="adj" fmla="val 28472"/>
              <a:gd name="hf" fmla="val 105146"/>
              <a:gd name="vf" fmla="val 110557"/>
            </a:avLst>
          </a:prstGeom>
          <a:solidFill>
            <a:srgbClr val="FF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" name="星形: 五角 80">
            <a:extLst>
              <a:ext uri="{FF2B5EF4-FFF2-40B4-BE49-F238E27FC236}">
                <a16:creationId xmlns:a16="http://schemas.microsoft.com/office/drawing/2014/main" id="{42F7515D-1EC3-44EC-A959-665A08C29629}"/>
              </a:ext>
            </a:extLst>
          </p:cNvPr>
          <p:cNvSpPr/>
          <p:nvPr/>
        </p:nvSpPr>
        <p:spPr>
          <a:xfrm>
            <a:off x="4095750" y="160338"/>
            <a:ext cx="627063" cy="606425"/>
          </a:xfrm>
          <a:prstGeom prst="star5">
            <a:avLst>
              <a:gd name="adj" fmla="val 28472"/>
              <a:gd name="hf" fmla="val 105146"/>
              <a:gd name="vf" fmla="val 110557"/>
            </a:avLst>
          </a:prstGeom>
          <a:solidFill>
            <a:srgbClr val="FF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" name="星形: 五角 81">
            <a:extLst>
              <a:ext uri="{FF2B5EF4-FFF2-40B4-BE49-F238E27FC236}">
                <a16:creationId xmlns:a16="http://schemas.microsoft.com/office/drawing/2014/main" id="{E446F79C-2A53-46E9-8457-777C7BE6D8C4}"/>
              </a:ext>
            </a:extLst>
          </p:cNvPr>
          <p:cNvSpPr/>
          <p:nvPr/>
        </p:nvSpPr>
        <p:spPr>
          <a:xfrm>
            <a:off x="3730625" y="260350"/>
            <a:ext cx="627063" cy="608013"/>
          </a:xfrm>
          <a:prstGeom prst="star5">
            <a:avLst>
              <a:gd name="adj" fmla="val 28472"/>
              <a:gd name="hf" fmla="val 105146"/>
              <a:gd name="vf" fmla="val 110557"/>
            </a:avLst>
          </a:prstGeom>
          <a:solidFill>
            <a:srgbClr val="FF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4" name="星形: 五角 83">
            <a:extLst>
              <a:ext uri="{FF2B5EF4-FFF2-40B4-BE49-F238E27FC236}">
                <a16:creationId xmlns:a16="http://schemas.microsoft.com/office/drawing/2014/main" id="{1A23CCFB-A53E-472B-AB8F-B8D04720B98F}"/>
              </a:ext>
            </a:extLst>
          </p:cNvPr>
          <p:cNvSpPr/>
          <p:nvPr/>
        </p:nvSpPr>
        <p:spPr>
          <a:xfrm>
            <a:off x="8256588" y="4979988"/>
            <a:ext cx="555625" cy="557212"/>
          </a:xfrm>
          <a:prstGeom prst="star5">
            <a:avLst>
              <a:gd name="adj" fmla="val 28472"/>
              <a:gd name="hf" fmla="val 105146"/>
              <a:gd name="vf" fmla="val 110557"/>
            </a:avLst>
          </a:prstGeom>
          <a:solidFill>
            <a:srgbClr val="FF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5" name="星形: 五角 84">
            <a:extLst>
              <a:ext uri="{FF2B5EF4-FFF2-40B4-BE49-F238E27FC236}">
                <a16:creationId xmlns:a16="http://schemas.microsoft.com/office/drawing/2014/main" id="{93F5ABC6-6886-49CC-A0AE-6D22FF9BA60C}"/>
              </a:ext>
            </a:extLst>
          </p:cNvPr>
          <p:cNvSpPr/>
          <p:nvPr/>
        </p:nvSpPr>
        <p:spPr>
          <a:xfrm>
            <a:off x="7889875" y="5081588"/>
            <a:ext cx="555625" cy="555625"/>
          </a:xfrm>
          <a:prstGeom prst="star5">
            <a:avLst>
              <a:gd name="adj" fmla="val 28472"/>
              <a:gd name="hf" fmla="val 105146"/>
              <a:gd name="vf" fmla="val 110557"/>
            </a:avLst>
          </a:prstGeom>
          <a:solidFill>
            <a:srgbClr val="FF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23" name="矩形 3">
            <a:extLst>
              <a:ext uri="{FF2B5EF4-FFF2-40B4-BE49-F238E27FC236}">
                <a16:creationId xmlns:a16="http://schemas.microsoft.com/office/drawing/2014/main" id="{D704C6A5-DCB7-4B0D-8E70-4C6E41AFA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139700"/>
            <a:ext cx="1703388" cy="523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复习目标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47AA34-4964-43A5-A118-8890A56429F8}"/>
              </a:ext>
            </a:extLst>
          </p:cNvPr>
          <p:cNvSpPr/>
          <p:nvPr/>
        </p:nvSpPr>
        <p:spPr>
          <a:xfrm>
            <a:off x="3478957" y="2489576"/>
            <a:ext cx="881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FA068C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(A)</a:t>
            </a:r>
            <a:endParaRPr lang="zh-CN" altLang="en-US" sz="3600" dirty="0">
              <a:latin typeface="+mn-lt"/>
              <a:ea typeface="+mn-ea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DD75FB8B-991C-48DA-94C6-6F7DA6372040}"/>
              </a:ext>
            </a:extLst>
          </p:cNvPr>
          <p:cNvSpPr/>
          <p:nvPr/>
        </p:nvSpPr>
        <p:spPr>
          <a:xfrm>
            <a:off x="8855501" y="2294821"/>
            <a:ext cx="881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FA068C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(A)</a:t>
            </a:r>
            <a:endParaRPr lang="zh-CN" altLang="en-US" sz="3600" dirty="0">
              <a:latin typeface="+mn-lt"/>
              <a:ea typeface="+mn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C24152B-1BFE-4E34-8005-9B4CFDB5EE02}"/>
              </a:ext>
            </a:extLst>
          </p:cNvPr>
          <p:cNvSpPr/>
          <p:nvPr/>
        </p:nvSpPr>
        <p:spPr>
          <a:xfrm>
            <a:off x="3142291" y="5029885"/>
            <a:ext cx="881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FA068C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(C)</a:t>
            </a:r>
            <a:endParaRPr lang="zh-CN" altLang="en-US" sz="3600" dirty="0">
              <a:solidFill>
                <a:prstClr val="black"/>
              </a:solidFill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04DCE43-4FED-4C58-BC03-9EF60902AD48}"/>
              </a:ext>
            </a:extLst>
          </p:cNvPr>
          <p:cNvSpPr/>
          <p:nvPr/>
        </p:nvSpPr>
        <p:spPr>
          <a:xfrm>
            <a:off x="9027239" y="5017551"/>
            <a:ext cx="881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FA068C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(C)</a:t>
            </a:r>
            <a:endParaRPr lang="zh-CN" altLang="en-US" sz="3600" dirty="0">
              <a:solidFill>
                <a:prstClr val="black"/>
              </a:solidFill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9102707-19AD-466C-8C21-6E57CDD676D6}"/>
              </a:ext>
            </a:extLst>
          </p:cNvPr>
          <p:cNvSpPr/>
          <p:nvPr/>
        </p:nvSpPr>
        <p:spPr>
          <a:xfrm>
            <a:off x="7843632" y="4389559"/>
            <a:ext cx="881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FA068C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(C)</a:t>
            </a:r>
            <a:endParaRPr lang="zh-CN" altLang="en-US" sz="3600" dirty="0">
              <a:latin typeface="+mn-lt"/>
              <a:ea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6FC2C38-7EC1-42EF-BE57-4E53AF04BD21}"/>
              </a:ext>
            </a:extLst>
          </p:cNvPr>
          <p:cNvSpPr/>
          <p:nvPr/>
        </p:nvSpPr>
        <p:spPr>
          <a:xfrm>
            <a:off x="7380202" y="2028770"/>
            <a:ext cx="881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FA068C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(C)</a:t>
            </a:r>
            <a:endParaRPr lang="zh-CN" altLang="en-US" sz="36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43" grpId="0" animBg="1"/>
      <p:bldP spid="50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D27AFAB-DEBD-4E67-9CBC-FB17B8BBC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3" r="22738" b="8730"/>
          <a:stretch/>
        </p:blipFill>
        <p:spPr>
          <a:xfrm rot="5400000">
            <a:off x="2693774" y="-2653213"/>
            <a:ext cx="6624320" cy="11930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79A6E85-A04D-4646-A690-1003CE3D5B18}"/>
              </a:ext>
            </a:extLst>
          </p:cNvPr>
          <p:cNvSpPr txBox="1"/>
          <p:nvPr/>
        </p:nvSpPr>
        <p:spPr>
          <a:xfrm>
            <a:off x="1244600" y="808038"/>
            <a:ext cx="1285875" cy="6461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选举权和</a:t>
            </a:r>
            <a:r>
              <a:rPr lang="zh-CN" altLang="en-US" dirty="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被选举权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67B665F-6FFE-43F2-8F51-F70A1B429254}"/>
              </a:ext>
            </a:extLst>
          </p:cNvPr>
          <p:cNvSpPr txBox="1"/>
          <p:nvPr/>
        </p:nvSpPr>
        <p:spPr>
          <a:xfrm>
            <a:off x="1887538" y="1708150"/>
            <a:ext cx="1898650" cy="3698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政治权利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和自由</a:t>
            </a:r>
          </a:p>
        </p:txBody>
      </p:sp>
      <p:grpSp>
        <p:nvGrpSpPr>
          <p:cNvPr id="6" name="组 23">
            <a:extLst>
              <a:ext uri="{FF2B5EF4-FFF2-40B4-BE49-F238E27FC236}">
                <a16:creationId xmlns:a16="http://schemas.microsoft.com/office/drawing/2014/main" id="{90BE0F7A-657C-4495-A25B-29D6A76CF83C}"/>
              </a:ext>
            </a:extLst>
          </p:cNvPr>
          <p:cNvGrpSpPr>
            <a:grpSpLocks/>
          </p:cNvGrpSpPr>
          <p:nvPr/>
        </p:nvGrpSpPr>
        <p:grpSpPr bwMode="auto">
          <a:xfrm>
            <a:off x="5910263" y="1319213"/>
            <a:ext cx="1357312" cy="1282700"/>
            <a:chOff x="8092554" y="521752"/>
            <a:chExt cx="742558" cy="742822"/>
          </a:xfrm>
        </p:grpSpPr>
        <p:sp>
          <p:nvSpPr>
            <p:cNvPr id="7" name="Shape 120">
              <a:extLst>
                <a:ext uri="{FF2B5EF4-FFF2-40B4-BE49-F238E27FC236}">
                  <a16:creationId xmlns:a16="http://schemas.microsoft.com/office/drawing/2014/main" id="{662D9AB2-6D62-4239-83AD-2405766D7877}"/>
                </a:ext>
              </a:extLst>
            </p:cNvPr>
            <p:cNvSpPr/>
            <p:nvPr/>
          </p:nvSpPr>
          <p:spPr>
            <a:xfrm>
              <a:off x="8092554" y="521752"/>
              <a:ext cx="74255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203" name="文本框 21">
              <a:extLst>
                <a:ext uri="{FF2B5EF4-FFF2-40B4-BE49-F238E27FC236}">
                  <a16:creationId xmlns:a16="http://schemas.microsoft.com/office/drawing/2014/main" id="{304963BD-4D78-46B1-A872-2C67FB8FC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5142" y="688021"/>
              <a:ext cx="661715" cy="410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 sz="4000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公民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FC3D9F4-98D0-489A-88D1-681D2216E218}"/>
              </a:ext>
            </a:extLst>
          </p:cNvPr>
          <p:cNvSpPr txBox="1"/>
          <p:nvPr/>
        </p:nvSpPr>
        <p:spPr>
          <a:xfrm>
            <a:off x="2663825" y="4202113"/>
            <a:ext cx="1468438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文化教育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权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0163098-9A59-4716-9938-A0909EEBA28F}"/>
              </a:ext>
            </a:extLst>
          </p:cNvPr>
          <p:cNvSpPr txBox="1"/>
          <p:nvPr/>
        </p:nvSpPr>
        <p:spPr>
          <a:xfrm>
            <a:off x="1503363" y="4779963"/>
            <a:ext cx="1654175" cy="3683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社会</a:t>
            </a:r>
            <a:r>
              <a:rPr lang="zh-CN" altLang="en-US" dirty="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权利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718A590-0900-4B3C-92E0-6D1ED5D1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5173663"/>
            <a:ext cx="18478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98D3AEDF-F82D-4232-8438-8486A82F8291}"/>
              </a:ext>
            </a:extLst>
          </p:cNvPr>
          <p:cNvSpPr/>
          <p:nvPr/>
        </p:nvSpPr>
        <p:spPr>
          <a:xfrm>
            <a:off x="8904288" y="4048125"/>
            <a:ext cx="719137" cy="676275"/>
          </a:xfrm>
          <a:prstGeom prst="ellipse">
            <a:avLst/>
          </a:prstGeom>
          <a:noFill/>
          <a:ln w="53975">
            <a:solidFill>
              <a:srgbClr val="FA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图片\手绘 小清新\20061110305732816.jpg">
            <a:extLst>
              <a:ext uri="{FF2B5EF4-FFF2-40B4-BE49-F238E27FC236}">
                <a16:creationId xmlns:a16="http://schemas.microsoft.com/office/drawing/2014/main" id="{A6A90F04-13B0-4E34-A3D1-4B8BEC2F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2228850"/>
            <a:ext cx="5080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E7250FC-CD58-4BC9-B08E-FB466756A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468438"/>
            <a:ext cx="19716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身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自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由</a:t>
            </a:r>
          </a:p>
        </p:txBody>
      </p:sp>
      <p:sp>
        <p:nvSpPr>
          <p:cNvPr id="3" name="右大括号 2">
            <a:extLst>
              <a:ext uri="{FF2B5EF4-FFF2-40B4-BE49-F238E27FC236}">
                <a16:creationId xmlns:a16="http://schemas.microsoft.com/office/drawing/2014/main" id="{20D54D64-8284-4116-90AE-3DE3EAD147FD}"/>
              </a:ext>
            </a:extLst>
          </p:cNvPr>
          <p:cNvSpPr/>
          <p:nvPr/>
        </p:nvSpPr>
        <p:spPr>
          <a:xfrm rot="10800000">
            <a:off x="989013" y="1160463"/>
            <a:ext cx="425450" cy="2946400"/>
          </a:xfrm>
          <a:prstGeom prst="rightBrace">
            <a:avLst>
              <a:gd name="adj1" fmla="val 102608"/>
              <a:gd name="adj2" fmla="val 51732"/>
            </a:avLst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56AB9A-0E9C-403B-B21A-6E92A69637F5}"/>
              </a:ext>
            </a:extLst>
          </p:cNvPr>
          <p:cNvSpPr txBox="1"/>
          <p:nvPr/>
        </p:nvSpPr>
        <p:spPr>
          <a:xfrm>
            <a:off x="1482725" y="2566988"/>
            <a:ext cx="2128838" cy="461962"/>
          </a:xfrm>
          <a:prstGeom prst="rect">
            <a:avLst/>
          </a:prstGeom>
          <a:noFill/>
          <a:ln w="3492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住宅不受侵犯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E1183A-CC98-4E63-8902-21B9C1E87976}"/>
              </a:ext>
            </a:extLst>
          </p:cNvPr>
          <p:cNvSpPr txBox="1"/>
          <p:nvPr/>
        </p:nvSpPr>
        <p:spPr>
          <a:xfrm>
            <a:off x="1482725" y="1125538"/>
            <a:ext cx="2689225" cy="461962"/>
          </a:xfrm>
          <a:prstGeom prst="rect">
            <a:avLst/>
          </a:prstGeom>
          <a:noFill/>
          <a:ln w="3492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人身自由不受侵犯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7C9FB38-11C7-408E-A463-71CC9224D9F6}"/>
              </a:ext>
            </a:extLst>
          </p:cNvPr>
          <p:cNvSpPr txBox="1"/>
          <p:nvPr/>
        </p:nvSpPr>
        <p:spPr>
          <a:xfrm>
            <a:off x="1482725" y="1817688"/>
            <a:ext cx="2711450" cy="460375"/>
          </a:xfrm>
          <a:prstGeom prst="rect">
            <a:avLst/>
          </a:prstGeom>
          <a:noFill/>
          <a:ln w="3492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人格尊严不受侵犯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CE890E0-44EB-44D4-9ADC-8D62DC4ED833}"/>
              </a:ext>
            </a:extLst>
          </p:cNvPr>
          <p:cNvSpPr txBox="1"/>
          <p:nvPr/>
        </p:nvSpPr>
        <p:spPr>
          <a:xfrm>
            <a:off x="1509713" y="3257550"/>
            <a:ext cx="2449512" cy="831850"/>
          </a:xfrm>
          <a:prstGeom prst="rect">
            <a:avLst/>
          </a:prstGeom>
          <a:noFill/>
          <a:ln w="3492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通信自由和通信秘密受法律保护</a:t>
            </a:r>
          </a:p>
        </p:txBody>
      </p:sp>
      <p:sp>
        <p:nvSpPr>
          <p:cNvPr id="9225" name="矩形 3">
            <a:extLst>
              <a:ext uri="{FF2B5EF4-FFF2-40B4-BE49-F238E27FC236}">
                <a16:creationId xmlns:a16="http://schemas.microsoft.com/office/drawing/2014/main" id="{B0FC9D87-A389-407F-A81C-8F99A23E1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198438"/>
            <a:ext cx="6315075" cy="522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板块一：认识公民基本权利和基本义务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0537AF-E5BF-4B7E-89E0-B777E6F6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1112838"/>
            <a:ext cx="12588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遵守宪法和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法律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A4B9AA26-8CE4-43D2-8AD0-6EBCB42F8029}"/>
              </a:ext>
            </a:extLst>
          </p:cNvPr>
          <p:cNvSpPr/>
          <p:nvPr/>
        </p:nvSpPr>
        <p:spPr>
          <a:xfrm rot="10800000">
            <a:off x="6394450" y="654050"/>
            <a:ext cx="425450" cy="2946400"/>
          </a:xfrm>
          <a:prstGeom prst="rightBrace">
            <a:avLst>
              <a:gd name="adj1" fmla="val 102608"/>
              <a:gd name="adj2" fmla="val 51732"/>
            </a:avLst>
          </a:prstGeom>
          <a:ln w="508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2546D5C-E1E7-4143-9788-42FC4152F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2060575"/>
            <a:ext cx="2128837" cy="461963"/>
          </a:xfrm>
          <a:prstGeom prst="rect">
            <a:avLst/>
          </a:prstGeom>
          <a:noFill/>
          <a:ln w="34925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遵守劳动纪律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1AFF650-2302-4252-8178-3CE9D0695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619125"/>
            <a:ext cx="2689225" cy="461963"/>
          </a:xfrm>
          <a:prstGeom prst="rect">
            <a:avLst/>
          </a:prstGeom>
          <a:noFill/>
          <a:ln w="34925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保守国家秘密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EEC2D2C-C9D1-4528-B8D6-A5D3E0109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1311275"/>
            <a:ext cx="2711450" cy="460375"/>
          </a:xfrm>
          <a:prstGeom prst="rect">
            <a:avLst/>
          </a:prstGeom>
          <a:noFill/>
          <a:ln w="34925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爱护公共财产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FB162BF-EAB6-46B2-8B8B-7B7B94832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2732088"/>
            <a:ext cx="2449512" cy="461962"/>
          </a:xfrm>
          <a:prstGeom prst="rect">
            <a:avLst/>
          </a:prstGeom>
          <a:noFill/>
          <a:ln w="34925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遵守公共秩序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C8EAFA5-C07B-48A8-B066-EDB560E1C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563" y="4460875"/>
            <a:ext cx="12588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维护国家利益</a:t>
            </a:r>
          </a:p>
        </p:txBody>
      </p:sp>
      <p:sp>
        <p:nvSpPr>
          <p:cNvPr id="16" name="右大括号 15">
            <a:extLst>
              <a:ext uri="{FF2B5EF4-FFF2-40B4-BE49-F238E27FC236}">
                <a16:creationId xmlns:a16="http://schemas.microsoft.com/office/drawing/2014/main" id="{7B90F7F0-41B0-4EAF-9990-C801AEB37C39}"/>
              </a:ext>
            </a:extLst>
          </p:cNvPr>
          <p:cNvSpPr/>
          <p:nvPr/>
        </p:nvSpPr>
        <p:spPr>
          <a:xfrm rot="10800000">
            <a:off x="6226175" y="4056063"/>
            <a:ext cx="298450" cy="2420937"/>
          </a:xfrm>
          <a:prstGeom prst="rightBrace">
            <a:avLst>
              <a:gd name="adj1" fmla="val 102608"/>
              <a:gd name="adj2" fmla="val 51732"/>
            </a:avLst>
          </a:prstGeom>
          <a:ln w="508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2C4DC5-F17B-4338-A381-D2288DE2A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4041775"/>
            <a:ext cx="4640263" cy="460375"/>
          </a:xfrm>
          <a:prstGeom prst="rect">
            <a:avLst/>
          </a:prstGeom>
          <a:noFill/>
          <a:ln w="34925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维护国家统一和全国各民族团结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58867CA-EF45-40D7-81DF-953D7F2D0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3" y="5870575"/>
            <a:ext cx="4640262" cy="460375"/>
          </a:xfrm>
          <a:prstGeom prst="rect">
            <a:avLst/>
          </a:prstGeom>
          <a:noFill/>
          <a:ln w="34925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维护国家安全、荣誉和利益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078F3F2-AC64-4DE0-B07C-C32F85C1D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3327400"/>
            <a:ext cx="2449512" cy="461963"/>
          </a:xfrm>
          <a:prstGeom prst="rect">
            <a:avLst/>
          </a:prstGeom>
          <a:noFill/>
          <a:ln w="34925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尊重社会公德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FD0C0EC-D5B6-4273-B103-647C9638A36A}"/>
              </a:ext>
            </a:extLst>
          </p:cNvPr>
          <p:cNvSpPr txBox="1"/>
          <p:nvPr/>
        </p:nvSpPr>
        <p:spPr>
          <a:xfrm>
            <a:off x="287338" y="3500438"/>
            <a:ext cx="793750" cy="8318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具体内容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5BEB7E4-D72F-45D7-97FE-4825B1E0DE0C}"/>
              </a:ext>
            </a:extLst>
          </p:cNvPr>
          <p:cNvSpPr txBox="1"/>
          <p:nvPr/>
        </p:nvSpPr>
        <p:spPr>
          <a:xfrm>
            <a:off x="5287963" y="3303588"/>
            <a:ext cx="795337" cy="8318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具体表现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 23">
            <a:extLst>
              <a:ext uri="{FF2B5EF4-FFF2-40B4-BE49-F238E27FC236}">
                <a16:creationId xmlns:a16="http://schemas.microsoft.com/office/drawing/2014/main" id="{FAD424E6-86BA-4DAA-B0F2-654EEA908880}"/>
              </a:ext>
            </a:extLst>
          </p:cNvPr>
          <p:cNvGrpSpPr>
            <a:grpSpLocks/>
          </p:cNvGrpSpPr>
          <p:nvPr/>
        </p:nvGrpSpPr>
        <p:grpSpPr bwMode="auto">
          <a:xfrm>
            <a:off x="6264275" y="3146425"/>
            <a:ext cx="971550" cy="857250"/>
            <a:chOff x="7734984" y="963032"/>
            <a:chExt cx="753416" cy="742822"/>
          </a:xfrm>
        </p:grpSpPr>
        <p:sp>
          <p:nvSpPr>
            <p:cNvPr id="3" name="Shape 120">
              <a:extLst>
                <a:ext uri="{FF2B5EF4-FFF2-40B4-BE49-F238E27FC236}">
                  <a16:creationId xmlns:a16="http://schemas.microsoft.com/office/drawing/2014/main" id="{8EAE1F74-ECE2-4E50-87CC-A537952049F6}"/>
                </a:ext>
              </a:extLst>
            </p:cNvPr>
            <p:cNvSpPr/>
            <p:nvPr/>
          </p:nvSpPr>
          <p:spPr>
            <a:xfrm>
              <a:off x="7734984" y="963032"/>
              <a:ext cx="742337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9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325" name="文本框 3">
              <a:extLst>
                <a:ext uri="{FF2B5EF4-FFF2-40B4-BE49-F238E27FC236}">
                  <a16:creationId xmlns:a16="http://schemas.microsoft.com/office/drawing/2014/main" id="{A7F176E0-2E34-4636-B87E-207AB9B7F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7571" y="1129302"/>
              <a:ext cx="700829" cy="45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公民</a:t>
              </a:r>
            </a:p>
          </p:txBody>
        </p:sp>
      </p:grpSp>
      <p:grpSp>
        <p:nvGrpSpPr>
          <p:cNvPr id="10243" name="组 24">
            <a:extLst>
              <a:ext uri="{FF2B5EF4-FFF2-40B4-BE49-F238E27FC236}">
                <a16:creationId xmlns:a16="http://schemas.microsoft.com/office/drawing/2014/main" id="{92A48348-4168-411B-A00D-550023EA51D3}"/>
              </a:ext>
            </a:extLst>
          </p:cNvPr>
          <p:cNvGrpSpPr>
            <a:grpSpLocks/>
          </p:cNvGrpSpPr>
          <p:nvPr/>
        </p:nvGrpSpPr>
        <p:grpSpPr bwMode="auto">
          <a:xfrm>
            <a:off x="5308600" y="4402138"/>
            <a:ext cx="955675" cy="858837"/>
            <a:chOff x="6100475" y="3854854"/>
            <a:chExt cx="742578" cy="742822"/>
          </a:xfrm>
        </p:grpSpPr>
        <p:sp>
          <p:nvSpPr>
            <p:cNvPr id="6" name="Shape 122">
              <a:extLst>
                <a:ext uri="{FF2B5EF4-FFF2-40B4-BE49-F238E27FC236}">
                  <a16:creationId xmlns:a16="http://schemas.microsoft.com/office/drawing/2014/main" id="{309E00E7-86A9-481E-83E5-96D448E2A208}"/>
                </a:ext>
              </a:extLst>
            </p:cNvPr>
            <p:cNvSpPr/>
            <p:nvPr/>
          </p:nvSpPr>
          <p:spPr>
            <a:xfrm>
              <a:off x="6100475" y="3854854"/>
              <a:ext cx="742578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3" y="1855"/>
                  </a:moveTo>
                  <a:cubicBezTo>
                    <a:pt x="436" y="3677"/>
                    <a:pt x="-1127" y="9084"/>
                    <a:pt x="1048" y="11828"/>
                  </a:cubicBezTo>
                  <a:cubicBezTo>
                    <a:pt x="7916" y="20487"/>
                    <a:pt x="20473" y="10972"/>
                    <a:pt x="14025" y="3054"/>
                  </a:cubicBezTo>
                  <a:cubicBezTo>
                    <a:pt x="11228" y="-380"/>
                    <a:pt x="5948" y="-1113"/>
                    <a:pt x="2533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323" name="文本框 6">
              <a:extLst>
                <a:ext uri="{FF2B5EF4-FFF2-40B4-BE49-F238E27FC236}">
                  <a16:creationId xmlns:a16="http://schemas.microsoft.com/office/drawing/2014/main" id="{4BCED84F-A50A-4B2D-AECF-3F190DEE8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906" y="3970757"/>
              <a:ext cx="700828" cy="45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权利</a:t>
              </a:r>
            </a:p>
          </p:txBody>
        </p:sp>
      </p:grpSp>
      <p:grpSp>
        <p:nvGrpSpPr>
          <p:cNvPr id="10244" name="组 22">
            <a:extLst>
              <a:ext uri="{FF2B5EF4-FFF2-40B4-BE49-F238E27FC236}">
                <a16:creationId xmlns:a16="http://schemas.microsoft.com/office/drawing/2014/main" id="{32CFFB5E-FDA5-4BE7-91EC-10553AE5D9A4}"/>
              </a:ext>
            </a:extLst>
          </p:cNvPr>
          <p:cNvGrpSpPr>
            <a:grpSpLocks/>
          </p:cNvGrpSpPr>
          <p:nvPr/>
        </p:nvGrpSpPr>
        <p:grpSpPr bwMode="auto">
          <a:xfrm>
            <a:off x="7235825" y="4368800"/>
            <a:ext cx="984250" cy="857250"/>
            <a:chOff x="9872423" y="4483514"/>
            <a:chExt cx="764803" cy="742822"/>
          </a:xfrm>
        </p:grpSpPr>
        <p:sp>
          <p:nvSpPr>
            <p:cNvPr id="9" name="Shape 121">
              <a:extLst>
                <a:ext uri="{FF2B5EF4-FFF2-40B4-BE49-F238E27FC236}">
                  <a16:creationId xmlns:a16="http://schemas.microsoft.com/office/drawing/2014/main" id="{8ADE2DF1-D90F-4845-8312-1CED7573EBCD}"/>
                </a:ext>
              </a:extLst>
            </p:cNvPr>
            <p:cNvSpPr/>
            <p:nvPr/>
          </p:nvSpPr>
          <p:spPr>
            <a:xfrm>
              <a:off x="9872423" y="4483514"/>
              <a:ext cx="742599" cy="7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2" h="15261" extrusionOk="0">
                  <a:moveTo>
                    <a:pt x="2532" y="1855"/>
                  </a:moveTo>
                  <a:cubicBezTo>
                    <a:pt x="435" y="3678"/>
                    <a:pt x="-1127" y="9085"/>
                    <a:pt x="1048" y="11828"/>
                  </a:cubicBezTo>
                  <a:cubicBezTo>
                    <a:pt x="7916" y="20487"/>
                    <a:pt x="20473" y="10972"/>
                    <a:pt x="14024" y="3054"/>
                  </a:cubicBezTo>
                  <a:cubicBezTo>
                    <a:pt x="11228" y="-379"/>
                    <a:pt x="5948" y="-1113"/>
                    <a:pt x="2532" y="18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321" name="文本框 9">
              <a:extLst>
                <a:ext uri="{FF2B5EF4-FFF2-40B4-BE49-F238E27FC236}">
                  <a16:creationId xmlns:a16="http://schemas.microsoft.com/office/drawing/2014/main" id="{AA8BD522-A1BC-43F8-8EDF-7364A0E05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6397" y="4624619"/>
              <a:ext cx="700829" cy="45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>
                  <a:latin typeface="微软雅黑 Light" panose="020B0502040204020203" pitchFamily="34" charset="-122"/>
                  <a:ea typeface="微软雅黑" panose="020B0503020204020204" pitchFamily="34" charset="-122"/>
                  <a:cs typeface="DFPShaoNvW5-GB"/>
                  <a:sym typeface="微软雅黑 Light" panose="020B0502040204020203" pitchFamily="34" charset="-122"/>
                </a:rPr>
                <a:t>义务</a:t>
              </a: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3388A18-C284-4381-8866-8FD5324F77DA}"/>
              </a:ext>
            </a:extLst>
          </p:cNvPr>
          <p:cNvCxnSpPr/>
          <p:nvPr/>
        </p:nvCxnSpPr>
        <p:spPr>
          <a:xfrm flipH="1">
            <a:off x="5892800" y="3860800"/>
            <a:ext cx="439738" cy="5413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222A2F4-AA6F-443B-875D-8A6E2FE1C90C}"/>
              </a:ext>
            </a:extLst>
          </p:cNvPr>
          <p:cNvCxnSpPr>
            <a:cxnSpLocks/>
          </p:cNvCxnSpPr>
          <p:nvPr/>
        </p:nvCxnSpPr>
        <p:spPr>
          <a:xfrm flipH="1">
            <a:off x="6262688" y="4924425"/>
            <a:ext cx="10287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0E61E27-00A8-4CAC-8095-717C7F8C1C11}"/>
              </a:ext>
            </a:extLst>
          </p:cNvPr>
          <p:cNvCxnSpPr>
            <a:cxnSpLocks/>
          </p:cNvCxnSpPr>
          <p:nvPr/>
        </p:nvCxnSpPr>
        <p:spPr>
          <a:xfrm>
            <a:off x="7073900" y="3860800"/>
            <a:ext cx="520700" cy="5413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7E7460C-E74F-4785-9B67-E61E804AF7EC}"/>
              </a:ext>
            </a:extLst>
          </p:cNvPr>
          <p:cNvCxnSpPr>
            <a:cxnSpLocks/>
          </p:cNvCxnSpPr>
          <p:nvPr/>
        </p:nvCxnSpPr>
        <p:spPr>
          <a:xfrm>
            <a:off x="5127625" y="3328988"/>
            <a:ext cx="430213" cy="11064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BEC0530B-3789-4671-8F47-0EFBE26EB0C7}"/>
              </a:ext>
            </a:extLst>
          </p:cNvPr>
          <p:cNvCxnSpPr>
            <a:cxnSpLocks/>
          </p:cNvCxnSpPr>
          <p:nvPr/>
        </p:nvCxnSpPr>
        <p:spPr>
          <a:xfrm flipH="1">
            <a:off x="4400550" y="3303588"/>
            <a:ext cx="72707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62B3E98D-DB58-48F1-A0B5-29CD2CB2CE8E}"/>
              </a:ext>
            </a:extLst>
          </p:cNvPr>
          <p:cNvSpPr txBox="1"/>
          <p:nvPr/>
        </p:nvSpPr>
        <p:spPr>
          <a:xfrm>
            <a:off x="4179749" y="2827108"/>
            <a:ext cx="1228239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r>
              <a:rPr lang="en-US" altLang="zh-CN" sz="2800" b="1" dirty="0">
                <a:solidFill>
                  <a:srgbClr val="FA068C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(A)</a:t>
            </a:r>
            <a:endParaRPr lang="zh-CN" altLang="en-US" sz="2800" b="1" dirty="0">
              <a:solidFill>
                <a:srgbClr val="FA068C"/>
              </a:solidFill>
              <a:highlight>
                <a:srgbClr val="00FFFF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右大括号 42">
            <a:extLst>
              <a:ext uri="{FF2B5EF4-FFF2-40B4-BE49-F238E27FC236}">
                <a16:creationId xmlns:a16="http://schemas.microsoft.com/office/drawing/2014/main" id="{C7B6FFD0-FB4B-4396-AAC2-24D0BA972931}"/>
              </a:ext>
            </a:extLst>
          </p:cNvPr>
          <p:cNvSpPr/>
          <p:nvPr/>
        </p:nvSpPr>
        <p:spPr>
          <a:xfrm>
            <a:off x="3738563" y="2022475"/>
            <a:ext cx="460375" cy="2630488"/>
          </a:xfrm>
          <a:prstGeom prst="rightBrace">
            <a:avLst>
              <a:gd name="adj1" fmla="val 63947"/>
              <a:gd name="adj2" fmla="val 4894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E31B767-9274-431B-B125-0DD2B3AB5ED6}"/>
              </a:ext>
            </a:extLst>
          </p:cNvPr>
          <p:cNvCxnSpPr>
            <a:cxnSpLocks/>
          </p:cNvCxnSpPr>
          <p:nvPr/>
        </p:nvCxnSpPr>
        <p:spPr>
          <a:xfrm>
            <a:off x="2057400" y="2133600"/>
            <a:ext cx="13763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1C4FD58F-FF3F-4C56-A6C7-EE69CB8DFD78}"/>
              </a:ext>
            </a:extLst>
          </p:cNvPr>
          <p:cNvCxnSpPr>
            <a:cxnSpLocks/>
          </p:cNvCxnSpPr>
          <p:nvPr/>
        </p:nvCxnSpPr>
        <p:spPr>
          <a:xfrm>
            <a:off x="2155825" y="2686050"/>
            <a:ext cx="13763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AD092DD7-6AFF-4433-94E4-0ACD0542EC95}"/>
              </a:ext>
            </a:extLst>
          </p:cNvPr>
          <p:cNvCxnSpPr>
            <a:cxnSpLocks/>
          </p:cNvCxnSpPr>
          <p:nvPr/>
        </p:nvCxnSpPr>
        <p:spPr>
          <a:xfrm>
            <a:off x="2170113" y="3378200"/>
            <a:ext cx="137636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15274578-C252-4038-A6F6-2FF417017563}"/>
              </a:ext>
            </a:extLst>
          </p:cNvPr>
          <p:cNvCxnSpPr>
            <a:cxnSpLocks/>
          </p:cNvCxnSpPr>
          <p:nvPr/>
        </p:nvCxnSpPr>
        <p:spPr>
          <a:xfrm>
            <a:off x="2170113" y="4000500"/>
            <a:ext cx="138906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右大括号 49">
            <a:extLst>
              <a:ext uri="{FF2B5EF4-FFF2-40B4-BE49-F238E27FC236}">
                <a16:creationId xmlns:a16="http://schemas.microsoft.com/office/drawing/2014/main" id="{AB4C88D4-9C88-412A-A3F5-45437E3A0680}"/>
              </a:ext>
            </a:extLst>
          </p:cNvPr>
          <p:cNvSpPr/>
          <p:nvPr/>
        </p:nvSpPr>
        <p:spPr>
          <a:xfrm>
            <a:off x="1524000" y="1392238"/>
            <a:ext cx="252413" cy="1581150"/>
          </a:xfrm>
          <a:prstGeom prst="rightBrace">
            <a:avLst>
              <a:gd name="adj1" fmla="val 63947"/>
              <a:gd name="adj2" fmla="val 4894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76A7F52E-A51C-435B-AAAD-1BD7C29076E8}"/>
              </a:ext>
            </a:extLst>
          </p:cNvPr>
          <p:cNvCxnSpPr>
            <a:cxnSpLocks/>
          </p:cNvCxnSpPr>
          <p:nvPr/>
        </p:nvCxnSpPr>
        <p:spPr>
          <a:xfrm>
            <a:off x="496888" y="1624013"/>
            <a:ext cx="8620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5514EF3-C53F-4B94-B6D4-14A60A9E1CEB}"/>
              </a:ext>
            </a:extLst>
          </p:cNvPr>
          <p:cNvCxnSpPr>
            <a:cxnSpLocks/>
          </p:cNvCxnSpPr>
          <p:nvPr/>
        </p:nvCxnSpPr>
        <p:spPr>
          <a:xfrm>
            <a:off x="525463" y="2378075"/>
            <a:ext cx="8620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41BB6842-293C-49DE-83E8-A6572B889C39}"/>
              </a:ext>
            </a:extLst>
          </p:cNvPr>
          <p:cNvCxnSpPr>
            <a:cxnSpLocks/>
          </p:cNvCxnSpPr>
          <p:nvPr/>
        </p:nvCxnSpPr>
        <p:spPr>
          <a:xfrm>
            <a:off x="525463" y="3011488"/>
            <a:ext cx="8620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74B8322-1CFB-45B2-BBB3-6B28D33870A5}"/>
              </a:ext>
            </a:extLst>
          </p:cNvPr>
          <p:cNvCxnSpPr>
            <a:cxnSpLocks/>
          </p:cNvCxnSpPr>
          <p:nvPr/>
        </p:nvCxnSpPr>
        <p:spPr>
          <a:xfrm flipH="1">
            <a:off x="7999413" y="3006725"/>
            <a:ext cx="963612" cy="14509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0E91390F-93F1-4BB1-BA05-C690EE61BA24}"/>
              </a:ext>
            </a:extLst>
          </p:cNvPr>
          <p:cNvCxnSpPr>
            <a:cxnSpLocks/>
          </p:cNvCxnSpPr>
          <p:nvPr/>
        </p:nvCxnSpPr>
        <p:spPr>
          <a:xfrm flipH="1">
            <a:off x="8902700" y="3006725"/>
            <a:ext cx="72707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B856D841-51A6-46B4-8A33-8F34580A1FDA}"/>
              </a:ext>
            </a:extLst>
          </p:cNvPr>
          <p:cNvSpPr txBox="1"/>
          <p:nvPr/>
        </p:nvSpPr>
        <p:spPr>
          <a:xfrm>
            <a:off x="8927623" y="2501489"/>
            <a:ext cx="1228239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r>
              <a:rPr lang="en-US" altLang="zh-CN" sz="2800" b="1" dirty="0">
                <a:solidFill>
                  <a:srgbClr val="FA068C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(A)</a:t>
            </a:r>
            <a:endParaRPr lang="zh-CN" altLang="en-US" sz="2800" b="1" dirty="0">
              <a:solidFill>
                <a:srgbClr val="FA068C"/>
              </a:solidFill>
              <a:highlight>
                <a:srgbClr val="00FFFF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" name="右大括号 59">
            <a:extLst>
              <a:ext uri="{FF2B5EF4-FFF2-40B4-BE49-F238E27FC236}">
                <a16:creationId xmlns:a16="http://schemas.microsoft.com/office/drawing/2014/main" id="{B6F86730-B587-4247-B8CE-4BD3BE44A014}"/>
              </a:ext>
            </a:extLst>
          </p:cNvPr>
          <p:cNvSpPr/>
          <p:nvPr/>
        </p:nvSpPr>
        <p:spPr>
          <a:xfrm rot="10800000">
            <a:off x="9629775" y="1725613"/>
            <a:ext cx="427038" cy="2947987"/>
          </a:xfrm>
          <a:prstGeom prst="rightBrace">
            <a:avLst>
              <a:gd name="adj1" fmla="val 63947"/>
              <a:gd name="adj2" fmla="val 4894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95138099-AFF9-4C22-85D9-5A9F213901D4}"/>
              </a:ext>
            </a:extLst>
          </p:cNvPr>
          <p:cNvCxnSpPr>
            <a:cxnSpLocks/>
          </p:cNvCxnSpPr>
          <p:nvPr/>
        </p:nvCxnSpPr>
        <p:spPr>
          <a:xfrm>
            <a:off x="10066338" y="2114550"/>
            <a:ext cx="13700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20EC1D2C-71C6-449B-B13B-334E70E1EA5D}"/>
              </a:ext>
            </a:extLst>
          </p:cNvPr>
          <p:cNvCxnSpPr>
            <a:cxnSpLocks/>
          </p:cNvCxnSpPr>
          <p:nvPr/>
        </p:nvCxnSpPr>
        <p:spPr>
          <a:xfrm>
            <a:off x="10066338" y="2728913"/>
            <a:ext cx="13700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2075A498-7DF5-4E3C-A007-68CE187AA124}"/>
              </a:ext>
            </a:extLst>
          </p:cNvPr>
          <p:cNvCxnSpPr>
            <a:cxnSpLocks/>
          </p:cNvCxnSpPr>
          <p:nvPr/>
        </p:nvCxnSpPr>
        <p:spPr>
          <a:xfrm>
            <a:off x="10066338" y="3363913"/>
            <a:ext cx="13700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7CDE27AC-3EA1-444D-A4BB-2BA836A91AE9}"/>
              </a:ext>
            </a:extLst>
          </p:cNvPr>
          <p:cNvCxnSpPr>
            <a:cxnSpLocks/>
          </p:cNvCxnSpPr>
          <p:nvPr/>
        </p:nvCxnSpPr>
        <p:spPr>
          <a:xfrm>
            <a:off x="10066338" y="4003675"/>
            <a:ext cx="13700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8" name="矩形 3">
            <a:extLst>
              <a:ext uri="{FF2B5EF4-FFF2-40B4-BE49-F238E27FC236}">
                <a16:creationId xmlns:a16="http://schemas.microsoft.com/office/drawing/2014/main" id="{B7BDBC8F-4792-45EC-96B5-8E5E7D16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239713"/>
            <a:ext cx="6315075" cy="522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板块一：认识公民基本权利和基本义务</a:t>
            </a:r>
          </a:p>
        </p:txBody>
      </p:sp>
      <p:sp>
        <p:nvSpPr>
          <p:cNvPr id="10269" name="文本框 32">
            <a:extLst>
              <a:ext uri="{FF2B5EF4-FFF2-40B4-BE49-F238E27FC236}">
                <a16:creationId xmlns:a16="http://schemas.microsoft.com/office/drawing/2014/main" id="{0B59C67F-D2AF-478E-9B08-91B703F5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874838"/>
            <a:ext cx="1277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政治自由</a:t>
            </a:r>
          </a:p>
        </p:txBody>
      </p:sp>
      <p:sp>
        <p:nvSpPr>
          <p:cNvPr id="71" name="文本框 14">
            <a:extLst>
              <a:ext uri="{FF2B5EF4-FFF2-40B4-BE49-F238E27FC236}">
                <a16:creationId xmlns:a16="http://schemas.microsoft.com/office/drawing/2014/main" id="{6A3A10CA-101F-41EB-86D1-26F87C716D81}"/>
              </a:ext>
            </a:extLst>
          </p:cNvPr>
          <p:cNvSpPr/>
          <p:nvPr/>
        </p:nvSpPr>
        <p:spPr>
          <a:xfrm>
            <a:off x="-71438" y="2606675"/>
            <a:ext cx="552451" cy="519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7030A0"/>
                </a:solidFill>
                <a:latin typeface="黑体" pitchFamily="49" charset="-122"/>
                <a:ea typeface="黑体" pitchFamily="49" charset="-122"/>
                <a:sym typeface="+mn-ea"/>
              </a:rPr>
              <a:t>②</a:t>
            </a:r>
            <a:endParaRPr lang="zh-CN" altLang="en-US" sz="1350" noProof="1">
              <a:solidFill>
                <a:srgbClr val="7030A0"/>
              </a:solidFill>
              <a:latin typeface="黑体" pitchFamily="49" charset="-122"/>
              <a:ea typeface="黑体" pitchFamily="49" charset="-122"/>
              <a:sym typeface="+mn-ea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FDDE0288-4BE2-4804-B30F-CF5301CF784D}"/>
              </a:ext>
            </a:extLst>
          </p:cNvPr>
          <p:cNvSpPr txBox="1"/>
          <p:nvPr/>
        </p:nvSpPr>
        <p:spPr>
          <a:xfrm>
            <a:off x="2130425" y="3559175"/>
            <a:ext cx="1468438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文化教育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权</a:t>
            </a:r>
          </a:p>
        </p:txBody>
      </p:sp>
      <p:sp>
        <p:nvSpPr>
          <p:cNvPr id="10272" name="文本框 76">
            <a:extLst>
              <a:ext uri="{FF2B5EF4-FFF2-40B4-BE49-F238E27FC236}">
                <a16:creationId xmlns:a16="http://schemas.microsoft.com/office/drawing/2014/main" id="{4D25217F-D6DB-45BA-8DE7-FBAE0948E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6025" y="4360863"/>
            <a:ext cx="246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其他：</a:t>
            </a:r>
            <a:endParaRPr lang="en-US" altLang="zh-CN" sz="1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劳动、受教育等</a:t>
            </a:r>
          </a:p>
        </p:txBody>
      </p:sp>
      <p:sp>
        <p:nvSpPr>
          <p:cNvPr id="10273" name="矩形 36">
            <a:extLst>
              <a:ext uri="{FF2B5EF4-FFF2-40B4-BE49-F238E27FC236}">
                <a16:creationId xmlns:a16="http://schemas.microsoft.com/office/drawing/2014/main" id="{37004525-0509-4E10-A693-7C4BBD2C3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88" y="1187450"/>
            <a:ext cx="54610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①</a:t>
            </a:r>
            <a:endParaRPr lang="zh-CN" altLang="en-US"/>
          </a:p>
        </p:txBody>
      </p:sp>
      <p:sp>
        <p:nvSpPr>
          <p:cNvPr id="87" name="文本框 14">
            <a:extLst>
              <a:ext uri="{FF2B5EF4-FFF2-40B4-BE49-F238E27FC236}">
                <a16:creationId xmlns:a16="http://schemas.microsoft.com/office/drawing/2014/main" id="{5B9B9B37-47E6-4668-AC2D-48A44B41BD2D}"/>
              </a:ext>
            </a:extLst>
          </p:cNvPr>
          <p:cNvSpPr/>
          <p:nvPr/>
        </p:nvSpPr>
        <p:spPr>
          <a:xfrm>
            <a:off x="1874838" y="1670050"/>
            <a:ext cx="446087" cy="44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7030A0"/>
                </a:solidFill>
                <a:latin typeface="黑体" pitchFamily="49" charset="-122"/>
                <a:ea typeface="黑体" pitchFamily="49" charset="-122"/>
                <a:sym typeface="+mn-ea"/>
              </a:rPr>
              <a:t>③</a:t>
            </a:r>
            <a:endParaRPr lang="zh-CN" altLang="en-US" sz="1350" noProof="1">
              <a:solidFill>
                <a:srgbClr val="7030A0"/>
              </a:solidFill>
              <a:latin typeface="黑体" pitchFamily="49" charset="-122"/>
              <a:ea typeface="黑体" pitchFamily="49" charset="-122"/>
              <a:sym typeface="+mn-ea"/>
            </a:endParaRPr>
          </a:p>
        </p:txBody>
      </p:sp>
      <p:sp>
        <p:nvSpPr>
          <p:cNvPr id="88" name="文本框 14">
            <a:extLst>
              <a:ext uri="{FF2B5EF4-FFF2-40B4-BE49-F238E27FC236}">
                <a16:creationId xmlns:a16="http://schemas.microsoft.com/office/drawing/2014/main" id="{BADF3444-AE86-4C9C-8AF1-B355E30DBCDB}"/>
              </a:ext>
            </a:extLst>
          </p:cNvPr>
          <p:cNvSpPr/>
          <p:nvPr/>
        </p:nvSpPr>
        <p:spPr>
          <a:xfrm>
            <a:off x="1765300" y="2309813"/>
            <a:ext cx="552450" cy="517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7030A0"/>
                </a:solidFill>
                <a:latin typeface="黑体" pitchFamily="49" charset="-122"/>
                <a:ea typeface="黑体" pitchFamily="49" charset="-122"/>
                <a:sym typeface="+mn-ea"/>
              </a:rPr>
              <a:t>④</a:t>
            </a:r>
            <a:endParaRPr lang="zh-CN" altLang="en-US" sz="1350" noProof="1">
              <a:solidFill>
                <a:srgbClr val="7030A0"/>
              </a:solidFill>
              <a:latin typeface="黑体" pitchFamily="49" charset="-122"/>
              <a:ea typeface="黑体" pitchFamily="49" charset="-122"/>
              <a:sym typeface="+mn-ea"/>
            </a:endParaRPr>
          </a:p>
        </p:txBody>
      </p:sp>
      <p:sp>
        <p:nvSpPr>
          <p:cNvPr id="89" name="文本框 14">
            <a:extLst>
              <a:ext uri="{FF2B5EF4-FFF2-40B4-BE49-F238E27FC236}">
                <a16:creationId xmlns:a16="http://schemas.microsoft.com/office/drawing/2014/main" id="{10808239-388E-4223-9F7C-2282644A5904}"/>
              </a:ext>
            </a:extLst>
          </p:cNvPr>
          <p:cNvSpPr/>
          <p:nvPr/>
        </p:nvSpPr>
        <p:spPr>
          <a:xfrm>
            <a:off x="1671638" y="2851150"/>
            <a:ext cx="552450" cy="519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7030A0"/>
                </a:solidFill>
                <a:latin typeface="黑体" pitchFamily="49" charset="-122"/>
                <a:ea typeface="黑体" pitchFamily="49" charset="-122"/>
                <a:sym typeface="+mn-ea"/>
              </a:rPr>
              <a:t>⑤</a:t>
            </a:r>
            <a:endParaRPr lang="zh-CN" altLang="en-US" sz="1350" noProof="1">
              <a:solidFill>
                <a:srgbClr val="7030A0"/>
              </a:solidFill>
              <a:latin typeface="黑体" pitchFamily="49" charset="-122"/>
              <a:ea typeface="黑体" pitchFamily="49" charset="-122"/>
              <a:sym typeface="+mn-ea"/>
            </a:endParaRPr>
          </a:p>
        </p:txBody>
      </p:sp>
      <p:sp>
        <p:nvSpPr>
          <p:cNvPr id="90" name="文本框 14">
            <a:extLst>
              <a:ext uri="{FF2B5EF4-FFF2-40B4-BE49-F238E27FC236}">
                <a16:creationId xmlns:a16="http://schemas.microsoft.com/office/drawing/2014/main" id="{262696FA-99C0-4459-A2A7-0A61E1B11E09}"/>
              </a:ext>
            </a:extLst>
          </p:cNvPr>
          <p:cNvSpPr/>
          <p:nvPr/>
        </p:nvSpPr>
        <p:spPr>
          <a:xfrm>
            <a:off x="1635125" y="3519488"/>
            <a:ext cx="552450" cy="517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7030A0"/>
                </a:solidFill>
                <a:latin typeface="黑体" pitchFamily="49" charset="-122"/>
                <a:ea typeface="黑体" pitchFamily="49" charset="-122"/>
                <a:sym typeface="+mn-ea"/>
              </a:rPr>
              <a:t>⑥</a:t>
            </a:r>
            <a:endParaRPr lang="zh-CN" altLang="en-US" sz="1350" noProof="1">
              <a:solidFill>
                <a:srgbClr val="7030A0"/>
              </a:solidFill>
              <a:latin typeface="黑体" pitchFamily="49" charset="-122"/>
              <a:ea typeface="黑体" pitchFamily="49" charset="-122"/>
              <a:sym typeface="+mn-ea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5E6BA82C-073B-4DE9-B4B4-EF25340CB0F9}"/>
              </a:ext>
            </a:extLst>
          </p:cNvPr>
          <p:cNvSpPr/>
          <p:nvPr/>
        </p:nvSpPr>
        <p:spPr>
          <a:xfrm>
            <a:off x="558800" y="5329238"/>
            <a:ext cx="860425" cy="85883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FEEDFD86-9F5C-4F5F-B243-A292A1359E64}"/>
              </a:ext>
            </a:extLst>
          </p:cNvPr>
          <p:cNvSpPr/>
          <p:nvPr/>
        </p:nvSpPr>
        <p:spPr>
          <a:xfrm>
            <a:off x="1601788" y="5303838"/>
            <a:ext cx="862012" cy="85725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44C79774-7098-4F22-BDC7-B16CF8BA5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5462588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>
                <a:latin typeface="微软雅黑 Light" panose="020B0502040204020203" pitchFamily="34" charset="-122"/>
                <a:ea typeface="微软雅黑" panose="020B0503020204020204" pitchFamily="34" charset="-122"/>
                <a:cs typeface="DFPShaoNvW5-GB"/>
                <a:sym typeface="微软雅黑 Light" panose="020B0502040204020203" pitchFamily="34" charset="-122"/>
              </a:rPr>
              <a:t>权利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D043FFC7-C61E-455B-A282-71B444EEE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5503863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>
                <a:latin typeface="微软雅黑 Light" panose="020B0502040204020203" pitchFamily="34" charset="-122"/>
                <a:ea typeface="微软雅黑" panose="020B0503020204020204" pitchFamily="34" charset="-122"/>
                <a:cs typeface="DFPShaoNvW5-GB"/>
                <a:sym typeface="微软雅黑 Light" panose="020B0502040204020203" pitchFamily="34" charset="-122"/>
              </a:rPr>
              <a:t>义务</a:t>
            </a: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AA8E2553-FF74-4C43-AE97-A47ABBC83FA1}"/>
              </a:ext>
            </a:extLst>
          </p:cNvPr>
          <p:cNvSpPr/>
          <p:nvPr/>
        </p:nvSpPr>
        <p:spPr>
          <a:xfrm>
            <a:off x="2930525" y="5313363"/>
            <a:ext cx="2386013" cy="9540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6AE4DC25-8322-4A10-8AC9-D7D379B63C23}"/>
              </a:ext>
            </a:extLst>
          </p:cNvPr>
          <p:cNvSpPr/>
          <p:nvPr/>
        </p:nvSpPr>
        <p:spPr>
          <a:xfrm>
            <a:off x="4057650" y="5394325"/>
            <a:ext cx="862013" cy="85883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4B9296DA-68F5-420F-A075-F9E87CFA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5535613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>
                <a:latin typeface="微软雅黑 Light" panose="020B0502040204020203" pitchFamily="34" charset="-122"/>
                <a:ea typeface="微软雅黑" panose="020B0503020204020204" pitchFamily="34" charset="-122"/>
                <a:cs typeface="DFPShaoNvW5-GB"/>
                <a:sym typeface="微软雅黑 Light" panose="020B0502040204020203" pitchFamily="34" charset="-122"/>
              </a:rPr>
              <a:t>权利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DF523539-E83B-4D2B-B9B6-2573C10F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5538788"/>
            <a:ext cx="903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>
                <a:latin typeface="微软雅黑 Light" panose="020B0502040204020203" pitchFamily="34" charset="-122"/>
                <a:ea typeface="微软雅黑" panose="020B0503020204020204" pitchFamily="34" charset="-122"/>
                <a:cs typeface="DFPShaoNvW5-GB"/>
                <a:sym typeface="微软雅黑 Light" panose="020B0502040204020203" pitchFamily="34" charset="-122"/>
              </a:rPr>
              <a:t>义务</a:t>
            </a: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0DF6D32A-FBB1-4E33-9774-08E720FA2EED}"/>
              </a:ext>
            </a:extLst>
          </p:cNvPr>
          <p:cNvSpPr/>
          <p:nvPr/>
        </p:nvSpPr>
        <p:spPr>
          <a:xfrm>
            <a:off x="9048750" y="5137150"/>
            <a:ext cx="1227138" cy="12461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3F70B1BD-8335-4912-B93C-884CDBE098EA}"/>
              </a:ext>
            </a:extLst>
          </p:cNvPr>
          <p:cNvSpPr/>
          <p:nvPr/>
        </p:nvSpPr>
        <p:spPr>
          <a:xfrm>
            <a:off x="9953625" y="5172075"/>
            <a:ext cx="1228725" cy="125095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C98D9FC5-EB50-4C80-B8CE-D8C125A3C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425" y="5472113"/>
            <a:ext cx="903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>
                <a:latin typeface="微软雅黑 Light" panose="020B0502040204020203" pitchFamily="34" charset="-122"/>
                <a:ea typeface="微软雅黑" panose="020B0503020204020204" pitchFamily="34" charset="-122"/>
                <a:cs typeface="DFPShaoNvW5-GB"/>
                <a:sym typeface="微软雅黑 Light" panose="020B0502040204020203" pitchFamily="34" charset="-122"/>
              </a:rPr>
              <a:t>权利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EF04CEAD-AAC3-407E-8A49-7DF601D3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238" y="5465763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>
                <a:latin typeface="微软雅黑 Light" panose="020B0502040204020203" pitchFamily="34" charset="-122"/>
                <a:ea typeface="微软雅黑" panose="020B0503020204020204" pitchFamily="34" charset="-122"/>
                <a:cs typeface="DFPShaoNvW5-GB"/>
                <a:sym typeface="微软雅黑 Light" panose="020B0502040204020203" pitchFamily="34" charset="-122"/>
              </a:rPr>
              <a:t>义务</a:t>
            </a:r>
          </a:p>
        </p:txBody>
      </p:sp>
      <p:sp>
        <p:nvSpPr>
          <p:cNvPr id="10290" name="矩形 39">
            <a:extLst>
              <a:ext uri="{FF2B5EF4-FFF2-40B4-BE49-F238E27FC236}">
                <a16:creationId xmlns:a16="http://schemas.microsoft.com/office/drawing/2014/main" id="{8AC6CA44-37A5-47C2-8C14-B6D26FA13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5438" y="1684338"/>
            <a:ext cx="49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⑦</a:t>
            </a:r>
            <a:endParaRPr lang="zh-CN" altLang="en-US" sz="2400"/>
          </a:p>
        </p:txBody>
      </p: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66114DC7-8AE3-4512-BBB4-DFEEF32382EF}"/>
              </a:ext>
            </a:extLst>
          </p:cNvPr>
          <p:cNvCxnSpPr>
            <a:cxnSpLocks/>
          </p:cNvCxnSpPr>
          <p:nvPr/>
        </p:nvCxnSpPr>
        <p:spPr>
          <a:xfrm>
            <a:off x="2155825" y="4592638"/>
            <a:ext cx="139065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5A46CB50-DCB5-4794-BBEF-9941D1118DCF}"/>
              </a:ext>
            </a:extLst>
          </p:cNvPr>
          <p:cNvCxnSpPr>
            <a:cxnSpLocks/>
          </p:cNvCxnSpPr>
          <p:nvPr/>
        </p:nvCxnSpPr>
        <p:spPr>
          <a:xfrm>
            <a:off x="10169525" y="4673600"/>
            <a:ext cx="13890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椭圆 64">
            <a:extLst>
              <a:ext uri="{FF2B5EF4-FFF2-40B4-BE49-F238E27FC236}">
                <a16:creationId xmlns:a16="http://schemas.microsoft.com/office/drawing/2014/main" id="{B7AC4890-8FA5-44B6-A7E2-D7EFF08522D9}"/>
              </a:ext>
            </a:extLst>
          </p:cNvPr>
          <p:cNvSpPr/>
          <p:nvPr/>
        </p:nvSpPr>
        <p:spPr>
          <a:xfrm>
            <a:off x="5902325" y="5287963"/>
            <a:ext cx="2386013" cy="95408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55C69AD2-CA76-4FB9-A683-BC41F136587C}"/>
              </a:ext>
            </a:extLst>
          </p:cNvPr>
          <p:cNvSpPr/>
          <p:nvPr/>
        </p:nvSpPr>
        <p:spPr>
          <a:xfrm>
            <a:off x="6291263" y="5367338"/>
            <a:ext cx="860425" cy="85883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2ACBFE8-6418-448B-AA72-63E15CB2B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5518150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>
                <a:latin typeface="微软雅黑 Light" panose="020B0502040204020203" pitchFamily="34" charset="-122"/>
                <a:ea typeface="微软雅黑" panose="020B0503020204020204" pitchFamily="34" charset="-122"/>
                <a:cs typeface="DFPShaoNvW5-GB"/>
                <a:sym typeface="微软雅黑 Light" panose="020B0502040204020203" pitchFamily="34" charset="-122"/>
              </a:rPr>
              <a:t>权利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4077583-7CAF-4EDB-8BAF-9B5FB491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5535613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>
                <a:latin typeface="微软雅黑 Light" panose="020B0502040204020203" pitchFamily="34" charset="-122"/>
                <a:ea typeface="微软雅黑" panose="020B0503020204020204" pitchFamily="34" charset="-122"/>
                <a:cs typeface="DFPShaoNvW5-GB"/>
                <a:sym typeface="微软雅黑 Light" panose="020B0502040204020203" pitchFamily="34" charset="-122"/>
              </a:rPr>
              <a:t>义务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D7A3583A-201F-4F50-887D-A5B5CA9610A4}"/>
              </a:ext>
            </a:extLst>
          </p:cNvPr>
          <p:cNvSpPr txBox="1"/>
          <p:nvPr/>
        </p:nvSpPr>
        <p:spPr>
          <a:xfrm>
            <a:off x="428625" y="917575"/>
            <a:ext cx="1285875" cy="6461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选举权和被选举权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5D5C2B6E-C785-4327-9B9E-DF35FB24BEDB}"/>
              </a:ext>
            </a:extLst>
          </p:cNvPr>
          <p:cNvSpPr txBox="1"/>
          <p:nvPr/>
        </p:nvSpPr>
        <p:spPr>
          <a:xfrm>
            <a:off x="473075" y="2559050"/>
            <a:ext cx="1020763" cy="3698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监督权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AC94AEB2-AA66-4222-8E67-E8424E085D78}"/>
              </a:ext>
            </a:extLst>
          </p:cNvPr>
          <p:cNvSpPr txBox="1"/>
          <p:nvPr/>
        </p:nvSpPr>
        <p:spPr>
          <a:xfrm>
            <a:off x="9844088" y="1685925"/>
            <a:ext cx="1898650" cy="368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遵守宪法和法律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531BCEF9-896D-4217-AB0B-F54FE8307ED7}"/>
              </a:ext>
            </a:extLst>
          </p:cNvPr>
          <p:cNvSpPr txBox="1"/>
          <p:nvPr/>
        </p:nvSpPr>
        <p:spPr>
          <a:xfrm>
            <a:off x="2262188" y="1693863"/>
            <a:ext cx="1898650" cy="3698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权利和自由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9BF1CD49-12F0-4F8D-BB02-D2BF7617BE86}"/>
              </a:ext>
            </a:extLst>
          </p:cNvPr>
          <p:cNvSpPr txBox="1"/>
          <p:nvPr/>
        </p:nvSpPr>
        <p:spPr>
          <a:xfrm>
            <a:off x="2205038" y="2284413"/>
            <a:ext cx="1250950" cy="3683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人身自由</a:t>
            </a:r>
          </a:p>
        </p:txBody>
      </p:sp>
      <p:sp>
        <p:nvSpPr>
          <p:cNvPr id="10302" name="文本框 79">
            <a:extLst>
              <a:ext uri="{FF2B5EF4-FFF2-40B4-BE49-F238E27FC236}">
                <a16:creationId xmlns:a16="http://schemas.microsoft.com/office/drawing/2014/main" id="{801D3A33-C5ED-43E8-8666-358272850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4273550"/>
            <a:ext cx="1674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其他：平等权、宗教信仰自由权等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96661BC2-19C1-4027-B525-AED3FC1C02A5}"/>
              </a:ext>
            </a:extLst>
          </p:cNvPr>
          <p:cNvSpPr txBox="1"/>
          <p:nvPr/>
        </p:nvSpPr>
        <p:spPr>
          <a:xfrm>
            <a:off x="10056813" y="2224088"/>
            <a:ext cx="1662112" cy="3698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维护国家利益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B8D7EB72-CAD5-4409-8B36-EE8F70ED29B7}"/>
              </a:ext>
            </a:extLst>
          </p:cNvPr>
          <p:cNvSpPr txBox="1"/>
          <p:nvPr/>
        </p:nvSpPr>
        <p:spPr>
          <a:xfrm>
            <a:off x="10055225" y="2886075"/>
            <a:ext cx="1447800" cy="3683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依法服兵役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DCED10D6-5C0F-4D96-82F0-C2292317A03B}"/>
              </a:ext>
            </a:extLst>
          </p:cNvPr>
          <p:cNvSpPr txBox="1"/>
          <p:nvPr/>
        </p:nvSpPr>
        <p:spPr>
          <a:xfrm>
            <a:off x="10109200" y="3573463"/>
            <a:ext cx="1228725" cy="3698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依法纳税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5EF609E-E2B9-4285-A9A6-20B025747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4687888"/>
            <a:ext cx="17192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CF1FEFD-0DA0-4B1B-97A5-69BDB097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6127750"/>
            <a:ext cx="85883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8217FC5-BF7F-457A-82B1-959987A1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34100"/>
            <a:ext cx="7921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A477A6E-33A3-4BBE-9416-1553F681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6134100"/>
            <a:ext cx="7921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8BDE9DE-D72D-4637-B4F2-7B0FB9A7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50" y="6154738"/>
            <a:ext cx="8175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星形: 五角 91">
            <a:extLst>
              <a:ext uri="{FF2B5EF4-FFF2-40B4-BE49-F238E27FC236}">
                <a16:creationId xmlns:a16="http://schemas.microsoft.com/office/drawing/2014/main" id="{2EA087CF-A2FA-4FB0-8FE9-9C0E69206FE4}"/>
              </a:ext>
            </a:extLst>
          </p:cNvPr>
          <p:cNvSpPr/>
          <p:nvPr/>
        </p:nvSpPr>
        <p:spPr>
          <a:xfrm rot="20806334">
            <a:off x="9250363" y="5969000"/>
            <a:ext cx="838200" cy="762000"/>
          </a:xfrm>
          <a:prstGeom prst="star5">
            <a:avLst>
              <a:gd name="adj" fmla="val 28472"/>
              <a:gd name="hf" fmla="val 105146"/>
              <a:gd name="vf" fmla="val 11055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5B85F7FC-EDD9-421F-8175-83D1A022D6DB}"/>
              </a:ext>
            </a:extLst>
          </p:cNvPr>
          <p:cNvSpPr txBox="1"/>
          <p:nvPr/>
        </p:nvSpPr>
        <p:spPr>
          <a:xfrm>
            <a:off x="2166938" y="2894013"/>
            <a:ext cx="1654175" cy="3683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社会</a:t>
            </a:r>
            <a:r>
              <a:rPr lang="zh-CN" altLang="en-US" dirty="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权利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964D938-91DF-44D1-BDC5-A88E114A9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0600" y="5054600"/>
            <a:ext cx="100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rgbClr val="FA068C"/>
                </a:solidFill>
                <a:latin typeface="方正字迹-新手书" panose="02010600010101010101" pitchFamily="2" charset="-122"/>
                <a:ea typeface="方正字迹-新手书" panose="02010600010101010101" pitchFamily="2" charset="-122"/>
              </a:rPr>
              <a:t>劳动</a:t>
            </a:r>
            <a:endParaRPr lang="en-US" altLang="zh-CN" sz="3200">
              <a:solidFill>
                <a:srgbClr val="FA068C"/>
              </a:solidFill>
              <a:latin typeface="方正字迹-新手书" panose="02010600010101010101" pitchFamily="2" charset="-122"/>
              <a:ea typeface="方正字迹-新手书" panose="02010600010101010101" pitchFamily="2" charset="-122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072A65E9-A596-45F7-8FDD-722E9D51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825" y="5268913"/>
            <a:ext cx="14160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200">
              <a:solidFill>
                <a:srgbClr val="FA068C"/>
              </a:solidFill>
              <a:latin typeface="方正字迹-新手书" panose="02010600010101010101" pitchFamily="2" charset="-122"/>
              <a:ea typeface="方正字迹-新手书" panose="0201060001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rgbClr val="FA068C"/>
                </a:solidFill>
                <a:latin typeface="方正字迹-新手书" panose="02010600010101010101" pitchFamily="2" charset="-122"/>
                <a:ea typeface="方正字迹-新手书" panose="02010600010101010101" pitchFamily="2" charset="-122"/>
              </a:rPr>
              <a:t>受教育</a:t>
            </a:r>
          </a:p>
        </p:txBody>
      </p:sp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86803EF2-69BE-4700-AB09-CCE61928874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012363" y="5260975"/>
            <a:ext cx="1211262" cy="571500"/>
          </a:xfrm>
          <a:prstGeom prst="curvedConnector3">
            <a:avLst/>
          </a:prstGeom>
          <a:ln w="31750">
            <a:solidFill>
              <a:srgbClr val="FA06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连接符: 曲线 108">
            <a:extLst>
              <a:ext uri="{FF2B5EF4-FFF2-40B4-BE49-F238E27FC236}">
                <a16:creationId xmlns:a16="http://schemas.microsoft.com/office/drawing/2014/main" id="{8835B2A1-B124-4E90-9FB7-314569F11B8A}"/>
              </a:ext>
            </a:extLst>
          </p:cNvPr>
          <p:cNvCxnSpPr>
            <a:cxnSpLocks/>
          </p:cNvCxnSpPr>
          <p:nvPr/>
        </p:nvCxnSpPr>
        <p:spPr>
          <a:xfrm rot="10800000">
            <a:off x="10164763" y="5857875"/>
            <a:ext cx="1136650" cy="128588"/>
          </a:xfrm>
          <a:prstGeom prst="curvedConnector3">
            <a:avLst/>
          </a:prstGeom>
          <a:ln w="31750">
            <a:solidFill>
              <a:srgbClr val="FA06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7" name="矩形 83">
            <a:extLst>
              <a:ext uri="{FF2B5EF4-FFF2-40B4-BE49-F238E27FC236}">
                <a16:creationId xmlns:a16="http://schemas.microsoft.com/office/drawing/2014/main" id="{24219ABA-CBF1-45E3-A890-FD61E8214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8288" y="2276475"/>
            <a:ext cx="493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⑧</a:t>
            </a:r>
            <a:endParaRPr lang="zh-CN" altLang="en-US" sz="2400"/>
          </a:p>
        </p:txBody>
      </p:sp>
      <p:sp>
        <p:nvSpPr>
          <p:cNvPr id="10318" name="矩形 84">
            <a:extLst>
              <a:ext uri="{FF2B5EF4-FFF2-40B4-BE49-F238E27FC236}">
                <a16:creationId xmlns:a16="http://schemas.microsoft.com/office/drawing/2014/main" id="{E0B5257E-7BEA-47D2-96EA-E7F4FD072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5413" y="2882900"/>
            <a:ext cx="493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⑨</a:t>
            </a:r>
            <a:endParaRPr lang="zh-CN" altLang="en-US" sz="2400"/>
          </a:p>
        </p:txBody>
      </p:sp>
      <p:sp>
        <p:nvSpPr>
          <p:cNvPr id="10319" name="矩形 85">
            <a:extLst>
              <a:ext uri="{FF2B5EF4-FFF2-40B4-BE49-F238E27FC236}">
                <a16:creationId xmlns:a16="http://schemas.microsoft.com/office/drawing/2014/main" id="{C58137E7-DD6D-4BCA-902B-F0B394445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0638" y="3565525"/>
            <a:ext cx="493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⑩</a:t>
            </a:r>
            <a:endParaRPr lang="zh-CN" altLang="en-US" sz="240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3" grpId="0" animBg="1"/>
      <p:bldP spid="94" grpId="0"/>
      <p:bldP spid="95" grpId="0"/>
      <p:bldP spid="96" grpId="0" animBg="1"/>
      <p:bldP spid="97" grpId="0" animBg="1"/>
      <p:bldP spid="98" grpId="0"/>
      <p:bldP spid="99" grpId="0"/>
      <p:bldP spid="100" grpId="0" animBg="1"/>
      <p:bldP spid="101" grpId="0" animBg="1"/>
      <p:bldP spid="102" grpId="0"/>
      <p:bldP spid="103" grpId="0"/>
      <p:bldP spid="65" grpId="0" animBg="1"/>
      <p:bldP spid="67" grpId="0" animBg="1"/>
      <p:bldP spid="68" grpId="0"/>
      <p:bldP spid="69" grpId="0"/>
      <p:bldP spid="25" grpId="0"/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图片\手绘 小清新\20061110305732816.jpg">
            <a:extLst>
              <a:ext uri="{FF2B5EF4-FFF2-40B4-BE49-F238E27FC236}">
                <a16:creationId xmlns:a16="http://schemas.microsoft.com/office/drawing/2014/main" id="{988F9934-1216-472A-9901-DC781BE0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262188"/>
            <a:ext cx="50800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文本框 1">
            <a:extLst>
              <a:ext uri="{FF2B5EF4-FFF2-40B4-BE49-F238E27FC236}">
                <a16:creationId xmlns:a16="http://schemas.microsoft.com/office/drawing/2014/main" id="{18C06433-9541-4CA1-8BB6-1D7F97EF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120775"/>
            <a:ext cx="10779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、以下项些权利是公民最基本的政治权利（    ） ，哪项是公民最基本、最重要的权利（   ）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、监督权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、人身自由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C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、劳动权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、选举权和被选举权 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8" name="文本框 1">
            <a:extLst>
              <a:ext uri="{FF2B5EF4-FFF2-40B4-BE49-F238E27FC236}">
                <a16:creationId xmlns:a16="http://schemas.microsoft.com/office/drawing/2014/main" id="{56AF0CEF-8EFC-40B5-BC6F-0C05689C0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2524125"/>
            <a:ext cx="91725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下列人物谁能行使选举权？（       ）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在华工作的美国人科比 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、刚进入七年级的小乐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、被剥夺政治权利正在监狱服刑的李某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、已经退休的张爷爷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9" name="矩形 3">
            <a:extLst>
              <a:ext uri="{FF2B5EF4-FFF2-40B4-BE49-F238E27FC236}">
                <a16:creationId xmlns:a16="http://schemas.microsoft.com/office/drawing/2014/main" id="{30F56D79-0121-4C69-AADE-8F8A1BC5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239713"/>
            <a:ext cx="6315075" cy="522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板块一：认识公民基本权利和基本义务</a:t>
            </a:r>
          </a:p>
        </p:txBody>
      </p:sp>
      <p:pic>
        <p:nvPicPr>
          <p:cNvPr id="11270" name="图片 5">
            <a:extLst>
              <a:ext uri="{FF2B5EF4-FFF2-40B4-BE49-F238E27FC236}">
                <a16:creationId xmlns:a16="http://schemas.microsoft.com/office/drawing/2014/main" id="{A03A2270-68CD-4A5E-8288-A33FC9E4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0975"/>
            <a:ext cx="171926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311922E-E9D4-463A-BD3B-EB3C057D9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4300538"/>
            <a:ext cx="11601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、疫情期间湖北一家三口打麻将，被举报后引来志愿者，</a:t>
            </a:r>
            <a:r>
              <a:rPr lang="zh-CN" altLang="en-US" sz="2400">
                <a:solidFill>
                  <a:srgbClr val="1919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志愿者</a:t>
            </a:r>
            <a:r>
              <a:rPr lang="zh-CN" altLang="en-US" sz="2400">
                <a:solidFill>
                  <a:srgbClr val="FA068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直接闯进居民家中</a:t>
            </a:r>
            <a:r>
              <a:rPr lang="zh-CN" altLang="en-US" sz="2400">
                <a:solidFill>
                  <a:srgbClr val="1919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，并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打砸</a:t>
            </a:r>
            <a:r>
              <a:rPr lang="zh-CN" altLang="en-US" sz="2400">
                <a:solidFill>
                  <a:srgbClr val="1919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居民家中的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桌子</a:t>
            </a:r>
            <a:r>
              <a:rPr lang="zh-CN" altLang="en-US" sz="2400">
                <a:solidFill>
                  <a:srgbClr val="1919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，志愿者的行为侵犯了居民的哪几项权利？（    ）</a:t>
            </a:r>
            <a:endParaRPr lang="en-US" altLang="zh-CN" sz="2400">
              <a:solidFill>
                <a:srgbClr val="19191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1919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</a:t>
            </a:r>
            <a:r>
              <a:rPr lang="zh-CN" altLang="en-US" sz="2400">
                <a:solidFill>
                  <a:srgbClr val="1919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监督权 人身自由权    </a:t>
            </a:r>
            <a:r>
              <a:rPr lang="en-US" altLang="zh-CN" sz="2400">
                <a:solidFill>
                  <a:srgbClr val="1919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solidFill>
                  <a:srgbClr val="1919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住宅权   监督权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1919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>
                <a:solidFill>
                  <a:srgbClr val="1919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人身自由权  财产权    </a:t>
            </a:r>
            <a:r>
              <a:rPr lang="en-US" altLang="zh-CN" sz="2400">
                <a:solidFill>
                  <a:srgbClr val="1919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400">
                <a:solidFill>
                  <a:srgbClr val="1919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人格尊严权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400">
              <a:solidFill>
                <a:srgbClr val="19191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55478A2-1D99-4612-B1EC-49E8AED10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8138"/>
            <a:ext cx="17526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5DB2566-CBD7-4C3E-B96C-6BBB861EF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908050"/>
            <a:ext cx="157321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9410D7-902E-49BD-8003-2B46DE54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863725"/>
            <a:ext cx="15970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404E938-5DC2-48EC-95FD-4DB4983E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88" y="4065588"/>
            <a:ext cx="16573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47C3EFE-D577-4E8B-A0A0-97EB1268B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1116013"/>
            <a:ext cx="771525" cy="461962"/>
          </a:xfrm>
          <a:prstGeom prst="rect">
            <a:avLst/>
          </a:prstGeom>
          <a:noFill/>
          <a:ln w="34925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B7E52C-206E-4E6C-9B68-287E995536B6}"/>
              </a:ext>
            </a:extLst>
          </p:cNvPr>
          <p:cNvSpPr txBox="1"/>
          <p:nvPr/>
        </p:nvSpPr>
        <p:spPr>
          <a:xfrm>
            <a:off x="8212138" y="2341563"/>
            <a:ext cx="1468437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中国公民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A8CD512-6F58-4FC8-A13D-214EE08AB408}"/>
              </a:ext>
            </a:extLst>
          </p:cNvPr>
          <p:cNvSpPr txBox="1"/>
          <p:nvPr/>
        </p:nvSpPr>
        <p:spPr>
          <a:xfrm>
            <a:off x="8212138" y="2978150"/>
            <a:ext cx="1914525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年满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周岁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D0DCF52-C2D1-4A72-B39A-82FBF341F6C8}"/>
              </a:ext>
            </a:extLst>
          </p:cNvPr>
          <p:cNvSpPr txBox="1"/>
          <p:nvPr/>
        </p:nvSpPr>
        <p:spPr>
          <a:xfrm>
            <a:off x="8212138" y="3681413"/>
            <a:ext cx="3702050" cy="4619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被剥夺政治权利的人除外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  <p:bldP spid="2" grpId="0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 descr="1">
            <a:extLst>
              <a:ext uri="{FF2B5EF4-FFF2-40B4-BE49-F238E27FC236}">
                <a16:creationId xmlns:a16="http://schemas.microsoft.com/office/drawing/2014/main" id="{90D520C7-60EC-4530-B908-2245792D7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17189" r="11275" b="8310"/>
          <a:stretch>
            <a:fillRect/>
          </a:stretch>
        </p:blipFill>
        <p:spPr bwMode="auto">
          <a:xfrm>
            <a:off x="39688" y="6030913"/>
            <a:ext cx="181133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2" descr="1">
            <a:extLst>
              <a:ext uri="{FF2B5EF4-FFF2-40B4-BE49-F238E27FC236}">
                <a16:creationId xmlns:a16="http://schemas.microsoft.com/office/drawing/2014/main" id="{8FAA5511-F3DC-4378-92BF-E9C895476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17189" r="11275" b="8310"/>
          <a:stretch>
            <a:fillRect/>
          </a:stretch>
        </p:blipFill>
        <p:spPr bwMode="auto">
          <a:xfrm>
            <a:off x="10248900" y="5889625"/>
            <a:ext cx="19034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矩形 3">
            <a:extLst>
              <a:ext uri="{FF2B5EF4-FFF2-40B4-BE49-F238E27FC236}">
                <a16:creationId xmlns:a16="http://schemas.microsoft.com/office/drawing/2014/main" id="{2093ABB5-70BC-40E6-95B8-02E83FB10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239713"/>
            <a:ext cx="6426200" cy="522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板块一：认识公民基本权利和基本义务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57F1852-4A5A-4133-A42F-D10328C83D49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5095875" y="633413"/>
            <a:ext cx="5927725" cy="231457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4A021D5-8C88-46EB-A3E2-69DFAD988737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6505575" y="1323975"/>
            <a:ext cx="3508375" cy="163195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50DB3A9-4FD0-429B-BE23-510EF96ED5F7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000625" y="4029075"/>
            <a:ext cx="4040188" cy="511175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40AEAA3-2E18-47EB-9C5E-C540D28E7431}"/>
              </a:ext>
            </a:extLst>
          </p:cNvPr>
          <p:cNvCxnSpPr>
            <a:cxnSpLocks/>
          </p:cNvCxnSpPr>
          <p:nvPr/>
        </p:nvCxnSpPr>
        <p:spPr>
          <a:xfrm flipV="1">
            <a:off x="6557963" y="1995488"/>
            <a:ext cx="3413125" cy="62230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C0CEB516-46AD-4AC0-BF6C-A48BD8545E0B}"/>
              </a:ext>
            </a:extLst>
          </p:cNvPr>
          <p:cNvSpPr/>
          <p:nvPr/>
        </p:nvSpPr>
        <p:spPr>
          <a:xfrm>
            <a:off x="147638" y="820738"/>
            <a:ext cx="6410325" cy="708025"/>
          </a:xfrm>
          <a:prstGeom prst="rect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由于疫情，小区实行封闭管理，为了让自己的车辆从已经禁止的大门进入，杨某将用于封闭的栅栏损坏。</a:t>
            </a:r>
          </a:p>
        </p:txBody>
      </p:sp>
      <p:sp>
        <p:nvSpPr>
          <p:cNvPr id="12298" name="矩形 22">
            <a:extLst>
              <a:ext uri="{FF2B5EF4-FFF2-40B4-BE49-F238E27FC236}">
                <a16:creationId xmlns:a16="http://schemas.microsoft.com/office/drawing/2014/main" id="{F1EFA3CD-1EC0-4F6C-91B0-F8D281F32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1614488"/>
            <a:ext cx="6410325" cy="1014412"/>
          </a:xfrm>
          <a:prstGeom prst="rect">
            <a:avLst/>
          </a:prstGeom>
          <a:noFill/>
          <a:ln w="31750">
            <a:solidFill>
              <a:srgbClr val="FA06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中学生李某发现外国一个网站在其展示的中国地图上</a:t>
            </a:r>
            <a:r>
              <a:rPr lang="en-US" altLang="zh-CN" sz="200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中国大陆是橘黄色表示</a:t>
            </a:r>
            <a:r>
              <a:rPr lang="en-US" altLang="zh-CN" sz="200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而台湾岛</a:t>
            </a:r>
            <a:r>
              <a:rPr lang="en-US" altLang="zh-CN" sz="200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海南岛等却是用了其他颜色</a:t>
            </a:r>
            <a:r>
              <a:rPr lang="en-US" altLang="zh-CN" sz="200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>
                <a:solidFill>
                  <a:srgbClr val="FF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他立即用电子邮件严正指出该网站的错误。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D9CFEBB-DF04-45A4-AB6B-4278ACFC2B36}"/>
              </a:ext>
            </a:extLst>
          </p:cNvPr>
          <p:cNvSpPr/>
          <p:nvPr/>
        </p:nvSpPr>
        <p:spPr>
          <a:xfrm>
            <a:off x="136525" y="2763838"/>
            <a:ext cx="6432550" cy="923925"/>
          </a:xfrm>
          <a:prstGeom prst="rect">
            <a:avLst/>
          </a:prstGeom>
          <a:ln w="3175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国务院开通防控举报通道，面向社会征集有关地方和部门在疫情防控工作中落实不到位、防控不力等问题线索，并向社会公开征集改进防控工作的建议</a:t>
            </a:r>
            <a:endParaRPr lang="zh-CN" altLang="zh-CN" b="1" kern="1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997F50F-A567-47BF-AD03-60A81494CCE9}"/>
              </a:ext>
            </a:extLst>
          </p:cNvPr>
          <p:cNvSpPr/>
          <p:nvPr/>
        </p:nvSpPr>
        <p:spPr>
          <a:xfrm>
            <a:off x="136525" y="3743325"/>
            <a:ext cx="5059363" cy="708025"/>
          </a:xfrm>
          <a:prstGeom prst="rect">
            <a:avLst/>
          </a:prstGeom>
          <a:ln w="3175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武进区</a:t>
            </a:r>
            <a:r>
              <a:rPr lang="en-US" altLang="zh-CN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岁的顾桐语将新年所得的</a:t>
            </a:r>
            <a:r>
              <a:rPr lang="en-US" altLang="zh-CN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2000</a:t>
            </a:r>
            <a: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元压岁钱全部捐往武汉</a:t>
            </a:r>
            <a:endParaRPr lang="zh-CN" altLang="zh-CN" sz="2000" b="1" kern="10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5D58B34-2922-4D41-A86F-A256EA4FF27F}"/>
              </a:ext>
            </a:extLst>
          </p:cNvPr>
          <p:cNvSpPr/>
          <p:nvPr/>
        </p:nvSpPr>
        <p:spPr>
          <a:xfrm>
            <a:off x="139700" y="4618038"/>
            <a:ext cx="4576763" cy="708025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kern="1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初中生小苏的小说出版后，收到的稿酬支付单中标有应缴纳的税收金额。</a:t>
            </a:r>
            <a:endParaRPr lang="zh-CN" altLang="zh-CN" sz="2000" b="1" kern="1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太阳形 29">
            <a:extLst>
              <a:ext uri="{FF2B5EF4-FFF2-40B4-BE49-F238E27FC236}">
                <a16:creationId xmlns:a16="http://schemas.microsoft.com/office/drawing/2014/main" id="{D19BA976-49EE-4243-81B5-767026B791A2}"/>
              </a:ext>
            </a:extLst>
          </p:cNvPr>
          <p:cNvSpPr/>
          <p:nvPr/>
        </p:nvSpPr>
        <p:spPr>
          <a:xfrm>
            <a:off x="7970838" y="1122363"/>
            <a:ext cx="4000500" cy="1398587"/>
          </a:xfrm>
          <a:prstGeom prst="sun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维护国家利益（维护国家统一）</a:t>
            </a:r>
          </a:p>
        </p:txBody>
      </p:sp>
      <p:sp>
        <p:nvSpPr>
          <p:cNvPr id="31" name="太阳形 30">
            <a:extLst>
              <a:ext uri="{FF2B5EF4-FFF2-40B4-BE49-F238E27FC236}">
                <a16:creationId xmlns:a16="http://schemas.microsoft.com/office/drawing/2014/main" id="{FFC590DD-89C2-4C40-AA41-2CADC21FFDAE}"/>
              </a:ext>
            </a:extLst>
          </p:cNvPr>
          <p:cNvSpPr/>
          <p:nvPr/>
        </p:nvSpPr>
        <p:spPr>
          <a:xfrm>
            <a:off x="9453563" y="-155575"/>
            <a:ext cx="1439862" cy="1296988"/>
          </a:xfrm>
          <a:prstGeom prst="sun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2400" b="1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  <a:p>
            <a:pPr algn="ctr">
              <a:defRPr/>
            </a:pPr>
            <a:r>
              <a:rPr lang="zh-CN" altLang="en-US" sz="24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纳税</a:t>
            </a:r>
          </a:p>
          <a:p>
            <a:pPr algn="ctr">
              <a:defRPr/>
            </a:pPr>
            <a:endParaRPr lang="zh-CN" altLang="en-US" sz="2400" b="1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</p:txBody>
      </p:sp>
      <p:sp>
        <p:nvSpPr>
          <p:cNvPr id="32" name="太阳形 31">
            <a:extLst>
              <a:ext uri="{FF2B5EF4-FFF2-40B4-BE49-F238E27FC236}">
                <a16:creationId xmlns:a16="http://schemas.microsoft.com/office/drawing/2014/main" id="{1CB38E23-5A15-4375-BB4B-10F9CB3EFC85}"/>
              </a:ext>
            </a:extLst>
          </p:cNvPr>
          <p:cNvSpPr/>
          <p:nvPr/>
        </p:nvSpPr>
        <p:spPr>
          <a:xfrm>
            <a:off x="9040813" y="3616325"/>
            <a:ext cx="2463800" cy="1846263"/>
          </a:xfrm>
          <a:prstGeom prst="sun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财产（处分）</a:t>
            </a:r>
          </a:p>
        </p:txBody>
      </p:sp>
      <p:sp>
        <p:nvSpPr>
          <p:cNvPr id="33" name="太阳形 32">
            <a:extLst>
              <a:ext uri="{FF2B5EF4-FFF2-40B4-BE49-F238E27FC236}">
                <a16:creationId xmlns:a16="http://schemas.microsoft.com/office/drawing/2014/main" id="{96FA40AC-4739-4CF8-945C-DECDB2DF2142}"/>
              </a:ext>
            </a:extLst>
          </p:cNvPr>
          <p:cNvSpPr/>
          <p:nvPr/>
        </p:nvSpPr>
        <p:spPr>
          <a:xfrm>
            <a:off x="10013950" y="2063750"/>
            <a:ext cx="2465388" cy="1784350"/>
          </a:xfrm>
          <a:prstGeom prst="sun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遵守宪法、法律：爱护公共财产</a:t>
            </a:r>
            <a:endParaRPr lang="zh-CN" altLang="zh-CN" b="1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34" name="太阳形 33">
            <a:extLst>
              <a:ext uri="{FF2B5EF4-FFF2-40B4-BE49-F238E27FC236}">
                <a16:creationId xmlns:a16="http://schemas.microsoft.com/office/drawing/2014/main" id="{E2795861-3C80-4505-BFB5-833B4E3C2A1C}"/>
              </a:ext>
            </a:extLst>
          </p:cNvPr>
          <p:cNvSpPr/>
          <p:nvPr/>
        </p:nvSpPr>
        <p:spPr>
          <a:xfrm>
            <a:off x="11023600" y="66675"/>
            <a:ext cx="1109663" cy="1131888"/>
          </a:xfrm>
          <a:prstGeom prst="sun">
            <a:avLst/>
          </a:prstGeom>
          <a:solidFill>
            <a:srgbClr val="FF7C8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监督</a:t>
            </a:r>
          </a:p>
        </p:txBody>
      </p:sp>
      <p:sp>
        <p:nvSpPr>
          <p:cNvPr id="12307" name="TextBox 25">
            <a:extLst>
              <a:ext uri="{FF2B5EF4-FFF2-40B4-BE49-F238E27FC236}">
                <a16:creationId xmlns:a16="http://schemas.microsoft.com/office/drawing/2014/main" id="{A6086897-AFA7-47AD-A632-00AE82ED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895975"/>
            <a:ext cx="107156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权利</a:t>
            </a:r>
          </a:p>
        </p:txBody>
      </p:sp>
      <p:sp>
        <p:nvSpPr>
          <p:cNvPr id="12308" name="TextBox 26">
            <a:extLst>
              <a:ext uri="{FF2B5EF4-FFF2-40B4-BE49-F238E27FC236}">
                <a16:creationId xmlns:a16="http://schemas.microsoft.com/office/drawing/2014/main" id="{396744F9-83E1-473B-BD8A-ED12FE2AF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600" y="5892800"/>
            <a:ext cx="100012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义务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D719348F-FAE3-423B-98F1-4418BFA54555}"/>
              </a:ext>
            </a:extLst>
          </p:cNvPr>
          <p:cNvCxnSpPr>
            <a:cxnSpLocks/>
          </p:cNvCxnSpPr>
          <p:nvPr/>
        </p:nvCxnSpPr>
        <p:spPr>
          <a:xfrm flipV="1">
            <a:off x="4756150" y="750888"/>
            <a:ext cx="5214938" cy="4402137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10" name="图片 3">
            <a:extLst>
              <a:ext uri="{FF2B5EF4-FFF2-40B4-BE49-F238E27FC236}">
                <a16:creationId xmlns:a16="http://schemas.microsoft.com/office/drawing/2014/main" id="{2D1271D0-043F-4058-81CA-E2EED3872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41288"/>
            <a:ext cx="19272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L 0.0879 0.767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388" y="3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78 0.44676 L -0.46068 0.44491 L -0.4707 0.44491 L -0.4806 0.44491 L -0.48854 0.44491 L -0.49857 0.44491 L -0.51042 0.44676 L -0.52135 0.44861 L -0.53138 0.44861 L -0.53932 0.45208 L -0.54831 0.45393 L -0.5543 0.45741 L -0.5612 0.46088 L -0.56719 0.46088 L -0.57813 0.4662 L -0.58802 0.47153 L -0.59505 0.47685 L -0.60208 0.4787 L -0.60794 0.48218 L -0.61393 0.48403 L -0.61992 0.4875 L -0.62682 0.49097 L -0.63385 0.49282 L -0.64089 0.49815 L -0.64688 0.50347 L -0.65378 0.50694 L -0.66068 0.51227 L -0.6707 0.52106 L -0.67865 0.52824 L -0.68854 0.53889 L -0.69857 0.54768 L -0.70846 0.55833 L -0.7155 0.56343 L -0.72539 0.57593 L -0.73333 0.58125 L -0.74037 0.59005 L -0.74831 0.59722 L -0.75521 0.60602 L -0.76328 0.61296 L -0.77318 0.62546 L -0.78021 0.63426 L -0.78711 0.64143 L -0.7931 0.64838 L -0.79896 0.65556 L -0.80495 0.66088 L -0.81393 0.67153 L -0.82188 0.67847 L -0.82891 0.68912 L -0.8349 0.69768 L -0.8418 0.70856 L -0.84779 0.72106 L -0.85378 0.72986 L -0.85977 0.73704 L -0.86563 0.74583 L -0.87162 0.75463 L -0.8776 0.76528 L -0.87969 0.77593 L -0.8737 0.78472 L -0.86771 0.78472 L -0.86172 0.7794 L -0.85573 0.7794 " pathEditMode="relative" rAng="0" ptsTypes="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445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269 L 0.07344 0.651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359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2044 0.2842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16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99 -0.16134 L -0.36979 -0.16319 L -0.37982 -0.16319 L -0.38971 -0.16319 L -0.39766 -0.16319 L -0.40768 -0.16319 L -0.41953 -0.16134 L -0.43047 -0.15949 L -0.44049 -0.15949 L -0.44844 -0.15601 L -0.45742 -0.15416 L -0.46341 -0.15069 L -0.47031 -0.14722 L -0.4763 -0.14722 L -0.48724 -0.14189 L -0.49714 -0.13657 L -0.50417 -0.13125 L -0.5112 -0.12939 L -0.51706 -0.12592 L -0.52305 -0.12407 L -0.52904 -0.1206 L -0.53594 -0.11712 L -0.54297 -0.11527 L -0.55 -0.10995 L -0.55599 -0.10462 L -0.56289 -0.10115 L -0.56979 -0.09583 L -0.57982 -0.08703 L -0.58776 -0.07986 L -0.59766 -0.06921 L -0.60768 -0.06041 L -0.61758 -0.04976 L -0.62461 -0.04467 L -0.6345 -0.03217 L -0.64245 -0.02685 L -0.64948 -0.01805 L -0.65742 -0.01087 L -0.66432 -0.00208 L -0.6724 0.00487 L -0.68229 0.01737 L -0.68932 0.02616 L -0.69622 0.03334 L -0.70221 0.04028 L -0.70807 0.04746 L -0.71406 0.05278 L -0.72305 0.06343 L -0.73099 0.07038 L -0.73802 0.08102 L -0.74401 0.08982 L -0.75091 0.10047 L -0.7569 0.11297 L -0.76289 0.12176 L -0.76888 0.12894 L -0.77474 0.13774 L -0.78073 0.14653 L -0.78672 0.15718 L -0.7888 0.16783 L -0.78281 0.17663 L -0.77682 0.17663 L -0.77083 0.1713 L -0.76484 0.1713 " pathEditMode="relative" rAng="0" ptsTypes="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445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6699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2493</Words>
  <Application>Microsoft Office PowerPoint</Application>
  <PresentationFormat>宽屏</PresentationFormat>
  <Paragraphs>309</Paragraphs>
  <Slides>28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等线</vt:lpstr>
      <vt:lpstr>Arial</vt:lpstr>
      <vt:lpstr>等线 Light</vt:lpstr>
      <vt:lpstr>黑体</vt:lpstr>
      <vt:lpstr>宋体</vt:lpstr>
      <vt:lpstr>Times New Roman</vt:lpstr>
      <vt:lpstr>微软雅黑</vt:lpstr>
      <vt:lpstr>微软雅黑 Light</vt:lpstr>
      <vt:lpstr>DFPShaoNvW5-GB</vt:lpstr>
      <vt:lpstr>【阿菁提取】手账体</vt:lpstr>
      <vt:lpstr>+mn-ea</vt:lpstr>
      <vt:lpstr>方正字迹-新手书</vt:lpstr>
      <vt:lpstr>Calibri</vt:lpstr>
      <vt:lpstr>方正粗黑宋简体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仲 羚</dc:creator>
  <cp:lastModifiedBy>仲 羚</cp:lastModifiedBy>
  <cp:revision>281</cp:revision>
  <dcterms:created xsi:type="dcterms:W3CDTF">2020-05-16T12:48:11Z</dcterms:created>
  <dcterms:modified xsi:type="dcterms:W3CDTF">2020-05-23T11:46:48Z</dcterms:modified>
</cp:coreProperties>
</file>